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6" r:id="rId6"/>
    <p:sldId id="267" r:id="rId7"/>
    <p:sldId id="260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3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85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67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27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0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99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28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8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3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3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999F-3D3C-412A-8C06-250B163FCFAD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C870D-4B3C-42AC-BC2B-4A4269894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83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14" y="58057"/>
            <a:ext cx="8578751" cy="680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5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Измерение углов.</a:t>
            </a:r>
            <a:br>
              <a:rPr lang="ru-RU" sz="5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Транспортир</a:t>
            </a:r>
            <a:endParaRPr lang="ru-RU" sz="5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7245" y="3717032"/>
            <a:ext cx="6400800" cy="79208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Математика, 5 класс</a:t>
            </a:r>
          </a:p>
          <a:p>
            <a:endParaRPr lang="ru-RU" dirty="0"/>
          </a:p>
        </p:txBody>
      </p:sp>
      <p:pic>
        <p:nvPicPr>
          <p:cNvPr id="5125" name="Picture 5" descr="C:\Documents and Settings\Admin\Мои документы\РИСУНКИ\1_Школа\3_Карандаш\Карандаш\Копия дети и карандаш (2)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409" y="3861048"/>
            <a:ext cx="3015591" cy="301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82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14" y="58057"/>
            <a:ext cx="8578751" cy="680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064896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Транспортир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инструмент для построения и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измере-ния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углов. </a:t>
            </a:r>
          </a:p>
          <a:p>
            <a:pPr marL="0" indent="0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Транспортир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состоит из линейки (прямолинейной шкалы) и полукруга (угломерной шкалы), разделённого на градусы от 0 до 180°. В некоторых моделях – от 0° до 360°. </a:t>
            </a:r>
          </a:p>
        </p:txBody>
      </p:sp>
      <p:pic>
        <p:nvPicPr>
          <p:cNvPr id="5" name="Picture 4" descr="800px-Goniometr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47" y="3170669"/>
            <a:ext cx="4173147" cy="2330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289740" y="5501497"/>
            <a:ext cx="26121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b="1" dirty="0">
                <a:latin typeface="Arial" charset="0"/>
              </a:rPr>
              <a:t>Полукруговой </a:t>
            </a:r>
            <a:endParaRPr lang="ru-RU" b="1" dirty="0" smtClean="0">
              <a:latin typeface="Arial" charset="0"/>
            </a:endParaRPr>
          </a:p>
          <a:p>
            <a:pPr algn="ctr" eaLnBrk="1" hangingPunct="1"/>
            <a:r>
              <a:rPr lang="ru-RU" b="1" dirty="0" smtClean="0">
                <a:latin typeface="Arial" charset="0"/>
              </a:rPr>
              <a:t>транспортир</a:t>
            </a:r>
            <a:endParaRPr lang="ru-RU" b="1" dirty="0">
              <a:latin typeface="Arial" charset="0"/>
            </a:endParaRPr>
          </a:p>
        </p:txBody>
      </p:sp>
      <p:pic>
        <p:nvPicPr>
          <p:cNvPr id="7" name="Picture 5" descr="170px-Protractor_katomierz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74264"/>
            <a:ext cx="3390486" cy="351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499461" y="6111252"/>
            <a:ext cx="19676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b="1" dirty="0">
                <a:latin typeface="Arial" charset="0"/>
              </a:rPr>
              <a:t>Круглый </a:t>
            </a:r>
            <a:endParaRPr lang="ru-RU" b="1" dirty="0" smtClean="0">
              <a:latin typeface="Arial" charset="0"/>
            </a:endParaRPr>
          </a:p>
          <a:p>
            <a:pPr algn="ctr" eaLnBrk="1" hangingPunct="1"/>
            <a:r>
              <a:rPr lang="ru-RU" b="1" dirty="0" smtClean="0">
                <a:latin typeface="Arial" charset="0"/>
              </a:rPr>
              <a:t>транспортир</a:t>
            </a:r>
            <a:endParaRPr lang="ru-RU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14" y="58057"/>
            <a:ext cx="8578751" cy="680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Историческая справка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Первые </a:t>
            </a:r>
            <a:r>
              <a:rPr lang="ru-RU" sz="26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транспортиры </a:t>
            </a:r>
            <a:r>
              <a:rPr lang="ru-RU" sz="26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smtClean="0">
                <a:latin typeface="Arial" pitchFamily="34" charset="0"/>
                <a:cs typeface="Arial" pitchFamily="34" charset="0"/>
              </a:rPr>
              <a:t>возникли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много тысяч лет тому назад. Предполагают, что это было связано с созданием первого календаря. Древние математики нарисовали круг и разделили его на столько частей, сколько дней в году. Они думали, что в году не 365 или 366 дней, а 360. Поэтому круг, обозначающий год, они разделили на 360 равных частей. Такое изображение было очень полезным, на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нём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можно было отмечать каждый прошедший день, и видеть, сколько дней осталось до конца года. Каждой части дали название – </a:t>
            </a:r>
            <a:r>
              <a:rPr lang="ru-RU" sz="2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градус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 Градусная мера сохранилась и до наших дней. Картинку с древним календарем легко сделать, имея транспортир.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72000" contras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4583471"/>
            <a:ext cx="2398103" cy="2297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28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C 0.00208 -0.00833 0.00642 -0.0125 0.0125 -0.01528 C 0.01944 -0.01482 0.02639 -0.01505 0.03333 -0.01389 C 0.03559 -0.01366 0.03958 -0.01111 0.03958 -0.01088 C 0.04618 0.00208 0.04791 0.02407 0.0375 0.03333 C 0.01562 0.03194 0.01909 0.03495 0.00625 0.02222 C 0.00538 0.01898 0.00243 0.01713 0.00208 0.01389 C 0.00087 -0.00116 0.00052 -0.00833 0.00833 -0.01528 C 0.04427 -0.0132 0.02673 -0.02083 0.03854 1.11111E-6 C 0.03958 0.0206 0.04566 0.03542 0.02916 0.04167 C 0.02396 0.0412 0.01857 0.04213 0.01354 0.04028 C 0.00972 0.03889 0.00833 0.02639 0.00833 0.02662 C 0.00885 0.00741 0.00278 -0.01412 0.01771 -0.02083 C 0.04375 -0.01945 0.04531 -0.02847 0.05104 -0.00556 C 0.05034 0.00278 0.05087 0.01157 0.04896 0.01944 C 0.04531 0.03426 0.03229 0.03889 0.025 0.04861 C 0.02048 0.04815 0.01597 0.04792 0.01146 0.04722 C 0.01041 0.04699 0.00885 0.04699 0.00833 0.04583 C 0.00729 0.04329 0.00781 0.04028 0.00729 0.0375 C 0.00642 0.03333 0.00416 0.025 0.00416 0.02523 C 0.00503 0.01227 0.00087 -0.00995 0.0125 -0.01389 C 0.02291 -0.02315 0.03767 -0.02014 0.04791 -0.01111 C 0.05 -0.00695 0.05121 -0.00556 0.05104 1.11111E-6 C 0.05069 0.0088 0.05069 0.01782 0.04896 0.02639 C 0.04722 0.03495 0.03524 0.03796 0.03021 0.04028 C 0.01597 0.03912 0.01389 0.0412 0.00416 0.03472 C 0.00191 0.02268 0.00469 0.03565 0.00104 0.02361 C 0.00017 0.02083 -0.00035 0.01805 -0.00104 0.01528 C -0.00139 0.01389 -0.00209 0.01111 -0.00209 0.01134 C -0.00174 0.00648 -0.00209 0.00162 -0.00104 -0.00278 C 0.00156 -0.01366 0.0125 -0.01991 0.01979 -0.02222 C 0.04392 -0.02107 0.04514 -0.03079 0.05 -0.01111 C 0.04965 0.00278 0.05017 0.01667 0.04896 0.03055 C 0.04878 0.03217 0.0467 0.03194 0.04583 0.03333 C 0.04201 0.03958 0.04444 0.03889 0.0375 0.04167 C 0.03437 0.04305 0.02812 0.04583 0.02812 0.04606 C 0.01979 0.04537 0.01128 0.04676 0.00312 0.04444 C -0.00104 0.04329 -0.00209 0.02917 -0.00209 0.0294 C -0.00365 0.00903 -0.00226 0.00023 0.01041 -0.01111 C 0.02257 -0.01042 0.03194 -0.01181 0.04271 -0.00695 C 0.04375 -0.00509 0.04566 -0.0037 0.04583 -0.00139 C 0.04774 0.03565 0.04861 0.03264 0.03021 0.03889 C -0.00486 0.0338 -0.00608 0.04653 -0.01042 0.01805 C -0.01007 0.01065 -0.01077 0.00301 -0.00938 -0.00417 C -0.00886 -0.00671 0.00642 -0.01574 0.00833 -0.01667 C 0.01632 -0.0162 0.02656 -0.02153 0.03229 -0.01389 C 0.03507 -0.01019 0.03854 1.11111E-6 0.03854 0.00023 C 0.03715 0.05046 0.04409 0.04375 0.00937 0.04167 C 0.00833 0.03981 0.00746 0.03773 0.00625 0.03611 C 0.00434 0.0331 2.5E-6 0.02778 2.5E-6 0.02801 C 0.00052 0.00509 -0.00486 -0.02199 0.01458 -0.03056 C 0.02812 -0.02894 0.03541 -0.03195 0.04479 -0.02361 C 0.04878 -0.00787 0.05503 0.02778 0.03958 0.02778 " pathEditMode="relative" rAng="0" ptsTypes="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"/>
          <a:stretch/>
        </p:blipFill>
        <p:spPr bwMode="auto">
          <a:xfrm>
            <a:off x="212914" y="0"/>
            <a:ext cx="8578751" cy="671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Line 68"/>
          <p:cNvSpPr>
            <a:spLocks noChangeShapeType="1"/>
          </p:cNvSpPr>
          <p:nvPr/>
        </p:nvSpPr>
        <p:spPr bwMode="auto">
          <a:xfrm>
            <a:off x="4608325" y="4776195"/>
            <a:ext cx="3187246" cy="2562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70"/>
          <p:cNvSpPr>
            <a:spLocks noChangeShapeType="1"/>
          </p:cNvSpPr>
          <p:nvPr/>
        </p:nvSpPr>
        <p:spPr bwMode="auto">
          <a:xfrm flipV="1">
            <a:off x="4575353" y="2641600"/>
            <a:ext cx="2536648" cy="2157099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517686" y="4693872"/>
            <a:ext cx="171676" cy="164646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Rectangle 67"/>
          <p:cNvSpPr>
            <a:spLocks noChangeArrowheads="1"/>
          </p:cNvSpPr>
          <p:nvPr/>
        </p:nvSpPr>
        <p:spPr bwMode="auto">
          <a:xfrm>
            <a:off x="464018" y="1463298"/>
            <a:ext cx="808744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8080C"/>
                </a:solidFill>
                <a:latin typeface="Arial" charset="0"/>
              </a:rPr>
              <a:t>1. Совместить </a:t>
            </a:r>
            <a:r>
              <a:rPr lang="ru-RU" sz="2400" dirty="0">
                <a:solidFill>
                  <a:srgbClr val="08080C"/>
                </a:solidFill>
                <a:latin typeface="Arial" charset="0"/>
              </a:rPr>
              <a:t>вершину  угла с центром транспортира</a:t>
            </a:r>
            <a:r>
              <a:rPr lang="ru-RU" sz="2000" dirty="0" smtClean="0">
                <a:solidFill>
                  <a:srgbClr val="08080C"/>
                </a:solidFill>
                <a:latin typeface="Arial" charset="0"/>
              </a:rPr>
              <a:t>.</a:t>
            </a:r>
            <a:endParaRPr lang="ru-RU" b="1" dirty="0">
              <a:solidFill>
                <a:srgbClr val="08080C"/>
              </a:solidFill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srgbClr val="08080C"/>
              </a:solidFill>
              <a:latin typeface="Arial" charset="0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Алгоритм измерения углов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Содержимое 3" descr="4fe33d21437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26216" y="2682657"/>
            <a:ext cx="4364217" cy="2857519"/>
          </a:xfrm>
          <a:prstGeom prst="rect">
            <a:avLst/>
          </a:prstGeom>
        </p:spPr>
      </p:pic>
      <p:pic>
        <p:nvPicPr>
          <p:cNvPr id="17" name="Picture 2" descr="C:\Documents and Settings\Admin\Мои документы\РИСУНКИ\1_Школа\3_Карандаш\landofart.ru-goluboy-karandash-148x148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00"/>
          <a:stretch/>
        </p:blipFill>
        <p:spPr bwMode="auto">
          <a:xfrm rot="5237655">
            <a:off x="4518961" y="4671933"/>
            <a:ext cx="1722798" cy="1464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01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"/>
          <a:stretch/>
        </p:blipFill>
        <p:spPr bwMode="auto">
          <a:xfrm>
            <a:off x="212914" y="58057"/>
            <a:ext cx="8578751" cy="671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Line 68"/>
          <p:cNvSpPr>
            <a:spLocks noChangeShapeType="1"/>
          </p:cNvSpPr>
          <p:nvPr/>
        </p:nvSpPr>
        <p:spPr bwMode="auto">
          <a:xfrm>
            <a:off x="4608325" y="4776195"/>
            <a:ext cx="3187246" cy="2562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70"/>
          <p:cNvSpPr>
            <a:spLocks noChangeShapeType="1"/>
          </p:cNvSpPr>
          <p:nvPr/>
        </p:nvSpPr>
        <p:spPr bwMode="auto">
          <a:xfrm flipV="1">
            <a:off x="4575352" y="2682657"/>
            <a:ext cx="2557643" cy="2116042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517686" y="4693872"/>
            <a:ext cx="171676" cy="164646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521821" y="620688"/>
            <a:ext cx="8229600" cy="1249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2. Расположить транспортир так, чтобы одна из сторон угла проходила через начало отсчета на шкале транспортира (т. е совместить с 0º).</a:t>
            </a:r>
            <a:endParaRPr lang="ru-RU" sz="2400" dirty="0">
              <a:solidFill>
                <a:srgbClr val="08080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Содержимое 3" descr="4fe33d21437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55245" y="2683897"/>
            <a:ext cx="4364217" cy="2857519"/>
          </a:xfrm>
          <a:prstGeom prst="rect">
            <a:avLst/>
          </a:prstGeom>
        </p:spPr>
      </p:pic>
      <p:pic>
        <p:nvPicPr>
          <p:cNvPr id="17" name="Picture 2" descr="C:\Documents and Settings\Admin\Мои документы\РИСУНКИ\1_Школа\3_Карандаш\landofart.ru-goluboy-karandash-148x148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00"/>
          <a:stretch/>
        </p:blipFill>
        <p:spPr bwMode="auto">
          <a:xfrm rot="20625664">
            <a:off x="6205211" y="3206296"/>
            <a:ext cx="1722798" cy="1464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38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"/>
          <a:stretch/>
        </p:blipFill>
        <p:spPr bwMode="auto">
          <a:xfrm>
            <a:off x="212914" y="58057"/>
            <a:ext cx="8578751" cy="671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70"/>
          <p:cNvSpPr>
            <a:spLocks noChangeShapeType="1"/>
          </p:cNvSpPr>
          <p:nvPr/>
        </p:nvSpPr>
        <p:spPr bwMode="auto">
          <a:xfrm flipV="1">
            <a:off x="4589867" y="2627086"/>
            <a:ext cx="2551162" cy="214258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68"/>
          <p:cNvSpPr>
            <a:spLocks noChangeShapeType="1"/>
          </p:cNvSpPr>
          <p:nvPr/>
        </p:nvSpPr>
        <p:spPr bwMode="auto">
          <a:xfrm>
            <a:off x="4608325" y="4776195"/>
            <a:ext cx="3187246" cy="2562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517686" y="4693872"/>
            <a:ext cx="171676" cy="16464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68313" y="548680"/>
            <a:ext cx="7416800" cy="1008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ru-RU" sz="24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3. Найти штрих на шкале, через который проходит вторая сторона.</a:t>
            </a:r>
            <a:endParaRPr lang="ru-RU" sz="2400" dirty="0">
              <a:solidFill>
                <a:srgbClr val="08080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74"/>
          <p:cNvSpPr txBox="1">
            <a:spLocks noChangeArrowheads="1"/>
          </p:cNvSpPr>
          <p:nvPr/>
        </p:nvSpPr>
        <p:spPr bwMode="auto">
          <a:xfrm>
            <a:off x="6563946" y="2291949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5" name="Text Box 74"/>
          <p:cNvSpPr txBox="1">
            <a:spLocks noChangeArrowheads="1"/>
          </p:cNvSpPr>
          <p:nvPr/>
        </p:nvSpPr>
        <p:spPr bwMode="auto">
          <a:xfrm>
            <a:off x="4323520" y="4108384"/>
            <a:ext cx="5036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74"/>
          <p:cNvSpPr txBox="1">
            <a:spLocks noChangeArrowheads="1"/>
          </p:cNvSpPr>
          <p:nvPr/>
        </p:nvSpPr>
        <p:spPr bwMode="auto">
          <a:xfrm>
            <a:off x="7287691" y="4809413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sz="3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Содержимое 3" descr="4fe33d21437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29119" y="2683314"/>
            <a:ext cx="4364217" cy="2857519"/>
          </a:xfrm>
          <a:prstGeom prst="rect">
            <a:avLst/>
          </a:prstGeom>
        </p:spPr>
      </p:pic>
      <p:pic>
        <p:nvPicPr>
          <p:cNvPr id="6146" name="Picture 2" descr="C:\Documents and Settings\Admin\Мои документы\РИСУНКИ\1_Школа\3_Карандаш\landofart.ru-goluboy-karandash-148x148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00"/>
          <a:stretch/>
        </p:blipFill>
        <p:spPr bwMode="auto">
          <a:xfrm rot="3610396">
            <a:off x="6236087" y="2894219"/>
            <a:ext cx="1722798" cy="1464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5893841" y="5790299"/>
            <a:ext cx="28291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  <a:sym typeface="Symbol"/>
              </a:rPr>
              <a:t></a:t>
            </a:r>
            <a:r>
              <a:rPr lang="ru-RU" sz="3600" i="1" dirty="0" smtClean="0">
                <a:latin typeface="Arial" pitchFamily="34" charset="0"/>
                <a:cs typeface="Arial" pitchFamily="34" charset="0"/>
                <a:sym typeface="Symbol"/>
              </a:rPr>
              <a:t>АОВ </a:t>
            </a:r>
            <a:r>
              <a:rPr lang="en-US" sz="3600" dirty="0" smtClean="0">
                <a:latin typeface="Arial" pitchFamily="34" charset="0"/>
                <a:cs typeface="Arial" pitchFamily="34" charset="0"/>
                <a:sym typeface="Symbol"/>
              </a:rPr>
              <a:t>=</a:t>
            </a:r>
            <a:r>
              <a:rPr lang="ru-RU" sz="3600" dirty="0" smtClean="0">
                <a:latin typeface="Arial" pitchFamily="34" charset="0"/>
                <a:cs typeface="Arial" pitchFamily="34" charset="0"/>
                <a:sym typeface="Symbol"/>
              </a:rPr>
              <a:t> 40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1941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"/>
          <a:stretch/>
        </p:blipFill>
        <p:spPr bwMode="auto">
          <a:xfrm>
            <a:off x="212914" y="43543"/>
            <a:ext cx="8578751" cy="671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4787" name="Line 3"/>
          <p:cNvSpPr>
            <a:spLocks noChangeShapeType="1"/>
          </p:cNvSpPr>
          <p:nvPr/>
        </p:nvSpPr>
        <p:spPr bwMode="auto">
          <a:xfrm flipV="1">
            <a:off x="4652510" y="4566557"/>
            <a:ext cx="2808287" cy="0"/>
          </a:xfrm>
          <a:prstGeom prst="line">
            <a:avLst/>
          </a:prstGeom>
          <a:noFill/>
          <a:ln w="76200">
            <a:solidFill>
              <a:srgbClr val="00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4788" name="Line 4"/>
          <p:cNvSpPr>
            <a:spLocks noChangeShapeType="1"/>
          </p:cNvSpPr>
          <p:nvPr/>
        </p:nvSpPr>
        <p:spPr bwMode="auto">
          <a:xfrm flipH="1">
            <a:off x="4694915" y="2598057"/>
            <a:ext cx="2228398" cy="198415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4789" name="Line 5"/>
          <p:cNvSpPr>
            <a:spLocks noChangeShapeType="1"/>
          </p:cNvSpPr>
          <p:nvPr/>
        </p:nvSpPr>
        <p:spPr bwMode="auto">
          <a:xfrm flipV="1">
            <a:off x="4651374" y="1756909"/>
            <a:ext cx="0" cy="2838223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4790" name="Line 6"/>
          <p:cNvSpPr>
            <a:spLocks noChangeShapeType="1"/>
          </p:cNvSpPr>
          <p:nvPr/>
        </p:nvSpPr>
        <p:spPr bwMode="auto">
          <a:xfrm>
            <a:off x="2174215" y="2409371"/>
            <a:ext cx="2498478" cy="2202317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4791" name="Rectangle 7"/>
          <p:cNvSpPr>
            <a:spLocks noChangeArrowheads="1"/>
          </p:cNvSpPr>
          <p:nvPr/>
        </p:nvSpPr>
        <p:spPr bwMode="auto">
          <a:xfrm>
            <a:off x="6887028" y="2300967"/>
            <a:ext cx="126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острый</a:t>
            </a:r>
          </a:p>
        </p:txBody>
      </p:sp>
      <p:sp>
        <p:nvSpPr>
          <p:cNvPr id="374792" name="Rectangle 8"/>
          <p:cNvSpPr>
            <a:spLocks noChangeArrowheads="1"/>
          </p:cNvSpPr>
          <p:nvPr/>
        </p:nvSpPr>
        <p:spPr bwMode="auto">
          <a:xfrm>
            <a:off x="3992720" y="1480235"/>
            <a:ext cx="1560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прямой  </a:t>
            </a:r>
          </a:p>
        </p:txBody>
      </p:sp>
      <p:sp>
        <p:nvSpPr>
          <p:cNvPr id="374793" name="Rectangle 9"/>
          <p:cNvSpPr>
            <a:spLocks noChangeArrowheads="1"/>
          </p:cNvSpPr>
          <p:nvPr/>
        </p:nvSpPr>
        <p:spPr bwMode="auto">
          <a:xfrm>
            <a:off x="1115616" y="2282371"/>
            <a:ext cx="1198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тупой</a:t>
            </a:r>
            <a:r>
              <a:rPr lang="ru-RU" sz="2400" b="1" dirty="0">
                <a:solidFill>
                  <a:srgbClr val="FF5050"/>
                </a:solidFill>
              </a:rPr>
              <a:t> </a:t>
            </a: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4557077" y="447357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4797" name="Text Box 13"/>
          <p:cNvSpPr txBox="1">
            <a:spLocks noChangeArrowheads="1"/>
          </p:cNvSpPr>
          <p:nvPr/>
        </p:nvSpPr>
        <p:spPr bwMode="auto">
          <a:xfrm>
            <a:off x="438150" y="549273"/>
            <a:ext cx="823830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ru-RU" sz="2400" dirty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4. Проверить, соответствует ли полученная мера </a:t>
            </a:r>
            <a:r>
              <a:rPr lang="ru-RU" sz="24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угла </a:t>
            </a:r>
            <a:r>
              <a:rPr lang="ru-RU" sz="2400" dirty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его виду </a:t>
            </a:r>
            <a:r>
              <a:rPr lang="ru-RU" sz="24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(острый – меньше 90°, прямой – равен 90°, тупой – больше 90°).</a:t>
            </a:r>
            <a:endParaRPr lang="ru-RU" sz="2400" dirty="0">
              <a:solidFill>
                <a:srgbClr val="08080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92346" y="2725058"/>
            <a:ext cx="881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40°</a:t>
            </a:r>
            <a:endParaRPr lang="ru-RU" sz="3600" dirty="0">
              <a:solidFill>
                <a:srgbClr val="08080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12246" y="1553036"/>
            <a:ext cx="881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90°</a:t>
            </a:r>
            <a:endParaRPr lang="ru-RU" sz="3600" dirty="0">
              <a:solidFill>
                <a:srgbClr val="08080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46786" y="2071692"/>
            <a:ext cx="11384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8080C"/>
                </a:solidFill>
                <a:latin typeface="Arial" pitchFamily="34" charset="0"/>
                <a:cs typeface="Arial" pitchFamily="34" charset="0"/>
              </a:rPr>
              <a:t>140°</a:t>
            </a:r>
            <a:endParaRPr lang="ru-RU" sz="3600" dirty="0">
              <a:solidFill>
                <a:srgbClr val="08080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Содержимое 3" descr="4fe33d21437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84274" y="2480697"/>
            <a:ext cx="4364217" cy="285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77745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7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4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37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4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37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3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4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animBg="1"/>
      <p:bldP spid="374787" grpId="1" animBg="1"/>
      <p:bldP spid="374787" grpId="2" animBg="1"/>
      <p:bldP spid="374788" grpId="0" animBg="1"/>
      <p:bldP spid="374789" grpId="0" animBg="1"/>
      <p:bldP spid="374790" grpId="0" animBg="1"/>
      <p:bldP spid="374791" grpId="0"/>
      <p:bldP spid="374792" grpId="0"/>
      <p:bldP spid="3747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14" y="58057"/>
            <a:ext cx="8578751" cy="680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 flipV="1">
            <a:off x="4005944" y="2728686"/>
            <a:ext cx="2307770" cy="2438402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1"/>
          <p:cNvSpPr txBox="1">
            <a:spLocks/>
          </p:cNvSpPr>
          <p:nvPr/>
        </p:nvSpPr>
        <p:spPr>
          <a:xfrm>
            <a:off x="548206" y="675811"/>
            <a:ext cx="56019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Построим угол </a:t>
            </a:r>
            <a:r>
              <a:rPr lang="ru-RU" sz="3200" dirty="0">
                <a:latin typeface="Arial" pitchFamily="34" charset="0"/>
                <a:cs typeface="Arial" pitchFamily="34" charset="0"/>
                <a:sym typeface="Symbol"/>
              </a:rPr>
              <a:t></a:t>
            </a:r>
            <a:r>
              <a:rPr lang="ru-RU" sz="3200" i="1" dirty="0" smtClean="0">
                <a:latin typeface="Arial" pitchFamily="34" charset="0"/>
                <a:cs typeface="Arial" pitchFamily="34" charset="0"/>
                <a:sym typeface="Symbol"/>
              </a:rPr>
              <a:t>АВС </a:t>
            </a:r>
            <a:r>
              <a:rPr lang="en-US" sz="3200" dirty="0" smtClean="0">
                <a:latin typeface="Arial" pitchFamily="34" charset="0"/>
                <a:cs typeface="Arial" pitchFamily="34" charset="0"/>
                <a:sym typeface="Symbol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  <a:sym typeface="Symbol"/>
              </a:rPr>
              <a:t>45</a:t>
            </a:r>
            <a:r>
              <a:rPr lang="ru-RU" sz="3200" dirty="0" smtClean="0">
                <a:latin typeface="Arial" pitchFamily="34" charset="0"/>
                <a:cs typeface="Arial" pitchFamily="34" charset="0"/>
                <a:sym typeface="Symbol"/>
              </a:rPr>
              <a:t>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987115" y="5156893"/>
            <a:ext cx="3643338" cy="1588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Содержимое 3" descr="4fe33d21437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4034" y="3031657"/>
            <a:ext cx="4364217" cy="2857519"/>
          </a:xfrm>
          <a:prstGeom prst="rect">
            <a:avLst/>
          </a:prstGeom>
        </p:spPr>
      </p:pic>
      <p:sp>
        <p:nvSpPr>
          <p:cNvPr id="15" name="Овал 14"/>
          <p:cNvSpPr/>
          <p:nvPr/>
        </p:nvSpPr>
        <p:spPr>
          <a:xfrm>
            <a:off x="3987115" y="5114483"/>
            <a:ext cx="71438" cy="71438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378602" y="3586969"/>
            <a:ext cx="122311" cy="9966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697767" y="2405520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А</a:t>
            </a:r>
            <a:endParaRPr lang="ru-RU" sz="36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507688" y="4613295"/>
            <a:ext cx="436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В</a:t>
            </a:r>
            <a:endParaRPr lang="ru-RU" sz="36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7072330" y="5114483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С</a:t>
            </a:r>
            <a:endParaRPr lang="ru-RU" sz="3600" i="1" dirty="0"/>
          </a:p>
        </p:txBody>
      </p:sp>
      <p:pic>
        <p:nvPicPr>
          <p:cNvPr id="17" name="Picture 3" descr="C:\Documents and Settings\Admin\Мои документы\Загрузки\_1639-524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72330" y="2727532"/>
            <a:ext cx="1908508" cy="258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75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14" y="58057"/>
            <a:ext cx="8578751" cy="680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 flipH="1" flipV="1">
            <a:off x="2452914" y="2394857"/>
            <a:ext cx="1553029" cy="27722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1"/>
          <p:cNvSpPr txBox="1">
            <a:spLocks/>
          </p:cNvSpPr>
          <p:nvPr/>
        </p:nvSpPr>
        <p:spPr>
          <a:xfrm>
            <a:off x="548206" y="675811"/>
            <a:ext cx="56019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Построим угол </a:t>
            </a:r>
            <a:r>
              <a:rPr lang="ru-RU" sz="3200" dirty="0">
                <a:latin typeface="Arial" pitchFamily="34" charset="0"/>
                <a:cs typeface="Arial" pitchFamily="34" charset="0"/>
                <a:sym typeface="Symbol"/>
              </a:rPr>
              <a:t></a:t>
            </a:r>
            <a:r>
              <a:rPr lang="ru-RU" sz="3200" i="1" dirty="0" smtClean="0">
                <a:latin typeface="Arial" pitchFamily="34" charset="0"/>
                <a:cs typeface="Arial" pitchFamily="34" charset="0"/>
                <a:sym typeface="Symbol"/>
              </a:rPr>
              <a:t>АВС </a:t>
            </a:r>
            <a:r>
              <a:rPr lang="en-US" sz="3200" dirty="0" smtClean="0">
                <a:latin typeface="Arial" pitchFamily="34" charset="0"/>
                <a:cs typeface="Arial" pitchFamily="34" charset="0"/>
                <a:sym typeface="Symbol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  <a:sym typeface="Symbol"/>
              </a:rPr>
              <a:t> 120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987115" y="5156893"/>
            <a:ext cx="3643338" cy="1588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Содержимое 3" descr="4fe33d21437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4034" y="3031657"/>
            <a:ext cx="4364217" cy="2857519"/>
          </a:xfrm>
          <a:prstGeom prst="rect">
            <a:avLst/>
          </a:prstGeom>
        </p:spPr>
      </p:pic>
      <p:sp>
        <p:nvSpPr>
          <p:cNvPr id="15" name="Овал 14"/>
          <p:cNvSpPr/>
          <p:nvPr/>
        </p:nvSpPr>
        <p:spPr>
          <a:xfrm>
            <a:off x="3987115" y="5114483"/>
            <a:ext cx="71438" cy="71438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928926" y="3286124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005679" y="2349716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А</a:t>
            </a:r>
            <a:endParaRPr lang="ru-RU" sz="36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414477" y="4627799"/>
            <a:ext cx="436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В</a:t>
            </a:r>
            <a:endParaRPr lang="ru-RU" sz="36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7072330" y="5114483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С</a:t>
            </a:r>
            <a:endParaRPr lang="ru-RU" sz="3600" i="1" dirty="0"/>
          </a:p>
        </p:txBody>
      </p:sp>
      <p:pic>
        <p:nvPicPr>
          <p:cNvPr id="13" name="Picture 3" descr="C:\Documents and Settings\Admin\Мои документы\Загрузки\_1639-524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72330" y="2727532"/>
            <a:ext cx="1908508" cy="258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75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276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Измерение углов. Транспортир</vt:lpstr>
      <vt:lpstr>Презентация PowerPoint</vt:lpstr>
      <vt:lpstr>Историческая справка</vt:lpstr>
      <vt:lpstr>Алгоритм измерения углов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 углов. Транспортир</dc:title>
  <dc:creator>Догадова</dc:creator>
  <cp:lastModifiedBy>Догадова</cp:lastModifiedBy>
  <cp:revision>15</cp:revision>
  <dcterms:created xsi:type="dcterms:W3CDTF">2020-04-11T12:20:57Z</dcterms:created>
  <dcterms:modified xsi:type="dcterms:W3CDTF">2020-04-12T11:20:02Z</dcterms:modified>
</cp:coreProperties>
</file>