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8" r:id="rId3"/>
    <p:sldId id="266" r:id="rId4"/>
    <p:sldId id="267" r:id="rId5"/>
    <p:sldId id="268" r:id="rId6"/>
    <p:sldId id="269" r:id="rId7"/>
    <p:sldId id="270" r:id="rId8"/>
    <p:sldId id="271" r:id="rId9"/>
    <p:sldId id="272" r:id="rId10"/>
    <p:sldId id="273"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9523AC-E353-42C9-8BB0-E68FC2DD957D}"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C53C6B-7CF0-42AE-943A-CD1501098057}" type="slidenum">
              <a:rPr lang="ru-RU" smtClean="0"/>
              <a:t>‹#›</a:t>
            </a:fld>
            <a:endParaRPr lang="ru-RU"/>
          </a:p>
        </p:txBody>
      </p:sp>
    </p:spTree>
    <p:extLst>
      <p:ext uri="{BB962C8B-B14F-4D97-AF65-F5344CB8AC3E}">
        <p14:creationId xmlns:p14="http://schemas.microsoft.com/office/powerpoint/2010/main" val="252488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9523AC-E353-42C9-8BB0-E68FC2DD957D}"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C53C6B-7CF0-42AE-943A-CD1501098057}" type="slidenum">
              <a:rPr lang="ru-RU" smtClean="0"/>
              <a:t>‹#›</a:t>
            </a:fld>
            <a:endParaRPr lang="ru-RU"/>
          </a:p>
        </p:txBody>
      </p:sp>
    </p:spTree>
    <p:extLst>
      <p:ext uri="{BB962C8B-B14F-4D97-AF65-F5344CB8AC3E}">
        <p14:creationId xmlns:p14="http://schemas.microsoft.com/office/powerpoint/2010/main" val="389397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9523AC-E353-42C9-8BB0-E68FC2DD957D}"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C53C6B-7CF0-42AE-943A-CD1501098057}" type="slidenum">
              <a:rPr lang="ru-RU" smtClean="0"/>
              <a:t>‹#›</a:t>
            </a:fld>
            <a:endParaRPr lang="ru-RU"/>
          </a:p>
        </p:txBody>
      </p:sp>
    </p:spTree>
    <p:extLst>
      <p:ext uri="{BB962C8B-B14F-4D97-AF65-F5344CB8AC3E}">
        <p14:creationId xmlns:p14="http://schemas.microsoft.com/office/powerpoint/2010/main" val="29936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9523AC-E353-42C9-8BB0-E68FC2DD957D}"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C53C6B-7CF0-42AE-943A-CD1501098057}" type="slidenum">
              <a:rPr lang="ru-RU" smtClean="0"/>
              <a:t>‹#›</a:t>
            </a:fld>
            <a:endParaRPr lang="ru-RU"/>
          </a:p>
        </p:txBody>
      </p:sp>
    </p:spTree>
    <p:extLst>
      <p:ext uri="{BB962C8B-B14F-4D97-AF65-F5344CB8AC3E}">
        <p14:creationId xmlns:p14="http://schemas.microsoft.com/office/powerpoint/2010/main" val="317577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9523AC-E353-42C9-8BB0-E68FC2DD957D}" type="datetimeFigureOut">
              <a:rPr lang="ru-RU" smtClean="0"/>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C53C6B-7CF0-42AE-943A-CD1501098057}" type="slidenum">
              <a:rPr lang="ru-RU" smtClean="0"/>
              <a:t>‹#›</a:t>
            </a:fld>
            <a:endParaRPr lang="ru-RU"/>
          </a:p>
        </p:txBody>
      </p:sp>
    </p:spTree>
    <p:extLst>
      <p:ext uri="{BB962C8B-B14F-4D97-AF65-F5344CB8AC3E}">
        <p14:creationId xmlns:p14="http://schemas.microsoft.com/office/powerpoint/2010/main" val="230877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9523AC-E353-42C9-8BB0-E68FC2DD957D}" type="datetimeFigureOut">
              <a:rPr lang="ru-RU" smtClean="0"/>
              <a:t>05.04.2020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C53C6B-7CF0-42AE-943A-CD1501098057}" type="slidenum">
              <a:rPr lang="ru-RU" smtClean="0"/>
              <a:t>‹#›</a:t>
            </a:fld>
            <a:endParaRPr lang="ru-RU"/>
          </a:p>
        </p:txBody>
      </p:sp>
    </p:spTree>
    <p:extLst>
      <p:ext uri="{BB962C8B-B14F-4D97-AF65-F5344CB8AC3E}">
        <p14:creationId xmlns:p14="http://schemas.microsoft.com/office/powerpoint/2010/main" val="306106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9523AC-E353-42C9-8BB0-E68FC2DD957D}" type="datetimeFigureOut">
              <a:rPr lang="ru-RU" smtClean="0"/>
              <a:t>05.04.2020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C53C6B-7CF0-42AE-943A-CD1501098057}" type="slidenum">
              <a:rPr lang="ru-RU" smtClean="0"/>
              <a:t>‹#›</a:t>
            </a:fld>
            <a:endParaRPr lang="ru-RU"/>
          </a:p>
        </p:txBody>
      </p:sp>
    </p:spTree>
    <p:extLst>
      <p:ext uri="{BB962C8B-B14F-4D97-AF65-F5344CB8AC3E}">
        <p14:creationId xmlns:p14="http://schemas.microsoft.com/office/powerpoint/2010/main" val="399486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9523AC-E353-42C9-8BB0-E68FC2DD957D}" type="datetimeFigureOut">
              <a:rPr lang="ru-RU" smtClean="0"/>
              <a:t>05.04.2020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C53C6B-7CF0-42AE-943A-CD1501098057}" type="slidenum">
              <a:rPr lang="ru-RU" smtClean="0"/>
              <a:t>‹#›</a:t>
            </a:fld>
            <a:endParaRPr lang="ru-RU"/>
          </a:p>
        </p:txBody>
      </p:sp>
    </p:spTree>
    <p:extLst>
      <p:ext uri="{BB962C8B-B14F-4D97-AF65-F5344CB8AC3E}">
        <p14:creationId xmlns:p14="http://schemas.microsoft.com/office/powerpoint/2010/main" val="394265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9523AC-E353-42C9-8BB0-E68FC2DD957D}" type="datetimeFigureOut">
              <a:rPr lang="ru-RU" smtClean="0"/>
              <a:t>05.04.2020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CC53C6B-7CF0-42AE-943A-CD1501098057}" type="slidenum">
              <a:rPr lang="ru-RU" smtClean="0"/>
              <a:t>‹#›</a:t>
            </a:fld>
            <a:endParaRPr lang="ru-RU"/>
          </a:p>
        </p:txBody>
      </p:sp>
    </p:spTree>
    <p:extLst>
      <p:ext uri="{BB962C8B-B14F-4D97-AF65-F5344CB8AC3E}">
        <p14:creationId xmlns:p14="http://schemas.microsoft.com/office/powerpoint/2010/main" val="350770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9523AC-E353-42C9-8BB0-E68FC2DD957D}" type="datetimeFigureOut">
              <a:rPr lang="ru-RU" smtClean="0"/>
              <a:t>05.04.2020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C53C6B-7CF0-42AE-943A-CD1501098057}" type="slidenum">
              <a:rPr lang="ru-RU" smtClean="0"/>
              <a:t>‹#›</a:t>
            </a:fld>
            <a:endParaRPr lang="ru-RU"/>
          </a:p>
        </p:txBody>
      </p:sp>
    </p:spTree>
    <p:extLst>
      <p:ext uri="{BB962C8B-B14F-4D97-AF65-F5344CB8AC3E}">
        <p14:creationId xmlns:p14="http://schemas.microsoft.com/office/powerpoint/2010/main" val="74027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9523AC-E353-42C9-8BB0-E68FC2DD957D}" type="datetimeFigureOut">
              <a:rPr lang="ru-RU" smtClean="0"/>
              <a:t>05.04.2020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C53C6B-7CF0-42AE-943A-CD1501098057}" type="slidenum">
              <a:rPr lang="ru-RU" smtClean="0"/>
              <a:t>‹#›</a:t>
            </a:fld>
            <a:endParaRPr lang="ru-RU"/>
          </a:p>
        </p:txBody>
      </p:sp>
    </p:spTree>
    <p:extLst>
      <p:ext uri="{BB962C8B-B14F-4D97-AF65-F5344CB8AC3E}">
        <p14:creationId xmlns:p14="http://schemas.microsoft.com/office/powerpoint/2010/main" val="240775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523AC-E353-42C9-8BB0-E68FC2DD957D}" type="datetimeFigureOut">
              <a:rPr lang="ru-RU" smtClean="0"/>
              <a:t>05.04.2020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53C6B-7CF0-42AE-943A-CD1501098057}" type="slidenum">
              <a:rPr lang="ru-RU" smtClean="0"/>
              <a:t>‹#›</a:t>
            </a:fld>
            <a:endParaRPr lang="ru-RU"/>
          </a:p>
        </p:txBody>
      </p:sp>
    </p:spTree>
    <p:extLst>
      <p:ext uri="{BB962C8B-B14F-4D97-AF65-F5344CB8AC3E}">
        <p14:creationId xmlns:p14="http://schemas.microsoft.com/office/powerpoint/2010/main" val="23488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Documents and Settings\Admin\Мои документы\Загрузки\4_Картинки_школа\доска1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8783904" cy="621907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567008" y="807683"/>
            <a:ext cx="4211960" cy="3456384"/>
          </a:xfrm>
        </p:spPr>
        <p:txBody>
          <a:bodyPr>
            <a:normAutofit/>
          </a:bodyPr>
          <a:lstStyle/>
          <a:p>
            <a:pPr>
              <a:lnSpc>
                <a:spcPct val="80000"/>
              </a:lnSpc>
            </a:pPr>
            <a:r>
              <a:rPr lang="ru-RU" sz="3600" dirty="0">
                <a:solidFill>
                  <a:schemeClr val="bg1"/>
                </a:solidFill>
                <a:latin typeface="Times New Roman" pitchFamily="18" charset="0"/>
                <a:cs typeface="Times New Roman" pitchFamily="18" charset="0"/>
              </a:rPr>
              <a:t>Применение производной</a:t>
            </a:r>
            <a:br>
              <a:rPr lang="ru-RU" sz="3600" dirty="0">
                <a:solidFill>
                  <a:schemeClr val="bg1"/>
                </a:solidFill>
                <a:latin typeface="Times New Roman" pitchFamily="18" charset="0"/>
                <a:cs typeface="Times New Roman" pitchFamily="18" charset="0"/>
              </a:rPr>
            </a:br>
            <a:r>
              <a:rPr lang="ru-RU" sz="3600" dirty="0">
                <a:solidFill>
                  <a:schemeClr val="bg1"/>
                </a:solidFill>
                <a:latin typeface="Times New Roman" pitchFamily="18" charset="0"/>
                <a:cs typeface="Times New Roman" pitchFamily="18" charset="0"/>
              </a:rPr>
              <a:t>для </a:t>
            </a:r>
            <a:r>
              <a:rPr lang="ru-RU" sz="3600" dirty="0" smtClean="0">
                <a:solidFill>
                  <a:schemeClr val="bg1"/>
                </a:solidFill>
                <a:latin typeface="Times New Roman" pitchFamily="18" charset="0"/>
                <a:cs typeface="Times New Roman" pitchFamily="18" charset="0"/>
              </a:rPr>
              <a:t>построения графиков функций</a:t>
            </a:r>
            <a:endParaRPr lang="ru-RU" sz="3800" dirty="0">
              <a:solidFill>
                <a:schemeClr val="bg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644008" y="4293096"/>
            <a:ext cx="4036098" cy="1247564"/>
          </a:xfrm>
        </p:spPr>
        <p:txBody>
          <a:bodyPr>
            <a:noAutofit/>
          </a:bodyPr>
          <a:lstStyle/>
          <a:p>
            <a:pPr>
              <a:lnSpc>
                <a:spcPct val="80000"/>
              </a:lnSpc>
              <a:spcBef>
                <a:spcPts val="0"/>
              </a:spcBef>
            </a:pPr>
            <a:r>
              <a:rPr lang="ru-RU" sz="2600" dirty="0" smtClean="0">
                <a:solidFill>
                  <a:schemeClr val="bg1"/>
                </a:solidFill>
                <a:latin typeface="Times New Roman" pitchFamily="18" charset="0"/>
                <a:cs typeface="Times New Roman" pitchFamily="18" charset="0"/>
              </a:rPr>
              <a:t>Алгебра и начала </a:t>
            </a:r>
          </a:p>
          <a:p>
            <a:pPr>
              <a:lnSpc>
                <a:spcPct val="80000"/>
              </a:lnSpc>
              <a:spcBef>
                <a:spcPts val="0"/>
              </a:spcBef>
            </a:pPr>
            <a:r>
              <a:rPr lang="ru-RU" sz="2600" dirty="0" smtClean="0">
                <a:solidFill>
                  <a:schemeClr val="bg1"/>
                </a:solidFill>
                <a:latin typeface="Times New Roman" pitchFamily="18" charset="0"/>
                <a:cs typeface="Times New Roman" pitchFamily="18" charset="0"/>
              </a:rPr>
              <a:t>математического анализа, </a:t>
            </a:r>
          </a:p>
          <a:p>
            <a:pPr>
              <a:lnSpc>
                <a:spcPct val="80000"/>
              </a:lnSpc>
              <a:spcBef>
                <a:spcPts val="0"/>
              </a:spcBef>
            </a:pPr>
            <a:r>
              <a:rPr lang="ru-RU" sz="2600" dirty="0" smtClean="0">
                <a:solidFill>
                  <a:schemeClr val="bg1"/>
                </a:solidFill>
                <a:latin typeface="Times New Roman" pitchFamily="18" charset="0"/>
                <a:cs typeface="Times New Roman" pitchFamily="18" charset="0"/>
              </a:rPr>
              <a:t>10 класс</a:t>
            </a:r>
            <a:endParaRPr lang="ru-RU" sz="2600" dirty="0">
              <a:solidFill>
                <a:schemeClr val="bg1"/>
              </a:solidFill>
              <a:latin typeface="Times New Roman" pitchFamily="18" charset="0"/>
              <a:cs typeface="Times New Roman" pitchFamily="18" charset="0"/>
            </a:endParaRPr>
          </a:p>
        </p:txBody>
      </p:sp>
      <p:sp>
        <p:nvSpPr>
          <p:cNvPr id="4" name="Прямоугольник 3"/>
          <p:cNvSpPr/>
          <p:nvPr/>
        </p:nvSpPr>
        <p:spPr>
          <a:xfrm>
            <a:off x="683568" y="274553"/>
            <a:ext cx="1034257" cy="769441"/>
          </a:xfrm>
          <a:prstGeom prst="rect">
            <a:avLst/>
          </a:prstGeom>
        </p:spPr>
        <p:txBody>
          <a:bodyPr wrap="none">
            <a:spAutoFit/>
          </a:bodyPr>
          <a:lstStyle/>
          <a:p>
            <a:r>
              <a:rPr lang="ru-RU" sz="4400" b="1" dirty="0" smtClean="0">
                <a:solidFill>
                  <a:srgbClr val="FF0000"/>
                </a:solidFill>
                <a:latin typeface="Times New Roman" pitchFamily="18" charset="0"/>
                <a:cs typeface="Times New Roman" pitchFamily="18" charset="0"/>
              </a:rPr>
              <a:t>№3</a:t>
            </a:r>
            <a:endParaRPr lang="ru-RU" sz="4400" b="1" dirty="0">
              <a:solidFill>
                <a:srgbClr val="FF0000"/>
              </a:solidFill>
            </a:endParaRPr>
          </a:p>
        </p:txBody>
      </p:sp>
    </p:spTree>
    <p:extLst>
      <p:ext uri="{BB962C8B-B14F-4D97-AF65-F5344CB8AC3E}">
        <p14:creationId xmlns:p14="http://schemas.microsoft.com/office/powerpoint/2010/main" val="3181186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ocuments and Settings\Admin\Мои документы\Производная\Scan_003.jpg"/>
          <p:cNvPicPr>
            <a:picLocks noChangeAspect="1" noChangeArrowheads="1"/>
          </p:cNvPicPr>
          <p:nvPr/>
        </p:nvPicPr>
        <p:blipFill rotWithShape="1">
          <a:blip r:embed="rId2">
            <a:extLst>
              <a:ext uri="{28A0092B-C50C-407E-A947-70E740481C1C}">
                <a14:useLocalDpi xmlns:a14="http://schemas.microsoft.com/office/drawing/2010/main" val="0"/>
              </a:ext>
            </a:extLst>
          </a:blip>
          <a:srcRect l="11345" t="22490" r="51923" b="23537"/>
          <a:stretch/>
        </p:blipFill>
        <p:spPr bwMode="auto">
          <a:xfrm>
            <a:off x="5961451" y="1483657"/>
            <a:ext cx="2457646" cy="51057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Мои документы\Kyocera_20200323_001\Scan_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5150" t="39993" r="5627"/>
          <a:stretch/>
        </p:blipFill>
        <p:spPr bwMode="auto">
          <a:xfrm>
            <a:off x="237570" y="261212"/>
            <a:ext cx="5754940" cy="54722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Admin\Мои документы\Производная\Scan_003.jpg"/>
          <p:cNvPicPr>
            <a:picLocks noChangeAspect="1" noChangeArrowheads="1"/>
          </p:cNvPicPr>
          <p:nvPr/>
        </p:nvPicPr>
        <p:blipFill rotWithShape="1">
          <a:blip r:embed="rId2">
            <a:extLst>
              <a:ext uri="{28A0092B-C50C-407E-A947-70E740481C1C}">
                <a14:useLocalDpi xmlns:a14="http://schemas.microsoft.com/office/drawing/2010/main" val="0"/>
              </a:ext>
            </a:extLst>
          </a:blip>
          <a:srcRect l="4280" r="17266" b="90814"/>
          <a:stretch/>
        </p:blipFill>
        <p:spPr bwMode="auto">
          <a:xfrm>
            <a:off x="321838" y="5837111"/>
            <a:ext cx="4679824" cy="7747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Documents and Settings\Admin\Мои документы\Производная\Scan_003.jpg"/>
          <p:cNvPicPr>
            <a:picLocks noChangeAspect="1" noChangeArrowheads="1"/>
          </p:cNvPicPr>
          <p:nvPr/>
        </p:nvPicPr>
        <p:blipFill rotWithShape="1">
          <a:blip r:embed="rId2">
            <a:extLst>
              <a:ext uri="{28A0092B-C50C-407E-A947-70E740481C1C}">
                <a14:useLocalDpi xmlns:a14="http://schemas.microsoft.com/office/drawing/2010/main" val="0"/>
              </a:ext>
            </a:extLst>
          </a:blip>
          <a:srcRect l="4280" t="10496" r="56386" b="80901"/>
          <a:stretch/>
        </p:blipFill>
        <p:spPr bwMode="auto">
          <a:xfrm>
            <a:off x="5604541" y="246697"/>
            <a:ext cx="2863273" cy="8854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Documents and Settings\Admin\Мои документы\Производная\Scan_003.jpg"/>
          <p:cNvPicPr>
            <a:picLocks noChangeAspect="1" noChangeArrowheads="1"/>
          </p:cNvPicPr>
          <p:nvPr/>
        </p:nvPicPr>
        <p:blipFill rotWithShape="1">
          <a:blip r:embed="rId2">
            <a:extLst>
              <a:ext uri="{28A0092B-C50C-407E-A947-70E740481C1C}">
                <a14:useLocalDpi xmlns:a14="http://schemas.microsoft.com/office/drawing/2010/main" val="0"/>
              </a:ext>
            </a:extLst>
          </a:blip>
          <a:srcRect l="46055" t="12451" r="24097" b="84202"/>
          <a:stretch/>
        </p:blipFill>
        <p:spPr bwMode="auto">
          <a:xfrm>
            <a:off x="5906606" y="1088572"/>
            <a:ext cx="2136524" cy="3387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Admin\Мои документы\Загрузки\3_Карандаш\Карандаш\Копия карандаш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168" y="5085184"/>
            <a:ext cx="1272264" cy="16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35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Мои документы\Загрузки\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56355"/>
            <a:ext cx="8317756" cy="248503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25037" y="665357"/>
            <a:ext cx="8262467" cy="2592288"/>
          </a:xfrm>
        </p:spPr>
        <p:txBody>
          <a:bodyPr>
            <a:noAutofit/>
          </a:bodyPr>
          <a:lstStyle/>
          <a:p>
            <a:pPr marL="0" indent="0">
              <a:buNone/>
            </a:pPr>
            <a:r>
              <a:rPr lang="ru-RU" sz="2200" dirty="0">
                <a:latin typeface="Times New Roman" pitchFamily="18" charset="0"/>
                <a:cs typeface="Times New Roman" pitchFamily="18" charset="0"/>
              </a:rPr>
              <a:t>За годы изучения курса алгебры в школе вы накопили достаточно большой опыт построения графиков функций. В основном вы строили графики «по точкам», т.е. для заданной функции находили контрольные точки, отмечали их на координатной плоскости и, полагаясь на интуицию, соединяли найденные точки плавной кривой. Как выбирать эти контрольные точки? Чаще всего выбор контрольных точек был случайным.</a:t>
            </a:r>
          </a:p>
        </p:txBody>
      </p:sp>
      <p:pic>
        <p:nvPicPr>
          <p:cNvPr id="6" name="Picture 2" descr="C:\Documents and Settings\Admin\Мои документы\Загрузки\3_Карандаш\Карандаш\Копия карандаш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168" y="5085184"/>
            <a:ext cx="1272264" cy="16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630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229600" cy="4176463"/>
          </a:xfrm>
        </p:spPr>
        <p:txBody>
          <a:bodyPr>
            <a:normAutofit/>
          </a:bodyPr>
          <a:lstStyle/>
          <a:p>
            <a:pPr marL="0" indent="0">
              <a:buNone/>
            </a:pPr>
            <a:r>
              <a:rPr lang="ru-RU" sz="2400" dirty="0">
                <a:latin typeface="Times New Roman" pitchFamily="18" charset="0"/>
                <a:cs typeface="Times New Roman" pitchFamily="18" charset="0"/>
              </a:rPr>
              <a:t>Заметим, что графики любых функций строят по точкам. Но в тех случаях, когда вид графика заранее неизвестен, эти точки надо выбирать со смыслом – уметь выделить особо важные точки графика, которые определяют его вид.</a:t>
            </a:r>
          </a:p>
          <a:p>
            <a:pPr marL="0" indent="0">
              <a:buNone/>
            </a:pPr>
            <a:r>
              <a:rPr lang="ru-RU" sz="1600" dirty="0">
                <a:latin typeface="Times New Roman" pitchFamily="18" charset="0"/>
                <a:cs typeface="Times New Roman" pitchFamily="18" charset="0"/>
              </a:rPr>
              <a:t> </a:t>
            </a:r>
          </a:p>
          <a:p>
            <a:pPr marL="0" indent="0">
              <a:buNone/>
            </a:pPr>
            <a:r>
              <a:rPr lang="ru-RU" sz="2400" dirty="0">
                <a:latin typeface="Times New Roman" pitchFamily="18" charset="0"/>
                <a:cs typeface="Times New Roman" pitchFamily="18" charset="0"/>
              </a:rPr>
              <a:t>К особо важным точкам графика функции относятся:</a:t>
            </a:r>
          </a:p>
          <a:p>
            <a:pPr marL="0" indent="0">
              <a:buNone/>
            </a:pPr>
            <a:r>
              <a:rPr lang="ru-RU" sz="2400" dirty="0">
                <a:latin typeface="Times New Roman" pitchFamily="18" charset="0"/>
                <a:cs typeface="Times New Roman" pitchFamily="18" charset="0"/>
              </a:rPr>
              <a:t>– стационарные и критические точки;</a:t>
            </a:r>
          </a:p>
          <a:p>
            <a:pPr marL="0" indent="0">
              <a:buNone/>
            </a:pPr>
            <a:r>
              <a:rPr lang="ru-RU" sz="2400" dirty="0">
                <a:latin typeface="Times New Roman" pitchFamily="18" charset="0"/>
                <a:cs typeface="Times New Roman" pitchFamily="18" charset="0"/>
              </a:rPr>
              <a:t>– точки экстремума;</a:t>
            </a:r>
          </a:p>
          <a:p>
            <a:pPr marL="0" indent="0">
              <a:buNone/>
            </a:pPr>
            <a:r>
              <a:rPr lang="ru-RU" sz="2400" dirty="0">
                <a:latin typeface="Times New Roman" pitchFamily="18" charset="0"/>
                <a:cs typeface="Times New Roman" pitchFamily="18" charset="0"/>
              </a:rPr>
              <a:t>– точки пересечения с осями координат;</a:t>
            </a:r>
          </a:p>
          <a:p>
            <a:pPr marL="0" indent="0">
              <a:buNone/>
            </a:pPr>
            <a:r>
              <a:rPr lang="ru-RU" sz="2400" dirty="0">
                <a:latin typeface="Times New Roman" pitchFamily="18" charset="0"/>
                <a:cs typeface="Times New Roman" pitchFamily="18" charset="0"/>
              </a:rPr>
              <a:t>– точки разрыва функции.</a:t>
            </a:r>
          </a:p>
          <a:p>
            <a:endParaRPr lang="ru-RU" dirty="0"/>
          </a:p>
        </p:txBody>
      </p:sp>
      <p:pic>
        <p:nvPicPr>
          <p:cNvPr id="6" name="Picture 2" descr="C:\Documents and Settings\Admin\Мои документы\Загрузки\3_Карандаш\Карандаш\Копия карандаш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168" y="5085184"/>
            <a:ext cx="1272264" cy="16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09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9"/>
            <a:ext cx="8229600" cy="4032448"/>
          </a:xfrm>
        </p:spPr>
        <p:txBody>
          <a:bodyPr>
            <a:normAutofit/>
          </a:bodyPr>
          <a:lstStyle/>
          <a:p>
            <a:pPr marL="0" indent="0">
              <a:buNone/>
            </a:pPr>
            <a:r>
              <a:rPr lang="ru-RU" sz="2400" dirty="0">
                <a:latin typeface="Times New Roman" pitchFamily="18" charset="0"/>
                <a:cs typeface="Times New Roman" pitchFamily="18" charset="0"/>
              </a:rPr>
              <a:t>В тех случаях, когда речь идёт о построении графика незнакомой функции, когда заранее трудно представить вид графика, полезно применять определённую схему исследования свойств функции, которая помогает составить представление о её графике.</a:t>
            </a:r>
          </a:p>
          <a:p>
            <a:pPr marL="0" indent="0">
              <a:buNone/>
            </a:pPr>
            <a:endParaRPr lang="ru-RU" sz="1800" dirty="0">
              <a:latin typeface="Times New Roman" pitchFamily="18" charset="0"/>
              <a:cs typeface="Times New Roman" pitchFamily="18" charset="0"/>
            </a:endParaRPr>
          </a:p>
          <a:p>
            <a:pPr marL="0" indent="0">
              <a:buNone/>
            </a:pPr>
            <a:r>
              <a:rPr lang="ru-RU" sz="2400" dirty="0">
                <a:latin typeface="Times New Roman" pitchFamily="18" charset="0"/>
                <a:cs typeface="Times New Roman" pitchFamily="18" charset="0"/>
              </a:rPr>
              <a:t>В курсе математического анализа разработана универсальная схема исследования свойств функции и построения её графика.</a:t>
            </a:r>
          </a:p>
          <a:p>
            <a:pPr marL="0" indent="0">
              <a:buNone/>
            </a:pPr>
            <a:endParaRPr lang="ru-RU" sz="2400" dirty="0"/>
          </a:p>
        </p:txBody>
      </p:sp>
      <p:pic>
        <p:nvPicPr>
          <p:cNvPr id="6" name="Picture 2" descr="C:\Documents and Settings\Admin\Мои документы\Загрузки\3_Карандаш\Карандаш\Копия карандаш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168" y="5085184"/>
            <a:ext cx="1272264" cy="16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7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FF0000"/>
                </a:solidFill>
                <a:latin typeface="Times New Roman" pitchFamily="18" charset="0"/>
                <a:cs typeface="Times New Roman" pitchFamily="18" charset="0"/>
              </a:rPr>
              <a:t>Непрерывная функция</a:t>
            </a:r>
            <a:endParaRPr lang="ru-RU" sz="3600" b="1" dirty="0">
              <a:solidFill>
                <a:srgbClr val="FF0000"/>
              </a:solidFill>
            </a:endParaRPr>
          </a:p>
        </p:txBody>
      </p:sp>
      <p:sp>
        <p:nvSpPr>
          <p:cNvPr id="3" name="Объект 2"/>
          <p:cNvSpPr>
            <a:spLocks noGrp="1"/>
          </p:cNvSpPr>
          <p:nvPr>
            <p:ph idx="1"/>
          </p:nvPr>
        </p:nvSpPr>
        <p:spPr>
          <a:xfrm>
            <a:off x="467544" y="1484785"/>
            <a:ext cx="8229600" cy="2016223"/>
          </a:xfrm>
        </p:spPr>
        <p:txBody>
          <a:bodyPr/>
          <a:lstStyle/>
          <a:p>
            <a:pPr marL="0" indent="0">
              <a:buNone/>
            </a:pPr>
            <a:r>
              <a:rPr lang="ru-RU" sz="2400" dirty="0">
                <a:latin typeface="Times New Roman" pitchFamily="18" charset="0"/>
                <a:cs typeface="Times New Roman" pitchFamily="18" charset="0"/>
              </a:rPr>
              <a:t>1. Если функция непрерывна на всей числовой прямой, то достаточно найти стационарные и критические точки, точки экстремума, промежутки монотонности, точки пересечения с осями координат и при необходимости выбрать ещё несколько контрольных точек.</a:t>
            </a:r>
          </a:p>
          <a:p>
            <a:endParaRPr lang="ru-RU" dirty="0"/>
          </a:p>
        </p:txBody>
      </p:sp>
      <p:pic>
        <p:nvPicPr>
          <p:cNvPr id="4" name="Рисунок 3" descr="C:\Documents and Settings\Admin\Мои документы\Kyocera_20200321_001\Scan_001.jpg"/>
          <p:cNvPicPr/>
          <p:nvPr/>
        </p:nvPicPr>
        <p:blipFill rotWithShape="1">
          <a:blip r:embed="rId2" cstate="print">
            <a:clrChange>
              <a:clrFrom>
                <a:srgbClr val="D4D4D2"/>
              </a:clrFrom>
              <a:clrTo>
                <a:srgbClr val="D4D4D2">
                  <a:alpha val="0"/>
                </a:srgbClr>
              </a:clrTo>
            </a:clrChange>
            <a:extLst>
              <a:ext uri="{28A0092B-C50C-407E-A947-70E740481C1C}">
                <a14:useLocalDpi xmlns:a14="http://schemas.microsoft.com/office/drawing/2010/main" val="0"/>
              </a:ext>
            </a:extLst>
          </a:blip>
          <a:srcRect l="39443"/>
          <a:stretch/>
        </p:blipFill>
        <p:spPr bwMode="auto">
          <a:xfrm>
            <a:off x="2649059" y="3522663"/>
            <a:ext cx="3906430" cy="2824516"/>
          </a:xfrm>
          <a:prstGeom prst="rect">
            <a:avLst/>
          </a:prstGeom>
          <a:noFill/>
          <a:ln>
            <a:noFill/>
          </a:ln>
          <a:extLst>
            <a:ext uri="{53640926-AAD7-44D8-BBD7-CCE9431645EC}">
              <a14:shadowObscured xmlns:a14="http://schemas.microsoft.com/office/drawing/2010/main"/>
            </a:ext>
          </a:extLst>
        </p:spPr>
      </p:pic>
      <p:sp>
        <p:nvSpPr>
          <p:cNvPr id="6" name="Прямоугольник 5"/>
          <p:cNvSpPr/>
          <p:nvPr/>
        </p:nvSpPr>
        <p:spPr>
          <a:xfrm>
            <a:off x="5771739" y="4507531"/>
            <a:ext cx="810086"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771740" y="4486607"/>
            <a:ext cx="880369" cy="369332"/>
          </a:xfrm>
          <a:prstGeom prst="rect">
            <a:avLst/>
          </a:prstGeom>
        </p:spPr>
        <p:txBody>
          <a:bodyPr wrap="none">
            <a:spAutoFit/>
          </a:bodyPr>
          <a:lstStyle/>
          <a:p>
            <a:r>
              <a:rPr lang="en-US" b="1" i="1" dirty="0">
                <a:latin typeface="Times New Roman" pitchFamily="18" charset="0"/>
                <a:cs typeface="Times New Roman" pitchFamily="18" charset="0"/>
              </a:rPr>
              <a:t>y</a:t>
            </a:r>
            <a:r>
              <a:rPr lang="ru-RU" b="1" dirty="0">
                <a:latin typeface="Times New Roman" pitchFamily="18" charset="0"/>
                <a:cs typeface="Times New Roman" pitchFamily="18" charset="0"/>
              </a:rPr>
              <a:t> = </a:t>
            </a:r>
            <a:r>
              <a:rPr lang="en-US" b="1" i="1" dirty="0">
                <a:latin typeface="Times New Roman" pitchFamily="18" charset="0"/>
                <a:cs typeface="Times New Roman" pitchFamily="18" charset="0"/>
              </a:rPr>
              <a:t>f</a:t>
            </a:r>
            <a:r>
              <a:rPr lang="ru-RU" b="1" i="1" dirty="0">
                <a:latin typeface="Times New Roman" pitchFamily="18" charset="0"/>
                <a:cs typeface="Times New Roman" pitchFamily="18" charset="0"/>
              </a:rPr>
              <a:t>(</a:t>
            </a:r>
            <a:r>
              <a:rPr lang="en-US" b="1" i="1" dirty="0">
                <a:latin typeface="Times New Roman" pitchFamily="18" charset="0"/>
                <a:cs typeface="Times New Roman" pitchFamily="18" charset="0"/>
              </a:rPr>
              <a:t>x</a:t>
            </a:r>
            <a:r>
              <a:rPr lang="ru-RU" b="1" i="1" dirty="0" smtClean="0">
                <a:latin typeface="Times New Roman" pitchFamily="18" charset="0"/>
                <a:cs typeface="Times New Roman" pitchFamily="18" charset="0"/>
              </a:rPr>
              <a:t>)</a:t>
            </a:r>
            <a:endParaRPr lang="ru-RU" b="1" dirty="0"/>
          </a:p>
        </p:txBody>
      </p:sp>
      <p:pic>
        <p:nvPicPr>
          <p:cNvPr id="9" name="Picture 2" descr="C:\Documents and Settings\Admin\Мои документы\Загрузки\3_Карандаш\Карандаш\Копия карандаш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168" y="5085184"/>
            <a:ext cx="1272264" cy="16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5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FF0000"/>
                </a:solidFill>
                <a:latin typeface="Times New Roman" pitchFamily="18" charset="0"/>
                <a:cs typeface="Times New Roman" pitchFamily="18" charset="0"/>
              </a:rPr>
              <a:t>Чётность функции</a:t>
            </a:r>
            <a:endParaRPr lang="ru-RU" sz="3600" b="1" dirty="0">
              <a:solidFill>
                <a:srgbClr val="FF0000"/>
              </a:solidFill>
            </a:endParaRPr>
          </a:p>
        </p:txBody>
      </p:sp>
      <p:sp>
        <p:nvSpPr>
          <p:cNvPr id="3" name="Объект 2"/>
          <p:cNvSpPr>
            <a:spLocks noGrp="1"/>
          </p:cNvSpPr>
          <p:nvPr>
            <p:ph idx="1"/>
          </p:nvPr>
        </p:nvSpPr>
        <p:spPr>
          <a:xfrm>
            <a:off x="467544" y="1340768"/>
            <a:ext cx="8229600" cy="2016223"/>
          </a:xfrm>
        </p:spPr>
        <p:txBody>
          <a:bodyPr>
            <a:normAutofit fontScale="92500"/>
          </a:bodyPr>
          <a:lstStyle/>
          <a:p>
            <a:pPr marL="0" indent="0">
              <a:buNone/>
            </a:pPr>
            <a:r>
              <a:rPr lang="ru-RU" sz="2400" dirty="0">
                <a:latin typeface="Times New Roman" pitchFamily="18" charset="0"/>
                <a:cs typeface="Times New Roman" pitchFamily="18" charset="0"/>
              </a:rPr>
              <a:t>2. Полезно исследовать функцию на чётность, поскольку график чётной и нечётной функции обладает симметрией (соответственно относительно оси у или относительно начала координат), и, следовательно, можно сначала построить только ветвь графика при </a:t>
            </a:r>
            <a:r>
              <a:rPr lang="ru-RU" sz="2400" i="1" dirty="0">
                <a:latin typeface="Times New Roman" pitchFamily="18" charset="0"/>
                <a:cs typeface="Times New Roman" pitchFamily="18" charset="0"/>
              </a:rPr>
              <a:t>х</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sym typeface="Symbol"/>
              </a:rPr>
              <a:t> </a:t>
            </a:r>
            <a:r>
              <a:rPr lang="ru-RU" sz="2400" dirty="0" smtClean="0">
                <a:latin typeface="Times New Roman" pitchFamily="18" charset="0"/>
                <a:cs typeface="Times New Roman" pitchFamily="18" charset="0"/>
              </a:rPr>
              <a:t>0</a:t>
            </a:r>
            <a:r>
              <a:rPr lang="ru-RU" sz="2400" dirty="0">
                <a:latin typeface="Times New Roman" pitchFamily="18" charset="0"/>
                <a:cs typeface="Times New Roman" pitchFamily="18" charset="0"/>
              </a:rPr>
              <a:t>, а затем дорисовать симметричную ветвь.</a:t>
            </a:r>
            <a:endParaRPr lang="ru-RU" dirty="0"/>
          </a:p>
        </p:txBody>
      </p:sp>
      <p:pic>
        <p:nvPicPr>
          <p:cNvPr id="2051" name="Picture 3" descr="C:\Documents and Settings\Admin\Мои документы\Загрузки\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614" y="3429000"/>
            <a:ext cx="2880320" cy="28511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Admin\Мои документы\Загрузки\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459801"/>
            <a:ext cx="2837681" cy="28203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Admin\Мои документы\Загрузки\3_Карандаш\Карандаш\Копия карандаш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168" y="5085184"/>
            <a:ext cx="1272264" cy="16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22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FF0000"/>
                </a:solidFill>
                <a:latin typeface="Times New Roman" pitchFamily="18" charset="0"/>
                <a:cs typeface="Times New Roman" pitchFamily="18" charset="0"/>
              </a:rPr>
              <a:t>Точки </a:t>
            </a:r>
            <a:r>
              <a:rPr lang="ru-RU" sz="3600" b="1" dirty="0">
                <a:solidFill>
                  <a:srgbClr val="FF0000"/>
                </a:solidFill>
                <a:latin typeface="Times New Roman" pitchFamily="18" charset="0"/>
                <a:cs typeface="Times New Roman" pitchFamily="18" charset="0"/>
              </a:rPr>
              <a:t>разрыва</a:t>
            </a:r>
            <a:endParaRPr lang="ru-RU" sz="3600" b="1" dirty="0">
              <a:solidFill>
                <a:srgbClr val="FF0000"/>
              </a:solidFill>
            </a:endParaRPr>
          </a:p>
        </p:txBody>
      </p:sp>
      <p:sp>
        <p:nvSpPr>
          <p:cNvPr id="3" name="Объект 2"/>
          <p:cNvSpPr>
            <a:spLocks noGrp="1"/>
          </p:cNvSpPr>
          <p:nvPr>
            <p:ph idx="1"/>
          </p:nvPr>
        </p:nvSpPr>
        <p:spPr>
          <a:xfrm>
            <a:off x="467544" y="1340768"/>
            <a:ext cx="8229600" cy="2016223"/>
          </a:xfrm>
        </p:spPr>
        <p:txBody>
          <a:bodyPr>
            <a:normAutofit/>
          </a:bodyPr>
          <a:lstStyle/>
          <a:p>
            <a:pPr marL="0" indent="0">
              <a:buNone/>
            </a:pPr>
            <a:r>
              <a:rPr lang="ru-RU" sz="2400" dirty="0">
                <a:latin typeface="Times New Roman" pitchFamily="18" charset="0"/>
                <a:cs typeface="Times New Roman" pitchFamily="18" charset="0"/>
              </a:rPr>
              <a:t>3. Если функция определена не на всей числовой прямой, то начинать следует с нахождения области функция и с указания её точек разрыва.</a:t>
            </a:r>
            <a:endParaRPr lang="ru-RU" dirty="0"/>
          </a:p>
        </p:txBody>
      </p:sp>
      <p:pic>
        <p:nvPicPr>
          <p:cNvPr id="4098" name="Picture 2" descr="C:\Documents and Settings\Admin\Мои документы\Загрузки\image005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178190"/>
            <a:ext cx="3263322" cy="281461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Admin\Мои документы\Загрузки\Копия 191014117_245910607.pdf-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245" y="3310893"/>
            <a:ext cx="319087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Admin\Мои документы\Загрузки\3_Карандаш\Карандаш\Копия карандаш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168" y="5085184"/>
            <a:ext cx="1272264" cy="16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028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3600" b="1" dirty="0">
                <a:solidFill>
                  <a:srgbClr val="FF0000"/>
                </a:solidFill>
                <a:latin typeface="Times New Roman" pitchFamily="18" charset="0"/>
                <a:cs typeface="Times New Roman" pitchFamily="18" charset="0"/>
              </a:rPr>
              <a:t>Асимптоты</a:t>
            </a:r>
            <a:r>
              <a:rPr lang="ru-RU" sz="4000" dirty="0">
                <a:solidFill>
                  <a:srgbClr val="FF0000"/>
                </a:solidFill>
                <a:latin typeface="Times New Roman" pitchFamily="18" charset="0"/>
                <a:cs typeface="Times New Roman" pitchFamily="18" charset="0"/>
              </a:rPr>
              <a:t> </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539552" y="1052736"/>
                <a:ext cx="8229600" cy="2520279"/>
              </a:xfrm>
            </p:spPr>
            <p:txBody>
              <a:bodyPr>
                <a:normAutofit/>
              </a:bodyPr>
              <a:lstStyle/>
              <a:p>
                <a:pPr marL="0" indent="0">
                  <a:buNone/>
                </a:pPr>
                <a:r>
                  <a:rPr lang="ru-RU" sz="2200" b="1" dirty="0">
                    <a:latin typeface="Times New Roman" pitchFamily="18" charset="0"/>
                    <a:cs typeface="Times New Roman" pitchFamily="18" charset="0"/>
                  </a:rPr>
                  <a:t>4.</a:t>
                </a:r>
                <a:r>
                  <a:rPr lang="ru-RU" sz="2200" dirty="0">
                    <a:latin typeface="Times New Roman" pitchFamily="18" charset="0"/>
                    <a:cs typeface="Times New Roman" pitchFamily="18" charset="0"/>
                  </a:rPr>
                  <a:t> Если </a:t>
                </a:r>
                <a14:m>
                  <m:oMath xmlns:m="http://schemas.openxmlformats.org/officeDocument/2006/math">
                    <m:func>
                      <m:funcPr>
                        <m:ctrlPr>
                          <a:rPr lang="ru-RU" sz="2200" i="1">
                            <a:latin typeface="Cambria Math"/>
                          </a:rPr>
                        </m:ctrlPr>
                      </m:funcPr>
                      <m:fName>
                        <m:limLow>
                          <m:limLowPr>
                            <m:ctrlPr>
                              <a:rPr lang="ru-RU" sz="2200" i="1">
                                <a:latin typeface="Cambria Math"/>
                              </a:rPr>
                            </m:ctrlPr>
                          </m:limLowPr>
                          <m:e>
                            <m:r>
                              <m:rPr>
                                <m:sty m:val="p"/>
                              </m:rPr>
                              <a:rPr lang="ru-RU" sz="2200">
                                <a:latin typeface="Cambria Math"/>
                              </a:rPr>
                              <m:t>lim</m:t>
                            </m:r>
                          </m:e>
                          <m:lim>
                            <m:r>
                              <a:rPr lang="en-US" sz="2200" i="1">
                                <a:latin typeface="Cambria Math"/>
                              </a:rPr>
                              <m:t>𝑥</m:t>
                            </m:r>
                            <m:r>
                              <a:rPr lang="ru-RU" sz="2200" i="1">
                                <a:latin typeface="Cambria Math"/>
                              </a:rPr>
                              <m:t>→∞</m:t>
                            </m:r>
                          </m:lim>
                        </m:limLow>
                      </m:fName>
                      <m:e>
                        <m:r>
                          <a:rPr lang="ru-RU" sz="2200" i="1">
                            <a:latin typeface="Cambria Math"/>
                          </a:rPr>
                          <m:t>𝑓</m:t>
                        </m:r>
                        <m:d>
                          <m:dPr>
                            <m:ctrlPr>
                              <a:rPr lang="ru-RU" sz="2200" i="1">
                                <a:latin typeface="Cambria Math"/>
                              </a:rPr>
                            </m:ctrlPr>
                          </m:dPr>
                          <m:e>
                            <m:r>
                              <a:rPr lang="ru-RU" sz="2200" i="1">
                                <a:latin typeface="Cambria Math"/>
                              </a:rPr>
                              <m:t>𝑥</m:t>
                            </m:r>
                          </m:e>
                        </m:d>
                        <m:r>
                          <a:rPr lang="ru-RU" sz="2200" i="1">
                            <a:latin typeface="Cambria Math"/>
                          </a:rPr>
                          <m:t>=</m:t>
                        </m:r>
                        <m:r>
                          <a:rPr lang="ru-RU" sz="2200" i="1">
                            <a:latin typeface="Cambria Math"/>
                          </a:rPr>
                          <m:t>𝑏</m:t>
                        </m:r>
                      </m:e>
                    </m:func>
                  </m:oMath>
                </a14:m>
                <a:r>
                  <a:rPr lang="ru-RU" sz="2200" dirty="0">
                    <a:latin typeface="Times New Roman" pitchFamily="18" charset="0"/>
                    <a:cs typeface="Times New Roman" pitchFamily="18" charset="0"/>
                  </a:rPr>
                  <a:t>, то прямая </a:t>
                </a:r>
                <a14:m>
                  <m:oMath xmlns:m="http://schemas.openxmlformats.org/officeDocument/2006/math">
                    <m:r>
                      <a:rPr lang="ru-RU" sz="2200" i="1">
                        <a:latin typeface="Cambria Math"/>
                      </a:rPr>
                      <m:t>𝑦</m:t>
                    </m:r>
                    <m:r>
                      <a:rPr lang="ru-RU" sz="2200" i="1">
                        <a:latin typeface="Cambria Math"/>
                      </a:rPr>
                      <m:t>=</m:t>
                    </m:r>
                    <m:r>
                      <a:rPr lang="ru-RU" sz="2200" i="1">
                        <a:latin typeface="Cambria Math"/>
                      </a:rPr>
                      <m:t>𝑏</m:t>
                    </m:r>
                  </m:oMath>
                </a14:m>
                <a:r>
                  <a:rPr lang="ru-RU" sz="2200" dirty="0">
                    <a:latin typeface="Times New Roman" pitchFamily="18" charset="0"/>
                    <a:cs typeface="Times New Roman" pitchFamily="18" charset="0"/>
                  </a:rPr>
                  <a:t> является </a:t>
                </a:r>
                <a:r>
                  <a:rPr lang="ru-RU" sz="2200" b="1" i="1" u="sng" dirty="0">
                    <a:solidFill>
                      <a:srgbClr val="FF0000"/>
                    </a:solidFill>
                    <a:latin typeface="Times New Roman" pitchFamily="18" charset="0"/>
                    <a:cs typeface="Times New Roman" pitchFamily="18" charset="0"/>
                  </a:rPr>
                  <a:t>горизонтальной асимптотой</a:t>
                </a:r>
                <a:r>
                  <a:rPr lang="ru-RU" sz="2200" b="1" i="1" dirty="0">
                    <a:solidFill>
                      <a:srgbClr val="FF0000"/>
                    </a:solidFill>
                    <a:latin typeface="Times New Roman" pitchFamily="18" charset="0"/>
                    <a:cs typeface="Times New Roman" pitchFamily="18" charset="0"/>
                  </a:rPr>
                  <a:t> </a:t>
                </a:r>
                <a:r>
                  <a:rPr lang="ru-RU" sz="2200" dirty="0">
                    <a:latin typeface="Times New Roman" pitchFamily="18" charset="0"/>
                    <a:cs typeface="Times New Roman" pitchFamily="18" charset="0"/>
                  </a:rPr>
                  <a:t>графика функции </a:t>
                </a:r>
                <a14:m>
                  <m:oMath xmlns:m="http://schemas.openxmlformats.org/officeDocument/2006/math">
                    <m:r>
                      <a:rPr lang="ru-RU" sz="2200" i="1">
                        <a:latin typeface="Cambria Math"/>
                      </a:rPr>
                      <m:t>𝑦</m:t>
                    </m:r>
                    <m:r>
                      <a:rPr lang="ru-RU" sz="2200" i="1">
                        <a:latin typeface="Cambria Math"/>
                      </a:rPr>
                      <m:t>=</m:t>
                    </m:r>
                    <m:r>
                      <a:rPr lang="ru-RU" sz="2200" i="1">
                        <a:latin typeface="Cambria Math"/>
                      </a:rPr>
                      <m:t>𝑓</m:t>
                    </m:r>
                    <m:r>
                      <a:rPr lang="ru-RU" sz="2200" i="1">
                        <a:latin typeface="Cambria Math"/>
                      </a:rPr>
                      <m:t>(</m:t>
                    </m:r>
                    <m:r>
                      <a:rPr lang="ru-RU" sz="2200" i="1">
                        <a:latin typeface="Cambria Math"/>
                      </a:rPr>
                      <m:t>𝑥</m:t>
                    </m:r>
                    <m:r>
                      <a:rPr lang="ru-RU" sz="2200" i="1">
                        <a:latin typeface="Cambria Math"/>
                      </a:rPr>
                      <m:t>)</m:t>
                    </m:r>
                  </m:oMath>
                </a14:m>
                <a:r>
                  <a:rPr lang="ru-RU" sz="2200" dirty="0">
                    <a:latin typeface="Times New Roman" pitchFamily="18" charset="0"/>
                    <a:cs typeface="Times New Roman" pitchFamily="18" charset="0"/>
                  </a:rPr>
                  <a:t>. Асимптота даёт своеобразный ориентир для графика.</a:t>
                </a:r>
              </a:p>
              <a:p>
                <a:pPr marL="0" indent="0">
                  <a:buNone/>
                </a:pPr>
                <a:r>
                  <a:rPr lang="ru-RU" sz="2200" dirty="0">
                    <a:latin typeface="Times New Roman" pitchFamily="18" charset="0"/>
                    <a:cs typeface="Times New Roman" pitchFamily="18" charset="0"/>
                  </a:rPr>
                  <a:t> </a:t>
                </a:r>
                <a:r>
                  <a:rPr lang="ru-RU" sz="2200" b="1" dirty="0" smtClean="0">
                    <a:latin typeface="Times New Roman" pitchFamily="18" charset="0"/>
                    <a:cs typeface="Times New Roman" pitchFamily="18" charset="0"/>
                  </a:rPr>
                  <a:t>5</a:t>
                </a:r>
                <a:r>
                  <a:rPr lang="ru-RU" sz="2200" b="1" dirty="0">
                    <a:latin typeface="Times New Roman" pitchFamily="18" charset="0"/>
                    <a:cs typeface="Times New Roman" pitchFamily="18" charset="0"/>
                  </a:rPr>
                  <a:t>.</a:t>
                </a:r>
                <a:r>
                  <a:rPr lang="ru-RU" sz="2200" dirty="0">
                    <a:latin typeface="Times New Roman" pitchFamily="18" charset="0"/>
                    <a:cs typeface="Times New Roman" pitchFamily="18" charset="0"/>
                  </a:rPr>
                  <a:t> Если </a:t>
                </a:r>
                <a14:m>
                  <m:oMath xmlns:m="http://schemas.openxmlformats.org/officeDocument/2006/math">
                    <m:r>
                      <a:rPr lang="ru-RU" sz="2200" i="1">
                        <a:latin typeface="Cambria Math"/>
                      </a:rPr>
                      <m:t>𝑓</m:t>
                    </m:r>
                    <m:d>
                      <m:dPr>
                        <m:ctrlPr>
                          <a:rPr lang="ru-RU" sz="2200" i="1">
                            <a:latin typeface="Cambria Math"/>
                          </a:rPr>
                        </m:ctrlPr>
                      </m:dPr>
                      <m:e>
                        <m:r>
                          <a:rPr lang="ru-RU" sz="2200" i="1">
                            <a:latin typeface="Cambria Math"/>
                          </a:rPr>
                          <m:t>𝑥</m:t>
                        </m:r>
                      </m:e>
                    </m:d>
                    <m:r>
                      <a:rPr lang="ru-RU" sz="2200" i="1">
                        <a:latin typeface="Cambria Math"/>
                      </a:rPr>
                      <m:t>=</m:t>
                    </m:r>
                    <m:f>
                      <m:fPr>
                        <m:ctrlPr>
                          <a:rPr lang="ru-RU" sz="2200" i="1">
                            <a:latin typeface="Cambria Math"/>
                          </a:rPr>
                        </m:ctrlPr>
                      </m:fPr>
                      <m:num>
                        <m:r>
                          <a:rPr lang="ru-RU" sz="2200" i="1">
                            <a:latin typeface="Cambria Math"/>
                          </a:rPr>
                          <m:t>𝑝</m:t>
                        </m:r>
                        <m:r>
                          <a:rPr lang="ru-RU" sz="2200" i="1">
                            <a:latin typeface="Cambria Math"/>
                          </a:rPr>
                          <m:t>(</m:t>
                        </m:r>
                        <m:r>
                          <a:rPr lang="ru-RU" sz="2200" i="1">
                            <a:latin typeface="Cambria Math"/>
                          </a:rPr>
                          <m:t>𝑥</m:t>
                        </m:r>
                        <m:r>
                          <a:rPr lang="ru-RU" sz="2200" i="1">
                            <a:latin typeface="Cambria Math"/>
                          </a:rPr>
                          <m:t>)</m:t>
                        </m:r>
                      </m:num>
                      <m:den>
                        <m:r>
                          <a:rPr lang="ru-RU" sz="2200" i="1">
                            <a:latin typeface="Cambria Math"/>
                          </a:rPr>
                          <m:t>𝑞</m:t>
                        </m:r>
                        <m:r>
                          <a:rPr lang="ru-RU" sz="2200" i="1">
                            <a:latin typeface="Cambria Math"/>
                          </a:rPr>
                          <m:t>(</m:t>
                        </m:r>
                        <m:r>
                          <a:rPr lang="ru-RU" sz="2200" i="1">
                            <a:latin typeface="Cambria Math"/>
                          </a:rPr>
                          <m:t>𝑥</m:t>
                        </m:r>
                        <m:r>
                          <a:rPr lang="ru-RU" sz="2200" i="1">
                            <a:latin typeface="Cambria Math"/>
                          </a:rPr>
                          <m:t>)</m:t>
                        </m:r>
                      </m:den>
                    </m:f>
                  </m:oMath>
                </a14:m>
                <a:r>
                  <a:rPr lang="ru-RU" sz="2200" dirty="0">
                    <a:latin typeface="Times New Roman" pitchFamily="18" charset="0"/>
                    <a:cs typeface="Times New Roman" pitchFamily="18" charset="0"/>
                  </a:rPr>
                  <a:t> и при </a:t>
                </a:r>
                <a14:m>
                  <m:oMath xmlns:m="http://schemas.openxmlformats.org/officeDocument/2006/math">
                    <m:r>
                      <a:rPr lang="ru-RU" sz="2200" i="1">
                        <a:latin typeface="Cambria Math"/>
                      </a:rPr>
                      <m:t>𝑥</m:t>
                    </m:r>
                    <m:r>
                      <a:rPr lang="ru-RU" sz="2200" i="1">
                        <a:latin typeface="Cambria Math"/>
                      </a:rPr>
                      <m:t>=</m:t>
                    </m:r>
                    <m:r>
                      <a:rPr lang="ru-RU" sz="2200" i="1">
                        <a:latin typeface="Cambria Math"/>
                      </a:rPr>
                      <m:t>𝑎</m:t>
                    </m:r>
                  </m:oMath>
                </a14:m>
                <a:r>
                  <a:rPr lang="ru-RU" sz="2200" dirty="0">
                    <a:latin typeface="Times New Roman" pitchFamily="18" charset="0"/>
                    <a:cs typeface="Times New Roman" pitchFamily="18" charset="0"/>
                  </a:rPr>
                  <a:t> знаменатель обращается в нуль, а числитель отличен от нуля, то </a:t>
                </a:r>
                <a14:m>
                  <m:oMath xmlns:m="http://schemas.openxmlformats.org/officeDocument/2006/math">
                    <m:r>
                      <a:rPr lang="ru-RU" sz="2200" i="1">
                        <a:latin typeface="Cambria Math"/>
                      </a:rPr>
                      <m:t>𝑥</m:t>
                    </m:r>
                    <m:r>
                      <a:rPr lang="ru-RU" sz="2200" i="1">
                        <a:latin typeface="Cambria Math"/>
                      </a:rPr>
                      <m:t>=</m:t>
                    </m:r>
                    <m:r>
                      <a:rPr lang="ru-RU" sz="2200" i="1">
                        <a:latin typeface="Cambria Math"/>
                      </a:rPr>
                      <m:t>𝑎</m:t>
                    </m:r>
                  </m:oMath>
                </a14:m>
                <a:r>
                  <a:rPr lang="ru-RU" sz="2200" dirty="0">
                    <a:latin typeface="Times New Roman" pitchFamily="18" charset="0"/>
                    <a:cs typeface="Times New Roman" pitchFamily="18" charset="0"/>
                  </a:rPr>
                  <a:t> – </a:t>
                </a:r>
                <a:r>
                  <a:rPr lang="ru-RU" sz="2200" b="1" i="1" u="sng" dirty="0">
                    <a:solidFill>
                      <a:srgbClr val="FF0000"/>
                    </a:solidFill>
                    <a:latin typeface="Times New Roman" pitchFamily="18" charset="0"/>
                    <a:cs typeface="Times New Roman" pitchFamily="18" charset="0"/>
                  </a:rPr>
                  <a:t>вертикальная асимптота</a:t>
                </a:r>
                <a:r>
                  <a:rPr lang="ru-RU" sz="2200" dirty="0">
                    <a:latin typeface="Times New Roman" pitchFamily="18" charset="0"/>
                    <a:cs typeface="Times New Roman" pitchFamily="18" charset="0"/>
                  </a:rPr>
                  <a:t> графика функции </a:t>
                </a:r>
                <a14:m>
                  <m:oMath xmlns:m="http://schemas.openxmlformats.org/officeDocument/2006/math">
                    <m:r>
                      <a:rPr lang="ru-RU" sz="2200" i="1">
                        <a:latin typeface="Cambria Math"/>
                      </a:rPr>
                      <m:t>𝑦</m:t>
                    </m:r>
                    <m:r>
                      <a:rPr lang="ru-RU" sz="2200" i="1">
                        <a:latin typeface="Cambria Math"/>
                      </a:rPr>
                      <m:t>=</m:t>
                    </m:r>
                    <m:r>
                      <a:rPr lang="ru-RU" sz="2200" i="1">
                        <a:latin typeface="Cambria Math"/>
                      </a:rPr>
                      <m:t>𝑓</m:t>
                    </m:r>
                    <m:d>
                      <m:dPr>
                        <m:ctrlPr>
                          <a:rPr lang="ru-RU" sz="2200" i="1">
                            <a:latin typeface="Cambria Math"/>
                          </a:rPr>
                        </m:ctrlPr>
                      </m:dPr>
                      <m:e>
                        <m:r>
                          <a:rPr lang="ru-RU" sz="2200" i="1">
                            <a:latin typeface="Cambria Math"/>
                          </a:rPr>
                          <m:t>𝑥</m:t>
                        </m:r>
                      </m:e>
                    </m:d>
                    <m:r>
                      <a:rPr lang="ru-RU" sz="2200" i="1">
                        <a:latin typeface="Cambria Math"/>
                      </a:rPr>
                      <m:t>.</m:t>
                    </m:r>
                  </m:oMath>
                </a14:m>
                <a:endParaRPr lang="ru-RU" sz="2200" dirty="0">
                  <a:latin typeface="Times New Roman" pitchFamily="18" charset="0"/>
                  <a:cs typeface="Times New Roman" pitchFamily="18" charset="0"/>
                </a:endParaRPr>
              </a:p>
              <a:p>
                <a:pPr marL="0" indent="0">
                  <a:buNone/>
                </a:pP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539552" y="1052736"/>
                <a:ext cx="8229600" cy="2520279"/>
              </a:xfrm>
              <a:blipFill rotWithShape="1">
                <a:blip r:embed="rId2"/>
                <a:stretch>
                  <a:fillRect l="-963" t="-1453" b="-4600"/>
                </a:stretch>
              </a:blipFill>
            </p:spPr>
            <p:txBody>
              <a:bodyPr/>
              <a:lstStyle/>
              <a:p>
                <a:r>
                  <a:rPr lang="ru-RU">
                    <a:noFill/>
                  </a:rPr>
                  <a:t> </a:t>
                </a:r>
              </a:p>
            </p:txBody>
          </p:sp>
        </mc:Fallback>
      </mc:AlternateContent>
      <p:pic>
        <p:nvPicPr>
          <p:cNvPr id="3074" name="Picture 2" descr="C:\Documents and Settings\Admin\Мои документы\Загрузки\Копия slide-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596954"/>
            <a:ext cx="4692286" cy="31409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Admin\Мои документы\Загрузки\3_Карандаш\Карандаш\Копия карандаш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168" y="5085184"/>
            <a:ext cx="1272264" cy="16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63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Admin\Мои документы\Kyocera_20200323_001\Scan_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4125" b="18921"/>
          <a:stretch/>
        </p:blipFill>
        <p:spPr bwMode="auto">
          <a:xfrm>
            <a:off x="179512" y="0"/>
            <a:ext cx="573578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Admin\Мои документы\Kyocera_20200323_002\Scan_001.jpg"/>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18289" t="2290" r="33464" b="62288"/>
          <a:stretch/>
        </p:blipFill>
        <p:spPr bwMode="auto">
          <a:xfrm>
            <a:off x="5063291" y="260648"/>
            <a:ext cx="4080709" cy="42358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Admin\Мои документы\Загрузки\3_Карандаш\Карандаш\Копия карандаш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168" y="5085184"/>
            <a:ext cx="1272264" cy="16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7091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329</Words>
  <Application>Microsoft Office PowerPoint</Application>
  <PresentationFormat>Экран (4:3)</PresentationFormat>
  <Paragraphs>26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Применение производной для построения графиков функций</vt:lpstr>
      <vt:lpstr>Презентация PowerPoint</vt:lpstr>
      <vt:lpstr>Презентация PowerPoint</vt:lpstr>
      <vt:lpstr>Презентация PowerPoint</vt:lpstr>
      <vt:lpstr>Непрерывная функция</vt:lpstr>
      <vt:lpstr>Чётность функции</vt:lpstr>
      <vt:lpstr>Точки разрыва</vt:lpstr>
      <vt:lpstr>Асимптоты </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Применение производной к исследованию функции и построению графика функции</dc:title>
  <dc:creator>Догадова</dc:creator>
  <cp:lastModifiedBy>Догадова</cp:lastModifiedBy>
  <cp:revision>43</cp:revision>
  <dcterms:created xsi:type="dcterms:W3CDTF">2020-03-21T07:57:30Z</dcterms:created>
  <dcterms:modified xsi:type="dcterms:W3CDTF">2020-04-05T09:46:59Z</dcterms:modified>
</cp:coreProperties>
</file>