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4" r:id="rId3"/>
    <p:sldId id="265" r:id="rId4"/>
    <p:sldId id="263" r:id="rId5"/>
    <p:sldId id="266" r:id="rId6"/>
    <p:sldId id="267" r:id="rId7"/>
    <p:sldId id="268" r:id="rId8"/>
    <p:sldId id="260" r:id="rId9"/>
    <p:sldId id="259" r:id="rId10"/>
    <p:sldId id="26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5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188B1-2C0A-40AF-B8B8-E96565CA465F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651D-2F21-416B-A2DB-CC0629AD7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508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188B1-2C0A-40AF-B8B8-E96565CA465F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651D-2F21-416B-A2DB-CC0629AD7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7988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188B1-2C0A-40AF-B8B8-E96565CA465F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651D-2F21-416B-A2DB-CC0629AD7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2893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188B1-2C0A-40AF-B8B8-E96565CA465F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651D-2F21-416B-A2DB-CC0629AD7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715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188B1-2C0A-40AF-B8B8-E96565CA465F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651D-2F21-416B-A2DB-CC0629AD7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155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188B1-2C0A-40AF-B8B8-E96565CA465F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651D-2F21-416B-A2DB-CC0629AD7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3111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188B1-2C0A-40AF-B8B8-E96565CA465F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651D-2F21-416B-A2DB-CC0629AD7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779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188B1-2C0A-40AF-B8B8-E96565CA465F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651D-2F21-416B-A2DB-CC0629AD7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31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188B1-2C0A-40AF-B8B8-E96565CA465F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651D-2F21-416B-A2DB-CC0629AD7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7199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188B1-2C0A-40AF-B8B8-E96565CA465F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651D-2F21-416B-A2DB-CC0629AD7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791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188B1-2C0A-40AF-B8B8-E96565CA465F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0651D-2F21-416B-A2DB-CC0629AD7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820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8188B1-2C0A-40AF-B8B8-E96565CA465F}" type="datetimeFigureOut">
              <a:rPr lang="ru-RU" smtClean="0"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0651D-2F21-416B-A2DB-CC0629AD7F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3315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w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.png"/><Relationship Id="rId5" Type="http://schemas.openxmlformats.org/officeDocument/2006/relationships/image" Target="../media/image7.wmf"/><Relationship Id="rId4" Type="http://schemas.openxmlformats.org/officeDocument/2006/relationships/oleObject" Target="../embeddings/oleObject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060848"/>
            <a:ext cx="7772400" cy="1470025"/>
          </a:xfrm>
        </p:spPr>
        <p:txBody>
          <a:bodyPr>
            <a:normAutofit/>
          </a:bodyPr>
          <a:lstStyle/>
          <a:p>
            <a:r>
              <a:rPr lang="ru-RU" sz="5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Усечённая пирамида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17125" y="3254450"/>
            <a:ext cx="6400800" cy="792088"/>
          </a:xfrm>
        </p:spPr>
        <p:txBody>
          <a:bodyPr>
            <a:normAutofit/>
          </a:bodyPr>
          <a:lstStyle/>
          <a:p>
            <a:r>
              <a:rPr lang="ru-RU" sz="4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Геометрия</a:t>
            </a:r>
            <a:r>
              <a:rPr lang="ru-RU" sz="4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10 </a:t>
            </a:r>
            <a:r>
              <a:rPr lang="ru-RU" sz="44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класс</a:t>
            </a:r>
          </a:p>
        </p:txBody>
      </p:sp>
      <p:pic>
        <p:nvPicPr>
          <p:cNvPr id="5" name="Picture 3" descr="C:\Documents and Settings\Admin\Мои документы\РИСУНКИ\2_Школа\1_Ученик\Рисунок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148138"/>
            <a:ext cx="3352800" cy="2506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54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435280" cy="1143000"/>
          </a:xfrm>
        </p:spPr>
        <p:txBody>
          <a:bodyPr>
            <a:noAutofit/>
          </a:bodyPr>
          <a:lstStyle/>
          <a:p>
            <a:pPr algn="l"/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Задача.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В пирамиде сечение, параллельное основанию, делит высоту в отношении 2 : 3 (от вершины к основанию). Найти площадь сечения, зная, что оно меньше площади основания на 84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кв.см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2">
            <a:lum bright="-24000" contras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8" t="-510" r="1946" b="42"/>
          <a:stretch/>
        </p:blipFill>
        <p:spPr bwMode="auto">
          <a:xfrm>
            <a:off x="407276" y="1543332"/>
            <a:ext cx="8166464" cy="4385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lum bright="-24000" contras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7" t="-510" r="71832" b="39435"/>
          <a:stretch/>
        </p:blipFill>
        <p:spPr bwMode="auto">
          <a:xfrm>
            <a:off x="450819" y="1557181"/>
            <a:ext cx="2118388" cy="2504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92760" y="6057067"/>
            <a:ext cx="183877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/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Ответ: 16 см</a:t>
            </a:r>
            <a:r>
              <a:rPr lang="ru-RU" sz="2000" baseline="30000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3" descr="C:\Documents and Settings\Admin\Мои документы\РИСУНКИ\2_Школа\1_Ученик\Рисунок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00" y="5073008"/>
            <a:ext cx="2057400" cy="1538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3152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31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Среди изображенных тел выберите </a:t>
            </a:r>
            <a:r>
              <a:rPr lang="ru-RU" sz="31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те, </a:t>
            </a:r>
            <a:r>
              <a:rPr lang="ru-RU" sz="31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которые являются </a:t>
            </a:r>
            <a:r>
              <a:rPr lang="ru-RU" sz="31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пирамидами</a:t>
            </a:r>
            <a:endParaRPr lang="ru-RU" sz="31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lum contrast="54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76" t="6870" r="2115"/>
          <a:stretch>
            <a:fillRect/>
          </a:stretch>
        </p:blipFill>
        <p:spPr bwMode="auto">
          <a:xfrm>
            <a:off x="457200" y="1447800"/>
            <a:ext cx="82296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1560" y="5999237"/>
            <a:ext cx="23078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Ответ: 3,4,6,7.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3" descr="C:\Documents and Settings\Admin\Мои документы\РИСУНКИ\2_Школа\1_Ученик\Рисунок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5160094"/>
            <a:ext cx="2057400" cy="1538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3660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Элементы пирамиды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98024" y="1792824"/>
            <a:ext cx="4418392" cy="2158551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 Назовите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основание пирамиды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высоту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апофему 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09" y="1815232"/>
            <a:ext cx="3596208" cy="3827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870133" y="2317416"/>
            <a:ext cx="11817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ABCD</a:t>
            </a:r>
            <a:endParaRPr lang="ru-RU" sz="2800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652120" y="2840636"/>
            <a:ext cx="6832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FO</a:t>
            </a:r>
            <a:endParaRPr lang="ru-RU" sz="2800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57269" y="3366949"/>
            <a:ext cx="7040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FM</a:t>
            </a:r>
            <a:endParaRPr lang="ru-RU" sz="2800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3" descr="C:\Documents and Settings\Admin\Мои документы\РИСУНКИ\2_Школа\1_Ученик\Рисунок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5160094"/>
            <a:ext cx="2057400" cy="1538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6439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8866" name="Group 2"/>
          <p:cNvGrpSpPr>
            <a:grpSpLocks/>
          </p:cNvGrpSpPr>
          <p:nvPr/>
        </p:nvGrpSpPr>
        <p:grpSpPr bwMode="auto">
          <a:xfrm>
            <a:off x="152400" y="3962400"/>
            <a:ext cx="6096000" cy="1905000"/>
            <a:chOff x="96" y="2400"/>
            <a:chExt cx="3840" cy="1200"/>
          </a:xfrm>
        </p:grpSpPr>
        <p:grpSp>
          <p:nvGrpSpPr>
            <p:cNvPr id="548867" name="Group 3"/>
            <p:cNvGrpSpPr>
              <a:grpSpLocks/>
            </p:cNvGrpSpPr>
            <p:nvPr/>
          </p:nvGrpSpPr>
          <p:grpSpPr bwMode="auto">
            <a:xfrm>
              <a:off x="96" y="2400"/>
              <a:ext cx="3840" cy="1200"/>
              <a:chOff x="336" y="2024"/>
              <a:chExt cx="4280" cy="1152"/>
            </a:xfrm>
          </p:grpSpPr>
          <p:sp>
            <p:nvSpPr>
              <p:cNvPr id="548868" name="Freeform 4"/>
              <p:cNvSpPr>
                <a:spLocks/>
              </p:cNvSpPr>
              <p:nvPr/>
            </p:nvSpPr>
            <p:spPr bwMode="auto">
              <a:xfrm>
                <a:off x="336" y="2040"/>
                <a:ext cx="4280" cy="1136"/>
              </a:xfrm>
              <a:custGeom>
                <a:avLst/>
                <a:gdLst>
                  <a:gd name="T0" fmla="*/ 0 w 4280"/>
                  <a:gd name="T1" fmla="*/ 1088 h 1136"/>
                  <a:gd name="T2" fmla="*/ 904 w 4280"/>
                  <a:gd name="T3" fmla="*/ 80 h 1136"/>
                  <a:gd name="T4" fmla="*/ 4280 w 4280"/>
                  <a:gd name="T5" fmla="*/ 0 h 1136"/>
                  <a:gd name="T6" fmla="*/ 3432 w 4280"/>
                  <a:gd name="T7" fmla="*/ 1088 h 1136"/>
                  <a:gd name="T8" fmla="*/ 6 w 4280"/>
                  <a:gd name="T9" fmla="*/ 1091 h 1136"/>
                  <a:gd name="T10" fmla="*/ 6 w 4280"/>
                  <a:gd name="T11" fmla="*/ 1123 h 1136"/>
                  <a:gd name="T12" fmla="*/ 3448 w 4280"/>
                  <a:gd name="T13" fmla="*/ 1120 h 1136"/>
                  <a:gd name="T14" fmla="*/ 3448 w 4280"/>
                  <a:gd name="T15" fmla="*/ 1136 h 1136"/>
                  <a:gd name="T16" fmla="*/ 3464 w 4280"/>
                  <a:gd name="T17" fmla="*/ 1104 h 1136"/>
                  <a:gd name="T18" fmla="*/ 3448 w 4280"/>
                  <a:gd name="T19" fmla="*/ 1104 h 1136"/>
                  <a:gd name="T20" fmla="*/ 4264 w 4280"/>
                  <a:gd name="T21" fmla="*/ 48 h 1136"/>
                  <a:gd name="T22" fmla="*/ 4264 w 4280"/>
                  <a:gd name="T23" fmla="*/ 48 h 1136"/>
                  <a:gd name="T24" fmla="*/ 3448 w 4280"/>
                  <a:gd name="T25" fmla="*/ 1088 h 1136"/>
                  <a:gd name="T26" fmla="*/ 6 w 4280"/>
                  <a:gd name="T27" fmla="*/ 1091 h 1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80" h="1136">
                    <a:moveTo>
                      <a:pt x="0" y="1088"/>
                    </a:moveTo>
                    <a:lnTo>
                      <a:pt x="904" y="80"/>
                    </a:lnTo>
                    <a:lnTo>
                      <a:pt x="4280" y="0"/>
                    </a:lnTo>
                    <a:lnTo>
                      <a:pt x="3432" y="1088"/>
                    </a:lnTo>
                    <a:lnTo>
                      <a:pt x="6" y="1091"/>
                    </a:lnTo>
                    <a:lnTo>
                      <a:pt x="6" y="1123"/>
                    </a:lnTo>
                    <a:lnTo>
                      <a:pt x="3448" y="1120"/>
                    </a:lnTo>
                    <a:lnTo>
                      <a:pt x="3448" y="1136"/>
                    </a:lnTo>
                    <a:lnTo>
                      <a:pt x="3464" y="1104"/>
                    </a:lnTo>
                    <a:lnTo>
                      <a:pt x="3448" y="1104"/>
                    </a:lnTo>
                    <a:lnTo>
                      <a:pt x="4264" y="48"/>
                    </a:lnTo>
                    <a:lnTo>
                      <a:pt x="4264" y="48"/>
                    </a:lnTo>
                    <a:lnTo>
                      <a:pt x="3448" y="1088"/>
                    </a:lnTo>
                    <a:lnTo>
                      <a:pt x="6" y="1091"/>
                    </a:lnTo>
                  </a:path>
                </a:pathLst>
              </a:custGeom>
              <a:solidFill>
                <a:srgbClr val="FF66CC">
                  <a:alpha val="41000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48869" name="Freeform 5"/>
              <p:cNvSpPr>
                <a:spLocks/>
              </p:cNvSpPr>
              <p:nvPr/>
            </p:nvSpPr>
            <p:spPr bwMode="auto">
              <a:xfrm>
                <a:off x="3768" y="2024"/>
                <a:ext cx="848" cy="1138"/>
              </a:xfrm>
              <a:custGeom>
                <a:avLst/>
                <a:gdLst>
                  <a:gd name="T0" fmla="*/ 848 w 848"/>
                  <a:gd name="T1" fmla="*/ 0 h 1138"/>
                  <a:gd name="T2" fmla="*/ 848 w 848"/>
                  <a:gd name="T3" fmla="*/ 64 h 1138"/>
                  <a:gd name="T4" fmla="*/ 12 w 848"/>
                  <a:gd name="T5" fmla="*/ 1138 h 1138"/>
                  <a:gd name="T6" fmla="*/ 0 w 848"/>
                  <a:gd name="T7" fmla="*/ 1090 h 1138"/>
                  <a:gd name="T8" fmla="*/ 848 w 848"/>
                  <a:gd name="T9" fmla="*/ 0 h 1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8" h="1138">
                    <a:moveTo>
                      <a:pt x="848" y="0"/>
                    </a:moveTo>
                    <a:lnTo>
                      <a:pt x="848" y="64"/>
                    </a:lnTo>
                    <a:lnTo>
                      <a:pt x="12" y="1138"/>
                    </a:lnTo>
                    <a:lnTo>
                      <a:pt x="0" y="1090"/>
                    </a:lnTo>
                    <a:lnTo>
                      <a:pt x="848" y="0"/>
                    </a:lnTo>
                    <a:close/>
                  </a:path>
                </a:pathLst>
              </a:custGeom>
              <a:solidFill>
                <a:srgbClr val="FF66CC">
                  <a:alpha val="41000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48870" name="Freeform 6"/>
              <p:cNvSpPr>
                <a:spLocks/>
              </p:cNvSpPr>
              <p:nvPr/>
            </p:nvSpPr>
            <p:spPr bwMode="auto">
              <a:xfrm>
                <a:off x="336" y="3109"/>
                <a:ext cx="3444" cy="59"/>
              </a:xfrm>
              <a:custGeom>
                <a:avLst/>
                <a:gdLst>
                  <a:gd name="T0" fmla="*/ 6 w 3444"/>
                  <a:gd name="T1" fmla="*/ 22 h 59"/>
                  <a:gd name="T2" fmla="*/ 3432 w 3444"/>
                  <a:gd name="T3" fmla="*/ 5 h 59"/>
                  <a:gd name="T4" fmla="*/ 3444 w 3444"/>
                  <a:gd name="T5" fmla="*/ 53 h 59"/>
                  <a:gd name="T6" fmla="*/ 0 w 3444"/>
                  <a:gd name="T7" fmla="*/ 59 h 59"/>
                  <a:gd name="T8" fmla="*/ 6 w 3444"/>
                  <a:gd name="T9" fmla="*/ 2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44" h="59">
                    <a:moveTo>
                      <a:pt x="6" y="22"/>
                    </a:moveTo>
                    <a:cubicBezTo>
                      <a:pt x="2207" y="27"/>
                      <a:pt x="2859" y="0"/>
                      <a:pt x="3432" y="5"/>
                    </a:cubicBezTo>
                    <a:lnTo>
                      <a:pt x="3444" y="53"/>
                    </a:lnTo>
                    <a:lnTo>
                      <a:pt x="0" y="59"/>
                    </a:lnTo>
                    <a:lnTo>
                      <a:pt x="6" y="22"/>
                    </a:lnTo>
                    <a:close/>
                  </a:path>
                </a:pathLst>
              </a:custGeom>
              <a:solidFill>
                <a:srgbClr val="FF66CC">
                  <a:alpha val="41000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aphicFrame>
          <p:nvGraphicFramePr>
            <p:cNvPr id="548871" name="Object 7"/>
            <p:cNvGraphicFramePr>
              <a:graphicFrameLocks noChangeAspect="1"/>
            </p:cNvGraphicFramePr>
            <p:nvPr/>
          </p:nvGraphicFramePr>
          <p:xfrm>
            <a:off x="3408" y="2448"/>
            <a:ext cx="264" cy="3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7" name="Формула" r:id="rId3" imgW="152280" imgH="203040" progId="Equation.3">
                    <p:embed/>
                  </p:oleObj>
                </mc:Choice>
                <mc:Fallback>
                  <p:oleObj name="Формула" r:id="rId3" imgW="152280" imgH="20304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08" y="2448"/>
                          <a:ext cx="264" cy="3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48872" name="Freeform 8"/>
          <p:cNvSpPr>
            <a:spLocks/>
          </p:cNvSpPr>
          <p:nvPr/>
        </p:nvSpPr>
        <p:spPr bwMode="auto">
          <a:xfrm>
            <a:off x="1447800" y="4114800"/>
            <a:ext cx="3308350" cy="1447800"/>
          </a:xfrm>
          <a:custGeom>
            <a:avLst/>
            <a:gdLst>
              <a:gd name="T0" fmla="*/ 0 w 2084"/>
              <a:gd name="T1" fmla="*/ 524 h 912"/>
              <a:gd name="T2" fmla="*/ 664 w 2084"/>
              <a:gd name="T3" fmla="*/ 32 h 912"/>
              <a:gd name="T4" fmla="*/ 1392 w 2084"/>
              <a:gd name="T5" fmla="*/ 0 h 912"/>
              <a:gd name="T6" fmla="*/ 2084 w 2084"/>
              <a:gd name="T7" fmla="*/ 488 h 912"/>
              <a:gd name="T8" fmla="*/ 960 w 2084"/>
              <a:gd name="T9" fmla="*/ 912 h 912"/>
              <a:gd name="T10" fmla="*/ 0 w 2084"/>
              <a:gd name="T11" fmla="*/ 528 h 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084" h="912">
                <a:moveTo>
                  <a:pt x="0" y="524"/>
                </a:moveTo>
                <a:lnTo>
                  <a:pt x="664" y="32"/>
                </a:lnTo>
                <a:lnTo>
                  <a:pt x="1392" y="0"/>
                </a:lnTo>
                <a:lnTo>
                  <a:pt x="2084" y="488"/>
                </a:lnTo>
                <a:lnTo>
                  <a:pt x="960" y="912"/>
                </a:lnTo>
                <a:lnTo>
                  <a:pt x="0" y="528"/>
                </a:lnTo>
              </a:path>
            </a:pathLst>
          </a:custGeom>
          <a:solidFill>
            <a:srgbClr val="33CC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48873" name="Freeform 9"/>
          <p:cNvSpPr>
            <a:spLocks/>
          </p:cNvSpPr>
          <p:nvPr/>
        </p:nvSpPr>
        <p:spPr bwMode="auto">
          <a:xfrm>
            <a:off x="1447800" y="2794000"/>
            <a:ext cx="1384300" cy="2159000"/>
          </a:xfrm>
          <a:custGeom>
            <a:avLst/>
            <a:gdLst>
              <a:gd name="T0" fmla="*/ 872 w 872"/>
              <a:gd name="T1" fmla="*/ 0 h 1360"/>
              <a:gd name="T2" fmla="*/ 0 w 872"/>
              <a:gd name="T3" fmla="*/ 1360 h 136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872" h="1360">
                <a:moveTo>
                  <a:pt x="872" y="0"/>
                </a:moveTo>
                <a:lnTo>
                  <a:pt x="0" y="136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48874" name="Freeform 10"/>
          <p:cNvSpPr>
            <a:spLocks/>
          </p:cNvSpPr>
          <p:nvPr/>
        </p:nvSpPr>
        <p:spPr bwMode="auto">
          <a:xfrm>
            <a:off x="4051300" y="2819400"/>
            <a:ext cx="704850" cy="2076450"/>
          </a:xfrm>
          <a:custGeom>
            <a:avLst/>
            <a:gdLst>
              <a:gd name="T0" fmla="*/ 0 w 444"/>
              <a:gd name="T1" fmla="*/ 0 h 1308"/>
              <a:gd name="T2" fmla="*/ 444 w 444"/>
              <a:gd name="T3" fmla="*/ 1308 h 130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44" h="1308">
                <a:moveTo>
                  <a:pt x="0" y="0"/>
                </a:moveTo>
                <a:lnTo>
                  <a:pt x="444" y="1308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48875" name="Freeform 11"/>
          <p:cNvSpPr>
            <a:spLocks/>
          </p:cNvSpPr>
          <p:nvPr/>
        </p:nvSpPr>
        <p:spPr bwMode="auto">
          <a:xfrm>
            <a:off x="3644900" y="2489200"/>
            <a:ext cx="14288" cy="1625600"/>
          </a:xfrm>
          <a:custGeom>
            <a:avLst/>
            <a:gdLst>
              <a:gd name="T0" fmla="*/ 0 w 9"/>
              <a:gd name="T1" fmla="*/ 0 h 1024"/>
              <a:gd name="T2" fmla="*/ 9 w 9"/>
              <a:gd name="T3" fmla="*/ 1024 h 102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9" h="1024">
                <a:moveTo>
                  <a:pt x="0" y="0"/>
                </a:moveTo>
                <a:lnTo>
                  <a:pt x="9" y="1024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48876" name="Freeform 12"/>
          <p:cNvSpPr>
            <a:spLocks/>
          </p:cNvSpPr>
          <p:nvPr/>
        </p:nvSpPr>
        <p:spPr bwMode="auto">
          <a:xfrm>
            <a:off x="2451100" y="2590800"/>
            <a:ext cx="711200" cy="1574800"/>
          </a:xfrm>
          <a:custGeom>
            <a:avLst/>
            <a:gdLst>
              <a:gd name="T0" fmla="*/ 448 w 448"/>
              <a:gd name="T1" fmla="*/ 0 h 992"/>
              <a:gd name="T2" fmla="*/ 0 w 448"/>
              <a:gd name="T3" fmla="*/ 992 h 99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48" h="992">
                <a:moveTo>
                  <a:pt x="448" y="0"/>
                </a:moveTo>
                <a:lnTo>
                  <a:pt x="0" y="992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48877" name="Freeform 13"/>
          <p:cNvSpPr>
            <a:spLocks/>
          </p:cNvSpPr>
          <p:nvPr/>
        </p:nvSpPr>
        <p:spPr bwMode="auto">
          <a:xfrm>
            <a:off x="1447800" y="4114800"/>
            <a:ext cx="3314700" cy="838200"/>
          </a:xfrm>
          <a:custGeom>
            <a:avLst/>
            <a:gdLst>
              <a:gd name="T0" fmla="*/ 0 w 2088"/>
              <a:gd name="T1" fmla="*/ 528 h 528"/>
              <a:gd name="T2" fmla="*/ 648 w 2088"/>
              <a:gd name="T3" fmla="*/ 32 h 528"/>
              <a:gd name="T4" fmla="*/ 1392 w 2088"/>
              <a:gd name="T5" fmla="*/ 0 h 528"/>
              <a:gd name="T6" fmla="*/ 2088 w 2088"/>
              <a:gd name="T7" fmla="*/ 496 h 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88" h="528">
                <a:moveTo>
                  <a:pt x="0" y="528"/>
                </a:moveTo>
                <a:lnTo>
                  <a:pt x="648" y="32"/>
                </a:lnTo>
                <a:lnTo>
                  <a:pt x="1392" y="0"/>
                </a:lnTo>
                <a:lnTo>
                  <a:pt x="2088" y="496"/>
                </a:ln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48878" name="Freeform 14"/>
          <p:cNvSpPr>
            <a:spLocks/>
          </p:cNvSpPr>
          <p:nvPr/>
        </p:nvSpPr>
        <p:spPr bwMode="auto">
          <a:xfrm>
            <a:off x="2971800" y="2971800"/>
            <a:ext cx="419100" cy="2590800"/>
          </a:xfrm>
          <a:custGeom>
            <a:avLst/>
            <a:gdLst>
              <a:gd name="T0" fmla="*/ 264 w 264"/>
              <a:gd name="T1" fmla="*/ 0 h 1632"/>
              <a:gd name="T2" fmla="*/ 0 w 264"/>
              <a:gd name="T3" fmla="*/ 1632 h 163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64" h="1632">
                <a:moveTo>
                  <a:pt x="264" y="0"/>
                </a:moveTo>
                <a:lnTo>
                  <a:pt x="0" y="1632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48879" name="Freeform 15"/>
          <p:cNvSpPr>
            <a:spLocks/>
          </p:cNvSpPr>
          <p:nvPr/>
        </p:nvSpPr>
        <p:spPr bwMode="auto">
          <a:xfrm>
            <a:off x="1447800" y="4895850"/>
            <a:ext cx="3302000" cy="666750"/>
          </a:xfrm>
          <a:custGeom>
            <a:avLst/>
            <a:gdLst>
              <a:gd name="T0" fmla="*/ 0 w 2080"/>
              <a:gd name="T1" fmla="*/ 36 h 420"/>
              <a:gd name="T2" fmla="*/ 960 w 2080"/>
              <a:gd name="T3" fmla="*/ 420 h 420"/>
              <a:gd name="T4" fmla="*/ 2080 w 2080"/>
              <a:gd name="T5" fmla="*/ 0 h 4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80" h="420">
                <a:moveTo>
                  <a:pt x="0" y="36"/>
                </a:moveTo>
                <a:lnTo>
                  <a:pt x="960" y="420"/>
                </a:lnTo>
                <a:lnTo>
                  <a:pt x="2080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48880" name="Text Box 16"/>
          <p:cNvSpPr txBox="1">
            <a:spLocks noChangeArrowheads="1"/>
          </p:cNvSpPr>
          <p:nvPr/>
        </p:nvSpPr>
        <p:spPr bwMode="auto">
          <a:xfrm>
            <a:off x="990600" y="4724400"/>
            <a:ext cx="5000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/>
              <a:t>А</a:t>
            </a:r>
            <a:r>
              <a:rPr lang="ru-RU" sz="2400" baseline="-25000"/>
              <a:t>1</a:t>
            </a:r>
            <a:endParaRPr lang="ru-RU" sz="2400"/>
          </a:p>
        </p:txBody>
      </p:sp>
      <p:sp>
        <p:nvSpPr>
          <p:cNvPr id="548881" name="Text Box 17"/>
          <p:cNvSpPr txBox="1">
            <a:spLocks noChangeArrowheads="1"/>
          </p:cNvSpPr>
          <p:nvPr/>
        </p:nvSpPr>
        <p:spPr bwMode="auto">
          <a:xfrm>
            <a:off x="2547938" y="5410200"/>
            <a:ext cx="5000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/>
              <a:t>А</a:t>
            </a:r>
            <a:r>
              <a:rPr lang="ru-RU" sz="2400" baseline="-25000"/>
              <a:t>2</a:t>
            </a:r>
            <a:endParaRPr lang="ru-RU" sz="2400"/>
          </a:p>
        </p:txBody>
      </p:sp>
      <p:sp>
        <p:nvSpPr>
          <p:cNvPr id="548882" name="Text Box 18"/>
          <p:cNvSpPr txBox="1">
            <a:spLocks noChangeArrowheads="1"/>
          </p:cNvSpPr>
          <p:nvPr/>
        </p:nvSpPr>
        <p:spPr bwMode="auto">
          <a:xfrm>
            <a:off x="2057400" y="3733800"/>
            <a:ext cx="5111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/>
              <a:t>А</a:t>
            </a:r>
            <a:r>
              <a:rPr lang="en-US" sz="2400" b="1" baseline="-25000"/>
              <a:t>n</a:t>
            </a:r>
            <a:endParaRPr lang="ru-RU" sz="2400" b="1"/>
          </a:p>
        </p:txBody>
      </p:sp>
      <p:sp>
        <p:nvSpPr>
          <p:cNvPr id="548884" name="Text Box 20"/>
          <p:cNvSpPr txBox="1">
            <a:spLocks noChangeArrowheads="1"/>
          </p:cNvSpPr>
          <p:nvPr/>
        </p:nvSpPr>
        <p:spPr bwMode="auto">
          <a:xfrm>
            <a:off x="4572000" y="4800600"/>
            <a:ext cx="5000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/>
              <a:t>А</a:t>
            </a:r>
            <a:r>
              <a:rPr lang="en-US" sz="2400" baseline="-25000"/>
              <a:t>3</a:t>
            </a:r>
            <a:endParaRPr lang="ru-RU" sz="2400"/>
          </a:p>
        </p:txBody>
      </p:sp>
      <p:graphicFrame>
        <p:nvGraphicFramePr>
          <p:cNvPr id="548886" name="Object 22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Формула" r:id="rId5" imgW="114120" imgH="215640" progId="Equation.3">
                  <p:embed/>
                </p:oleObj>
              </mc:Choice>
              <mc:Fallback>
                <p:oleObj name="Формула" r:id="rId5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48916" name="Group 52"/>
          <p:cNvGrpSpPr>
            <a:grpSpLocks/>
          </p:cNvGrpSpPr>
          <p:nvPr/>
        </p:nvGrpSpPr>
        <p:grpSpPr bwMode="auto">
          <a:xfrm>
            <a:off x="3200400" y="2514600"/>
            <a:ext cx="557213" cy="2514600"/>
            <a:chOff x="2016" y="1584"/>
            <a:chExt cx="351" cy="1584"/>
          </a:xfrm>
        </p:grpSpPr>
        <p:sp>
          <p:nvSpPr>
            <p:cNvPr id="548883" name="Text Box 19"/>
            <p:cNvSpPr txBox="1">
              <a:spLocks noChangeArrowheads="1"/>
            </p:cNvSpPr>
            <p:nvPr/>
          </p:nvSpPr>
          <p:spPr bwMode="auto">
            <a:xfrm>
              <a:off x="2016" y="1584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/>
                <a:t>Р</a:t>
              </a:r>
            </a:p>
          </p:txBody>
        </p:sp>
        <p:grpSp>
          <p:nvGrpSpPr>
            <p:cNvPr id="548909" name="Group 45"/>
            <p:cNvGrpSpPr>
              <a:grpSpLocks/>
            </p:cNvGrpSpPr>
            <p:nvPr/>
          </p:nvGrpSpPr>
          <p:grpSpPr bwMode="auto">
            <a:xfrm>
              <a:off x="2112" y="1727"/>
              <a:ext cx="255" cy="1441"/>
              <a:chOff x="2160" y="1727"/>
              <a:chExt cx="255" cy="1441"/>
            </a:xfrm>
          </p:grpSpPr>
          <p:sp>
            <p:nvSpPr>
              <p:cNvPr id="548892" name="Freeform 28"/>
              <p:cNvSpPr>
                <a:spLocks/>
              </p:cNvSpPr>
              <p:nvPr/>
            </p:nvSpPr>
            <p:spPr bwMode="auto">
              <a:xfrm>
                <a:off x="2232" y="1760"/>
                <a:ext cx="48" cy="1104"/>
              </a:xfrm>
              <a:custGeom>
                <a:avLst/>
                <a:gdLst>
                  <a:gd name="T0" fmla="*/ 48 w 48"/>
                  <a:gd name="T1" fmla="*/ 0 h 1104"/>
                  <a:gd name="T2" fmla="*/ 0 w 48"/>
                  <a:gd name="T3" fmla="*/ 1104 h 1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48" h="1104">
                    <a:moveTo>
                      <a:pt x="48" y="0"/>
                    </a:moveTo>
                    <a:lnTo>
                      <a:pt x="0" y="1104"/>
                    </a:lnTo>
                  </a:path>
                </a:pathLst>
              </a:custGeom>
              <a:noFill/>
              <a:ln w="19050" cap="flat" cmpd="sng">
                <a:solidFill>
                  <a:srgbClr val="FF000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48893" name="Oval 29"/>
              <p:cNvSpPr>
                <a:spLocks noChangeArrowheads="1"/>
              </p:cNvSpPr>
              <p:nvPr/>
            </p:nvSpPr>
            <p:spPr bwMode="auto">
              <a:xfrm>
                <a:off x="2256" y="1727"/>
                <a:ext cx="48" cy="4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8894" name="Oval 30"/>
              <p:cNvSpPr>
                <a:spLocks noChangeArrowheads="1"/>
              </p:cNvSpPr>
              <p:nvPr/>
            </p:nvSpPr>
            <p:spPr bwMode="auto">
              <a:xfrm>
                <a:off x="2208" y="2879"/>
                <a:ext cx="48" cy="4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8895" name="Text Box 31"/>
              <p:cNvSpPr txBox="1">
                <a:spLocks noChangeArrowheads="1"/>
              </p:cNvSpPr>
              <p:nvPr/>
            </p:nvSpPr>
            <p:spPr bwMode="auto">
              <a:xfrm>
                <a:off x="2160" y="2880"/>
                <a:ext cx="25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ru-RU" sz="2400"/>
                  <a:t>Н</a:t>
                </a:r>
              </a:p>
            </p:txBody>
          </p:sp>
        </p:grpSp>
      </p:grpSp>
      <p:grpSp>
        <p:nvGrpSpPr>
          <p:cNvPr id="548908" name="Group 44"/>
          <p:cNvGrpSpPr>
            <a:grpSpLocks/>
          </p:cNvGrpSpPr>
          <p:nvPr/>
        </p:nvGrpSpPr>
        <p:grpSpPr bwMode="auto">
          <a:xfrm>
            <a:off x="2819400" y="2514600"/>
            <a:ext cx="1219200" cy="457200"/>
            <a:chOff x="1776" y="1584"/>
            <a:chExt cx="768" cy="288"/>
          </a:xfrm>
        </p:grpSpPr>
        <p:sp>
          <p:nvSpPr>
            <p:cNvPr id="548906" name="Freeform 42"/>
            <p:cNvSpPr>
              <a:spLocks/>
            </p:cNvSpPr>
            <p:nvPr/>
          </p:nvSpPr>
          <p:spPr bwMode="auto">
            <a:xfrm>
              <a:off x="1776" y="1776"/>
              <a:ext cx="768" cy="96"/>
            </a:xfrm>
            <a:custGeom>
              <a:avLst/>
              <a:gdLst>
                <a:gd name="T0" fmla="*/ 0 w 768"/>
                <a:gd name="T1" fmla="*/ 0 h 96"/>
                <a:gd name="T2" fmla="*/ 384 w 768"/>
                <a:gd name="T3" fmla="*/ 96 h 96"/>
                <a:gd name="T4" fmla="*/ 768 w 768"/>
                <a:gd name="T5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68" h="96">
                  <a:moveTo>
                    <a:pt x="0" y="0"/>
                  </a:moveTo>
                  <a:lnTo>
                    <a:pt x="384" y="96"/>
                  </a:lnTo>
                  <a:lnTo>
                    <a:pt x="76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8907" name="Freeform 43"/>
            <p:cNvSpPr>
              <a:spLocks/>
            </p:cNvSpPr>
            <p:nvPr/>
          </p:nvSpPr>
          <p:spPr bwMode="auto">
            <a:xfrm>
              <a:off x="1776" y="1584"/>
              <a:ext cx="768" cy="192"/>
            </a:xfrm>
            <a:custGeom>
              <a:avLst/>
              <a:gdLst>
                <a:gd name="T0" fmla="*/ 768 w 768"/>
                <a:gd name="T1" fmla="*/ 192 h 192"/>
                <a:gd name="T2" fmla="*/ 528 w 768"/>
                <a:gd name="T3" fmla="*/ 0 h 192"/>
                <a:gd name="T4" fmla="*/ 240 w 768"/>
                <a:gd name="T5" fmla="*/ 0 h 192"/>
                <a:gd name="T6" fmla="*/ 0 w 768"/>
                <a:gd name="T7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8" h="192">
                  <a:moveTo>
                    <a:pt x="768" y="192"/>
                  </a:moveTo>
                  <a:lnTo>
                    <a:pt x="528" y="0"/>
                  </a:lnTo>
                  <a:lnTo>
                    <a:pt x="240" y="0"/>
                  </a:lnTo>
                  <a:lnTo>
                    <a:pt x="0" y="19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48915" name="Freeform 51"/>
          <p:cNvSpPr>
            <a:spLocks/>
          </p:cNvSpPr>
          <p:nvPr/>
        </p:nvSpPr>
        <p:spPr bwMode="auto">
          <a:xfrm>
            <a:off x="1447800" y="2489200"/>
            <a:ext cx="3276600" cy="3073400"/>
          </a:xfrm>
          <a:custGeom>
            <a:avLst/>
            <a:gdLst>
              <a:gd name="T0" fmla="*/ 0 w 2064"/>
              <a:gd name="T1" fmla="*/ 1552 h 1936"/>
              <a:gd name="T2" fmla="*/ 960 w 2064"/>
              <a:gd name="T3" fmla="*/ 1936 h 1936"/>
              <a:gd name="T4" fmla="*/ 2064 w 2064"/>
              <a:gd name="T5" fmla="*/ 1504 h 1936"/>
              <a:gd name="T6" fmla="*/ 1632 w 2064"/>
              <a:gd name="T7" fmla="*/ 208 h 1936"/>
              <a:gd name="T8" fmla="*/ 1360 w 2064"/>
              <a:gd name="T9" fmla="*/ 0 h 1936"/>
              <a:gd name="T10" fmla="*/ 1104 w 2064"/>
              <a:gd name="T11" fmla="*/ 16 h 1936"/>
              <a:gd name="T12" fmla="*/ 864 w 2064"/>
              <a:gd name="T13" fmla="*/ 208 h 1936"/>
              <a:gd name="T14" fmla="*/ 0 w 2064"/>
              <a:gd name="T15" fmla="*/ 1552 h 1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064" h="1936">
                <a:moveTo>
                  <a:pt x="0" y="1552"/>
                </a:moveTo>
                <a:lnTo>
                  <a:pt x="960" y="1936"/>
                </a:lnTo>
                <a:lnTo>
                  <a:pt x="2064" y="1504"/>
                </a:lnTo>
                <a:lnTo>
                  <a:pt x="1632" y="208"/>
                </a:lnTo>
                <a:lnTo>
                  <a:pt x="1360" y="0"/>
                </a:lnTo>
                <a:lnTo>
                  <a:pt x="1104" y="16"/>
                </a:lnTo>
                <a:lnTo>
                  <a:pt x="864" y="208"/>
                </a:lnTo>
                <a:lnTo>
                  <a:pt x="0" y="1552"/>
                </a:lnTo>
                <a:close/>
              </a:path>
            </a:pathLst>
          </a:custGeom>
          <a:solidFill>
            <a:srgbClr val="0099FF">
              <a:alpha val="47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548900" name="Group 36"/>
          <p:cNvGrpSpPr>
            <a:grpSpLocks/>
          </p:cNvGrpSpPr>
          <p:nvPr/>
        </p:nvGrpSpPr>
        <p:grpSpPr bwMode="auto">
          <a:xfrm>
            <a:off x="-2743200" y="1752600"/>
            <a:ext cx="6096000" cy="1905000"/>
            <a:chOff x="96" y="2400"/>
            <a:chExt cx="3840" cy="1200"/>
          </a:xfrm>
        </p:grpSpPr>
        <p:grpSp>
          <p:nvGrpSpPr>
            <p:cNvPr id="548901" name="Group 37"/>
            <p:cNvGrpSpPr>
              <a:grpSpLocks/>
            </p:cNvGrpSpPr>
            <p:nvPr/>
          </p:nvGrpSpPr>
          <p:grpSpPr bwMode="auto">
            <a:xfrm>
              <a:off x="96" y="2400"/>
              <a:ext cx="3840" cy="1200"/>
              <a:chOff x="336" y="2024"/>
              <a:chExt cx="4280" cy="1152"/>
            </a:xfrm>
          </p:grpSpPr>
          <p:sp>
            <p:nvSpPr>
              <p:cNvPr id="548902" name="Freeform 38"/>
              <p:cNvSpPr>
                <a:spLocks/>
              </p:cNvSpPr>
              <p:nvPr/>
            </p:nvSpPr>
            <p:spPr bwMode="auto">
              <a:xfrm>
                <a:off x="336" y="2040"/>
                <a:ext cx="4280" cy="1136"/>
              </a:xfrm>
              <a:custGeom>
                <a:avLst/>
                <a:gdLst>
                  <a:gd name="T0" fmla="*/ 0 w 4280"/>
                  <a:gd name="T1" fmla="*/ 1088 h 1136"/>
                  <a:gd name="T2" fmla="*/ 904 w 4280"/>
                  <a:gd name="T3" fmla="*/ 80 h 1136"/>
                  <a:gd name="T4" fmla="*/ 4280 w 4280"/>
                  <a:gd name="T5" fmla="*/ 0 h 1136"/>
                  <a:gd name="T6" fmla="*/ 3432 w 4280"/>
                  <a:gd name="T7" fmla="*/ 1088 h 1136"/>
                  <a:gd name="T8" fmla="*/ 6 w 4280"/>
                  <a:gd name="T9" fmla="*/ 1091 h 1136"/>
                  <a:gd name="T10" fmla="*/ 6 w 4280"/>
                  <a:gd name="T11" fmla="*/ 1123 h 1136"/>
                  <a:gd name="T12" fmla="*/ 3448 w 4280"/>
                  <a:gd name="T13" fmla="*/ 1120 h 1136"/>
                  <a:gd name="T14" fmla="*/ 3448 w 4280"/>
                  <a:gd name="T15" fmla="*/ 1136 h 1136"/>
                  <a:gd name="T16" fmla="*/ 3464 w 4280"/>
                  <a:gd name="T17" fmla="*/ 1104 h 1136"/>
                  <a:gd name="T18" fmla="*/ 3448 w 4280"/>
                  <a:gd name="T19" fmla="*/ 1104 h 1136"/>
                  <a:gd name="T20" fmla="*/ 4264 w 4280"/>
                  <a:gd name="T21" fmla="*/ 48 h 1136"/>
                  <a:gd name="T22" fmla="*/ 4264 w 4280"/>
                  <a:gd name="T23" fmla="*/ 48 h 1136"/>
                  <a:gd name="T24" fmla="*/ 3448 w 4280"/>
                  <a:gd name="T25" fmla="*/ 1088 h 1136"/>
                  <a:gd name="T26" fmla="*/ 6 w 4280"/>
                  <a:gd name="T27" fmla="*/ 1091 h 1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80" h="1136">
                    <a:moveTo>
                      <a:pt x="0" y="1088"/>
                    </a:moveTo>
                    <a:lnTo>
                      <a:pt x="904" y="80"/>
                    </a:lnTo>
                    <a:lnTo>
                      <a:pt x="4280" y="0"/>
                    </a:lnTo>
                    <a:lnTo>
                      <a:pt x="3432" y="1088"/>
                    </a:lnTo>
                    <a:lnTo>
                      <a:pt x="6" y="1091"/>
                    </a:lnTo>
                    <a:lnTo>
                      <a:pt x="6" y="1123"/>
                    </a:lnTo>
                    <a:lnTo>
                      <a:pt x="3448" y="1120"/>
                    </a:lnTo>
                    <a:lnTo>
                      <a:pt x="3448" y="1136"/>
                    </a:lnTo>
                    <a:lnTo>
                      <a:pt x="3464" y="1104"/>
                    </a:lnTo>
                    <a:lnTo>
                      <a:pt x="3448" y="1104"/>
                    </a:lnTo>
                    <a:lnTo>
                      <a:pt x="4264" y="48"/>
                    </a:lnTo>
                    <a:lnTo>
                      <a:pt x="4264" y="48"/>
                    </a:lnTo>
                    <a:lnTo>
                      <a:pt x="3448" y="1088"/>
                    </a:lnTo>
                    <a:lnTo>
                      <a:pt x="6" y="1091"/>
                    </a:lnTo>
                  </a:path>
                </a:pathLst>
              </a:custGeom>
              <a:solidFill>
                <a:srgbClr val="FFFF00">
                  <a:alpha val="41000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48903" name="Freeform 39"/>
              <p:cNvSpPr>
                <a:spLocks/>
              </p:cNvSpPr>
              <p:nvPr/>
            </p:nvSpPr>
            <p:spPr bwMode="auto">
              <a:xfrm>
                <a:off x="3768" y="2024"/>
                <a:ext cx="848" cy="1138"/>
              </a:xfrm>
              <a:custGeom>
                <a:avLst/>
                <a:gdLst>
                  <a:gd name="T0" fmla="*/ 848 w 848"/>
                  <a:gd name="T1" fmla="*/ 0 h 1138"/>
                  <a:gd name="T2" fmla="*/ 848 w 848"/>
                  <a:gd name="T3" fmla="*/ 64 h 1138"/>
                  <a:gd name="T4" fmla="*/ 12 w 848"/>
                  <a:gd name="T5" fmla="*/ 1138 h 1138"/>
                  <a:gd name="T6" fmla="*/ 0 w 848"/>
                  <a:gd name="T7" fmla="*/ 1090 h 1138"/>
                  <a:gd name="T8" fmla="*/ 848 w 848"/>
                  <a:gd name="T9" fmla="*/ 0 h 1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8" h="1138">
                    <a:moveTo>
                      <a:pt x="848" y="0"/>
                    </a:moveTo>
                    <a:lnTo>
                      <a:pt x="848" y="64"/>
                    </a:lnTo>
                    <a:lnTo>
                      <a:pt x="12" y="1138"/>
                    </a:lnTo>
                    <a:lnTo>
                      <a:pt x="0" y="1090"/>
                    </a:lnTo>
                    <a:lnTo>
                      <a:pt x="848" y="0"/>
                    </a:lnTo>
                    <a:close/>
                  </a:path>
                </a:pathLst>
              </a:custGeom>
              <a:solidFill>
                <a:srgbClr val="FFFF00">
                  <a:alpha val="41000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48904" name="Freeform 40"/>
              <p:cNvSpPr>
                <a:spLocks/>
              </p:cNvSpPr>
              <p:nvPr/>
            </p:nvSpPr>
            <p:spPr bwMode="auto">
              <a:xfrm>
                <a:off x="336" y="3109"/>
                <a:ext cx="3444" cy="59"/>
              </a:xfrm>
              <a:custGeom>
                <a:avLst/>
                <a:gdLst>
                  <a:gd name="T0" fmla="*/ 6 w 3444"/>
                  <a:gd name="T1" fmla="*/ 22 h 59"/>
                  <a:gd name="T2" fmla="*/ 3432 w 3444"/>
                  <a:gd name="T3" fmla="*/ 5 h 59"/>
                  <a:gd name="T4" fmla="*/ 3444 w 3444"/>
                  <a:gd name="T5" fmla="*/ 53 h 59"/>
                  <a:gd name="T6" fmla="*/ 0 w 3444"/>
                  <a:gd name="T7" fmla="*/ 59 h 59"/>
                  <a:gd name="T8" fmla="*/ 6 w 3444"/>
                  <a:gd name="T9" fmla="*/ 2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44" h="59">
                    <a:moveTo>
                      <a:pt x="6" y="22"/>
                    </a:moveTo>
                    <a:cubicBezTo>
                      <a:pt x="2207" y="27"/>
                      <a:pt x="2859" y="0"/>
                      <a:pt x="3432" y="5"/>
                    </a:cubicBezTo>
                    <a:lnTo>
                      <a:pt x="3444" y="53"/>
                    </a:lnTo>
                    <a:lnTo>
                      <a:pt x="0" y="59"/>
                    </a:lnTo>
                    <a:lnTo>
                      <a:pt x="6" y="22"/>
                    </a:lnTo>
                    <a:close/>
                  </a:path>
                </a:pathLst>
              </a:custGeom>
              <a:solidFill>
                <a:srgbClr val="FFFF00">
                  <a:alpha val="41000"/>
                </a:srgbClr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graphicFrame>
          <p:nvGraphicFramePr>
            <p:cNvPr id="548905" name="Object 41"/>
            <p:cNvGraphicFramePr>
              <a:graphicFrameLocks noChangeAspect="1"/>
            </p:cNvGraphicFramePr>
            <p:nvPr/>
          </p:nvGraphicFramePr>
          <p:xfrm>
            <a:off x="3408" y="2503"/>
            <a:ext cx="264" cy="2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9" name="Формула" r:id="rId7" imgW="152280" imgH="139680" progId="Equation.3">
                    <p:embed/>
                  </p:oleObj>
                </mc:Choice>
                <mc:Fallback>
                  <p:oleObj name="Формула" r:id="rId7" imgW="152280" imgH="1396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08" y="2503"/>
                          <a:ext cx="264" cy="24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00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48914" name="Group 50"/>
          <p:cNvGrpSpPr>
            <a:grpSpLocks/>
          </p:cNvGrpSpPr>
          <p:nvPr/>
        </p:nvGrpSpPr>
        <p:grpSpPr bwMode="auto">
          <a:xfrm>
            <a:off x="2819400" y="1600200"/>
            <a:ext cx="1219200" cy="1371600"/>
            <a:chOff x="1776" y="1008"/>
            <a:chExt cx="768" cy="864"/>
          </a:xfrm>
        </p:grpSpPr>
        <p:sp>
          <p:nvSpPr>
            <p:cNvPr id="548910" name="Freeform 46"/>
            <p:cNvSpPr>
              <a:spLocks/>
            </p:cNvSpPr>
            <p:nvPr/>
          </p:nvSpPr>
          <p:spPr bwMode="auto">
            <a:xfrm>
              <a:off x="1776" y="1008"/>
              <a:ext cx="480" cy="864"/>
            </a:xfrm>
            <a:custGeom>
              <a:avLst/>
              <a:gdLst>
                <a:gd name="T0" fmla="*/ 0 w 480"/>
                <a:gd name="T1" fmla="*/ 768 h 864"/>
                <a:gd name="T2" fmla="*/ 480 w 480"/>
                <a:gd name="T3" fmla="*/ 0 h 864"/>
                <a:gd name="T4" fmla="*/ 344 w 480"/>
                <a:gd name="T5" fmla="*/ 864 h 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0" h="864">
                  <a:moveTo>
                    <a:pt x="0" y="768"/>
                  </a:moveTo>
                  <a:lnTo>
                    <a:pt x="480" y="0"/>
                  </a:lnTo>
                  <a:lnTo>
                    <a:pt x="344" y="864"/>
                  </a:lnTo>
                </a:path>
              </a:pathLst>
            </a:custGeom>
            <a:solidFill>
              <a:srgbClr val="0099FF">
                <a:alpha val="30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8911" name="Freeform 47"/>
            <p:cNvSpPr>
              <a:spLocks/>
            </p:cNvSpPr>
            <p:nvPr/>
          </p:nvSpPr>
          <p:spPr bwMode="auto">
            <a:xfrm>
              <a:off x="1776" y="1008"/>
              <a:ext cx="768" cy="864"/>
            </a:xfrm>
            <a:custGeom>
              <a:avLst/>
              <a:gdLst>
                <a:gd name="T0" fmla="*/ 0 w 768"/>
                <a:gd name="T1" fmla="*/ 768 h 864"/>
                <a:gd name="T2" fmla="*/ 384 w 768"/>
                <a:gd name="T3" fmla="*/ 864 h 864"/>
                <a:gd name="T4" fmla="*/ 768 w 768"/>
                <a:gd name="T5" fmla="*/ 768 h 864"/>
                <a:gd name="T6" fmla="*/ 480 w 768"/>
                <a:gd name="T7" fmla="*/ 0 h 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8" h="864">
                  <a:moveTo>
                    <a:pt x="0" y="768"/>
                  </a:moveTo>
                  <a:lnTo>
                    <a:pt x="384" y="864"/>
                  </a:lnTo>
                  <a:lnTo>
                    <a:pt x="768" y="768"/>
                  </a:lnTo>
                  <a:lnTo>
                    <a:pt x="480" y="0"/>
                  </a:lnTo>
                </a:path>
              </a:pathLst>
            </a:custGeom>
            <a:solidFill>
              <a:srgbClr val="0099FF">
                <a:alpha val="30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8912" name="Freeform 48"/>
            <p:cNvSpPr>
              <a:spLocks/>
            </p:cNvSpPr>
            <p:nvPr/>
          </p:nvSpPr>
          <p:spPr bwMode="auto">
            <a:xfrm>
              <a:off x="2016" y="1008"/>
              <a:ext cx="528" cy="768"/>
            </a:xfrm>
            <a:custGeom>
              <a:avLst/>
              <a:gdLst>
                <a:gd name="T0" fmla="*/ 528 w 528"/>
                <a:gd name="T1" fmla="*/ 768 h 768"/>
                <a:gd name="T2" fmla="*/ 288 w 528"/>
                <a:gd name="T3" fmla="*/ 576 h 768"/>
                <a:gd name="T4" fmla="*/ 240 w 528"/>
                <a:gd name="T5" fmla="*/ 0 h 768"/>
                <a:gd name="T6" fmla="*/ 0 w 528"/>
                <a:gd name="T7" fmla="*/ 576 h 768"/>
                <a:gd name="T8" fmla="*/ 288 w 528"/>
                <a:gd name="T9" fmla="*/ 576 h 7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28" h="768">
                  <a:moveTo>
                    <a:pt x="528" y="768"/>
                  </a:moveTo>
                  <a:lnTo>
                    <a:pt x="288" y="576"/>
                  </a:lnTo>
                  <a:lnTo>
                    <a:pt x="240" y="0"/>
                  </a:lnTo>
                  <a:lnTo>
                    <a:pt x="0" y="576"/>
                  </a:lnTo>
                  <a:lnTo>
                    <a:pt x="288" y="576"/>
                  </a:lnTo>
                </a:path>
              </a:pathLst>
            </a:custGeom>
            <a:solidFill>
              <a:srgbClr val="0099FF">
                <a:alpha val="30000"/>
              </a:srgbClr>
            </a:solidFill>
            <a:ln w="9525" cap="flat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8913" name="Line 49"/>
            <p:cNvSpPr>
              <a:spLocks noChangeShapeType="1"/>
            </p:cNvSpPr>
            <p:nvPr/>
          </p:nvSpPr>
          <p:spPr bwMode="auto">
            <a:xfrm flipH="1">
              <a:off x="1776" y="1584"/>
              <a:ext cx="24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48920" name="Group 56"/>
          <p:cNvGrpSpPr>
            <a:grpSpLocks/>
          </p:cNvGrpSpPr>
          <p:nvPr/>
        </p:nvGrpSpPr>
        <p:grpSpPr bwMode="auto">
          <a:xfrm>
            <a:off x="2362200" y="2438400"/>
            <a:ext cx="2176463" cy="914400"/>
            <a:chOff x="1488" y="1536"/>
            <a:chExt cx="1371" cy="576"/>
          </a:xfrm>
        </p:grpSpPr>
        <p:sp>
          <p:nvSpPr>
            <p:cNvPr id="548917" name="Text Box 53"/>
            <p:cNvSpPr txBox="1">
              <a:spLocks noChangeArrowheads="1"/>
            </p:cNvSpPr>
            <p:nvPr/>
          </p:nvSpPr>
          <p:spPr bwMode="auto">
            <a:xfrm>
              <a:off x="1488" y="1536"/>
              <a:ext cx="31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/>
                <a:t>В</a:t>
              </a:r>
              <a:r>
                <a:rPr lang="ru-RU" sz="2400" baseline="-25000"/>
                <a:t>1</a:t>
              </a:r>
              <a:endParaRPr lang="ru-RU" sz="2400"/>
            </a:p>
          </p:txBody>
        </p:sp>
        <p:sp>
          <p:nvSpPr>
            <p:cNvPr id="548918" name="Text Box 54"/>
            <p:cNvSpPr txBox="1">
              <a:spLocks noChangeArrowheads="1"/>
            </p:cNvSpPr>
            <p:nvPr/>
          </p:nvSpPr>
          <p:spPr bwMode="auto">
            <a:xfrm>
              <a:off x="1872" y="1824"/>
              <a:ext cx="31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/>
                <a:t>В</a:t>
              </a:r>
              <a:r>
                <a:rPr lang="ru-RU" sz="2400" baseline="-25000"/>
                <a:t>2</a:t>
              </a:r>
              <a:endParaRPr lang="ru-RU" sz="2400"/>
            </a:p>
          </p:txBody>
        </p:sp>
        <p:sp>
          <p:nvSpPr>
            <p:cNvPr id="548919" name="Text Box 55"/>
            <p:cNvSpPr txBox="1">
              <a:spLocks noChangeArrowheads="1"/>
            </p:cNvSpPr>
            <p:nvPr/>
          </p:nvSpPr>
          <p:spPr bwMode="auto">
            <a:xfrm>
              <a:off x="2544" y="1632"/>
              <a:ext cx="31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/>
                <a:t>В</a:t>
              </a:r>
              <a:r>
                <a:rPr lang="ru-RU" sz="2400" baseline="-25000"/>
                <a:t>3</a:t>
              </a:r>
              <a:endParaRPr lang="ru-RU" sz="2400"/>
            </a:p>
          </p:txBody>
        </p:sp>
      </p:grpSp>
      <p:sp>
        <p:nvSpPr>
          <p:cNvPr id="48" name="Заголовок 1"/>
          <p:cNvSpPr txBox="1">
            <a:spLocks/>
          </p:cNvSpPr>
          <p:nvPr/>
        </p:nvSpPr>
        <p:spPr>
          <a:xfrm>
            <a:off x="452828" y="404664"/>
            <a:ext cx="8229600" cy="922114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Усечённая пирамида</a:t>
            </a:r>
            <a:endParaRPr lang="ru-RU" sz="4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332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66667E-6 L 0.35834 0.02223 " pathEditMode="relative" ptsTypes="AA">
                                      <p:cBhvr>
                                        <p:cTn id="6" dur="2000" fill="hold"/>
                                        <p:tgtEl>
                                          <p:spTgt spid="5489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46945E-18 3.33333E-6 C 0.07917 -0.01111 0.15833 -0.02222 0.21667 -0.01111 C 0.275 3.33333E-6 0.31389 0.02778 0.35 0.06667 C 0.38611 0.10556 0.41528 0.16111 0.43333 0.22222 C 0.45139 0.28333 0.45486 0.35833 0.45833 0.43333 " pathEditMode="relative" ptsTypes="aaaaA">
                                      <p:cBhvr>
                                        <p:cTn id="9" dur="2000" fill="hold"/>
                                        <p:tgtEl>
                                          <p:spTgt spid="5489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000"/>
                                        <p:tgtEl>
                                          <p:spTgt spid="5489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8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9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9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9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489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489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489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489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489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489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489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489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489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489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489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54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872" name="Freeform 8"/>
          <p:cNvSpPr>
            <a:spLocks/>
          </p:cNvSpPr>
          <p:nvPr/>
        </p:nvSpPr>
        <p:spPr bwMode="auto">
          <a:xfrm>
            <a:off x="1447800" y="4114800"/>
            <a:ext cx="3308350" cy="1447800"/>
          </a:xfrm>
          <a:custGeom>
            <a:avLst/>
            <a:gdLst>
              <a:gd name="T0" fmla="*/ 0 w 2084"/>
              <a:gd name="T1" fmla="*/ 524 h 912"/>
              <a:gd name="T2" fmla="*/ 664 w 2084"/>
              <a:gd name="T3" fmla="*/ 32 h 912"/>
              <a:gd name="T4" fmla="*/ 1392 w 2084"/>
              <a:gd name="T5" fmla="*/ 0 h 912"/>
              <a:gd name="T6" fmla="*/ 2084 w 2084"/>
              <a:gd name="T7" fmla="*/ 488 h 912"/>
              <a:gd name="T8" fmla="*/ 960 w 2084"/>
              <a:gd name="T9" fmla="*/ 912 h 912"/>
              <a:gd name="T10" fmla="*/ 0 w 2084"/>
              <a:gd name="T11" fmla="*/ 528 h 9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084" h="912">
                <a:moveTo>
                  <a:pt x="0" y="524"/>
                </a:moveTo>
                <a:lnTo>
                  <a:pt x="664" y="32"/>
                </a:lnTo>
                <a:lnTo>
                  <a:pt x="1392" y="0"/>
                </a:lnTo>
                <a:lnTo>
                  <a:pt x="2084" y="488"/>
                </a:lnTo>
                <a:lnTo>
                  <a:pt x="960" y="912"/>
                </a:lnTo>
                <a:lnTo>
                  <a:pt x="0" y="528"/>
                </a:lnTo>
              </a:path>
            </a:pathLst>
          </a:custGeom>
          <a:solidFill>
            <a:srgbClr val="33CCFF">
              <a:alpha val="5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48873" name="Freeform 9"/>
          <p:cNvSpPr>
            <a:spLocks/>
          </p:cNvSpPr>
          <p:nvPr/>
        </p:nvSpPr>
        <p:spPr bwMode="auto">
          <a:xfrm>
            <a:off x="1447800" y="2794000"/>
            <a:ext cx="1384300" cy="2159000"/>
          </a:xfrm>
          <a:custGeom>
            <a:avLst/>
            <a:gdLst>
              <a:gd name="T0" fmla="*/ 872 w 872"/>
              <a:gd name="T1" fmla="*/ 0 h 1360"/>
              <a:gd name="T2" fmla="*/ 0 w 872"/>
              <a:gd name="T3" fmla="*/ 1360 h 1360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872" h="1360">
                <a:moveTo>
                  <a:pt x="872" y="0"/>
                </a:moveTo>
                <a:lnTo>
                  <a:pt x="0" y="136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48874" name="Freeform 10"/>
          <p:cNvSpPr>
            <a:spLocks/>
          </p:cNvSpPr>
          <p:nvPr/>
        </p:nvSpPr>
        <p:spPr bwMode="auto">
          <a:xfrm>
            <a:off x="4051300" y="2819400"/>
            <a:ext cx="704850" cy="2076450"/>
          </a:xfrm>
          <a:custGeom>
            <a:avLst/>
            <a:gdLst>
              <a:gd name="T0" fmla="*/ 0 w 444"/>
              <a:gd name="T1" fmla="*/ 0 h 1308"/>
              <a:gd name="T2" fmla="*/ 444 w 444"/>
              <a:gd name="T3" fmla="*/ 1308 h 130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44" h="1308">
                <a:moveTo>
                  <a:pt x="0" y="0"/>
                </a:moveTo>
                <a:lnTo>
                  <a:pt x="444" y="1308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48875" name="Freeform 11"/>
          <p:cNvSpPr>
            <a:spLocks/>
          </p:cNvSpPr>
          <p:nvPr/>
        </p:nvSpPr>
        <p:spPr bwMode="auto">
          <a:xfrm>
            <a:off x="3644900" y="2489200"/>
            <a:ext cx="14288" cy="1625600"/>
          </a:xfrm>
          <a:custGeom>
            <a:avLst/>
            <a:gdLst>
              <a:gd name="T0" fmla="*/ 0 w 9"/>
              <a:gd name="T1" fmla="*/ 0 h 1024"/>
              <a:gd name="T2" fmla="*/ 9 w 9"/>
              <a:gd name="T3" fmla="*/ 1024 h 102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9" h="1024">
                <a:moveTo>
                  <a:pt x="0" y="0"/>
                </a:moveTo>
                <a:lnTo>
                  <a:pt x="9" y="1024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48876" name="Freeform 12"/>
          <p:cNvSpPr>
            <a:spLocks/>
          </p:cNvSpPr>
          <p:nvPr/>
        </p:nvSpPr>
        <p:spPr bwMode="auto">
          <a:xfrm>
            <a:off x="2451100" y="2590800"/>
            <a:ext cx="711200" cy="1574800"/>
          </a:xfrm>
          <a:custGeom>
            <a:avLst/>
            <a:gdLst>
              <a:gd name="T0" fmla="*/ 448 w 448"/>
              <a:gd name="T1" fmla="*/ 0 h 992"/>
              <a:gd name="T2" fmla="*/ 0 w 448"/>
              <a:gd name="T3" fmla="*/ 992 h 99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48" h="992">
                <a:moveTo>
                  <a:pt x="448" y="0"/>
                </a:moveTo>
                <a:lnTo>
                  <a:pt x="0" y="992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48877" name="Freeform 13"/>
          <p:cNvSpPr>
            <a:spLocks/>
          </p:cNvSpPr>
          <p:nvPr/>
        </p:nvSpPr>
        <p:spPr bwMode="auto">
          <a:xfrm>
            <a:off x="1447800" y="4114800"/>
            <a:ext cx="3314700" cy="838200"/>
          </a:xfrm>
          <a:custGeom>
            <a:avLst/>
            <a:gdLst>
              <a:gd name="T0" fmla="*/ 0 w 2088"/>
              <a:gd name="T1" fmla="*/ 528 h 528"/>
              <a:gd name="T2" fmla="*/ 648 w 2088"/>
              <a:gd name="T3" fmla="*/ 32 h 528"/>
              <a:gd name="T4" fmla="*/ 1392 w 2088"/>
              <a:gd name="T5" fmla="*/ 0 h 528"/>
              <a:gd name="T6" fmla="*/ 2088 w 2088"/>
              <a:gd name="T7" fmla="*/ 496 h 5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88" h="528">
                <a:moveTo>
                  <a:pt x="0" y="528"/>
                </a:moveTo>
                <a:lnTo>
                  <a:pt x="648" y="32"/>
                </a:lnTo>
                <a:lnTo>
                  <a:pt x="1392" y="0"/>
                </a:lnTo>
                <a:lnTo>
                  <a:pt x="2088" y="496"/>
                </a:ln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48878" name="Freeform 14"/>
          <p:cNvSpPr>
            <a:spLocks/>
          </p:cNvSpPr>
          <p:nvPr/>
        </p:nvSpPr>
        <p:spPr bwMode="auto">
          <a:xfrm>
            <a:off x="2971800" y="2971800"/>
            <a:ext cx="419100" cy="2590800"/>
          </a:xfrm>
          <a:custGeom>
            <a:avLst/>
            <a:gdLst>
              <a:gd name="T0" fmla="*/ 264 w 264"/>
              <a:gd name="T1" fmla="*/ 0 h 1632"/>
              <a:gd name="T2" fmla="*/ 0 w 264"/>
              <a:gd name="T3" fmla="*/ 1632 h 163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64" h="1632">
                <a:moveTo>
                  <a:pt x="264" y="0"/>
                </a:moveTo>
                <a:lnTo>
                  <a:pt x="0" y="1632"/>
                </a:lnTo>
              </a:path>
            </a:pathLst>
          </a:cu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48879" name="Freeform 15"/>
          <p:cNvSpPr>
            <a:spLocks/>
          </p:cNvSpPr>
          <p:nvPr/>
        </p:nvSpPr>
        <p:spPr bwMode="auto">
          <a:xfrm>
            <a:off x="1447800" y="4895850"/>
            <a:ext cx="3302000" cy="666750"/>
          </a:xfrm>
          <a:custGeom>
            <a:avLst/>
            <a:gdLst>
              <a:gd name="T0" fmla="*/ 0 w 2080"/>
              <a:gd name="T1" fmla="*/ 36 h 420"/>
              <a:gd name="T2" fmla="*/ 960 w 2080"/>
              <a:gd name="T3" fmla="*/ 420 h 420"/>
              <a:gd name="T4" fmla="*/ 2080 w 2080"/>
              <a:gd name="T5" fmla="*/ 0 h 4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80" h="420">
                <a:moveTo>
                  <a:pt x="0" y="36"/>
                </a:moveTo>
                <a:lnTo>
                  <a:pt x="960" y="420"/>
                </a:lnTo>
                <a:lnTo>
                  <a:pt x="2080" y="0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48880" name="Text Box 16"/>
          <p:cNvSpPr txBox="1">
            <a:spLocks noChangeArrowheads="1"/>
          </p:cNvSpPr>
          <p:nvPr/>
        </p:nvSpPr>
        <p:spPr bwMode="auto">
          <a:xfrm>
            <a:off x="1050560" y="4724400"/>
            <a:ext cx="5000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dirty="0"/>
              <a:t>А</a:t>
            </a:r>
            <a:r>
              <a:rPr lang="ru-RU" sz="2400" baseline="-25000" dirty="0"/>
              <a:t>1</a:t>
            </a:r>
            <a:endParaRPr lang="ru-RU" sz="2400" dirty="0"/>
          </a:p>
        </p:txBody>
      </p:sp>
      <p:sp>
        <p:nvSpPr>
          <p:cNvPr id="548881" name="Text Box 17"/>
          <p:cNvSpPr txBox="1">
            <a:spLocks noChangeArrowheads="1"/>
          </p:cNvSpPr>
          <p:nvPr/>
        </p:nvSpPr>
        <p:spPr bwMode="auto">
          <a:xfrm>
            <a:off x="2492766" y="5348188"/>
            <a:ext cx="5000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dirty="0"/>
              <a:t>А</a:t>
            </a:r>
            <a:r>
              <a:rPr lang="ru-RU" sz="2400" baseline="-25000" dirty="0"/>
              <a:t>2</a:t>
            </a:r>
            <a:endParaRPr lang="ru-RU" sz="2400" dirty="0"/>
          </a:p>
        </p:txBody>
      </p:sp>
      <p:sp>
        <p:nvSpPr>
          <p:cNvPr id="548882" name="Text Box 18"/>
          <p:cNvSpPr txBox="1">
            <a:spLocks noChangeArrowheads="1"/>
          </p:cNvSpPr>
          <p:nvPr/>
        </p:nvSpPr>
        <p:spPr bwMode="auto">
          <a:xfrm>
            <a:off x="2057400" y="3733800"/>
            <a:ext cx="5111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/>
              <a:t>А</a:t>
            </a:r>
            <a:r>
              <a:rPr lang="en-US" sz="2400" b="1" baseline="-25000"/>
              <a:t>n</a:t>
            </a:r>
            <a:endParaRPr lang="ru-RU" sz="2400" b="1"/>
          </a:p>
        </p:txBody>
      </p:sp>
      <p:sp>
        <p:nvSpPr>
          <p:cNvPr id="548884" name="Text Box 20"/>
          <p:cNvSpPr txBox="1">
            <a:spLocks noChangeArrowheads="1"/>
          </p:cNvSpPr>
          <p:nvPr/>
        </p:nvSpPr>
        <p:spPr bwMode="auto">
          <a:xfrm>
            <a:off x="4721902" y="4725650"/>
            <a:ext cx="5000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dirty="0"/>
              <a:t>А</a:t>
            </a:r>
            <a:r>
              <a:rPr lang="en-US" sz="2400" baseline="-25000" dirty="0"/>
              <a:t>3</a:t>
            </a:r>
            <a:endParaRPr lang="ru-RU" sz="2400" dirty="0"/>
          </a:p>
        </p:txBody>
      </p:sp>
      <p:graphicFrame>
        <p:nvGraphicFramePr>
          <p:cNvPr id="548886" name="Object 22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" name="Формула" r:id="rId3" imgW="114120" imgH="215640" progId="Equation.3">
                  <p:embed/>
                </p:oleObj>
              </mc:Choice>
              <mc:Fallback>
                <p:oleObj name="Формула" r:id="rId3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48916" name="Group 52"/>
          <p:cNvGrpSpPr>
            <a:grpSpLocks/>
          </p:cNvGrpSpPr>
          <p:nvPr/>
        </p:nvGrpSpPr>
        <p:grpSpPr bwMode="auto">
          <a:xfrm>
            <a:off x="3200400" y="2514600"/>
            <a:ext cx="557213" cy="2514600"/>
            <a:chOff x="2016" y="1584"/>
            <a:chExt cx="351" cy="1584"/>
          </a:xfrm>
        </p:grpSpPr>
        <p:sp>
          <p:nvSpPr>
            <p:cNvPr id="548883" name="Text Box 19"/>
            <p:cNvSpPr txBox="1">
              <a:spLocks noChangeArrowheads="1"/>
            </p:cNvSpPr>
            <p:nvPr/>
          </p:nvSpPr>
          <p:spPr bwMode="auto">
            <a:xfrm>
              <a:off x="2016" y="1584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 dirty="0"/>
                <a:t>Р</a:t>
              </a:r>
            </a:p>
          </p:txBody>
        </p:sp>
        <p:grpSp>
          <p:nvGrpSpPr>
            <p:cNvPr id="548909" name="Group 45"/>
            <p:cNvGrpSpPr>
              <a:grpSpLocks/>
            </p:cNvGrpSpPr>
            <p:nvPr/>
          </p:nvGrpSpPr>
          <p:grpSpPr bwMode="auto">
            <a:xfrm>
              <a:off x="2112" y="1727"/>
              <a:ext cx="255" cy="1441"/>
              <a:chOff x="2160" y="1727"/>
              <a:chExt cx="255" cy="1441"/>
            </a:xfrm>
          </p:grpSpPr>
          <p:sp>
            <p:nvSpPr>
              <p:cNvPr id="548892" name="Freeform 28"/>
              <p:cNvSpPr>
                <a:spLocks/>
              </p:cNvSpPr>
              <p:nvPr/>
            </p:nvSpPr>
            <p:spPr bwMode="auto">
              <a:xfrm>
                <a:off x="2232" y="1760"/>
                <a:ext cx="48" cy="1104"/>
              </a:xfrm>
              <a:custGeom>
                <a:avLst/>
                <a:gdLst>
                  <a:gd name="T0" fmla="*/ 48 w 48"/>
                  <a:gd name="T1" fmla="*/ 0 h 1104"/>
                  <a:gd name="T2" fmla="*/ 0 w 48"/>
                  <a:gd name="T3" fmla="*/ 1104 h 1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48" h="1104">
                    <a:moveTo>
                      <a:pt x="48" y="0"/>
                    </a:moveTo>
                    <a:lnTo>
                      <a:pt x="0" y="1104"/>
                    </a:lnTo>
                  </a:path>
                </a:pathLst>
              </a:custGeom>
              <a:noFill/>
              <a:ln w="19050" cap="flat" cmpd="sng">
                <a:solidFill>
                  <a:srgbClr val="FF000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48893" name="Oval 29"/>
              <p:cNvSpPr>
                <a:spLocks noChangeArrowheads="1"/>
              </p:cNvSpPr>
              <p:nvPr/>
            </p:nvSpPr>
            <p:spPr bwMode="auto">
              <a:xfrm>
                <a:off x="2256" y="1727"/>
                <a:ext cx="48" cy="4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8894" name="Oval 30"/>
              <p:cNvSpPr>
                <a:spLocks noChangeArrowheads="1"/>
              </p:cNvSpPr>
              <p:nvPr/>
            </p:nvSpPr>
            <p:spPr bwMode="auto">
              <a:xfrm>
                <a:off x="2208" y="2879"/>
                <a:ext cx="48" cy="4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548895" name="Text Box 31"/>
              <p:cNvSpPr txBox="1">
                <a:spLocks noChangeArrowheads="1"/>
              </p:cNvSpPr>
              <p:nvPr/>
            </p:nvSpPr>
            <p:spPr bwMode="auto">
              <a:xfrm>
                <a:off x="2160" y="2880"/>
                <a:ext cx="25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ru-RU" sz="2400"/>
                  <a:t>Н</a:t>
                </a:r>
              </a:p>
            </p:txBody>
          </p:sp>
        </p:grpSp>
      </p:grpSp>
      <p:grpSp>
        <p:nvGrpSpPr>
          <p:cNvPr id="548908" name="Group 44"/>
          <p:cNvGrpSpPr>
            <a:grpSpLocks/>
          </p:cNvGrpSpPr>
          <p:nvPr/>
        </p:nvGrpSpPr>
        <p:grpSpPr bwMode="auto">
          <a:xfrm>
            <a:off x="2819400" y="2514600"/>
            <a:ext cx="1219200" cy="457200"/>
            <a:chOff x="1776" y="1584"/>
            <a:chExt cx="768" cy="288"/>
          </a:xfrm>
        </p:grpSpPr>
        <p:sp>
          <p:nvSpPr>
            <p:cNvPr id="548906" name="Freeform 42"/>
            <p:cNvSpPr>
              <a:spLocks/>
            </p:cNvSpPr>
            <p:nvPr/>
          </p:nvSpPr>
          <p:spPr bwMode="auto">
            <a:xfrm>
              <a:off x="1776" y="1776"/>
              <a:ext cx="768" cy="96"/>
            </a:xfrm>
            <a:custGeom>
              <a:avLst/>
              <a:gdLst>
                <a:gd name="T0" fmla="*/ 0 w 768"/>
                <a:gd name="T1" fmla="*/ 0 h 96"/>
                <a:gd name="T2" fmla="*/ 384 w 768"/>
                <a:gd name="T3" fmla="*/ 96 h 96"/>
                <a:gd name="T4" fmla="*/ 768 w 768"/>
                <a:gd name="T5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68" h="96">
                  <a:moveTo>
                    <a:pt x="0" y="0"/>
                  </a:moveTo>
                  <a:lnTo>
                    <a:pt x="384" y="96"/>
                  </a:lnTo>
                  <a:lnTo>
                    <a:pt x="768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48907" name="Freeform 43"/>
            <p:cNvSpPr>
              <a:spLocks/>
            </p:cNvSpPr>
            <p:nvPr/>
          </p:nvSpPr>
          <p:spPr bwMode="auto">
            <a:xfrm>
              <a:off x="1776" y="1584"/>
              <a:ext cx="768" cy="192"/>
            </a:xfrm>
            <a:custGeom>
              <a:avLst/>
              <a:gdLst>
                <a:gd name="T0" fmla="*/ 768 w 768"/>
                <a:gd name="T1" fmla="*/ 192 h 192"/>
                <a:gd name="T2" fmla="*/ 528 w 768"/>
                <a:gd name="T3" fmla="*/ 0 h 192"/>
                <a:gd name="T4" fmla="*/ 240 w 768"/>
                <a:gd name="T5" fmla="*/ 0 h 192"/>
                <a:gd name="T6" fmla="*/ 0 w 768"/>
                <a:gd name="T7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8" h="192">
                  <a:moveTo>
                    <a:pt x="768" y="192"/>
                  </a:moveTo>
                  <a:lnTo>
                    <a:pt x="528" y="0"/>
                  </a:lnTo>
                  <a:lnTo>
                    <a:pt x="240" y="0"/>
                  </a:lnTo>
                  <a:lnTo>
                    <a:pt x="0" y="19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48915" name="Freeform 51"/>
          <p:cNvSpPr>
            <a:spLocks/>
          </p:cNvSpPr>
          <p:nvPr/>
        </p:nvSpPr>
        <p:spPr bwMode="auto">
          <a:xfrm>
            <a:off x="1447799" y="2489200"/>
            <a:ext cx="3298371" cy="3073400"/>
          </a:xfrm>
          <a:custGeom>
            <a:avLst/>
            <a:gdLst>
              <a:gd name="T0" fmla="*/ 0 w 2064"/>
              <a:gd name="T1" fmla="*/ 1552 h 1936"/>
              <a:gd name="T2" fmla="*/ 960 w 2064"/>
              <a:gd name="T3" fmla="*/ 1936 h 1936"/>
              <a:gd name="T4" fmla="*/ 2064 w 2064"/>
              <a:gd name="T5" fmla="*/ 1504 h 1936"/>
              <a:gd name="T6" fmla="*/ 1632 w 2064"/>
              <a:gd name="T7" fmla="*/ 208 h 1936"/>
              <a:gd name="T8" fmla="*/ 1360 w 2064"/>
              <a:gd name="T9" fmla="*/ 0 h 1936"/>
              <a:gd name="T10" fmla="*/ 1104 w 2064"/>
              <a:gd name="T11" fmla="*/ 16 h 1936"/>
              <a:gd name="T12" fmla="*/ 864 w 2064"/>
              <a:gd name="T13" fmla="*/ 208 h 1936"/>
              <a:gd name="T14" fmla="*/ 0 w 2064"/>
              <a:gd name="T15" fmla="*/ 1552 h 1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064" h="1936">
                <a:moveTo>
                  <a:pt x="0" y="1552"/>
                </a:moveTo>
                <a:lnTo>
                  <a:pt x="960" y="1936"/>
                </a:lnTo>
                <a:lnTo>
                  <a:pt x="2064" y="1504"/>
                </a:lnTo>
                <a:lnTo>
                  <a:pt x="1632" y="208"/>
                </a:lnTo>
                <a:lnTo>
                  <a:pt x="1360" y="0"/>
                </a:lnTo>
                <a:lnTo>
                  <a:pt x="1104" y="16"/>
                </a:lnTo>
                <a:lnTo>
                  <a:pt x="864" y="208"/>
                </a:lnTo>
                <a:lnTo>
                  <a:pt x="0" y="1552"/>
                </a:lnTo>
                <a:close/>
              </a:path>
            </a:pathLst>
          </a:custGeom>
          <a:solidFill>
            <a:srgbClr val="0099FF">
              <a:alpha val="47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548920" name="Group 56"/>
          <p:cNvGrpSpPr>
            <a:grpSpLocks/>
          </p:cNvGrpSpPr>
          <p:nvPr/>
        </p:nvGrpSpPr>
        <p:grpSpPr bwMode="auto">
          <a:xfrm>
            <a:off x="2362200" y="2438400"/>
            <a:ext cx="2176463" cy="914400"/>
            <a:chOff x="1488" y="1536"/>
            <a:chExt cx="1371" cy="576"/>
          </a:xfrm>
        </p:grpSpPr>
        <p:sp>
          <p:nvSpPr>
            <p:cNvPr id="548917" name="Text Box 53"/>
            <p:cNvSpPr txBox="1">
              <a:spLocks noChangeArrowheads="1"/>
            </p:cNvSpPr>
            <p:nvPr/>
          </p:nvSpPr>
          <p:spPr bwMode="auto">
            <a:xfrm>
              <a:off x="1488" y="1536"/>
              <a:ext cx="31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/>
                <a:t>В</a:t>
              </a:r>
              <a:r>
                <a:rPr lang="ru-RU" sz="2400" baseline="-25000"/>
                <a:t>1</a:t>
              </a:r>
              <a:endParaRPr lang="ru-RU" sz="2400"/>
            </a:p>
          </p:txBody>
        </p:sp>
        <p:sp>
          <p:nvSpPr>
            <p:cNvPr id="548918" name="Text Box 54"/>
            <p:cNvSpPr txBox="1">
              <a:spLocks noChangeArrowheads="1"/>
            </p:cNvSpPr>
            <p:nvPr/>
          </p:nvSpPr>
          <p:spPr bwMode="auto">
            <a:xfrm>
              <a:off x="1872" y="1824"/>
              <a:ext cx="31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/>
                <a:t>В</a:t>
              </a:r>
              <a:r>
                <a:rPr lang="ru-RU" sz="2400" baseline="-25000"/>
                <a:t>2</a:t>
              </a:r>
              <a:endParaRPr lang="ru-RU" sz="2400"/>
            </a:p>
          </p:txBody>
        </p:sp>
        <p:sp>
          <p:nvSpPr>
            <p:cNvPr id="548919" name="Text Box 55"/>
            <p:cNvSpPr txBox="1">
              <a:spLocks noChangeArrowheads="1"/>
            </p:cNvSpPr>
            <p:nvPr/>
          </p:nvSpPr>
          <p:spPr bwMode="auto">
            <a:xfrm>
              <a:off x="2544" y="1632"/>
              <a:ext cx="31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sz="2400"/>
                <a:t>В</a:t>
              </a:r>
              <a:r>
                <a:rPr lang="ru-RU" sz="2400" baseline="-25000"/>
                <a:t>3</a:t>
              </a:r>
              <a:endParaRPr lang="ru-RU" sz="2400"/>
            </a:p>
          </p:txBody>
        </p:sp>
      </p:grpSp>
      <p:sp>
        <p:nvSpPr>
          <p:cNvPr id="48" name="Заголовок 1"/>
          <p:cNvSpPr txBox="1">
            <a:spLocks/>
          </p:cNvSpPr>
          <p:nvPr/>
        </p:nvSpPr>
        <p:spPr>
          <a:xfrm>
            <a:off x="457200" y="382245"/>
            <a:ext cx="8229600" cy="598483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Элементы усечённой пирамиды</a:t>
            </a:r>
            <a:endParaRPr lang="ru-RU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33400" y="1120675"/>
            <a:ext cx="78550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Arial" pitchFamily="34" charset="0"/>
                <a:cs typeface="Arial" pitchFamily="34" charset="0"/>
              </a:rPr>
              <a:t>Отрезки 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1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В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В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3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В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 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4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В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4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,…, A</a:t>
            </a:r>
            <a:r>
              <a:rPr lang="en-US" sz="1600" i="1" dirty="0">
                <a:latin typeface="Arial" pitchFamily="34" charset="0"/>
                <a:cs typeface="Arial" pitchFamily="34" charset="0"/>
              </a:rPr>
              <a:t>n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В</a:t>
            </a:r>
            <a:r>
              <a:rPr lang="en-US" sz="1600" i="1" dirty="0">
                <a:latin typeface="Arial" pitchFamily="34" charset="0"/>
                <a:cs typeface="Arial" pitchFamily="34" charset="0"/>
              </a:rPr>
              <a:t>n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 –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называются </a:t>
            </a:r>
            <a:r>
              <a:rPr lang="ru-RU" sz="2000" b="1" i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боковыми </a:t>
            </a:r>
            <a:r>
              <a:rPr lang="ru-RU" sz="2000" b="1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ребрами</a:t>
            </a:r>
            <a:r>
              <a:rPr lang="ru-RU" sz="20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000" b="1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74418" y="1760202"/>
            <a:ext cx="410962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Arial" pitchFamily="34" charset="0"/>
                <a:cs typeface="Arial" pitchFamily="34" charset="0"/>
              </a:rPr>
              <a:t>Перпендикуляр, проведенный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из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какой-нибудь точки одного</a:t>
            </a:r>
          </a:p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основания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к плоскости другого основания, называется </a:t>
            </a:r>
          </a:p>
          <a:p>
            <a:r>
              <a:rPr lang="ru-RU" sz="2000" b="1" i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высотой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усеченной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пирамиды.</a:t>
            </a:r>
          </a:p>
          <a:p>
            <a:r>
              <a:rPr lang="en-US" sz="2000" i="1" dirty="0" smtClean="0">
                <a:latin typeface="Arial" pitchFamily="34" charset="0"/>
                <a:cs typeface="Arial" pitchFamily="34" charset="0"/>
              </a:rPr>
              <a:t>PH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высота 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0266" y="6109592"/>
            <a:ext cx="77921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Усеченную пирамиду </a:t>
            </a:r>
            <a:r>
              <a:rPr lang="ru-RU" sz="20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обозначают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…A</a:t>
            </a:r>
            <a:r>
              <a:rPr lang="en-US" sz="1600" i="1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В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В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2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В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…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В</a:t>
            </a:r>
            <a:r>
              <a:rPr lang="en-US" sz="1600" i="1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ru-RU" sz="1600" i="1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 Box 16"/>
          <p:cNvSpPr txBox="1">
            <a:spLocks noChangeArrowheads="1"/>
          </p:cNvSpPr>
          <p:nvPr/>
        </p:nvSpPr>
        <p:spPr bwMode="auto">
          <a:xfrm>
            <a:off x="2832100" y="2129135"/>
            <a:ext cx="45878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dirty="0" smtClean="0"/>
              <a:t>В</a:t>
            </a:r>
            <a:r>
              <a:rPr lang="en-US" sz="2400" baseline="-25000" dirty="0"/>
              <a:t>n</a:t>
            </a:r>
            <a:endParaRPr lang="ru-RU" sz="2400" dirty="0"/>
          </a:p>
        </p:txBody>
      </p:sp>
      <p:sp>
        <p:nvSpPr>
          <p:cNvPr id="53" name="AutoShape 60"/>
          <p:cNvSpPr>
            <a:spLocks noChangeArrowheads="1"/>
          </p:cNvSpPr>
          <p:nvPr/>
        </p:nvSpPr>
        <p:spPr bwMode="auto">
          <a:xfrm>
            <a:off x="6238528" y="5133875"/>
            <a:ext cx="2581944" cy="885825"/>
          </a:xfrm>
          <a:prstGeom prst="wedgeRectCallout">
            <a:avLst>
              <a:gd name="adj1" fmla="val -155363"/>
              <a:gd name="adj2" fmla="val -65617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/>
          <a:lstStyle/>
          <a:p>
            <a:pPr algn="ctr"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Боковые грани усеченной пирамиды -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трапеции</a:t>
            </a:r>
            <a:endParaRPr lang="ru-RU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54200" y="3760866"/>
            <a:ext cx="338613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Высота боковой грани называется </a:t>
            </a:r>
            <a:r>
              <a:rPr lang="ru-RU" sz="2000" b="1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апофемой.</a:t>
            </a:r>
          </a:p>
          <a:p>
            <a:r>
              <a:rPr lang="ru-RU" sz="2000" i="1" dirty="0" smtClean="0">
                <a:latin typeface="Arial" pitchFamily="34" charset="0"/>
                <a:cs typeface="Arial" pitchFamily="34" charset="0"/>
              </a:rPr>
              <a:t>К</a:t>
            </a:r>
            <a:r>
              <a:rPr lang="ru-RU" sz="1600" i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К</a:t>
            </a:r>
            <a:r>
              <a:rPr lang="ru-RU" sz="1600" i="1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–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апофема</a:t>
            </a:r>
            <a:endParaRPr lang="ru-RU" sz="2000" i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2317490" y="2846080"/>
            <a:ext cx="654310" cy="2452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 Box 16"/>
          <p:cNvSpPr txBox="1">
            <a:spLocks noChangeArrowheads="1"/>
          </p:cNvSpPr>
          <p:nvPr/>
        </p:nvSpPr>
        <p:spPr bwMode="auto">
          <a:xfrm>
            <a:off x="1972663" y="5181600"/>
            <a:ext cx="45557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dirty="0" smtClean="0"/>
              <a:t>К</a:t>
            </a:r>
            <a:r>
              <a:rPr lang="ru-RU" sz="2400" baseline="-25000" dirty="0" smtClean="0"/>
              <a:t>1</a:t>
            </a:r>
            <a:endParaRPr lang="ru-RU" sz="2400" dirty="0"/>
          </a:p>
        </p:txBody>
      </p:sp>
      <p:sp>
        <p:nvSpPr>
          <p:cNvPr id="59" name="Text Box 16"/>
          <p:cNvSpPr txBox="1">
            <a:spLocks noChangeArrowheads="1"/>
          </p:cNvSpPr>
          <p:nvPr/>
        </p:nvSpPr>
        <p:spPr bwMode="auto">
          <a:xfrm>
            <a:off x="2793896" y="2489200"/>
            <a:ext cx="45557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00" dirty="0" smtClean="0"/>
              <a:t>К</a:t>
            </a:r>
            <a:r>
              <a:rPr lang="ru-RU" sz="2400" baseline="-25000" dirty="0"/>
              <a:t>2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17582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Freeform 2"/>
          <p:cNvSpPr>
            <a:spLocks/>
          </p:cNvSpPr>
          <p:nvPr/>
        </p:nvSpPr>
        <p:spPr bwMode="auto">
          <a:xfrm>
            <a:off x="4800600" y="3200400"/>
            <a:ext cx="749300" cy="2324100"/>
          </a:xfrm>
          <a:custGeom>
            <a:avLst/>
            <a:gdLst>
              <a:gd name="T0" fmla="*/ 63500 w 472"/>
              <a:gd name="T1" fmla="*/ 1803400 h 1464"/>
              <a:gd name="T2" fmla="*/ 749300 w 472"/>
              <a:gd name="T3" fmla="*/ 2324100 h 1464"/>
              <a:gd name="T4" fmla="*/ 292100 w 472"/>
              <a:gd name="T5" fmla="*/ 203200 h 1464"/>
              <a:gd name="T6" fmla="*/ 0 w 472"/>
              <a:gd name="T7" fmla="*/ 0 h 1464"/>
              <a:gd name="T8" fmla="*/ 63500 w 472"/>
              <a:gd name="T9" fmla="*/ 1803400 h 146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72" h="1464">
                <a:moveTo>
                  <a:pt x="40" y="1136"/>
                </a:moveTo>
                <a:lnTo>
                  <a:pt x="472" y="1464"/>
                </a:lnTo>
                <a:lnTo>
                  <a:pt x="184" y="128"/>
                </a:lnTo>
                <a:lnTo>
                  <a:pt x="0" y="0"/>
                </a:lnTo>
                <a:lnTo>
                  <a:pt x="40" y="1136"/>
                </a:lnTo>
                <a:close/>
              </a:path>
            </a:pathLst>
          </a:custGeom>
          <a:solidFill>
            <a:schemeClr val="folHlink">
              <a:alpha val="54901"/>
            </a:schemeClr>
          </a:solidFill>
          <a:ln w="9525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299" name="Freeform 3"/>
          <p:cNvSpPr>
            <a:spLocks/>
          </p:cNvSpPr>
          <p:nvPr/>
        </p:nvSpPr>
        <p:spPr bwMode="auto">
          <a:xfrm>
            <a:off x="3657600" y="3200400"/>
            <a:ext cx="1168400" cy="1828800"/>
          </a:xfrm>
          <a:custGeom>
            <a:avLst/>
            <a:gdLst>
              <a:gd name="T0" fmla="*/ 0 w 736"/>
              <a:gd name="T1" fmla="*/ 1828800 h 1152"/>
              <a:gd name="T2" fmla="*/ 1168400 w 736"/>
              <a:gd name="T3" fmla="*/ 1828800 h 1152"/>
              <a:gd name="T4" fmla="*/ 1104900 w 736"/>
              <a:gd name="T5" fmla="*/ 12700 h 1152"/>
              <a:gd name="T6" fmla="*/ 520700 w 736"/>
              <a:gd name="T7" fmla="*/ 0 h 1152"/>
              <a:gd name="T8" fmla="*/ 0 w 736"/>
              <a:gd name="T9" fmla="*/ 1828800 h 115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736" h="1152">
                <a:moveTo>
                  <a:pt x="0" y="1152"/>
                </a:moveTo>
                <a:lnTo>
                  <a:pt x="736" y="1152"/>
                </a:lnTo>
                <a:lnTo>
                  <a:pt x="696" y="8"/>
                </a:lnTo>
                <a:lnTo>
                  <a:pt x="328" y="0"/>
                </a:lnTo>
                <a:lnTo>
                  <a:pt x="0" y="1152"/>
                </a:lnTo>
                <a:close/>
              </a:path>
            </a:pathLst>
          </a:custGeom>
          <a:solidFill>
            <a:srgbClr val="00CCFF">
              <a:alpha val="25098"/>
            </a:srgbClr>
          </a:solidFill>
          <a:ln w="9525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00" name="Freeform 4"/>
          <p:cNvSpPr>
            <a:spLocks/>
          </p:cNvSpPr>
          <p:nvPr/>
        </p:nvSpPr>
        <p:spPr bwMode="auto">
          <a:xfrm>
            <a:off x="2971800" y="5029200"/>
            <a:ext cx="2590800" cy="990600"/>
          </a:xfrm>
          <a:custGeom>
            <a:avLst/>
            <a:gdLst>
              <a:gd name="T0" fmla="*/ 0 w 1632"/>
              <a:gd name="T1" fmla="*/ 457200 h 624"/>
              <a:gd name="T2" fmla="*/ 609600 w 1632"/>
              <a:gd name="T3" fmla="*/ 990600 h 624"/>
              <a:gd name="T4" fmla="*/ 1905000 w 1632"/>
              <a:gd name="T5" fmla="*/ 990600 h 624"/>
              <a:gd name="T6" fmla="*/ 2590800 w 1632"/>
              <a:gd name="T7" fmla="*/ 533400 h 624"/>
              <a:gd name="T8" fmla="*/ 1905000 w 1632"/>
              <a:gd name="T9" fmla="*/ 0 h 624"/>
              <a:gd name="T10" fmla="*/ 685800 w 1632"/>
              <a:gd name="T11" fmla="*/ 0 h 624"/>
              <a:gd name="T12" fmla="*/ 0 w 1632"/>
              <a:gd name="T13" fmla="*/ 457200 h 624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1632" h="624">
                <a:moveTo>
                  <a:pt x="0" y="288"/>
                </a:moveTo>
                <a:lnTo>
                  <a:pt x="384" y="624"/>
                </a:lnTo>
                <a:lnTo>
                  <a:pt x="1200" y="624"/>
                </a:lnTo>
                <a:lnTo>
                  <a:pt x="1632" y="336"/>
                </a:lnTo>
                <a:lnTo>
                  <a:pt x="1200" y="0"/>
                </a:lnTo>
                <a:lnTo>
                  <a:pt x="432" y="0"/>
                </a:lnTo>
                <a:lnTo>
                  <a:pt x="0" y="288"/>
                </a:lnTo>
                <a:close/>
              </a:path>
            </a:pathLst>
          </a:custGeom>
          <a:solidFill>
            <a:srgbClr val="FF99CC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01" name="Line 5"/>
          <p:cNvSpPr>
            <a:spLocks noChangeShapeType="1"/>
          </p:cNvSpPr>
          <p:nvPr/>
        </p:nvSpPr>
        <p:spPr bwMode="auto">
          <a:xfrm flipH="1">
            <a:off x="2971800" y="3352800"/>
            <a:ext cx="914400" cy="213360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02" name="Line 6"/>
          <p:cNvSpPr>
            <a:spLocks noChangeShapeType="1"/>
          </p:cNvSpPr>
          <p:nvPr/>
        </p:nvSpPr>
        <p:spPr bwMode="auto">
          <a:xfrm flipH="1" flipV="1">
            <a:off x="5105400" y="3429000"/>
            <a:ext cx="457200" cy="213360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04" name="Line 8"/>
          <p:cNvSpPr>
            <a:spLocks noChangeShapeType="1"/>
          </p:cNvSpPr>
          <p:nvPr/>
        </p:nvSpPr>
        <p:spPr bwMode="auto">
          <a:xfrm>
            <a:off x="4800600" y="3657600"/>
            <a:ext cx="76200" cy="236220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05" name="Line 9"/>
          <p:cNvSpPr>
            <a:spLocks noChangeShapeType="1"/>
          </p:cNvSpPr>
          <p:nvPr/>
        </p:nvSpPr>
        <p:spPr bwMode="auto">
          <a:xfrm flipV="1">
            <a:off x="3581400" y="3657600"/>
            <a:ext cx="609600" cy="236220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06" name="Line 10"/>
          <p:cNvSpPr>
            <a:spLocks noChangeShapeType="1"/>
          </p:cNvSpPr>
          <p:nvPr/>
        </p:nvSpPr>
        <p:spPr bwMode="auto">
          <a:xfrm flipH="1" flipV="1">
            <a:off x="4800600" y="3200400"/>
            <a:ext cx="76200" cy="1828800"/>
          </a:xfrm>
          <a:prstGeom prst="line">
            <a:avLst/>
          </a:prstGeom>
          <a:noFill/>
          <a:ln w="25400">
            <a:solidFill>
              <a:srgbClr val="CC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07" name="Line 11"/>
          <p:cNvSpPr>
            <a:spLocks noChangeShapeType="1"/>
          </p:cNvSpPr>
          <p:nvPr/>
        </p:nvSpPr>
        <p:spPr bwMode="auto">
          <a:xfrm flipV="1">
            <a:off x="3657600" y="3200400"/>
            <a:ext cx="533400" cy="1828800"/>
          </a:xfrm>
          <a:prstGeom prst="line">
            <a:avLst/>
          </a:prstGeom>
          <a:noFill/>
          <a:ln w="25400">
            <a:solidFill>
              <a:srgbClr val="CC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08" name="Line 12"/>
          <p:cNvSpPr>
            <a:spLocks noChangeShapeType="1"/>
          </p:cNvSpPr>
          <p:nvPr/>
        </p:nvSpPr>
        <p:spPr bwMode="auto">
          <a:xfrm>
            <a:off x="3581400" y="6019800"/>
            <a:ext cx="1295400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09" name="Line 13"/>
          <p:cNvSpPr>
            <a:spLocks noChangeShapeType="1"/>
          </p:cNvSpPr>
          <p:nvPr/>
        </p:nvSpPr>
        <p:spPr bwMode="auto">
          <a:xfrm flipV="1">
            <a:off x="4876800" y="5562600"/>
            <a:ext cx="685800" cy="45720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10" name="Line 14"/>
          <p:cNvSpPr>
            <a:spLocks noChangeShapeType="1"/>
          </p:cNvSpPr>
          <p:nvPr/>
        </p:nvSpPr>
        <p:spPr bwMode="auto">
          <a:xfrm>
            <a:off x="2971800" y="5486400"/>
            <a:ext cx="609600" cy="53340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11" name="Line 15"/>
          <p:cNvSpPr>
            <a:spLocks noChangeShapeType="1"/>
          </p:cNvSpPr>
          <p:nvPr/>
        </p:nvSpPr>
        <p:spPr bwMode="auto">
          <a:xfrm flipV="1">
            <a:off x="2971800" y="5029200"/>
            <a:ext cx="685800" cy="457200"/>
          </a:xfrm>
          <a:prstGeom prst="line">
            <a:avLst/>
          </a:prstGeom>
          <a:noFill/>
          <a:ln w="28575">
            <a:solidFill>
              <a:srgbClr val="CC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12" name="Line 16"/>
          <p:cNvSpPr>
            <a:spLocks noChangeShapeType="1"/>
          </p:cNvSpPr>
          <p:nvPr/>
        </p:nvSpPr>
        <p:spPr bwMode="auto">
          <a:xfrm flipV="1">
            <a:off x="3657600" y="5029200"/>
            <a:ext cx="1219200" cy="0"/>
          </a:xfrm>
          <a:prstGeom prst="line">
            <a:avLst/>
          </a:prstGeom>
          <a:noFill/>
          <a:ln w="28575">
            <a:solidFill>
              <a:srgbClr val="CC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13" name="Line 17"/>
          <p:cNvSpPr>
            <a:spLocks noChangeShapeType="1"/>
          </p:cNvSpPr>
          <p:nvPr/>
        </p:nvSpPr>
        <p:spPr bwMode="auto">
          <a:xfrm>
            <a:off x="4876800" y="5029200"/>
            <a:ext cx="685800" cy="533400"/>
          </a:xfrm>
          <a:prstGeom prst="line">
            <a:avLst/>
          </a:prstGeom>
          <a:noFill/>
          <a:ln w="28575">
            <a:solidFill>
              <a:srgbClr val="CC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14" name="Line 18"/>
          <p:cNvSpPr>
            <a:spLocks noChangeShapeType="1"/>
          </p:cNvSpPr>
          <p:nvPr/>
        </p:nvSpPr>
        <p:spPr bwMode="auto">
          <a:xfrm>
            <a:off x="3886200" y="3352800"/>
            <a:ext cx="304800" cy="30480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15" name="Line 19"/>
          <p:cNvSpPr>
            <a:spLocks noChangeShapeType="1"/>
          </p:cNvSpPr>
          <p:nvPr/>
        </p:nvSpPr>
        <p:spPr bwMode="auto">
          <a:xfrm>
            <a:off x="4191000" y="3657600"/>
            <a:ext cx="609600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16" name="Line 20"/>
          <p:cNvSpPr>
            <a:spLocks noChangeShapeType="1"/>
          </p:cNvSpPr>
          <p:nvPr/>
        </p:nvSpPr>
        <p:spPr bwMode="auto">
          <a:xfrm flipH="1">
            <a:off x="4800600" y="3429000"/>
            <a:ext cx="304800" cy="22860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17" name="Freeform 21"/>
          <p:cNvSpPr>
            <a:spLocks/>
          </p:cNvSpPr>
          <p:nvPr/>
        </p:nvSpPr>
        <p:spPr bwMode="auto">
          <a:xfrm>
            <a:off x="2971800" y="3200400"/>
            <a:ext cx="1219200" cy="2286000"/>
          </a:xfrm>
          <a:custGeom>
            <a:avLst/>
            <a:gdLst>
              <a:gd name="T0" fmla="*/ 0 w 776"/>
              <a:gd name="T1" fmla="*/ 2286000 h 1440"/>
              <a:gd name="T2" fmla="*/ 716437 w 776"/>
              <a:gd name="T3" fmla="*/ 1816100 h 1440"/>
              <a:gd name="T4" fmla="*/ 1219200 w 776"/>
              <a:gd name="T5" fmla="*/ 0 h 1440"/>
              <a:gd name="T6" fmla="*/ 904973 w 776"/>
              <a:gd name="T7" fmla="*/ 152400 h 1440"/>
              <a:gd name="T8" fmla="*/ 0 w 776"/>
              <a:gd name="T9" fmla="*/ 2286000 h 144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776" h="1440">
                <a:moveTo>
                  <a:pt x="0" y="1440"/>
                </a:moveTo>
                <a:lnTo>
                  <a:pt x="456" y="1144"/>
                </a:lnTo>
                <a:lnTo>
                  <a:pt x="776" y="0"/>
                </a:lnTo>
                <a:lnTo>
                  <a:pt x="576" y="96"/>
                </a:lnTo>
                <a:lnTo>
                  <a:pt x="0" y="1440"/>
                </a:lnTo>
                <a:close/>
              </a:path>
            </a:pathLst>
          </a:custGeom>
          <a:solidFill>
            <a:srgbClr val="00FF00">
              <a:alpha val="45097"/>
            </a:srgbClr>
          </a:solidFill>
          <a:ln w="9525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18" name="Freeform 22"/>
          <p:cNvSpPr>
            <a:spLocks/>
          </p:cNvSpPr>
          <p:nvPr/>
        </p:nvSpPr>
        <p:spPr bwMode="auto">
          <a:xfrm>
            <a:off x="4800600" y="3429000"/>
            <a:ext cx="762000" cy="2603500"/>
          </a:xfrm>
          <a:custGeom>
            <a:avLst/>
            <a:gdLst>
              <a:gd name="T0" fmla="*/ 86032 w 496"/>
              <a:gd name="T1" fmla="*/ 2603500 h 1640"/>
              <a:gd name="T2" fmla="*/ 762000 w 496"/>
              <a:gd name="T3" fmla="*/ 2133600 h 1640"/>
              <a:gd name="T4" fmla="*/ 319548 w 496"/>
              <a:gd name="T5" fmla="*/ 0 h 1640"/>
              <a:gd name="T6" fmla="*/ 0 w 496"/>
              <a:gd name="T7" fmla="*/ 241300 h 1640"/>
              <a:gd name="T8" fmla="*/ 86032 w 496"/>
              <a:gd name="T9" fmla="*/ 2603500 h 164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496" h="1640">
                <a:moveTo>
                  <a:pt x="56" y="1640"/>
                </a:moveTo>
                <a:lnTo>
                  <a:pt x="496" y="1344"/>
                </a:lnTo>
                <a:lnTo>
                  <a:pt x="208" y="0"/>
                </a:lnTo>
                <a:lnTo>
                  <a:pt x="0" y="152"/>
                </a:lnTo>
                <a:lnTo>
                  <a:pt x="56" y="1640"/>
                </a:lnTo>
                <a:close/>
              </a:path>
            </a:pathLst>
          </a:custGeom>
          <a:solidFill>
            <a:srgbClr val="00FFFF">
              <a:alpha val="54117"/>
            </a:srgbClr>
          </a:solidFill>
          <a:ln w="9525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19" name="Freeform 23"/>
          <p:cNvSpPr>
            <a:spLocks/>
          </p:cNvSpPr>
          <p:nvPr/>
        </p:nvSpPr>
        <p:spPr bwMode="auto">
          <a:xfrm>
            <a:off x="3581400" y="3657600"/>
            <a:ext cx="1295400" cy="2374900"/>
          </a:xfrm>
          <a:custGeom>
            <a:avLst/>
            <a:gdLst>
              <a:gd name="T0" fmla="*/ 0 w 816"/>
              <a:gd name="T1" fmla="*/ 2374900 h 1496"/>
              <a:gd name="T2" fmla="*/ 1295400 w 816"/>
              <a:gd name="T3" fmla="*/ 2374900 h 1496"/>
              <a:gd name="T4" fmla="*/ 1208088 w 816"/>
              <a:gd name="T5" fmla="*/ 12700 h 1496"/>
              <a:gd name="T6" fmla="*/ 609600 w 816"/>
              <a:gd name="T7" fmla="*/ 0 h 1496"/>
              <a:gd name="T8" fmla="*/ 0 w 816"/>
              <a:gd name="T9" fmla="*/ 2374900 h 149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816" h="1496">
                <a:moveTo>
                  <a:pt x="0" y="1496"/>
                </a:moveTo>
                <a:lnTo>
                  <a:pt x="816" y="1496"/>
                </a:lnTo>
                <a:lnTo>
                  <a:pt x="761" y="8"/>
                </a:lnTo>
                <a:lnTo>
                  <a:pt x="384" y="0"/>
                </a:lnTo>
                <a:lnTo>
                  <a:pt x="0" y="1496"/>
                </a:lnTo>
                <a:close/>
              </a:path>
            </a:pathLst>
          </a:custGeom>
          <a:solidFill>
            <a:srgbClr val="FFFF00">
              <a:alpha val="65097"/>
            </a:srgbClr>
          </a:solidFill>
          <a:ln w="9525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20" name="Freeform 24"/>
          <p:cNvSpPr>
            <a:spLocks/>
          </p:cNvSpPr>
          <p:nvPr/>
        </p:nvSpPr>
        <p:spPr bwMode="auto">
          <a:xfrm>
            <a:off x="3886200" y="3200400"/>
            <a:ext cx="1219200" cy="457200"/>
          </a:xfrm>
          <a:custGeom>
            <a:avLst/>
            <a:gdLst>
              <a:gd name="T0" fmla="*/ 0 w 768"/>
              <a:gd name="T1" fmla="*/ 152400 h 288"/>
              <a:gd name="T2" fmla="*/ 304800 w 768"/>
              <a:gd name="T3" fmla="*/ 457200 h 288"/>
              <a:gd name="T4" fmla="*/ 914400 w 768"/>
              <a:gd name="T5" fmla="*/ 457200 h 288"/>
              <a:gd name="T6" fmla="*/ 1219200 w 768"/>
              <a:gd name="T7" fmla="*/ 228600 h 288"/>
              <a:gd name="T8" fmla="*/ 914400 w 768"/>
              <a:gd name="T9" fmla="*/ 0 h 288"/>
              <a:gd name="T10" fmla="*/ 304800 w 768"/>
              <a:gd name="T11" fmla="*/ 0 h 288"/>
              <a:gd name="T12" fmla="*/ 0 w 768"/>
              <a:gd name="T13" fmla="*/ 152400 h 28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768" h="288">
                <a:moveTo>
                  <a:pt x="0" y="96"/>
                </a:moveTo>
                <a:lnTo>
                  <a:pt x="192" y="288"/>
                </a:lnTo>
                <a:lnTo>
                  <a:pt x="576" y="288"/>
                </a:lnTo>
                <a:lnTo>
                  <a:pt x="768" y="144"/>
                </a:lnTo>
                <a:lnTo>
                  <a:pt x="576" y="0"/>
                </a:lnTo>
                <a:lnTo>
                  <a:pt x="192" y="0"/>
                </a:lnTo>
                <a:lnTo>
                  <a:pt x="0" y="96"/>
                </a:lnTo>
                <a:close/>
              </a:path>
            </a:pathLst>
          </a:custGeom>
          <a:solidFill>
            <a:srgbClr val="FF99CC"/>
          </a:solidFill>
          <a:ln w="9525" cap="flat">
            <a:solidFill>
              <a:srgbClr val="CC0000"/>
            </a:solidFill>
            <a:prstDash val="dash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6" name="Line 25"/>
          <p:cNvSpPr>
            <a:spLocks noChangeShapeType="1"/>
          </p:cNvSpPr>
          <p:nvPr/>
        </p:nvSpPr>
        <p:spPr bwMode="auto">
          <a:xfrm>
            <a:off x="12344400" y="4724400"/>
            <a:ext cx="76200" cy="1905000"/>
          </a:xfrm>
          <a:prstGeom prst="line">
            <a:avLst/>
          </a:prstGeom>
          <a:noFill/>
          <a:ln w="38100">
            <a:solidFill>
              <a:srgbClr val="3ACE4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22" name="Text Box 26"/>
          <p:cNvSpPr txBox="1">
            <a:spLocks noChangeArrowheads="1"/>
          </p:cNvSpPr>
          <p:nvPr/>
        </p:nvSpPr>
        <p:spPr bwMode="auto">
          <a:xfrm rot="10832204" flipV="1">
            <a:off x="2514600" y="5334000"/>
            <a:ext cx="400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800"/>
              <a:t>A</a:t>
            </a:r>
            <a:r>
              <a:rPr lang="en-US" sz="900"/>
              <a:t>1</a:t>
            </a:r>
            <a:endParaRPr lang="ru-RU" sz="1800"/>
          </a:p>
        </p:txBody>
      </p:sp>
      <p:sp>
        <p:nvSpPr>
          <p:cNvPr id="55323" name="Text Box 27"/>
          <p:cNvSpPr txBox="1">
            <a:spLocks noChangeArrowheads="1"/>
          </p:cNvSpPr>
          <p:nvPr/>
        </p:nvSpPr>
        <p:spPr bwMode="auto">
          <a:xfrm>
            <a:off x="3276600" y="6019800"/>
            <a:ext cx="400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800"/>
              <a:t>A</a:t>
            </a:r>
            <a:r>
              <a:rPr lang="ru-RU" sz="900"/>
              <a:t>2</a:t>
            </a:r>
            <a:endParaRPr lang="ru-RU" sz="1800"/>
          </a:p>
        </p:txBody>
      </p:sp>
      <p:sp>
        <p:nvSpPr>
          <p:cNvPr id="55324" name="Text Box 28"/>
          <p:cNvSpPr txBox="1">
            <a:spLocks noChangeArrowheads="1"/>
          </p:cNvSpPr>
          <p:nvPr/>
        </p:nvSpPr>
        <p:spPr bwMode="auto">
          <a:xfrm>
            <a:off x="4800600" y="6019800"/>
            <a:ext cx="400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800"/>
              <a:t>A</a:t>
            </a:r>
            <a:r>
              <a:rPr lang="ru-RU" sz="900"/>
              <a:t>3</a:t>
            </a:r>
            <a:endParaRPr lang="ru-RU" sz="1800"/>
          </a:p>
        </p:txBody>
      </p:sp>
      <p:sp>
        <p:nvSpPr>
          <p:cNvPr id="55325" name="Text Box 29"/>
          <p:cNvSpPr txBox="1">
            <a:spLocks noChangeArrowheads="1"/>
          </p:cNvSpPr>
          <p:nvPr/>
        </p:nvSpPr>
        <p:spPr bwMode="auto">
          <a:xfrm>
            <a:off x="3429000" y="4648200"/>
            <a:ext cx="457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800"/>
              <a:t>A</a:t>
            </a:r>
            <a:r>
              <a:rPr lang="en-US" sz="900"/>
              <a:t>n</a:t>
            </a:r>
            <a:endParaRPr lang="ru-RU" sz="1800"/>
          </a:p>
        </p:txBody>
      </p:sp>
      <p:sp>
        <p:nvSpPr>
          <p:cNvPr id="55326" name="Text Box 30"/>
          <p:cNvSpPr txBox="1">
            <a:spLocks noChangeArrowheads="1"/>
          </p:cNvSpPr>
          <p:nvPr/>
        </p:nvSpPr>
        <p:spPr bwMode="auto">
          <a:xfrm>
            <a:off x="5562600" y="5562600"/>
            <a:ext cx="400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800"/>
              <a:t>A</a:t>
            </a:r>
            <a:r>
              <a:rPr lang="ru-RU" sz="900"/>
              <a:t>4</a:t>
            </a:r>
            <a:endParaRPr lang="ru-RU" sz="1800"/>
          </a:p>
        </p:txBody>
      </p:sp>
      <p:sp>
        <p:nvSpPr>
          <p:cNvPr id="55327" name="Text Box 31"/>
          <p:cNvSpPr txBox="1">
            <a:spLocks noChangeArrowheads="1"/>
          </p:cNvSpPr>
          <p:nvPr/>
        </p:nvSpPr>
        <p:spPr bwMode="auto">
          <a:xfrm>
            <a:off x="4724400" y="3581400"/>
            <a:ext cx="400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800"/>
              <a:t>В</a:t>
            </a:r>
            <a:r>
              <a:rPr lang="ru-RU" sz="900"/>
              <a:t>3</a:t>
            </a:r>
            <a:endParaRPr lang="ru-RU" sz="1800"/>
          </a:p>
        </p:txBody>
      </p:sp>
      <p:sp>
        <p:nvSpPr>
          <p:cNvPr id="55328" name="Text Box 32"/>
          <p:cNvSpPr txBox="1">
            <a:spLocks noChangeArrowheads="1"/>
          </p:cNvSpPr>
          <p:nvPr/>
        </p:nvSpPr>
        <p:spPr bwMode="auto">
          <a:xfrm>
            <a:off x="3581400" y="3048000"/>
            <a:ext cx="400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800"/>
              <a:t>В</a:t>
            </a:r>
            <a:r>
              <a:rPr lang="en-US" sz="900"/>
              <a:t>1</a:t>
            </a:r>
            <a:endParaRPr lang="ru-RU" sz="1800"/>
          </a:p>
        </p:txBody>
      </p:sp>
      <p:sp>
        <p:nvSpPr>
          <p:cNvPr id="55329" name="Text Box 33"/>
          <p:cNvSpPr txBox="1">
            <a:spLocks noChangeArrowheads="1"/>
          </p:cNvSpPr>
          <p:nvPr/>
        </p:nvSpPr>
        <p:spPr bwMode="auto">
          <a:xfrm>
            <a:off x="4114800" y="3581400"/>
            <a:ext cx="400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800"/>
              <a:t>В</a:t>
            </a:r>
            <a:r>
              <a:rPr lang="ru-RU" sz="900"/>
              <a:t>2</a:t>
            </a:r>
            <a:endParaRPr lang="ru-RU" sz="1800"/>
          </a:p>
        </p:txBody>
      </p:sp>
      <p:sp>
        <p:nvSpPr>
          <p:cNvPr id="55330" name="Text Box 34"/>
          <p:cNvSpPr txBox="1">
            <a:spLocks noChangeArrowheads="1"/>
          </p:cNvSpPr>
          <p:nvPr/>
        </p:nvSpPr>
        <p:spPr bwMode="auto">
          <a:xfrm>
            <a:off x="5105400" y="3276600"/>
            <a:ext cx="400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800"/>
              <a:t>В</a:t>
            </a:r>
            <a:r>
              <a:rPr lang="ru-RU" sz="900"/>
              <a:t>4</a:t>
            </a:r>
            <a:endParaRPr lang="ru-RU" sz="1800"/>
          </a:p>
        </p:txBody>
      </p:sp>
      <p:sp>
        <p:nvSpPr>
          <p:cNvPr id="55331" name="Text Box 35"/>
          <p:cNvSpPr txBox="1">
            <a:spLocks noChangeArrowheads="1"/>
          </p:cNvSpPr>
          <p:nvPr/>
        </p:nvSpPr>
        <p:spPr bwMode="auto">
          <a:xfrm>
            <a:off x="4800600" y="2819400"/>
            <a:ext cx="400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800"/>
              <a:t>В</a:t>
            </a:r>
            <a:r>
              <a:rPr lang="en-US" sz="900"/>
              <a:t>n</a:t>
            </a:r>
            <a:endParaRPr lang="ru-RU" sz="1800"/>
          </a:p>
        </p:txBody>
      </p:sp>
      <p:sp>
        <p:nvSpPr>
          <p:cNvPr id="55333" name="Freeform 37"/>
          <p:cNvSpPr>
            <a:spLocks/>
          </p:cNvSpPr>
          <p:nvPr/>
        </p:nvSpPr>
        <p:spPr bwMode="auto">
          <a:xfrm>
            <a:off x="2971800" y="3352800"/>
            <a:ext cx="1219200" cy="2667000"/>
          </a:xfrm>
          <a:custGeom>
            <a:avLst/>
            <a:gdLst>
              <a:gd name="T0" fmla="*/ 0 w 768"/>
              <a:gd name="T1" fmla="*/ 2133600 h 1680"/>
              <a:gd name="T2" fmla="*/ 609600 w 768"/>
              <a:gd name="T3" fmla="*/ 2667000 h 1680"/>
              <a:gd name="T4" fmla="*/ 1219200 w 768"/>
              <a:gd name="T5" fmla="*/ 304800 h 1680"/>
              <a:gd name="T6" fmla="*/ 914400 w 768"/>
              <a:gd name="T7" fmla="*/ 0 h 1680"/>
              <a:gd name="T8" fmla="*/ 0 w 768"/>
              <a:gd name="T9" fmla="*/ 2133600 h 16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768" h="1680">
                <a:moveTo>
                  <a:pt x="0" y="1344"/>
                </a:moveTo>
                <a:lnTo>
                  <a:pt x="384" y="1680"/>
                </a:lnTo>
                <a:lnTo>
                  <a:pt x="768" y="192"/>
                </a:lnTo>
                <a:lnTo>
                  <a:pt x="576" y="0"/>
                </a:lnTo>
                <a:lnTo>
                  <a:pt x="0" y="1344"/>
                </a:lnTo>
                <a:close/>
              </a:path>
            </a:pathLst>
          </a:custGeom>
          <a:solidFill>
            <a:srgbClr val="0000FF">
              <a:alpha val="54901"/>
            </a:srgbClr>
          </a:solidFill>
          <a:ln w="9525">
            <a:solidFill>
              <a:srgbClr val="CC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41" name="Text Box 45"/>
          <p:cNvSpPr txBox="1">
            <a:spLocks noChangeArrowheads="1"/>
          </p:cNvSpPr>
          <p:nvPr/>
        </p:nvSpPr>
        <p:spPr bwMode="auto">
          <a:xfrm rot="10832204" flipV="1">
            <a:off x="3352800" y="4419600"/>
            <a:ext cx="628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>
                <a:solidFill>
                  <a:srgbClr val="FFFF99"/>
                </a:solidFill>
              </a:rPr>
              <a:t>S</a:t>
            </a:r>
            <a:r>
              <a:rPr lang="en-US" sz="1200">
                <a:solidFill>
                  <a:srgbClr val="FFFF99"/>
                </a:solidFill>
              </a:rPr>
              <a:t>1</a:t>
            </a:r>
            <a:endParaRPr lang="ru-RU" sz="2400">
              <a:solidFill>
                <a:srgbClr val="FFFF99"/>
              </a:solidFill>
            </a:endParaRPr>
          </a:p>
        </p:txBody>
      </p:sp>
      <p:sp>
        <p:nvSpPr>
          <p:cNvPr id="55342" name="Text Box 46"/>
          <p:cNvSpPr txBox="1">
            <a:spLocks noChangeArrowheads="1"/>
          </p:cNvSpPr>
          <p:nvPr/>
        </p:nvSpPr>
        <p:spPr bwMode="auto">
          <a:xfrm rot="10832204" flipV="1">
            <a:off x="3429000" y="4114800"/>
            <a:ext cx="628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/>
              <a:t>S</a:t>
            </a:r>
            <a:r>
              <a:rPr lang="en-US" sz="1200"/>
              <a:t>n</a:t>
            </a:r>
            <a:endParaRPr lang="ru-RU" sz="2400"/>
          </a:p>
        </p:txBody>
      </p:sp>
      <p:sp>
        <p:nvSpPr>
          <p:cNvPr id="55344" name="Text Box 48"/>
          <p:cNvSpPr txBox="1">
            <a:spLocks noChangeArrowheads="1"/>
          </p:cNvSpPr>
          <p:nvPr/>
        </p:nvSpPr>
        <p:spPr bwMode="auto">
          <a:xfrm rot="10832204" flipV="1">
            <a:off x="4876800" y="4495800"/>
            <a:ext cx="628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>
                <a:solidFill>
                  <a:srgbClr val="FF0000"/>
                </a:solidFill>
              </a:rPr>
              <a:t>S</a:t>
            </a:r>
            <a:r>
              <a:rPr lang="en-US" sz="1200">
                <a:solidFill>
                  <a:srgbClr val="FF0000"/>
                </a:solidFill>
              </a:rPr>
              <a:t>3</a:t>
            </a:r>
            <a:endParaRPr lang="ru-RU" sz="2400">
              <a:solidFill>
                <a:srgbClr val="FF0000"/>
              </a:solidFill>
            </a:endParaRPr>
          </a:p>
        </p:txBody>
      </p:sp>
      <p:sp>
        <p:nvSpPr>
          <p:cNvPr id="55345" name="Text Box 49"/>
          <p:cNvSpPr txBox="1">
            <a:spLocks noChangeArrowheads="1"/>
          </p:cNvSpPr>
          <p:nvPr/>
        </p:nvSpPr>
        <p:spPr bwMode="auto">
          <a:xfrm rot="10832204" flipV="1">
            <a:off x="4114800" y="4724400"/>
            <a:ext cx="628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2400">
                <a:solidFill>
                  <a:srgbClr val="FF0000"/>
                </a:solidFill>
              </a:rPr>
              <a:t>S</a:t>
            </a:r>
            <a:r>
              <a:rPr lang="en-US" sz="1200">
                <a:solidFill>
                  <a:srgbClr val="FF0000"/>
                </a:solidFill>
              </a:rPr>
              <a:t>2</a:t>
            </a:r>
            <a:endParaRPr lang="ru-RU" sz="2400">
              <a:solidFill>
                <a:srgbClr val="FF0000"/>
              </a:solidFill>
            </a:endParaRPr>
          </a:p>
        </p:txBody>
      </p:sp>
      <p:sp>
        <p:nvSpPr>
          <p:cNvPr id="55346" name="Text Box 50"/>
          <p:cNvSpPr txBox="1">
            <a:spLocks noChangeArrowheads="1"/>
          </p:cNvSpPr>
          <p:nvPr/>
        </p:nvSpPr>
        <p:spPr bwMode="auto">
          <a:xfrm rot="10832204" flipV="1">
            <a:off x="1914354" y="2050478"/>
            <a:ext cx="172046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3600" i="1" dirty="0"/>
              <a:t>S</a:t>
            </a:r>
            <a:r>
              <a:rPr lang="ru-RU" sz="1800" i="1" dirty="0" smtClean="0"/>
              <a:t>бок </a:t>
            </a:r>
            <a:r>
              <a:rPr lang="ru-RU" sz="2800" i="1" dirty="0" smtClean="0"/>
              <a:t>= </a:t>
            </a:r>
            <a:r>
              <a:rPr lang="en-US" sz="2800" i="1" dirty="0"/>
              <a:t>S</a:t>
            </a:r>
            <a:r>
              <a:rPr lang="ru-RU" sz="1600" i="1" dirty="0"/>
              <a:t>1</a:t>
            </a:r>
            <a:r>
              <a:rPr lang="ru-RU" sz="2800" i="1" dirty="0"/>
              <a:t> </a:t>
            </a:r>
            <a:endParaRPr lang="ru-RU" sz="1600" i="1" dirty="0"/>
          </a:p>
        </p:txBody>
      </p:sp>
      <p:sp>
        <p:nvSpPr>
          <p:cNvPr id="55349" name="Text Box 53"/>
          <p:cNvSpPr txBox="1">
            <a:spLocks noChangeArrowheads="1"/>
          </p:cNvSpPr>
          <p:nvPr/>
        </p:nvSpPr>
        <p:spPr bwMode="auto">
          <a:xfrm rot="10832204" flipV="1">
            <a:off x="3388488" y="2155822"/>
            <a:ext cx="838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800" i="1" dirty="0"/>
              <a:t>+</a:t>
            </a:r>
            <a:r>
              <a:rPr lang="en-US" sz="2800" i="1" dirty="0"/>
              <a:t>S</a:t>
            </a:r>
            <a:r>
              <a:rPr lang="ru-RU" sz="1800" i="1" dirty="0"/>
              <a:t>2</a:t>
            </a:r>
            <a:endParaRPr lang="ru-RU" sz="1600" i="1" dirty="0"/>
          </a:p>
        </p:txBody>
      </p:sp>
      <p:sp>
        <p:nvSpPr>
          <p:cNvPr id="55351" name="Text Box 55"/>
          <p:cNvSpPr txBox="1">
            <a:spLocks noChangeArrowheads="1"/>
          </p:cNvSpPr>
          <p:nvPr/>
        </p:nvSpPr>
        <p:spPr bwMode="auto">
          <a:xfrm rot="10832204" flipV="1">
            <a:off x="4766150" y="2156693"/>
            <a:ext cx="137001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800" dirty="0"/>
              <a:t>+…+</a:t>
            </a:r>
            <a:r>
              <a:rPr lang="en-US" sz="2800" i="1" dirty="0" err="1"/>
              <a:t>S</a:t>
            </a:r>
            <a:r>
              <a:rPr lang="en-US" sz="2400" i="1" dirty="0" err="1"/>
              <a:t>n</a:t>
            </a:r>
            <a:endParaRPr lang="ru-RU" sz="1600" i="1" dirty="0"/>
          </a:p>
        </p:txBody>
      </p:sp>
      <p:sp>
        <p:nvSpPr>
          <p:cNvPr id="55352" name="Text Box 56"/>
          <p:cNvSpPr txBox="1">
            <a:spLocks noChangeArrowheads="1"/>
          </p:cNvSpPr>
          <p:nvPr/>
        </p:nvSpPr>
        <p:spPr bwMode="auto">
          <a:xfrm rot="10832204" flipV="1">
            <a:off x="4057252" y="2155822"/>
            <a:ext cx="76041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800" dirty="0"/>
              <a:t>+</a:t>
            </a:r>
            <a:r>
              <a:rPr lang="en-US" sz="2800" i="1" dirty="0"/>
              <a:t>S</a:t>
            </a:r>
            <a:r>
              <a:rPr lang="ru-RU" sz="1800" i="1" dirty="0"/>
              <a:t>3</a:t>
            </a:r>
            <a:endParaRPr lang="ru-RU" sz="1600" i="1" dirty="0"/>
          </a:p>
        </p:txBody>
      </p:sp>
      <p:sp>
        <p:nvSpPr>
          <p:cNvPr id="45" name="Заголовок 1"/>
          <p:cNvSpPr txBox="1">
            <a:spLocks/>
          </p:cNvSpPr>
          <p:nvPr/>
        </p:nvSpPr>
        <p:spPr>
          <a:xfrm>
            <a:off x="446738" y="332656"/>
            <a:ext cx="8229600" cy="72008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Боковая поверхность</a:t>
            </a:r>
            <a:endParaRPr lang="ru-RU" sz="4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911364" y="2042433"/>
            <a:ext cx="4294564" cy="70076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88585" y="1052736"/>
            <a:ext cx="817573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latin typeface="Arial" pitchFamily="34" charset="0"/>
                <a:cs typeface="Arial" pitchFamily="34" charset="0"/>
              </a:rPr>
              <a:t>Площадью </a:t>
            </a:r>
            <a:r>
              <a:rPr lang="ru-RU" sz="2200" b="1" i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боковой поверхности</a:t>
            </a:r>
            <a:r>
              <a:rPr lang="ru-RU" sz="22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усеченной пирамиды называется сумма площадей ее боковых граней.</a:t>
            </a:r>
          </a:p>
        </p:txBody>
      </p:sp>
      <p:pic>
        <p:nvPicPr>
          <p:cNvPr id="49" name="Picture 3" descr="C:\Documents and Settings\Admin\Мои документы\РИСУНКИ\2_Школа\1_Ученик\Рисунок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5160094"/>
            <a:ext cx="2057400" cy="1538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7610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5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5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5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5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5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5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5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5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5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5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5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5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5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5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55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5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5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5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55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55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5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55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55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55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55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55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55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8" dur="1000"/>
                                        <p:tgtEl>
                                          <p:spTgt spid="553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9" dur="1000"/>
                                        <p:tgtEl>
                                          <p:spTgt spid="553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1000"/>
                                        <p:tgtEl>
                                          <p:spTgt spid="553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553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553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7" dur="500"/>
                                        <p:tgtEl>
                                          <p:spTgt spid="55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0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553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553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55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8" dur="1000"/>
                                        <p:tgtEl>
                                          <p:spTgt spid="553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9" dur="1000"/>
                                        <p:tgtEl>
                                          <p:spTgt spid="553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000"/>
                                        <p:tgtEl>
                                          <p:spTgt spid="553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2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2000" fill="hold"/>
                                        <p:tgtEl>
                                          <p:spTgt spid="553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2000" fill="hold"/>
                                        <p:tgtEl>
                                          <p:spTgt spid="553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55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1" dur="1000"/>
                                        <p:tgtEl>
                                          <p:spTgt spid="553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2" dur="1000"/>
                                        <p:tgtEl>
                                          <p:spTgt spid="553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1000"/>
                                        <p:tgtEl>
                                          <p:spTgt spid="553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13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20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20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14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2000" fill="hold"/>
                                        <p:tgtEl>
                                          <p:spTgt spid="55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2000" fill="hold"/>
                                        <p:tgtEl>
                                          <p:spTgt spid="552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 nodeType="afterGroup">
                            <p:stCondLst>
                              <p:cond delay="12500"/>
                            </p:stCondLst>
                            <p:childTnLst>
                              <p:par>
                                <p:cTn id="1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2000" fill="hold"/>
                                        <p:tgtEl>
                                          <p:spTgt spid="55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2000" fill="hold"/>
                                        <p:tgtEl>
                                          <p:spTgt spid="55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55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4" dur="1000"/>
                                        <p:tgtEl>
                                          <p:spTgt spid="553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5" dur="1000"/>
                                        <p:tgtEl>
                                          <p:spTgt spid="553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" dur="1000"/>
                                        <p:tgtEl>
                                          <p:spTgt spid="553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 animBg="1"/>
      <p:bldP spid="55299" grpId="0" animBg="1"/>
      <p:bldP spid="55300" grpId="0" animBg="1"/>
      <p:bldP spid="55301" grpId="0" animBg="1"/>
      <p:bldP spid="55302" grpId="0" animBg="1"/>
      <p:bldP spid="55304" grpId="0" animBg="1"/>
      <p:bldP spid="55305" grpId="0" animBg="1"/>
      <p:bldP spid="55306" grpId="0" animBg="1"/>
      <p:bldP spid="55307" grpId="0" animBg="1"/>
      <p:bldP spid="55308" grpId="0" animBg="1"/>
      <p:bldP spid="55309" grpId="0" animBg="1"/>
      <p:bldP spid="55310" grpId="0" animBg="1"/>
      <p:bldP spid="55311" grpId="0" animBg="1"/>
      <p:bldP spid="55312" grpId="0" animBg="1"/>
      <p:bldP spid="55313" grpId="0" animBg="1"/>
      <p:bldP spid="55314" grpId="0" animBg="1"/>
      <p:bldP spid="55315" grpId="0" animBg="1"/>
      <p:bldP spid="55316" grpId="0" animBg="1"/>
      <p:bldP spid="55317" grpId="0" animBg="1"/>
      <p:bldP spid="55318" grpId="0" animBg="1"/>
      <p:bldP spid="55319" grpId="0" animBg="1"/>
      <p:bldP spid="55320" grpId="0" animBg="1"/>
      <p:bldP spid="55333" grpId="0" animBg="1"/>
      <p:bldP spid="55341" grpId="0"/>
      <p:bldP spid="55346" grpId="0"/>
      <p:bldP spid="55349" grpId="0"/>
      <p:bldP spid="55351" grpId="0"/>
      <p:bldP spid="5535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1" name="Line 5"/>
          <p:cNvSpPr>
            <a:spLocks noChangeShapeType="1"/>
          </p:cNvSpPr>
          <p:nvPr/>
        </p:nvSpPr>
        <p:spPr bwMode="auto">
          <a:xfrm flipH="1">
            <a:off x="2971800" y="3352800"/>
            <a:ext cx="914400" cy="213360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02" name="Line 6"/>
          <p:cNvSpPr>
            <a:spLocks noChangeShapeType="1"/>
          </p:cNvSpPr>
          <p:nvPr/>
        </p:nvSpPr>
        <p:spPr bwMode="auto">
          <a:xfrm flipH="1" flipV="1">
            <a:off x="5105400" y="3429000"/>
            <a:ext cx="457200" cy="213360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04" name="Line 8"/>
          <p:cNvSpPr>
            <a:spLocks noChangeShapeType="1"/>
          </p:cNvSpPr>
          <p:nvPr/>
        </p:nvSpPr>
        <p:spPr bwMode="auto">
          <a:xfrm>
            <a:off x="4800600" y="3657600"/>
            <a:ext cx="76200" cy="236220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05" name="Line 9"/>
          <p:cNvSpPr>
            <a:spLocks noChangeShapeType="1"/>
          </p:cNvSpPr>
          <p:nvPr/>
        </p:nvSpPr>
        <p:spPr bwMode="auto">
          <a:xfrm flipV="1">
            <a:off x="3581400" y="3657600"/>
            <a:ext cx="609600" cy="2362200"/>
          </a:xfrm>
          <a:prstGeom prst="line">
            <a:avLst/>
          </a:prstGeom>
          <a:noFill/>
          <a:ln w="25400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06" name="Line 10"/>
          <p:cNvSpPr>
            <a:spLocks noChangeShapeType="1"/>
          </p:cNvSpPr>
          <p:nvPr/>
        </p:nvSpPr>
        <p:spPr bwMode="auto">
          <a:xfrm flipH="1" flipV="1">
            <a:off x="4800600" y="3200400"/>
            <a:ext cx="152400" cy="1828800"/>
          </a:xfrm>
          <a:prstGeom prst="line">
            <a:avLst/>
          </a:prstGeom>
          <a:noFill/>
          <a:ln w="25400">
            <a:solidFill>
              <a:srgbClr val="CC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07" name="Line 11"/>
          <p:cNvSpPr>
            <a:spLocks noChangeShapeType="1"/>
          </p:cNvSpPr>
          <p:nvPr/>
        </p:nvSpPr>
        <p:spPr bwMode="auto">
          <a:xfrm flipV="1">
            <a:off x="3657600" y="3200400"/>
            <a:ext cx="533400" cy="1828800"/>
          </a:xfrm>
          <a:prstGeom prst="line">
            <a:avLst/>
          </a:prstGeom>
          <a:noFill/>
          <a:ln w="25400">
            <a:solidFill>
              <a:srgbClr val="CC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08" name="Line 12"/>
          <p:cNvSpPr>
            <a:spLocks noChangeShapeType="1"/>
          </p:cNvSpPr>
          <p:nvPr/>
        </p:nvSpPr>
        <p:spPr bwMode="auto">
          <a:xfrm>
            <a:off x="3581400" y="6019800"/>
            <a:ext cx="1295400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09" name="Line 13"/>
          <p:cNvSpPr>
            <a:spLocks noChangeShapeType="1"/>
          </p:cNvSpPr>
          <p:nvPr/>
        </p:nvSpPr>
        <p:spPr bwMode="auto">
          <a:xfrm flipV="1">
            <a:off x="4876800" y="5562600"/>
            <a:ext cx="685800" cy="45720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10" name="Line 14"/>
          <p:cNvSpPr>
            <a:spLocks noChangeShapeType="1"/>
          </p:cNvSpPr>
          <p:nvPr/>
        </p:nvSpPr>
        <p:spPr bwMode="auto">
          <a:xfrm>
            <a:off x="2971800" y="5486400"/>
            <a:ext cx="609600" cy="53340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11" name="Line 15"/>
          <p:cNvSpPr>
            <a:spLocks noChangeShapeType="1"/>
          </p:cNvSpPr>
          <p:nvPr/>
        </p:nvSpPr>
        <p:spPr bwMode="auto">
          <a:xfrm flipV="1">
            <a:off x="2971800" y="5029200"/>
            <a:ext cx="685800" cy="457200"/>
          </a:xfrm>
          <a:prstGeom prst="line">
            <a:avLst/>
          </a:prstGeom>
          <a:noFill/>
          <a:ln w="28575">
            <a:solidFill>
              <a:srgbClr val="CC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12" name="Line 16"/>
          <p:cNvSpPr>
            <a:spLocks noChangeShapeType="1"/>
          </p:cNvSpPr>
          <p:nvPr/>
        </p:nvSpPr>
        <p:spPr bwMode="auto">
          <a:xfrm flipV="1">
            <a:off x="3657600" y="5029200"/>
            <a:ext cx="1219200" cy="0"/>
          </a:xfrm>
          <a:prstGeom prst="line">
            <a:avLst/>
          </a:prstGeom>
          <a:noFill/>
          <a:ln w="28575">
            <a:solidFill>
              <a:srgbClr val="CC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13" name="Line 17"/>
          <p:cNvSpPr>
            <a:spLocks noChangeShapeType="1"/>
          </p:cNvSpPr>
          <p:nvPr/>
        </p:nvSpPr>
        <p:spPr bwMode="auto">
          <a:xfrm>
            <a:off x="4924424" y="5014913"/>
            <a:ext cx="638175" cy="547687"/>
          </a:xfrm>
          <a:prstGeom prst="line">
            <a:avLst/>
          </a:prstGeom>
          <a:noFill/>
          <a:ln w="28575">
            <a:solidFill>
              <a:srgbClr val="CC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14" name="Line 18"/>
          <p:cNvSpPr>
            <a:spLocks noChangeShapeType="1"/>
          </p:cNvSpPr>
          <p:nvPr/>
        </p:nvSpPr>
        <p:spPr bwMode="auto">
          <a:xfrm>
            <a:off x="3886200" y="3352800"/>
            <a:ext cx="304800" cy="30480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15" name="Line 19"/>
          <p:cNvSpPr>
            <a:spLocks noChangeShapeType="1"/>
          </p:cNvSpPr>
          <p:nvPr/>
        </p:nvSpPr>
        <p:spPr bwMode="auto">
          <a:xfrm>
            <a:off x="4191000" y="3657600"/>
            <a:ext cx="609600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16" name="Line 20"/>
          <p:cNvSpPr>
            <a:spLocks noChangeShapeType="1"/>
          </p:cNvSpPr>
          <p:nvPr/>
        </p:nvSpPr>
        <p:spPr bwMode="auto">
          <a:xfrm flipH="1">
            <a:off x="4800600" y="3429000"/>
            <a:ext cx="304800" cy="22860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36" name="Line 25"/>
          <p:cNvSpPr>
            <a:spLocks noChangeShapeType="1"/>
          </p:cNvSpPr>
          <p:nvPr/>
        </p:nvSpPr>
        <p:spPr bwMode="auto">
          <a:xfrm>
            <a:off x="12344400" y="4724400"/>
            <a:ext cx="76200" cy="1905000"/>
          </a:xfrm>
          <a:prstGeom prst="line">
            <a:avLst/>
          </a:prstGeom>
          <a:noFill/>
          <a:ln w="38100">
            <a:solidFill>
              <a:srgbClr val="3ACE4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5322" name="Text Box 26"/>
          <p:cNvSpPr txBox="1">
            <a:spLocks noChangeArrowheads="1"/>
          </p:cNvSpPr>
          <p:nvPr/>
        </p:nvSpPr>
        <p:spPr bwMode="auto">
          <a:xfrm rot="10832204" flipV="1">
            <a:off x="2514600" y="5334000"/>
            <a:ext cx="400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800"/>
              <a:t>A</a:t>
            </a:r>
            <a:r>
              <a:rPr lang="en-US" sz="900"/>
              <a:t>1</a:t>
            </a:r>
            <a:endParaRPr lang="ru-RU" sz="1800"/>
          </a:p>
        </p:txBody>
      </p:sp>
      <p:sp>
        <p:nvSpPr>
          <p:cNvPr id="55323" name="Text Box 27"/>
          <p:cNvSpPr txBox="1">
            <a:spLocks noChangeArrowheads="1"/>
          </p:cNvSpPr>
          <p:nvPr/>
        </p:nvSpPr>
        <p:spPr bwMode="auto">
          <a:xfrm>
            <a:off x="3276600" y="6019800"/>
            <a:ext cx="400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800"/>
              <a:t>A</a:t>
            </a:r>
            <a:r>
              <a:rPr lang="ru-RU" sz="900"/>
              <a:t>2</a:t>
            </a:r>
            <a:endParaRPr lang="ru-RU" sz="1800"/>
          </a:p>
        </p:txBody>
      </p:sp>
      <p:sp>
        <p:nvSpPr>
          <p:cNvPr id="55324" name="Text Box 28"/>
          <p:cNvSpPr txBox="1">
            <a:spLocks noChangeArrowheads="1"/>
          </p:cNvSpPr>
          <p:nvPr/>
        </p:nvSpPr>
        <p:spPr bwMode="auto">
          <a:xfrm>
            <a:off x="4800600" y="6019800"/>
            <a:ext cx="400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800"/>
              <a:t>A</a:t>
            </a:r>
            <a:r>
              <a:rPr lang="ru-RU" sz="900"/>
              <a:t>3</a:t>
            </a:r>
            <a:endParaRPr lang="ru-RU" sz="1800"/>
          </a:p>
        </p:txBody>
      </p:sp>
      <p:sp>
        <p:nvSpPr>
          <p:cNvPr id="55325" name="Text Box 29"/>
          <p:cNvSpPr txBox="1">
            <a:spLocks noChangeArrowheads="1"/>
          </p:cNvSpPr>
          <p:nvPr/>
        </p:nvSpPr>
        <p:spPr bwMode="auto">
          <a:xfrm>
            <a:off x="3324225" y="4678726"/>
            <a:ext cx="457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800" dirty="0"/>
              <a:t>A</a:t>
            </a:r>
            <a:r>
              <a:rPr lang="en-US" sz="900" dirty="0"/>
              <a:t>n</a:t>
            </a:r>
            <a:endParaRPr lang="ru-RU" sz="1800" dirty="0"/>
          </a:p>
        </p:txBody>
      </p:sp>
      <p:sp>
        <p:nvSpPr>
          <p:cNvPr id="55326" name="Text Box 30"/>
          <p:cNvSpPr txBox="1">
            <a:spLocks noChangeArrowheads="1"/>
          </p:cNvSpPr>
          <p:nvPr/>
        </p:nvSpPr>
        <p:spPr bwMode="auto">
          <a:xfrm>
            <a:off x="5562600" y="5562600"/>
            <a:ext cx="400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1800"/>
              <a:t>A</a:t>
            </a:r>
            <a:r>
              <a:rPr lang="ru-RU" sz="900"/>
              <a:t>4</a:t>
            </a:r>
            <a:endParaRPr lang="ru-RU" sz="1800"/>
          </a:p>
        </p:txBody>
      </p:sp>
      <p:sp>
        <p:nvSpPr>
          <p:cNvPr id="55327" name="Text Box 31"/>
          <p:cNvSpPr txBox="1">
            <a:spLocks noChangeArrowheads="1"/>
          </p:cNvSpPr>
          <p:nvPr/>
        </p:nvSpPr>
        <p:spPr bwMode="auto">
          <a:xfrm>
            <a:off x="4724400" y="3581400"/>
            <a:ext cx="400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800"/>
              <a:t>В</a:t>
            </a:r>
            <a:r>
              <a:rPr lang="ru-RU" sz="900"/>
              <a:t>3</a:t>
            </a:r>
            <a:endParaRPr lang="ru-RU" sz="1800"/>
          </a:p>
        </p:txBody>
      </p:sp>
      <p:sp>
        <p:nvSpPr>
          <p:cNvPr id="55328" name="Text Box 32"/>
          <p:cNvSpPr txBox="1">
            <a:spLocks noChangeArrowheads="1"/>
          </p:cNvSpPr>
          <p:nvPr/>
        </p:nvSpPr>
        <p:spPr bwMode="auto">
          <a:xfrm>
            <a:off x="3581400" y="3048000"/>
            <a:ext cx="400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800"/>
              <a:t>В</a:t>
            </a:r>
            <a:r>
              <a:rPr lang="en-US" sz="900"/>
              <a:t>1</a:t>
            </a:r>
            <a:endParaRPr lang="ru-RU" sz="1800"/>
          </a:p>
        </p:txBody>
      </p:sp>
      <p:sp>
        <p:nvSpPr>
          <p:cNvPr id="55329" name="Text Box 33"/>
          <p:cNvSpPr txBox="1">
            <a:spLocks noChangeArrowheads="1"/>
          </p:cNvSpPr>
          <p:nvPr/>
        </p:nvSpPr>
        <p:spPr bwMode="auto">
          <a:xfrm>
            <a:off x="4114800" y="3581400"/>
            <a:ext cx="400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800"/>
              <a:t>В</a:t>
            </a:r>
            <a:r>
              <a:rPr lang="ru-RU" sz="900"/>
              <a:t>2</a:t>
            </a:r>
            <a:endParaRPr lang="ru-RU" sz="1800"/>
          </a:p>
        </p:txBody>
      </p:sp>
      <p:sp>
        <p:nvSpPr>
          <p:cNvPr id="55330" name="Text Box 34"/>
          <p:cNvSpPr txBox="1">
            <a:spLocks noChangeArrowheads="1"/>
          </p:cNvSpPr>
          <p:nvPr/>
        </p:nvSpPr>
        <p:spPr bwMode="auto">
          <a:xfrm>
            <a:off x="5105400" y="3276600"/>
            <a:ext cx="400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800"/>
              <a:t>В</a:t>
            </a:r>
            <a:r>
              <a:rPr lang="ru-RU" sz="900"/>
              <a:t>4</a:t>
            </a:r>
            <a:endParaRPr lang="ru-RU" sz="1800"/>
          </a:p>
        </p:txBody>
      </p:sp>
      <p:sp>
        <p:nvSpPr>
          <p:cNvPr id="55331" name="Text Box 35"/>
          <p:cNvSpPr txBox="1">
            <a:spLocks noChangeArrowheads="1"/>
          </p:cNvSpPr>
          <p:nvPr/>
        </p:nvSpPr>
        <p:spPr bwMode="auto">
          <a:xfrm>
            <a:off x="4800600" y="2945352"/>
            <a:ext cx="400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1800"/>
              <a:t>В</a:t>
            </a:r>
            <a:r>
              <a:rPr lang="en-US" sz="900"/>
              <a:t>n</a:t>
            </a:r>
            <a:endParaRPr lang="ru-RU" sz="1800"/>
          </a:p>
        </p:txBody>
      </p:sp>
      <p:sp>
        <p:nvSpPr>
          <p:cNvPr id="45" name="Заголовок 1"/>
          <p:cNvSpPr txBox="1">
            <a:spLocks/>
          </p:cNvSpPr>
          <p:nvPr/>
        </p:nvSpPr>
        <p:spPr>
          <a:xfrm>
            <a:off x="446738" y="332656"/>
            <a:ext cx="8229600" cy="72008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Полная поверхность</a:t>
            </a:r>
            <a:endParaRPr lang="ru-RU" sz="4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79095" y="1364105"/>
            <a:ext cx="6001216" cy="82445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410929" y="1416477"/>
            <a:ext cx="63012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i="1" dirty="0">
                <a:latin typeface="Arial" pitchFamily="34" charset="0"/>
                <a:cs typeface="Arial" pitchFamily="34" charset="0"/>
              </a:rPr>
              <a:t>S</a:t>
            </a:r>
            <a:r>
              <a:rPr lang="ru-RU" sz="2800" i="1" dirty="0" err="1">
                <a:latin typeface="Arial" pitchFamily="34" charset="0"/>
                <a:cs typeface="Arial" pitchFamily="34" charset="0"/>
              </a:rPr>
              <a:t>полн</a:t>
            </a:r>
            <a:r>
              <a:rPr lang="ru-RU" sz="4000" i="1" dirty="0">
                <a:latin typeface="Arial" pitchFamily="34" charset="0"/>
                <a:cs typeface="Arial" pitchFamily="34" charset="0"/>
              </a:rPr>
              <a:t> = </a:t>
            </a:r>
            <a:r>
              <a:rPr lang="en-US" sz="4000" i="1" dirty="0">
                <a:latin typeface="Arial" pitchFamily="34" charset="0"/>
                <a:cs typeface="Arial" pitchFamily="34" charset="0"/>
              </a:rPr>
              <a:t>S</a:t>
            </a:r>
            <a:r>
              <a:rPr lang="ru-RU" sz="2800" i="1" dirty="0">
                <a:latin typeface="Arial" pitchFamily="34" charset="0"/>
                <a:cs typeface="Arial" pitchFamily="34" charset="0"/>
              </a:rPr>
              <a:t>бок</a:t>
            </a:r>
            <a:r>
              <a:rPr lang="ru-RU" sz="4000" i="1" dirty="0">
                <a:latin typeface="Arial" pitchFamily="34" charset="0"/>
                <a:cs typeface="Arial" pitchFamily="34" charset="0"/>
              </a:rPr>
              <a:t> +</a:t>
            </a:r>
            <a:r>
              <a:rPr lang="en-US" sz="4000" i="1" dirty="0">
                <a:latin typeface="Arial" pitchFamily="34" charset="0"/>
                <a:cs typeface="Arial" pitchFamily="34" charset="0"/>
              </a:rPr>
              <a:t>S</a:t>
            </a:r>
            <a:r>
              <a:rPr lang="ru-RU" sz="2800" i="1" dirty="0">
                <a:latin typeface="Arial" pitchFamily="34" charset="0"/>
                <a:cs typeface="Arial" pitchFamily="34" charset="0"/>
              </a:rPr>
              <a:t>осн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1</a:t>
            </a:r>
            <a:r>
              <a:rPr lang="ru-RU" sz="4000" i="1" dirty="0">
                <a:latin typeface="Arial" pitchFamily="34" charset="0"/>
                <a:cs typeface="Arial" pitchFamily="34" charset="0"/>
              </a:rPr>
              <a:t>+</a:t>
            </a:r>
            <a:r>
              <a:rPr lang="en-US" sz="4000" i="1" dirty="0">
                <a:latin typeface="Arial" pitchFamily="34" charset="0"/>
                <a:cs typeface="Arial" pitchFamily="34" charset="0"/>
              </a:rPr>
              <a:t> S</a:t>
            </a:r>
            <a:r>
              <a:rPr lang="ru-RU" sz="2800" i="1" dirty="0">
                <a:latin typeface="Arial" pitchFamily="34" charset="0"/>
                <a:cs typeface="Arial" pitchFamily="34" charset="0"/>
              </a:rPr>
              <a:t>осн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886200" y="5261001"/>
            <a:ext cx="8098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 dirty="0"/>
              <a:t>S</a:t>
            </a:r>
            <a:r>
              <a:rPr lang="ru-RU" i="1" dirty="0" smtClean="0"/>
              <a:t>осн2</a:t>
            </a:r>
            <a:endParaRPr lang="ru-RU" i="1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4066963" y="3166055"/>
            <a:ext cx="8098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i="1" dirty="0"/>
              <a:t>S</a:t>
            </a:r>
            <a:r>
              <a:rPr lang="ru-RU" i="1" dirty="0"/>
              <a:t>осн1</a:t>
            </a:r>
          </a:p>
        </p:txBody>
      </p:sp>
      <p:sp>
        <p:nvSpPr>
          <p:cNvPr id="50" name="Line 12"/>
          <p:cNvSpPr>
            <a:spLocks noChangeShapeType="1"/>
          </p:cNvSpPr>
          <p:nvPr/>
        </p:nvSpPr>
        <p:spPr bwMode="auto">
          <a:xfrm>
            <a:off x="4183504" y="3189157"/>
            <a:ext cx="632086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" name="Line 14"/>
          <p:cNvSpPr>
            <a:spLocks noChangeShapeType="1"/>
          </p:cNvSpPr>
          <p:nvPr/>
        </p:nvSpPr>
        <p:spPr bwMode="auto">
          <a:xfrm>
            <a:off x="4800600" y="3195130"/>
            <a:ext cx="304800" cy="23387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2" name="Line 13"/>
          <p:cNvSpPr>
            <a:spLocks noChangeShapeType="1"/>
          </p:cNvSpPr>
          <p:nvPr/>
        </p:nvSpPr>
        <p:spPr bwMode="auto">
          <a:xfrm flipV="1">
            <a:off x="3886199" y="3189156"/>
            <a:ext cx="342901" cy="163643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37" name="Picture 3" descr="C:\Documents and Settings\Admin\Мои документы\РИСУНКИ\2_Школа\1_Ученик\Рисунок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5160094"/>
            <a:ext cx="2057400" cy="1538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7036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5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5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5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5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5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5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5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55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5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5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5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5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5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5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55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5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5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5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55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55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55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55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55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55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55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1" grpId="0" animBg="1"/>
      <p:bldP spid="55302" grpId="0" animBg="1"/>
      <p:bldP spid="55304" grpId="0" animBg="1"/>
      <p:bldP spid="55305" grpId="0" animBg="1"/>
      <p:bldP spid="55306" grpId="0" animBg="1"/>
      <p:bldP spid="55307" grpId="0" animBg="1"/>
      <p:bldP spid="55308" grpId="0" animBg="1"/>
      <p:bldP spid="55309" grpId="0" animBg="1"/>
      <p:bldP spid="55310" grpId="0" animBg="1"/>
      <p:bldP spid="55311" grpId="0" animBg="1"/>
      <p:bldP spid="55312" grpId="0" animBg="1"/>
      <p:bldP spid="55313" grpId="0" animBg="1"/>
      <p:bldP spid="55314" grpId="0" animBg="1"/>
      <p:bldP spid="55315" grpId="0" animBg="1"/>
      <p:bldP spid="55316" grpId="0" animBg="1"/>
      <p:bldP spid="50" grpId="0" animBg="1"/>
      <p:bldP spid="51" grpId="0" animBg="1"/>
      <p:bldP spid="5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reeform 25"/>
          <p:cNvSpPr>
            <a:spLocks/>
          </p:cNvSpPr>
          <p:nvPr/>
        </p:nvSpPr>
        <p:spPr bwMode="auto">
          <a:xfrm>
            <a:off x="3962400" y="2095500"/>
            <a:ext cx="4292600" cy="4216400"/>
          </a:xfrm>
          <a:custGeom>
            <a:avLst/>
            <a:gdLst>
              <a:gd name="T0" fmla="*/ 0 w 2704"/>
              <a:gd name="T1" fmla="*/ 2147483647 h 2656"/>
              <a:gd name="T2" fmla="*/ 2147483647 w 2704"/>
              <a:gd name="T3" fmla="*/ 2147483647 h 2656"/>
              <a:gd name="T4" fmla="*/ 2147483647 w 2704"/>
              <a:gd name="T5" fmla="*/ 2147483647 h 2656"/>
              <a:gd name="T6" fmla="*/ 2147483647 w 2704"/>
              <a:gd name="T7" fmla="*/ 2147483647 h 2656"/>
              <a:gd name="T8" fmla="*/ 2147483647 w 2704"/>
              <a:gd name="T9" fmla="*/ 0 h 2656"/>
              <a:gd name="T10" fmla="*/ 0 w 2704"/>
              <a:gd name="T11" fmla="*/ 2147483647 h 265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704" h="2656">
                <a:moveTo>
                  <a:pt x="0" y="2128"/>
                </a:moveTo>
                <a:lnTo>
                  <a:pt x="736" y="2656"/>
                </a:lnTo>
                <a:lnTo>
                  <a:pt x="2016" y="2640"/>
                </a:lnTo>
                <a:lnTo>
                  <a:pt x="2704" y="2192"/>
                </a:lnTo>
                <a:lnTo>
                  <a:pt x="1392" y="0"/>
                </a:lnTo>
                <a:lnTo>
                  <a:pt x="0" y="2128"/>
                </a:lnTo>
                <a:close/>
              </a:path>
            </a:pathLst>
          </a:custGeom>
          <a:solidFill>
            <a:srgbClr val="00CC99">
              <a:alpha val="30196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7" name="Freeform 26"/>
          <p:cNvSpPr>
            <a:spLocks/>
          </p:cNvSpPr>
          <p:nvPr/>
        </p:nvSpPr>
        <p:spPr bwMode="auto">
          <a:xfrm>
            <a:off x="5130800" y="2124075"/>
            <a:ext cx="2057400" cy="4187825"/>
          </a:xfrm>
          <a:custGeom>
            <a:avLst/>
            <a:gdLst>
              <a:gd name="T0" fmla="*/ 0 w 1296"/>
              <a:gd name="T1" fmla="*/ 2147483647 h 2638"/>
              <a:gd name="T2" fmla="*/ 2147483647 w 1296"/>
              <a:gd name="T3" fmla="*/ 0 h 2638"/>
              <a:gd name="T4" fmla="*/ 2147483647 w 1296"/>
              <a:gd name="T5" fmla="*/ 2147483647 h 263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296" h="2638">
                <a:moveTo>
                  <a:pt x="0" y="2638"/>
                </a:moveTo>
                <a:lnTo>
                  <a:pt x="656" y="0"/>
                </a:lnTo>
                <a:lnTo>
                  <a:pt x="1296" y="2622"/>
                </a:lnTo>
              </a:path>
            </a:pathLst>
          </a:custGeom>
          <a:noFill/>
          <a:ln w="9525" cap="flat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8" name="Freeform 27"/>
          <p:cNvSpPr>
            <a:spLocks/>
          </p:cNvSpPr>
          <p:nvPr/>
        </p:nvSpPr>
        <p:spPr bwMode="auto">
          <a:xfrm>
            <a:off x="3987800" y="4813300"/>
            <a:ext cx="4267200" cy="762000"/>
          </a:xfrm>
          <a:custGeom>
            <a:avLst/>
            <a:gdLst>
              <a:gd name="T0" fmla="*/ 0 w 2688"/>
              <a:gd name="T1" fmla="*/ 2147483647 h 480"/>
              <a:gd name="T2" fmla="*/ 2147483647 w 2688"/>
              <a:gd name="T3" fmla="*/ 0 h 480"/>
              <a:gd name="T4" fmla="*/ 2147483647 w 2688"/>
              <a:gd name="T5" fmla="*/ 0 h 480"/>
              <a:gd name="T6" fmla="*/ 2147483647 w 2688"/>
              <a:gd name="T7" fmla="*/ 2147483647 h 48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688" h="480">
                <a:moveTo>
                  <a:pt x="0" y="400"/>
                </a:moveTo>
                <a:lnTo>
                  <a:pt x="800" y="0"/>
                </a:lnTo>
                <a:lnTo>
                  <a:pt x="1968" y="0"/>
                </a:lnTo>
                <a:lnTo>
                  <a:pt x="2688" y="480"/>
                </a:ln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49" name="Freeform 28"/>
          <p:cNvSpPr>
            <a:spLocks/>
          </p:cNvSpPr>
          <p:nvPr/>
        </p:nvSpPr>
        <p:spPr bwMode="auto">
          <a:xfrm>
            <a:off x="5232400" y="2095500"/>
            <a:ext cx="1778000" cy="2755900"/>
          </a:xfrm>
          <a:custGeom>
            <a:avLst/>
            <a:gdLst>
              <a:gd name="T0" fmla="*/ 0 w 1120"/>
              <a:gd name="T1" fmla="*/ 2147483647 h 1736"/>
              <a:gd name="T2" fmla="*/ 2147483647 w 1120"/>
              <a:gd name="T3" fmla="*/ 0 h 1736"/>
              <a:gd name="T4" fmla="*/ 2147483647 w 1120"/>
              <a:gd name="T5" fmla="*/ 2147483647 h 173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120" h="1736">
                <a:moveTo>
                  <a:pt x="0" y="1736"/>
                </a:moveTo>
                <a:lnTo>
                  <a:pt x="598" y="0"/>
                </a:lnTo>
                <a:lnTo>
                  <a:pt x="1120" y="1696"/>
                </a:lnTo>
              </a:path>
            </a:pathLst>
          </a:custGeom>
          <a:noFill/>
          <a:ln w="9525" cap="flat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6150" name="Group 29"/>
          <p:cNvGrpSpPr>
            <a:grpSpLocks/>
          </p:cNvGrpSpPr>
          <p:nvPr/>
        </p:nvGrpSpPr>
        <p:grpSpPr bwMode="auto">
          <a:xfrm>
            <a:off x="5892800" y="2095047"/>
            <a:ext cx="440588" cy="3942216"/>
            <a:chOff x="2133" y="1008"/>
            <a:chExt cx="216" cy="2191"/>
          </a:xfrm>
        </p:grpSpPr>
        <p:grpSp>
          <p:nvGrpSpPr>
            <p:cNvPr id="6155" name="Group 30"/>
            <p:cNvGrpSpPr>
              <a:grpSpLocks/>
            </p:cNvGrpSpPr>
            <p:nvPr/>
          </p:nvGrpSpPr>
          <p:grpSpPr bwMode="auto">
            <a:xfrm>
              <a:off x="2208" y="1008"/>
              <a:ext cx="96" cy="1920"/>
              <a:chOff x="1200" y="1680"/>
              <a:chExt cx="96" cy="1920"/>
            </a:xfrm>
          </p:grpSpPr>
          <p:sp>
            <p:nvSpPr>
              <p:cNvPr id="6157" name="Freeform 31"/>
              <p:cNvSpPr>
                <a:spLocks/>
              </p:cNvSpPr>
              <p:nvPr/>
            </p:nvSpPr>
            <p:spPr bwMode="auto">
              <a:xfrm>
                <a:off x="1224" y="1729"/>
                <a:ext cx="48" cy="1807"/>
              </a:xfrm>
              <a:custGeom>
                <a:avLst/>
                <a:gdLst>
                  <a:gd name="T0" fmla="*/ 48 w 48"/>
                  <a:gd name="T1" fmla="*/ 0 h 1760"/>
                  <a:gd name="T2" fmla="*/ 0 w 48"/>
                  <a:gd name="T3" fmla="*/ 2062 h 1760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48" h="1760">
                    <a:moveTo>
                      <a:pt x="48" y="0"/>
                    </a:moveTo>
                    <a:lnTo>
                      <a:pt x="0" y="1760"/>
                    </a:lnTo>
                  </a:path>
                </a:pathLst>
              </a:custGeom>
              <a:noFill/>
              <a:ln w="19050" cap="flat" cmpd="sng">
                <a:solidFill>
                  <a:srgbClr val="FF0000"/>
                </a:solidFill>
                <a:prstDash val="dash"/>
                <a:round/>
                <a:headEnd type="non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158" name="Oval 32"/>
              <p:cNvSpPr>
                <a:spLocks noChangeArrowheads="1"/>
              </p:cNvSpPr>
              <p:nvPr/>
            </p:nvSpPr>
            <p:spPr bwMode="auto">
              <a:xfrm>
                <a:off x="1248" y="1680"/>
                <a:ext cx="48" cy="4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6159" name="Oval 33"/>
              <p:cNvSpPr>
                <a:spLocks noChangeArrowheads="1"/>
              </p:cNvSpPr>
              <p:nvPr/>
            </p:nvSpPr>
            <p:spPr bwMode="auto">
              <a:xfrm>
                <a:off x="1200" y="3551"/>
                <a:ext cx="48" cy="49"/>
              </a:xfrm>
              <a:prstGeom prst="ellipse">
                <a:avLst/>
              </a:prstGeom>
              <a:solidFill>
                <a:srgbClr val="FF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6156" name="Text Box 34"/>
            <p:cNvSpPr txBox="1">
              <a:spLocks noChangeArrowheads="1"/>
            </p:cNvSpPr>
            <p:nvPr/>
          </p:nvSpPr>
          <p:spPr bwMode="auto">
            <a:xfrm>
              <a:off x="2133" y="2945"/>
              <a:ext cx="216" cy="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 sz="2400" i="1" dirty="0"/>
                <a:t>Н</a:t>
              </a:r>
            </a:p>
          </p:txBody>
        </p:sp>
      </p:grpSp>
      <p:sp>
        <p:nvSpPr>
          <p:cNvPr id="532515" name="Text Box 35"/>
          <p:cNvSpPr txBox="1">
            <a:spLocks noChangeArrowheads="1"/>
          </p:cNvSpPr>
          <p:nvPr/>
        </p:nvSpPr>
        <p:spPr bwMode="auto">
          <a:xfrm>
            <a:off x="395532" y="1268760"/>
            <a:ext cx="6336705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Пирамида называется </a:t>
            </a:r>
            <a:r>
              <a:rPr lang="ru-RU" sz="2400" i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правильной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если:</a:t>
            </a:r>
          </a:p>
          <a:p>
            <a:pPr>
              <a:defRPr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1) её основание – правильный многоугольник, </a:t>
            </a:r>
          </a:p>
          <a:p>
            <a:pPr>
              <a:defRPr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2) отрезок, соединяющий вершину пирамиды с центром основания,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является её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высотой.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153" name="Oval 38"/>
          <p:cNvSpPr>
            <a:spLocks noChangeArrowheads="1"/>
          </p:cNvSpPr>
          <p:nvPr/>
        </p:nvSpPr>
        <p:spPr bwMode="auto">
          <a:xfrm>
            <a:off x="3962400" y="4724400"/>
            <a:ext cx="4267200" cy="16764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154" name="Text Box 28"/>
          <p:cNvSpPr txBox="1">
            <a:spLocks noChangeArrowheads="1"/>
          </p:cNvSpPr>
          <p:nvPr/>
        </p:nvSpPr>
        <p:spPr bwMode="auto">
          <a:xfrm>
            <a:off x="6255657" y="1866447"/>
            <a:ext cx="387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2400" i="1" dirty="0"/>
              <a:t>Р</a:t>
            </a: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452828" y="413757"/>
            <a:ext cx="8229600" cy="72008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Правильная пирамида</a:t>
            </a:r>
            <a:endParaRPr lang="ru-RU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Picture 3" descr="C:\Documents and Settings\Admin\Мои документы\РИСУНКИ\2_Школа\1_Ученик\Рисунок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69" y="5183885"/>
            <a:ext cx="2057400" cy="1538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1419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008112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Правильная 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усечённая пирамида</a:t>
            </a:r>
            <a:endParaRPr lang="ru-RU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268760"/>
            <a:ext cx="8424936" cy="8640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Правильная усечённая пирамида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получается при сечении правильной пирамиды плоскостью, параллельной основанию.</a:t>
            </a:r>
          </a:p>
        </p:txBody>
      </p:sp>
      <p:pic>
        <p:nvPicPr>
          <p:cNvPr id="5" name="Picture 4" descr="81293E5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16" t="56140" r="23911" b="25349"/>
          <a:stretch>
            <a:fillRect/>
          </a:stretch>
        </p:blipFill>
        <p:spPr bwMode="auto">
          <a:xfrm>
            <a:off x="323528" y="2402463"/>
            <a:ext cx="4550958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4845750" y="2133601"/>
            <a:ext cx="4046729" cy="203904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2400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Свойства:</a:t>
            </a:r>
          </a:p>
          <a:p>
            <a:pPr marL="0" indent="0">
              <a:buFont typeface="Arial" pitchFamily="34" charset="0"/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1. Боковые грани – равные равнобокие трапеции</a:t>
            </a:r>
          </a:p>
          <a:p>
            <a:pPr marL="0" lvl="6" indent="0">
              <a:buFont typeface="Arial" pitchFamily="34" charset="0"/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2. Апофемы равны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.Основания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–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правильные </a:t>
            </a:r>
            <a:endParaRPr lang="en-US" sz="2400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многоугольники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108"/>
          <p:cNvSpPr txBox="1">
            <a:spLocks noChangeArrowheads="1"/>
          </p:cNvSpPr>
          <p:nvPr/>
        </p:nvSpPr>
        <p:spPr bwMode="auto">
          <a:xfrm>
            <a:off x="323529" y="5275673"/>
            <a:ext cx="7344816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i="1" u="sng" dirty="0" smtClean="0">
                <a:solidFill>
                  <a:srgbClr val="FF0000"/>
                </a:solidFill>
              </a:rPr>
              <a:t>Теорема: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smtClean="0"/>
              <a:t>Площадь </a:t>
            </a:r>
            <a:r>
              <a:rPr lang="ru-RU" dirty="0"/>
              <a:t>боковой поверхности </a:t>
            </a:r>
            <a:r>
              <a:rPr lang="ru-RU" dirty="0" smtClean="0"/>
              <a:t>правильной </a:t>
            </a:r>
            <a:r>
              <a:rPr lang="ru-RU" dirty="0"/>
              <a:t>усеченной пирамиды равна </a:t>
            </a:r>
            <a:r>
              <a:rPr lang="ru-RU" dirty="0" smtClean="0"/>
              <a:t>произведению </a:t>
            </a:r>
            <a:r>
              <a:rPr lang="ru-RU" dirty="0" err="1"/>
              <a:t>полусуммы</a:t>
            </a:r>
            <a:r>
              <a:rPr lang="ru-RU" dirty="0"/>
              <a:t> периметров основании на апофему.  </a:t>
            </a:r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2020959"/>
              </p:ext>
            </p:extLst>
          </p:nvPr>
        </p:nvGraphicFramePr>
        <p:xfrm>
          <a:off x="4572071" y="4221152"/>
          <a:ext cx="3096274" cy="9595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Формула" r:id="rId4" imgW="1269720" imgH="393480" progId="Equation.3">
                  <p:embed/>
                </p:oleObj>
              </mc:Choice>
              <mc:Fallback>
                <p:oleObj name="Формула" r:id="rId4" imgW="1269720" imgH="393480" progId="Equation.3">
                  <p:embed/>
                  <p:pic>
                    <p:nvPicPr>
                      <p:cNvPr id="0" name="Object 1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71" y="4221152"/>
                        <a:ext cx="3096274" cy="959558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4571447" y="4209143"/>
            <a:ext cx="3096897" cy="97480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3" descr="C:\Documents and Settings\Admin\Мои документы\РИСУНКИ\2_Школа\1_Ученик\Рисунок5.pn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225"/>
          <a:stretch/>
        </p:blipFill>
        <p:spPr bwMode="auto">
          <a:xfrm>
            <a:off x="7338121" y="5160094"/>
            <a:ext cx="1805879" cy="1538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7588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338</Words>
  <Application>Microsoft Office PowerPoint</Application>
  <PresentationFormat>Экран (4:3)</PresentationFormat>
  <Paragraphs>96</Paragraphs>
  <Slides>10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Тема Office</vt:lpstr>
      <vt:lpstr>Формула</vt:lpstr>
      <vt:lpstr>Усечённая пирамида</vt:lpstr>
      <vt:lpstr>Среди изображенных тел выберите те, которые являются пирамидами</vt:lpstr>
      <vt:lpstr>Элементы пирамиды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Правильная усечённая пирамида</vt:lpstr>
      <vt:lpstr>Задача. В пирамиде сечение, параллельное основанию, делит высоту в отношении 2 : 3 (от вершины к основанию). Найти площадь сечения, зная, что оно меньше площади основания на 84 кв.см.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к ЕГЭ</dc:title>
  <dc:creator>Догадова</dc:creator>
  <cp:lastModifiedBy>Догадова</cp:lastModifiedBy>
  <cp:revision>17</cp:revision>
  <dcterms:created xsi:type="dcterms:W3CDTF">2020-02-16T16:11:45Z</dcterms:created>
  <dcterms:modified xsi:type="dcterms:W3CDTF">2020-04-01T13:12:29Z</dcterms:modified>
</cp:coreProperties>
</file>