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3" r:id="rId5"/>
    <p:sldId id="266" r:id="rId6"/>
    <p:sldId id="267" r:id="rId7"/>
    <p:sldId id="268" r:id="rId8"/>
    <p:sldId id="260" r:id="rId9"/>
    <p:sldId id="259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88B1-2C0A-40AF-B8B8-E96565CA465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51D-2F21-416B-A2DB-CC0629AD7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0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88B1-2C0A-40AF-B8B8-E96565CA465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51D-2F21-416B-A2DB-CC0629AD7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8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88B1-2C0A-40AF-B8B8-E96565CA465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51D-2F21-416B-A2DB-CC0629AD7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9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88B1-2C0A-40AF-B8B8-E96565CA465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51D-2F21-416B-A2DB-CC0629AD7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5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88B1-2C0A-40AF-B8B8-E96565CA465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51D-2F21-416B-A2DB-CC0629AD7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88B1-2C0A-40AF-B8B8-E96565CA465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51D-2F21-416B-A2DB-CC0629AD7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1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88B1-2C0A-40AF-B8B8-E96565CA465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51D-2F21-416B-A2DB-CC0629AD7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7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88B1-2C0A-40AF-B8B8-E96565CA465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51D-2F21-416B-A2DB-CC0629AD7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88B1-2C0A-40AF-B8B8-E96565CA465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51D-2F21-416B-A2DB-CC0629AD7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9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88B1-2C0A-40AF-B8B8-E96565CA465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51D-2F21-416B-A2DB-CC0629AD7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9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88B1-2C0A-40AF-B8B8-E96565CA465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51D-2F21-416B-A2DB-CC0629AD7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2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188B1-2C0A-40AF-B8B8-E96565CA465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0651D-2F21-416B-A2DB-CC0629AD7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1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Усечённая пирамида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7125" y="3254450"/>
            <a:ext cx="6400800" cy="792088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Геометрия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10 </a:t>
            </a:r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pic>
        <p:nvPicPr>
          <p:cNvPr id="5" name="Picture 3" descr="C:\Documents and Settings\Admin\Мои документы\РИСУНКИ\2_Школа\1_Ученик\Рисунок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48138"/>
            <a:ext cx="335280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пирамиде сечение, параллельное основанию, делит высоту в отношении 2 : 3 (от вершины к основанию). Найти площадь сечения, зная, что оно меньше площади основания на 84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кв.см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" t="-510" r="1946" b="42"/>
          <a:stretch/>
        </p:blipFill>
        <p:spPr bwMode="auto">
          <a:xfrm>
            <a:off x="407276" y="1543332"/>
            <a:ext cx="8166464" cy="43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-510" r="71832" b="39435"/>
          <a:stretch/>
        </p:blipFill>
        <p:spPr bwMode="auto">
          <a:xfrm>
            <a:off x="450819" y="1557181"/>
            <a:ext cx="2118388" cy="250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760" y="6057067"/>
            <a:ext cx="183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Ответ: 16 см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Documents and Settings\Admin\Мои документы\РИСУНКИ\2_Школа\1_Ученик\Рисунок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5073008"/>
            <a:ext cx="2057400" cy="153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1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Среди изображенных тел выберите </a:t>
            </a:r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те, </a:t>
            </a:r>
            <a:r>
              <a:rPr lang="ru-RU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которые являются </a:t>
            </a:r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пирамидами</a:t>
            </a:r>
            <a:endParaRPr lang="ru-RU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contrast="5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6" t="6870" r="2115"/>
          <a:stretch>
            <a:fillRect/>
          </a:stretch>
        </p:blipFill>
        <p:spPr bwMode="auto">
          <a:xfrm>
            <a:off x="457200" y="1447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999237"/>
            <a:ext cx="2307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Ответ: 3,4,6,7.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Documents and Settings\Admin\Мои документы\РИСУНКИ\2_Школа\1_Ученик\Рисунок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60094"/>
            <a:ext cx="2057400" cy="153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66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Элементы пирамиды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8024" y="1792824"/>
            <a:ext cx="4418392" cy="215855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Назовите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основание пирамиды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высоту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апофему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9" y="1815232"/>
            <a:ext cx="3596208" cy="382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70133" y="2317416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</a:t>
            </a:r>
            <a:endParaRPr lang="ru-RU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2840636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</a:t>
            </a:r>
            <a:endParaRPr lang="ru-RU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57269" y="3366949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FM</a:t>
            </a:r>
            <a:endParaRPr lang="ru-RU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Documents and Settings\Admin\Мои документы\РИСУНКИ\2_Школа\1_Ученик\Рисунок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60094"/>
            <a:ext cx="2057400" cy="153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43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866" name="Group 2"/>
          <p:cNvGrpSpPr>
            <a:grpSpLocks/>
          </p:cNvGrpSpPr>
          <p:nvPr/>
        </p:nvGrpSpPr>
        <p:grpSpPr bwMode="auto">
          <a:xfrm>
            <a:off x="152400" y="3962400"/>
            <a:ext cx="6096000" cy="1905000"/>
            <a:chOff x="96" y="2400"/>
            <a:chExt cx="3840" cy="1200"/>
          </a:xfrm>
        </p:grpSpPr>
        <p:grpSp>
          <p:nvGrpSpPr>
            <p:cNvPr id="548867" name="Group 3"/>
            <p:cNvGrpSpPr>
              <a:grpSpLocks/>
            </p:cNvGrpSpPr>
            <p:nvPr/>
          </p:nvGrpSpPr>
          <p:grpSpPr bwMode="auto">
            <a:xfrm>
              <a:off x="96" y="2400"/>
              <a:ext cx="3840" cy="1200"/>
              <a:chOff x="336" y="2024"/>
              <a:chExt cx="4280" cy="1152"/>
            </a:xfrm>
          </p:grpSpPr>
          <p:sp>
            <p:nvSpPr>
              <p:cNvPr id="548868" name="Freeform 4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solidFill>
                <a:srgbClr val="FF66CC">
                  <a:alpha val="41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869" name="Freeform 5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FF66CC">
                  <a:alpha val="41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870" name="Freeform 6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>
                  <a:gd name="T0" fmla="*/ 6 w 3444"/>
                  <a:gd name="T1" fmla="*/ 22 h 59"/>
                  <a:gd name="T2" fmla="*/ 3432 w 3444"/>
                  <a:gd name="T3" fmla="*/ 5 h 59"/>
                  <a:gd name="T4" fmla="*/ 3444 w 3444"/>
                  <a:gd name="T5" fmla="*/ 53 h 59"/>
                  <a:gd name="T6" fmla="*/ 0 w 3444"/>
                  <a:gd name="T7" fmla="*/ 59 h 59"/>
                  <a:gd name="T8" fmla="*/ 6 w 3444"/>
                  <a:gd name="T9" fmla="*/ 2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FF66CC">
                  <a:alpha val="41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548871" name="Object 7"/>
            <p:cNvGraphicFramePr>
              <a:graphicFrameLocks noChangeAspect="1"/>
            </p:cNvGraphicFramePr>
            <p:nvPr/>
          </p:nvGraphicFramePr>
          <p:xfrm>
            <a:off x="3408" y="2448"/>
            <a:ext cx="264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Формула" r:id="rId3" imgW="152280" imgH="203040" progId="Equation.3">
                    <p:embed/>
                  </p:oleObj>
                </mc:Choice>
                <mc:Fallback>
                  <p:oleObj name="Формула" r:id="rId3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2448"/>
                          <a:ext cx="264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8872" name="Freeform 8"/>
          <p:cNvSpPr>
            <a:spLocks/>
          </p:cNvSpPr>
          <p:nvPr/>
        </p:nvSpPr>
        <p:spPr bwMode="auto">
          <a:xfrm>
            <a:off x="1447800" y="4114800"/>
            <a:ext cx="3308350" cy="1447800"/>
          </a:xfrm>
          <a:custGeom>
            <a:avLst/>
            <a:gdLst>
              <a:gd name="T0" fmla="*/ 0 w 2084"/>
              <a:gd name="T1" fmla="*/ 524 h 912"/>
              <a:gd name="T2" fmla="*/ 664 w 2084"/>
              <a:gd name="T3" fmla="*/ 32 h 912"/>
              <a:gd name="T4" fmla="*/ 1392 w 2084"/>
              <a:gd name="T5" fmla="*/ 0 h 912"/>
              <a:gd name="T6" fmla="*/ 2084 w 2084"/>
              <a:gd name="T7" fmla="*/ 488 h 912"/>
              <a:gd name="T8" fmla="*/ 960 w 2084"/>
              <a:gd name="T9" fmla="*/ 912 h 912"/>
              <a:gd name="T10" fmla="*/ 0 w 2084"/>
              <a:gd name="T11" fmla="*/ 52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4" h="912">
                <a:moveTo>
                  <a:pt x="0" y="524"/>
                </a:moveTo>
                <a:lnTo>
                  <a:pt x="664" y="32"/>
                </a:lnTo>
                <a:lnTo>
                  <a:pt x="1392" y="0"/>
                </a:lnTo>
                <a:lnTo>
                  <a:pt x="2084" y="488"/>
                </a:lnTo>
                <a:lnTo>
                  <a:pt x="960" y="912"/>
                </a:lnTo>
                <a:lnTo>
                  <a:pt x="0" y="528"/>
                </a:lnTo>
              </a:path>
            </a:pathLst>
          </a:custGeom>
          <a:solidFill>
            <a:srgbClr val="33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8873" name="Freeform 9"/>
          <p:cNvSpPr>
            <a:spLocks/>
          </p:cNvSpPr>
          <p:nvPr/>
        </p:nvSpPr>
        <p:spPr bwMode="auto">
          <a:xfrm>
            <a:off x="1447800" y="2794000"/>
            <a:ext cx="1384300" cy="2159000"/>
          </a:xfrm>
          <a:custGeom>
            <a:avLst/>
            <a:gdLst>
              <a:gd name="T0" fmla="*/ 872 w 872"/>
              <a:gd name="T1" fmla="*/ 0 h 1360"/>
              <a:gd name="T2" fmla="*/ 0 w 872"/>
              <a:gd name="T3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72" h="1360">
                <a:moveTo>
                  <a:pt x="872" y="0"/>
                </a:moveTo>
                <a:lnTo>
                  <a:pt x="0" y="13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8874" name="Freeform 10"/>
          <p:cNvSpPr>
            <a:spLocks/>
          </p:cNvSpPr>
          <p:nvPr/>
        </p:nvSpPr>
        <p:spPr bwMode="auto">
          <a:xfrm>
            <a:off x="4051300" y="2819400"/>
            <a:ext cx="704850" cy="2076450"/>
          </a:xfrm>
          <a:custGeom>
            <a:avLst/>
            <a:gdLst>
              <a:gd name="T0" fmla="*/ 0 w 444"/>
              <a:gd name="T1" fmla="*/ 0 h 1308"/>
              <a:gd name="T2" fmla="*/ 444 w 444"/>
              <a:gd name="T3" fmla="*/ 1308 h 13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4" h="1308">
                <a:moveTo>
                  <a:pt x="0" y="0"/>
                </a:moveTo>
                <a:lnTo>
                  <a:pt x="444" y="13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8875" name="Freeform 11"/>
          <p:cNvSpPr>
            <a:spLocks/>
          </p:cNvSpPr>
          <p:nvPr/>
        </p:nvSpPr>
        <p:spPr bwMode="auto">
          <a:xfrm>
            <a:off x="3644900" y="2489200"/>
            <a:ext cx="14288" cy="1625600"/>
          </a:xfrm>
          <a:custGeom>
            <a:avLst/>
            <a:gdLst>
              <a:gd name="T0" fmla="*/ 0 w 9"/>
              <a:gd name="T1" fmla="*/ 0 h 1024"/>
              <a:gd name="T2" fmla="*/ 9 w 9"/>
              <a:gd name="T3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" h="1024">
                <a:moveTo>
                  <a:pt x="0" y="0"/>
                </a:moveTo>
                <a:lnTo>
                  <a:pt x="9" y="102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8876" name="Freeform 12"/>
          <p:cNvSpPr>
            <a:spLocks/>
          </p:cNvSpPr>
          <p:nvPr/>
        </p:nvSpPr>
        <p:spPr bwMode="auto">
          <a:xfrm>
            <a:off x="2451100" y="2590800"/>
            <a:ext cx="711200" cy="1574800"/>
          </a:xfrm>
          <a:custGeom>
            <a:avLst/>
            <a:gdLst>
              <a:gd name="T0" fmla="*/ 448 w 448"/>
              <a:gd name="T1" fmla="*/ 0 h 992"/>
              <a:gd name="T2" fmla="*/ 0 w 448"/>
              <a:gd name="T3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8" h="992">
                <a:moveTo>
                  <a:pt x="448" y="0"/>
                </a:moveTo>
                <a:lnTo>
                  <a:pt x="0" y="99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8877" name="Freeform 13"/>
          <p:cNvSpPr>
            <a:spLocks/>
          </p:cNvSpPr>
          <p:nvPr/>
        </p:nvSpPr>
        <p:spPr bwMode="auto">
          <a:xfrm>
            <a:off x="1447800" y="4114800"/>
            <a:ext cx="3314700" cy="838200"/>
          </a:xfrm>
          <a:custGeom>
            <a:avLst/>
            <a:gdLst>
              <a:gd name="T0" fmla="*/ 0 w 2088"/>
              <a:gd name="T1" fmla="*/ 528 h 528"/>
              <a:gd name="T2" fmla="*/ 648 w 2088"/>
              <a:gd name="T3" fmla="*/ 32 h 528"/>
              <a:gd name="T4" fmla="*/ 1392 w 2088"/>
              <a:gd name="T5" fmla="*/ 0 h 528"/>
              <a:gd name="T6" fmla="*/ 2088 w 2088"/>
              <a:gd name="T7" fmla="*/ 49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8" h="528">
                <a:moveTo>
                  <a:pt x="0" y="528"/>
                </a:moveTo>
                <a:lnTo>
                  <a:pt x="648" y="32"/>
                </a:lnTo>
                <a:lnTo>
                  <a:pt x="1392" y="0"/>
                </a:lnTo>
                <a:lnTo>
                  <a:pt x="2088" y="49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8878" name="Freeform 14"/>
          <p:cNvSpPr>
            <a:spLocks/>
          </p:cNvSpPr>
          <p:nvPr/>
        </p:nvSpPr>
        <p:spPr bwMode="auto">
          <a:xfrm>
            <a:off x="2971800" y="2971800"/>
            <a:ext cx="419100" cy="2590800"/>
          </a:xfrm>
          <a:custGeom>
            <a:avLst/>
            <a:gdLst>
              <a:gd name="T0" fmla="*/ 264 w 264"/>
              <a:gd name="T1" fmla="*/ 0 h 1632"/>
              <a:gd name="T2" fmla="*/ 0 w 264"/>
              <a:gd name="T3" fmla="*/ 1632 h 16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4" h="1632">
                <a:moveTo>
                  <a:pt x="264" y="0"/>
                </a:moveTo>
                <a:lnTo>
                  <a:pt x="0" y="163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8879" name="Freeform 15"/>
          <p:cNvSpPr>
            <a:spLocks/>
          </p:cNvSpPr>
          <p:nvPr/>
        </p:nvSpPr>
        <p:spPr bwMode="auto">
          <a:xfrm>
            <a:off x="1447800" y="4895850"/>
            <a:ext cx="3302000" cy="666750"/>
          </a:xfrm>
          <a:custGeom>
            <a:avLst/>
            <a:gdLst>
              <a:gd name="T0" fmla="*/ 0 w 2080"/>
              <a:gd name="T1" fmla="*/ 36 h 420"/>
              <a:gd name="T2" fmla="*/ 960 w 2080"/>
              <a:gd name="T3" fmla="*/ 420 h 420"/>
              <a:gd name="T4" fmla="*/ 2080 w 2080"/>
              <a:gd name="T5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0" h="420">
                <a:moveTo>
                  <a:pt x="0" y="36"/>
                </a:moveTo>
                <a:lnTo>
                  <a:pt x="960" y="420"/>
                </a:lnTo>
                <a:lnTo>
                  <a:pt x="20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8880" name="Text Box 16"/>
          <p:cNvSpPr txBox="1">
            <a:spLocks noChangeArrowheads="1"/>
          </p:cNvSpPr>
          <p:nvPr/>
        </p:nvSpPr>
        <p:spPr bwMode="auto">
          <a:xfrm>
            <a:off x="990600" y="4724400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/>
              <a:t>А</a:t>
            </a:r>
            <a:r>
              <a:rPr lang="ru-RU" sz="2400" baseline="-25000"/>
              <a:t>1</a:t>
            </a:r>
            <a:endParaRPr lang="ru-RU" sz="2400"/>
          </a:p>
        </p:txBody>
      </p:sp>
      <p:sp>
        <p:nvSpPr>
          <p:cNvPr id="548881" name="Text Box 17"/>
          <p:cNvSpPr txBox="1">
            <a:spLocks noChangeArrowheads="1"/>
          </p:cNvSpPr>
          <p:nvPr/>
        </p:nvSpPr>
        <p:spPr bwMode="auto">
          <a:xfrm>
            <a:off x="2547938" y="5410200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/>
              <a:t>А</a:t>
            </a:r>
            <a:r>
              <a:rPr lang="ru-RU" sz="2400" baseline="-25000"/>
              <a:t>2</a:t>
            </a:r>
            <a:endParaRPr lang="ru-RU" sz="2400"/>
          </a:p>
        </p:txBody>
      </p:sp>
      <p:sp>
        <p:nvSpPr>
          <p:cNvPr id="548882" name="Text Box 18"/>
          <p:cNvSpPr txBox="1">
            <a:spLocks noChangeArrowheads="1"/>
          </p:cNvSpPr>
          <p:nvPr/>
        </p:nvSpPr>
        <p:spPr bwMode="auto">
          <a:xfrm>
            <a:off x="2057400" y="3733800"/>
            <a:ext cx="51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/>
              <a:t>А</a:t>
            </a:r>
            <a:r>
              <a:rPr lang="en-US" sz="2400" b="1" baseline="-25000"/>
              <a:t>n</a:t>
            </a:r>
            <a:endParaRPr lang="ru-RU" sz="2400" b="1"/>
          </a:p>
        </p:txBody>
      </p:sp>
      <p:sp>
        <p:nvSpPr>
          <p:cNvPr id="548884" name="Text Box 20"/>
          <p:cNvSpPr txBox="1">
            <a:spLocks noChangeArrowheads="1"/>
          </p:cNvSpPr>
          <p:nvPr/>
        </p:nvSpPr>
        <p:spPr bwMode="auto">
          <a:xfrm>
            <a:off x="4572000" y="4800600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/>
              <a:t>А</a:t>
            </a:r>
            <a:r>
              <a:rPr lang="en-US" sz="2400" baseline="-25000"/>
              <a:t>3</a:t>
            </a:r>
            <a:endParaRPr lang="ru-RU" sz="2400"/>
          </a:p>
        </p:txBody>
      </p:sp>
      <p:graphicFrame>
        <p:nvGraphicFramePr>
          <p:cNvPr id="548886" name="Object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8916" name="Group 52"/>
          <p:cNvGrpSpPr>
            <a:grpSpLocks/>
          </p:cNvGrpSpPr>
          <p:nvPr/>
        </p:nvGrpSpPr>
        <p:grpSpPr bwMode="auto">
          <a:xfrm>
            <a:off x="3200400" y="2514600"/>
            <a:ext cx="557213" cy="2514600"/>
            <a:chOff x="2016" y="1584"/>
            <a:chExt cx="351" cy="1584"/>
          </a:xfrm>
        </p:grpSpPr>
        <p:sp>
          <p:nvSpPr>
            <p:cNvPr id="548883" name="Text Box 19"/>
            <p:cNvSpPr txBox="1">
              <a:spLocks noChangeArrowheads="1"/>
            </p:cNvSpPr>
            <p:nvPr/>
          </p:nvSpPr>
          <p:spPr bwMode="auto">
            <a:xfrm>
              <a:off x="2016" y="1584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/>
                <a:t>Р</a:t>
              </a:r>
            </a:p>
          </p:txBody>
        </p:sp>
        <p:grpSp>
          <p:nvGrpSpPr>
            <p:cNvPr id="548909" name="Group 45"/>
            <p:cNvGrpSpPr>
              <a:grpSpLocks/>
            </p:cNvGrpSpPr>
            <p:nvPr/>
          </p:nvGrpSpPr>
          <p:grpSpPr bwMode="auto">
            <a:xfrm>
              <a:off x="2112" y="1727"/>
              <a:ext cx="255" cy="1441"/>
              <a:chOff x="2160" y="1727"/>
              <a:chExt cx="255" cy="1441"/>
            </a:xfrm>
          </p:grpSpPr>
          <p:sp>
            <p:nvSpPr>
              <p:cNvPr id="548892" name="Freeform 28"/>
              <p:cNvSpPr>
                <a:spLocks/>
              </p:cNvSpPr>
              <p:nvPr/>
            </p:nvSpPr>
            <p:spPr bwMode="auto">
              <a:xfrm>
                <a:off x="2232" y="1760"/>
                <a:ext cx="48" cy="1104"/>
              </a:xfrm>
              <a:custGeom>
                <a:avLst/>
                <a:gdLst>
                  <a:gd name="T0" fmla="*/ 48 w 48"/>
                  <a:gd name="T1" fmla="*/ 0 h 1104"/>
                  <a:gd name="T2" fmla="*/ 0 w 48"/>
                  <a:gd name="T3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" h="1104">
                    <a:moveTo>
                      <a:pt x="48" y="0"/>
                    </a:moveTo>
                    <a:lnTo>
                      <a:pt x="0" y="110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893" name="Oval 29"/>
              <p:cNvSpPr>
                <a:spLocks noChangeArrowheads="1"/>
              </p:cNvSpPr>
              <p:nvPr/>
            </p:nvSpPr>
            <p:spPr bwMode="auto">
              <a:xfrm>
                <a:off x="2256" y="1727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8894" name="Oval 30"/>
              <p:cNvSpPr>
                <a:spLocks noChangeArrowheads="1"/>
              </p:cNvSpPr>
              <p:nvPr/>
            </p:nvSpPr>
            <p:spPr bwMode="auto">
              <a:xfrm>
                <a:off x="2208" y="2879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8895" name="Text Box 31"/>
              <p:cNvSpPr txBox="1">
                <a:spLocks noChangeArrowheads="1"/>
              </p:cNvSpPr>
              <p:nvPr/>
            </p:nvSpPr>
            <p:spPr bwMode="auto">
              <a:xfrm>
                <a:off x="2160" y="2880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400"/>
                  <a:t>Н</a:t>
                </a:r>
              </a:p>
            </p:txBody>
          </p:sp>
        </p:grpSp>
      </p:grpSp>
      <p:grpSp>
        <p:nvGrpSpPr>
          <p:cNvPr id="548908" name="Group 44"/>
          <p:cNvGrpSpPr>
            <a:grpSpLocks/>
          </p:cNvGrpSpPr>
          <p:nvPr/>
        </p:nvGrpSpPr>
        <p:grpSpPr bwMode="auto">
          <a:xfrm>
            <a:off x="2819400" y="2514600"/>
            <a:ext cx="1219200" cy="457200"/>
            <a:chOff x="1776" y="1584"/>
            <a:chExt cx="768" cy="288"/>
          </a:xfrm>
        </p:grpSpPr>
        <p:sp>
          <p:nvSpPr>
            <p:cNvPr id="548906" name="Freeform 42"/>
            <p:cNvSpPr>
              <a:spLocks/>
            </p:cNvSpPr>
            <p:nvPr/>
          </p:nvSpPr>
          <p:spPr bwMode="auto">
            <a:xfrm>
              <a:off x="1776" y="1776"/>
              <a:ext cx="768" cy="96"/>
            </a:xfrm>
            <a:custGeom>
              <a:avLst/>
              <a:gdLst>
                <a:gd name="T0" fmla="*/ 0 w 768"/>
                <a:gd name="T1" fmla="*/ 0 h 96"/>
                <a:gd name="T2" fmla="*/ 384 w 768"/>
                <a:gd name="T3" fmla="*/ 96 h 96"/>
                <a:gd name="T4" fmla="*/ 768 w 76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8" h="96">
                  <a:moveTo>
                    <a:pt x="0" y="0"/>
                  </a:moveTo>
                  <a:lnTo>
                    <a:pt x="384" y="96"/>
                  </a:lnTo>
                  <a:lnTo>
                    <a:pt x="7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907" name="Freeform 43"/>
            <p:cNvSpPr>
              <a:spLocks/>
            </p:cNvSpPr>
            <p:nvPr/>
          </p:nvSpPr>
          <p:spPr bwMode="auto">
            <a:xfrm>
              <a:off x="1776" y="1584"/>
              <a:ext cx="768" cy="192"/>
            </a:xfrm>
            <a:custGeom>
              <a:avLst/>
              <a:gdLst>
                <a:gd name="T0" fmla="*/ 768 w 768"/>
                <a:gd name="T1" fmla="*/ 192 h 192"/>
                <a:gd name="T2" fmla="*/ 528 w 768"/>
                <a:gd name="T3" fmla="*/ 0 h 192"/>
                <a:gd name="T4" fmla="*/ 240 w 768"/>
                <a:gd name="T5" fmla="*/ 0 h 192"/>
                <a:gd name="T6" fmla="*/ 0 w 768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" h="192">
                  <a:moveTo>
                    <a:pt x="768" y="192"/>
                  </a:moveTo>
                  <a:lnTo>
                    <a:pt x="528" y="0"/>
                  </a:lnTo>
                  <a:lnTo>
                    <a:pt x="240" y="0"/>
                  </a:lnTo>
                  <a:lnTo>
                    <a:pt x="0" y="1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8915" name="Freeform 51"/>
          <p:cNvSpPr>
            <a:spLocks/>
          </p:cNvSpPr>
          <p:nvPr/>
        </p:nvSpPr>
        <p:spPr bwMode="auto">
          <a:xfrm>
            <a:off x="1447800" y="2489200"/>
            <a:ext cx="3276600" cy="3073400"/>
          </a:xfrm>
          <a:custGeom>
            <a:avLst/>
            <a:gdLst>
              <a:gd name="T0" fmla="*/ 0 w 2064"/>
              <a:gd name="T1" fmla="*/ 1552 h 1936"/>
              <a:gd name="T2" fmla="*/ 960 w 2064"/>
              <a:gd name="T3" fmla="*/ 1936 h 1936"/>
              <a:gd name="T4" fmla="*/ 2064 w 2064"/>
              <a:gd name="T5" fmla="*/ 1504 h 1936"/>
              <a:gd name="T6" fmla="*/ 1632 w 2064"/>
              <a:gd name="T7" fmla="*/ 208 h 1936"/>
              <a:gd name="T8" fmla="*/ 1360 w 2064"/>
              <a:gd name="T9" fmla="*/ 0 h 1936"/>
              <a:gd name="T10" fmla="*/ 1104 w 2064"/>
              <a:gd name="T11" fmla="*/ 16 h 1936"/>
              <a:gd name="T12" fmla="*/ 864 w 2064"/>
              <a:gd name="T13" fmla="*/ 208 h 1936"/>
              <a:gd name="T14" fmla="*/ 0 w 2064"/>
              <a:gd name="T15" fmla="*/ 1552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64" h="1936">
                <a:moveTo>
                  <a:pt x="0" y="1552"/>
                </a:moveTo>
                <a:lnTo>
                  <a:pt x="960" y="1936"/>
                </a:lnTo>
                <a:lnTo>
                  <a:pt x="2064" y="1504"/>
                </a:lnTo>
                <a:lnTo>
                  <a:pt x="1632" y="208"/>
                </a:lnTo>
                <a:lnTo>
                  <a:pt x="1360" y="0"/>
                </a:lnTo>
                <a:lnTo>
                  <a:pt x="1104" y="16"/>
                </a:lnTo>
                <a:lnTo>
                  <a:pt x="864" y="208"/>
                </a:lnTo>
                <a:lnTo>
                  <a:pt x="0" y="1552"/>
                </a:lnTo>
                <a:close/>
              </a:path>
            </a:pathLst>
          </a:custGeom>
          <a:solidFill>
            <a:srgbClr val="0099FF">
              <a:alpha val="4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48900" name="Group 36"/>
          <p:cNvGrpSpPr>
            <a:grpSpLocks/>
          </p:cNvGrpSpPr>
          <p:nvPr/>
        </p:nvGrpSpPr>
        <p:grpSpPr bwMode="auto">
          <a:xfrm>
            <a:off x="-2743200" y="1752600"/>
            <a:ext cx="6096000" cy="1905000"/>
            <a:chOff x="96" y="2400"/>
            <a:chExt cx="3840" cy="1200"/>
          </a:xfrm>
        </p:grpSpPr>
        <p:grpSp>
          <p:nvGrpSpPr>
            <p:cNvPr id="548901" name="Group 37"/>
            <p:cNvGrpSpPr>
              <a:grpSpLocks/>
            </p:cNvGrpSpPr>
            <p:nvPr/>
          </p:nvGrpSpPr>
          <p:grpSpPr bwMode="auto">
            <a:xfrm>
              <a:off x="96" y="2400"/>
              <a:ext cx="3840" cy="1200"/>
              <a:chOff x="336" y="2024"/>
              <a:chExt cx="4280" cy="1152"/>
            </a:xfrm>
          </p:grpSpPr>
          <p:sp>
            <p:nvSpPr>
              <p:cNvPr id="548902" name="Freeform 38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solidFill>
                <a:srgbClr val="FFFF00">
                  <a:alpha val="41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903" name="Freeform 39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FFFF00">
                  <a:alpha val="41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904" name="Freeform 40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>
                  <a:gd name="T0" fmla="*/ 6 w 3444"/>
                  <a:gd name="T1" fmla="*/ 22 h 59"/>
                  <a:gd name="T2" fmla="*/ 3432 w 3444"/>
                  <a:gd name="T3" fmla="*/ 5 h 59"/>
                  <a:gd name="T4" fmla="*/ 3444 w 3444"/>
                  <a:gd name="T5" fmla="*/ 53 h 59"/>
                  <a:gd name="T6" fmla="*/ 0 w 3444"/>
                  <a:gd name="T7" fmla="*/ 59 h 59"/>
                  <a:gd name="T8" fmla="*/ 6 w 3444"/>
                  <a:gd name="T9" fmla="*/ 2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FFFF00">
                  <a:alpha val="41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548905" name="Object 41"/>
            <p:cNvGraphicFramePr>
              <a:graphicFrameLocks noChangeAspect="1"/>
            </p:cNvGraphicFramePr>
            <p:nvPr/>
          </p:nvGraphicFramePr>
          <p:xfrm>
            <a:off x="3408" y="2503"/>
            <a:ext cx="264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Формула" r:id="rId7" imgW="152280" imgH="139680" progId="Equation.3">
                    <p:embed/>
                  </p:oleObj>
                </mc:Choice>
                <mc:Fallback>
                  <p:oleObj name="Формула" r:id="rId7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2503"/>
                          <a:ext cx="264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8914" name="Group 50"/>
          <p:cNvGrpSpPr>
            <a:grpSpLocks/>
          </p:cNvGrpSpPr>
          <p:nvPr/>
        </p:nvGrpSpPr>
        <p:grpSpPr bwMode="auto">
          <a:xfrm>
            <a:off x="2819400" y="1600200"/>
            <a:ext cx="1219200" cy="1371600"/>
            <a:chOff x="1776" y="1008"/>
            <a:chExt cx="768" cy="864"/>
          </a:xfrm>
        </p:grpSpPr>
        <p:sp>
          <p:nvSpPr>
            <p:cNvPr id="548910" name="Freeform 46"/>
            <p:cNvSpPr>
              <a:spLocks/>
            </p:cNvSpPr>
            <p:nvPr/>
          </p:nvSpPr>
          <p:spPr bwMode="auto">
            <a:xfrm>
              <a:off x="1776" y="1008"/>
              <a:ext cx="480" cy="864"/>
            </a:xfrm>
            <a:custGeom>
              <a:avLst/>
              <a:gdLst>
                <a:gd name="T0" fmla="*/ 0 w 480"/>
                <a:gd name="T1" fmla="*/ 768 h 864"/>
                <a:gd name="T2" fmla="*/ 480 w 480"/>
                <a:gd name="T3" fmla="*/ 0 h 864"/>
                <a:gd name="T4" fmla="*/ 344 w 480"/>
                <a:gd name="T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64">
                  <a:moveTo>
                    <a:pt x="0" y="768"/>
                  </a:moveTo>
                  <a:lnTo>
                    <a:pt x="480" y="0"/>
                  </a:lnTo>
                  <a:lnTo>
                    <a:pt x="344" y="864"/>
                  </a:lnTo>
                </a:path>
              </a:pathLst>
            </a:custGeom>
            <a:solidFill>
              <a:srgbClr val="0099FF">
                <a:alpha val="3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911" name="Freeform 47"/>
            <p:cNvSpPr>
              <a:spLocks/>
            </p:cNvSpPr>
            <p:nvPr/>
          </p:nvSpPr>
          <p:spPr bwMode="auto">
            <a:xfrm>
              <a:off x="1776" y="1008"/>
              <a:ext cx="768" cy="864"/>
            </a:xfrm>
            <a:custGeom>
              <a:avLst/>
              <a:gdLst>
                <a:gd name="T0" fmla="*/ 0 w 768"/>
                <a:gd name="T1" fmla="*/ 768 h 864"/>
                <a:gd name="T2" fmla="*/ 384 w 768"/>
                <a:gd name="T3" fmla="*/ 864 h 864"/>
                <a:gd name="T4" fmla="*/ 768 w 768"/>
                <a:gd name="T5" fmla="*/ 768 h 864"/>
                <a:gd name="T6" fmla="*/ 480 w 768"/>
                <a:gd name="T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" h="864">
                  <a:moveTo>
                    <a:pt x="0" y="768"/>
                  </a:moveTo>
                  <a:lnTo>
                    <a:pt x="384" y="864"/>
                  </a:lnTo>
                  <a:lnTo>
                    <a:pt x="768" y="768"/>
                  </a:lnTo>
                  <a:lnTo>
                    <a:pt x="480" y="0"/>
                  </a:lnTo>
                </a:path>
              </a:pathLst>
            </a:custGeom>
            <a:solidFill>
              <a:srgbClr val="0099FF">
                <a:alpha val="3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912" name="Freeform 48"/>
            <p:cNvSpPr>
              <a:spLocks/>
            </p:cNvSpPr>
            <p:nvPr/>
          </p:nvSpPr>
          <p:spPr bwMode="auto">
            <a:xfrm>
              <a:off x="2016" y="1008"/>
              <a:ext cx="528" cy="768"/>
            </a:xfrm>
            <a:custGeom>
              <a:avLst/>
              <a:gdLst>
                <a:gd name="T0" fmla="*/ 528 w 528"/>
                <a:gd name="T1" fmla="*/ 768 h 768"/>
                <a:gd name="T2" fmla="*/ 288 w 528"/>
                <a:gd name="T3" fmla="*/ 576 h 768"/>
                <a:gd name="T4" fmla="*/ 240 w 528"/>
                <a:gd name="T5" fmla="*/ 0 h 768"/>
                <a:gd name="T6" fmla="*/ 0 w 528"/>
                <a:gd name="T7" fmla="*/ 576 h 768"/>
                <a:gd name="T8" fmla="*/ 288 w 528"/>
                <a:gd name="T9" fmla="*/ 57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768">
                  <a:moveTo>
                    <a:pt x="528" y="768"/>
                  </a:moveTo>
                  <a:lnTo>
                    <a:pt x="288" y="576"/>
                  </a:lnTo>
                  <a:lnTo>
                    <a:pt x="240" y="0"/>
                  </a:lnTo>
                  <a:lnTo>
                    <a:pt x="0" y="576"/>
                  </a:lnTo>
                  <a:lnTo>
                    <a:pt x="288" y="576"/>
                  </a:lnTo>
                </a:path>
              </a:pathLst>
            </a:custGeom>
            <a:solidFill>
              <a:srgbClr val="0099FF">
                <a:alpha val="30000"/>
              </a:srgbClr>
            </a:solidFill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913" name="Line 49"/>
            <p:cNvSpPr>
              <a:spLocks noChangeShapeType="1"/>
            </p:cNvSpPr>
            <p:nvPr/>
          </p:nvSpPr>
          <p:spPr bwMode="auto">
            <a:xfrm flipH="1">
              <a:off x="1776" y="158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8920" name="Group 56"/>
          <p:cNvGrpSpPr>
            <a:grpSpLocks/>
          </p:cNvGrpSpPr>
          <p:nvPr/>
        </p:nvGrpSpPr>
        <p:grpSpPr bwMode="auto">
          <a:xfrm>
            <a:off x="2362200" y="2438400"/>
            <a:ext cx="2176463" cy="914400"/>
            <a:chOff x="1488" y="1536"/>
            <a:chExt cx="1371" cy="576"/>
          </a:xfrm>
        </p:grpSpPr>
        <p:sp>
          <p:nvSpPr>
            <p:cNvPr id="548917" name="Text Box 53"/>
            <p:cNvSpPr txBox="1">
              <a:spLocks noChangeArrowheads="1"/>
            </p:cNvSpPr>
            <p:nvPr/>
          </p:nvSpPr>
          <p:spPr bwMode="auto">
            <a:xfrm>
              <a:off x="1488" y="1536"/>
              <a:ext cx="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/>
                <a:t>В</a:t>
              </a:r>
              <a:r>
                <a:rPr lang="ru-RU" sz="2400" baseline="-25000"/>
                <a:t>1</a:t>
              </a:r>
              <a:endParaRPr lang="ru-RU" sz="2400"/>
            </a:p>
          </p:txBody>
        </p:sp>
        <p:sp>
          <p:nvSpPr>
            <p:cNvPr id="548918" name="Text Box 54"/>
            <p:cNvSpPr txBox="1">
              <a:spLocks noChangeArrowheads="1"/>
            </p:cNvSpPr>
            <p:nvPr/>
          </p:nvSpPr>
          <p:spPr bwMode="auto">
            <a:xfrm>
              <a:off x="1872" y="1824"/>
              <a:ext cx="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/>
                <a:t>В</a:t>
              </a:r>
              <a:r>
                <a:rPr lang="ru-RU" sz="2400" baseline="-25000"/>
                <a:t>2</a:t>
              </a:r>
              <a:endParaRPr lang="ru-RU" sz="2400"/>
            </a:p>
          </p:txBody>
        </p:sp>
        <p:sp>
          <p:nvSpPr>
            <p:cNvPr id="548919" name="Text Box 55"/>
            <p:cNvSpPr txBox="1">
              <a:spLocks noChangeArrowheads="1"/>
            </p:cNvSpPr>
            <p:nvPr/>
          </p:nvSpPr>
          <p:spPr bwMode="auto">
            <a:xfrm>
              <a:off x="2544" y="1632"/>
              <a:ext cx="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/>
                <a:t>В</a:t>
              </a:r>
              <a:r>
                <a:rPr lang="ru-RU" sz="2400" baseline="-25000"/>
                <a:t>3</a:t>
              </a:r>
              <a:endParaRPr lang="ru-RU" sz="2400"/>
            </a:p>
          </p:txBody>
        </p:sp>
      </p:grpSp>
      <p:sp>
        <p:nvSpPr>
          <p:cNvPr id="48" name="Заголовок 1"/>
          <p:cNvSpPr txBox="1">
            <a:spLocks/>
          </p:cNvSpPr>
          <p:nvPr/>
        </p:nvSpPr>
        <p:spPr>
          <a:xfrm>
            <a:off x="452828" y="404664"/>
            <a:ext cx="8229600" cy="92211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Усечённая пирамида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0.35834 0.02223 " pathEditMode="relative" ptsTypes="AA">
                                      <p:cBhvr>
                                        <p:cTn id="6" dur="2000" fill="hold"/>
                                        <p:tgtEl>
                                          <p:spTgt spid="548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3.33333E-6 C 0.07917 -0.01111 0.15833 -0.02222 0.21667 -0.01111 C 0.275 3.33333E-6 0.31389 0.02778 0.35 0.06667 C 0.38611 0.10556 0.41528 0.16111 0.43333 0.22222 C 0.45139 0.28333 0.45486 0.35833 0.45833 0.43333 " pathEditMode="relative" ptsTypes="aaaaA">
                                      <p:cBhvr>
                                        <p:cTn id="9" dur="2000" fill="hold"/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48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89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89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89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89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89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89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89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89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4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72" name="Freeform 8"/>
          <p:cNvSpPr>
            <a:spLocks/>
          </p:cNvSpPr>
          <p:nvPr/>
        </p:nvSpPr>
        <p:spPr bwMode="auto">
          <a:xfrm>
            <a:off x="1447800" y="4114800"/>
            <a:ext cx="3308350" cy="1447800"/>
          </a:xfrm>
          <a:custGeom>
            <a:avLst/>
            <a:gdLst>
              <a:gd name="T0" fmla="*/ 0 w 2084"/>
              <a:gd name="T1" fmla="*/ 524 h 912"/>
              <a:gd name="T2" fmla="*/ 664 w 2084"/>
              <a:gd name="T3" fmla="*/ 32 h 912"/>
              <a:gd name="T4" fmla="*/ 1392 w 2084"/>
              <a:gd name="T5" fmla="*/ 0 h 912"/>
              <a:gd name="T6" fmla="*/ 2084 w 2084"/>
              <a:gd name="T7" fmla="*/ 488 h 912"/>
              <a:gd name="T8" fmla="*/ 960 w 2084"/>
              <a:gd name="T9" fmla="*/ 912 h 912"/>
              <a:gd name="T10" fmla="*/ 0 w 2084"/>
              <a:gd name="T11" fmla="*/ 52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4" h="912">
                <a:moveTo>
                  <a:pt x="0" y="524"/>
                </a:moveTo>
                <a:lnTo>
                  <a:pt x="664" y="32"/>
                </a:lnTo>
                <a:lnTo>
                  <a:pt x="1392" y="0"/>
                </a:lnTo>
                <a:lnTo>
                  <a:pt x="2084" y="488"/>
                </a:lnTo>
                <a:lnTo>
                  <a:pt x="960" y="912"/>
                </a:lnTo>
                <a:lnTo>
                  <a:pt x="0" y="528"/>
                </a:lnTo>
              </a:path>
            </a:pathLst>
          </a:custGeom>
          <a:solidFill>
            <a:srgbClr val="33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8873" name="Freeform 9"/>
          <p:cNvSpPr>
            <a:spLocks/>
          </p:cNvSpPr>
          <p:nvPr/>
        </p:nvSpPr>
        <p:spPr bwMode="auto">
          <a:xfrm>
            <a:off x="1447800" y="2794000"/>
            <a:ext cx="1384300" cy="2159000"/>
          </a:xfrm>
          <a:custGeom>
            <a:avLst/>
            <a:gdLst>
              <a:gd name="T0" fmla="*/ 872 w 872"/>
              <a:gd name="T1" fmla="*/ 0 h 1360"/>
              <a:gd name="T2" fmla="*/ 0 w 872"/>
              <a:gd name="T3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72" h="1360">
                <a:moveTo>
                  <a:pt x="872" y="0"/>
                </a:moveTo>
                <a:lnTo>
                  <a:pt x="0" y="13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8874" name="Freeform 10"/>
          <p:cNvSpPr>
            <a:spLocks/>
          </p:cNvSpPr>
          <p:nvPr/>
        </p:nvSpPr>
        <p:spPr bwMode="auto">
          <a:xfrm>
            <a:off x="4051300" y="2819400"/>
            <a:ext cx="704850" cy="2076450"/>
          </a:xfrm>
          <a:custGeom>
            <a:avLst/>
            <a:gdLst>
              <a:gd name="T0" fmla="*/ 0 w 444"/>
              <a:gd name="T1" fmla="*/ 0 h 1308"/>
              <a:gd name="T2" fmla="*/ 444 w 444"/>
              <a:gd name="T3" fmla="*/ 1308 h 13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4" h="1308">
                <a:moveTo>
                  <a:pt x="0" y="0"/>
                </a:moveTo>
                <a:lnTo>
                  <a:pt x="444" y="13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8875" name="Freeform 11"/>
          <p:cNvSpPr>
            <a:spLocks/>
          </p:cNvSpPr>
          <p:nvPr/>
        </p:nvSpPr>
        <p:spPr bwMode="auto">
          <a:xfrm>
            <a:off x="3644900" y="2489200"/>
            <a:ext cx="14288" cy="1625600"/>
          </a:xfrm>
          <a:custGeom>
            <a:avLst/>
            <a:gdLst>
              <a:gd name="T0" fmla="*/ 0 w 9"/>
              <a:gd name="T1" fmla="*/ 0 h 1024"/>
              <a:gd name="T2" fmla="*/ 9 w 9"/>
              <a:gd name="T3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" h="1024">
                <a:moveTo>
                  <a:pt x="0" y="0"/>
                </a:moveTo>
                <a:lnTo>
                  <a:pt x="9" y="102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8876" name="Freeform 12"/>
          <p:cNvSpPr>
            <a:spLocks/>
          </p:cNvSpPr>
          <p:nvPr/>
        </p:nvSpPr>
        <p:spPr bwMode="auto">
          <a:xfrm>
            <a:off x="2451100" y="2590800"/>
            <a:ext cx="711200" cy="1574800"/>
          </a:xfrm>
          <a:custGeom>
            <a:avLst/>
            <a:gdLst>
              <a:gd name="T0" fmla="*/ 448 w 448"/>
              <a:gd name="T1" fmla="*/ 0 h 992"/>
              <a:gd name="T2" fmla="*/ 0 w 448"/>
              <a:gd name="T3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8" h="992">
                <a:moveTo>
                  <a:pt x="448" y="0"/>
                </a:moveTo>
                <a:lnTo>
                  <a:pt x="0" y="99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8877" name="Freeform 13"/>
          <p:cNvSpPr>
            <a:spLocks/>
          </p:cNvSpPr>
          <p:nvPr/>
        </p:nvSpPr>
        <p:spPr bwMode="auto">
          <a:xfrm>
            <a:off x="1447800" y="4114800"/>
            <a:ext cx="3314700" cy="838200"/>
          </a:xfrm>
          <a:custGeom>
            <a:avLst/>
            <a:gdLst>
              <a:gd name="T0" fmla="*/ 0 w 2088"/>
              <a:gd name="T1" fmla="*/ 528 h 528"/>
              <a:gd name="T2" fmla="*/ 648 w 2088"/>
              <a:gd name="T3" fmla="*/ 32 h 528"/>
              <a:gd name="T4" fmla="*/ 1392 w 2088"/>
              <a:gd name="T5" fmla="*/ 0 h 528"/>
              <a:gd name="T6" fmla="*/ 2088 w 2088"/>
              <a:gd name="T7" fmla="*/ 49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8" h="528">
                <a:moveTo>
                  <a:pt x="0" y="528"/>
                </a:moveTo>
                <a:lnTo>
                  <a:pt x="648" y="32"/>
                </a:lnTo>
                <a:lnTo>
                  <a:pt x="1392" y="0"/>
                </a:lnTo>
                <a:lnTo>
                  <a:pt x="2088" y="49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8878" name="Freeform 14"/>
          <p:cNvSpPr>
            <a:spLocks/>
          </p:cNvSpPr>
          <p:nvPr/>
        </p:nvSpPr>
        <p:spPr bwMode="auto">
          <a:xfrm>
            <a:off x="2971800" y="2971800"/>
            <a:ext cx="419100" cy="2590800"/>
          </a:xfrm>
          <a:custGeom>
            <a:avLst/>
            <a:gdLst>
              <a:gd name="T0" fmla="*/ 264 w 264"/>
              <a:gd name="T1" fmla="*/ 0 h 1632"/>
              <a:gd name="T2" fmla="*/ 0 w 264"/>
              <a:gd name="T3" fmla="*/ 1632 h 16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4" h="1632">
                <a:moveTo>
                  <a:pt x="264" y="0"/>
                </a:moveTo>
                <a:lnTo>
                  <a:pt x="0" y="163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8879" name="Freeform 15"/>
          <p:cNvSpPr>
            <a:spLocks/>
          </p:cNvSpPr>
          <p:nvPr/>
        </p:nvSpPr>
        <p:spPr bwMode="auto">
          <a:xfrm>
            <a:off x="1447800" y="4895850"/>
            <a:ext cx="3302000" cy="666750"/>
          </a:xfrm>
          <a:custGeom>
            <a:avLst/>
            <a:gdLst>
              <a:gd name="T0" fmla="*/ 0 w 2080"/>
              <a:gd name="T1" fmla="*/ 36 h 420"/>
              <a:gd name="T2" fmla="*/ 960 w 2080"/>
              <a:gd name="T3" fmla="*/ 420 h 420"/>
              <a:gd name="T4" fmla="*/ 2080 w 2080"/>
              <a:gd name="T5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0" h="420">
                <a:moveTo>
                  <a:pt x="0" y="36"/>
                </a:moveTo>
                <a:lnTo>
                  <a:pt x="960" y="420"/>
                </a:lnTo>
                <a:lnTo>
                  <a:pt x="20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8880" name="Text Box 16"/>
          <p:cNvSpPr txBox="1">
            <a:spLocks noChangeArrowheads="1"/>
          </p:cNvSpPr>
          <p:nvPr/>
        </p:nvSpPr>
        <p:spPr bwMode="auto">
          <a:xfrm>
            <a:off x="1050560" y="4724400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/>
              <a:t>А</a:t>
            </a:r>
            <a:r>
              <a:rPr lang="ru-RU" sz="2400" baseline="-25000" dirty="0"/>
              <a:t>1</a:t>
            </a:r>
            <a:endParaRPr lang="ru-RU" sz="2400" dirty="0"/>
          </a:p>
        </p:txBody>
      </p:sp>
      <p:sp>
        <p:nvSpPr>
          <p:cNvPr id="548881" name="Text Box 17"/>
          <p:cNvSpPr txBox="1">
            <a:spLocks noChangeArrowheads="1"/>
          </p:cNvSpPr>
          <p:nvPr/>
        </p:nvSpPr>
        <p:spPr bwMode="auto">
          <a:xfrm>
            <a:off x="2492766" y="5348188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/>
              <a:t>А</a:t>
            </a:r>
            <a:r>
              <a:rPr lang="ru-RU" sz="2400" baseline="-25000" dirty="0"/>
              <a:t>2</a:t>
            </a:r>
            <a:endParaRPr lang="ru-RU" sz="2400" dirty="0"/>
          </a:p>
        </p:txBody>
      </p:sp>
      <p:sp>
        <p:nvSpPr>
          <p:cNvPr id="548882" name="Text Box 18"/>
          <p:cNvSpPr txBox="1">
            <a:spLocks noChangeArrowheads="1"/>
          </p:cNvSpPr>
          <p:nvPr/>
        </p:nvSpPr>
        <p:spPr bwMode="auto">
          <a:xfrm>
            <a:off x="2057400" y="3733800"/>
            <a:ext cx="51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/>
              <a:t>А</a:t>
            </a:r>
            <a:r>
              <a:rPr lang="en-US" sz="2400" b="1" baseline="-25000"/>
              <a:t>n</a:t>
            </a:r>
            <a:endParaRPr lang="ru-RU" sz="2400" b="1"/>
          </a:p>
        </p:txBody>
      </p:sp>
      <p:sp>
        <p:nvSpPr>
          <p:cNvPr id="548884" name="Text Box 20"/>
          <p:cNvSpPr txBox="1">
            <a:spLocks noChangeArrowheads="1"/>
          </p:cNvSpPr>
          <p:nvPr/>
        </p:nvSpPr>
        <p:spPr bwMode="auto">
          <a:xfrm>
            <a:off x="4721902" y="4725650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/>
              <a:t>А</a:t>
            </a:r>
            <a:r>
              <a:rPr lang="en-US" sz="2400" baseline="-25000" dirty="0"/>
              <a:t>3</a:t>
            </a:r>
            <a:endParaRPr lang="ru-RU" sz="2400" dirty="0"/>
          </a:p>
        </p:txBody>
      </p:sp>
      <p:graphicFrame>
        <p:nvGraphicFramePr>
          <p:cNvPr id="548886" name="Object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8916" name="Group 52"/>
          <p:cNvGrpSpPr>
            <a:grpSpLocks/>
          </p:cNvGrpSpPr>
          <p:nvPr/>
        </p:nvGrpSpPr>
        <p:grpSpPr bwMode="auto">
          <a:xfrm>
            <a:off x="3200400" y="2514600"/>
            <a:ext cx="557213" cy="2514600"/>
            <a:chOff x="2016" y="1584"/>
            <a:chExt cx="351" cy="1584"/>
          </a:xfrm>
        </p:grpSpPr>
        <p:sp>
          <p:nvSpPr>
            <p:cNvPr id="548883" name="Text Box 19"/>
            <p:cNvSpPr txBox="1">
              <a:spLocks noChangeArrowheads="1"/>
            </p:cNvSpPr>
            <p:nvPr/>
          </p:nvSpPr>
          <p:spPr bwMode="auto">
            <a:xfrm>
              <a:off x="2016" y="1584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/>
                <a:t>Р</a:t>
              </a:r>
            </a:p>
          </p:txBody>
        </p:sp>
        <p:grpSp>
          <p:nvGrpSpPr>
            <p:cNvPr id="548909" name="Group 45"/>
            <p:cNvGrpSpPr>
              <a:grpSpLocks/>
            </p:cNvGrpSpPr>
            <p:nvPr/>
          </p:nvGrpSpPr>
          <p:grpSpPr bwMode="auto">
            <a:xfrm>
              <a:off x="2112" y="1727"/>
              <a:ext cx="255" cy="1441"/>
              <a:chOff x="2160" y="1727"/>
              <a:chExt cx="255" cy="1441"/>
            </a:xfrm>
          </p:grpSpPr>
          <p:sp>
            <p:nvSpPr>
              <p:cNvPr id="548892" name="Freeform 28"/>
              <p:cNvSpPr>
                <a:spLocks/>
              </p:cNvSpPr>
              <p:nvPr/>
            </p:nvSpPr>
            <p:spPr bwMode="auto">
              <a:xfrm>
                <a:off x="2232" y="1760"/>
                <a:ext cx="48" cy="1104"/>
              </a:xfrm>
              <a:custGeom>
                <a:avLst/>
                <a:gdLst>
                  <a:gd name="T0" fmla="*/ 48 w 48"/>
                  <a:gd name="T1" fmla="*/ 0 h 1104"/>
                  <a:gd name="T2" fmla="*/ 0 w 48"/>
                  <a:gd name="T3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" h="1104">
                    <a:moveTo>
                      <a:pt x="48" y="0"/>
                    </a:moveTo>
                    <a:lnTo>
                      <a:pt x="0" y="110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893" name="Oval 29"/>
              <p:cNvSpPr>
                <a:spLocks noChangeArrowheads="1"/>
              </p:cNvSpPr>
              <p:nvPr/>
            </p:nvSpPr>
            <p:spPr bwMode="auto">
              <a:xfrm>
                <a:off x="2256" y="1727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8894" name="Oval 30"/>
              <p:cNvSpPr>
                <a:spLocks noChangeArrowheads="1"/>
              </p:cNvSpPr>
              <p:nvPr/>
            </p:nvSpPr>
            <p:spPr bwMode="auto">
              <a:xfrm>
                <a:off x="2208" y="2879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8895" name="Text Box 31"/>
              <p:cNvSpPr txBox="1">
                <a:spLocks noChangeArrowheads="1"/>
              </p:cNvSpPr>
              <p:nvPr/>
            </p:nvSpPr>
            <p:spPr bwMode="auto">
              <a:xfrm>
                <a:off x="2160" y="2880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400"/>
                  <a:t>Н</a:t>
                </a:r>
              </a:p>
            </p:txBody>
          </p:sp>
        </p:grpSp>
      </p:grpSp>
      <p:grpSp>
        <p:nvGrpSpPr>
          <p:cNvPr id="548908" name="Group 44"/>
          <p:cNvGrpSpPr>
            <a:grpSpLocks/>
          </p:cNvGrpSpPr>
          <p:nvPr/>
        </p:nvGrpSpPr>
        <p:grpSpPr bwMode="auto">
          <a:xfrm>
            <a:off x="2819400" y="2514600"/>
            <a:ext cx="1219200" cy="457200"/>
            <a:chOff x="1776" y="1584"/>
            <a:chExt cx="768" cy="288"/>
          </a:xfrm>
        </p:grpSpPr>
        <p:sp>
          <p:nvSpPr>
            <p:cNvPr id="548906" name="Freeform 42"/>
            <p:cNvSpPr>
              <a:spLocks/>
            </p:cNvSpPr>
            <p:nvPr/>
          </p:nvSpPr>
          <p:spPr bwMode="auto">
            <a:xfrm>
              <a:off x="1776" y="1776"/>
              <a:ext cx="768" cy="96"/>
            </a:xfrm>
            <a:custGeom>
              <a:avLst/>
              <a:gdLst>
                <a:gd name="T0" fmla="*/ 0 w 768"/>
                <a:gd name="T1" fmla="*/ 0 h 96"/>
                <a:gd name="T2" fmla="*/ 384 w 768"/>
                <a:gd name="T3" fmla="*/ 96 h 96"/>
                <a:gd name="T4" fmla="*/ 768 w 76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8" h="96">
                  <a:moveTo>
                    <a:pt x="0" y="0"/>
                  </a:moveTo>
                  <a:lnTo>
                    <a:pt x="384" y="96"/>
                  </a:lnTo>
                  <a:lnTo>
                    <a:pt x="7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907" name="Freeform 43"/>
            <p:cNvSpPr>
              <a:spLocks/>
            </p:cNvSpPr>
            <p:nvPr/>
          </p:nvSpPr>
          <p:spPr bwMode="auto">
            <a:xfrm>
              <a:off x="1776" y="1584"/>
              <a:ext cx="768" cy="192"/>
            </a:xfrm>
            <a:custGeom>
              <a:avLst/>
              <a:gdLst>
                <a:gd name="T0" fmla="*/ 768 w 768"/>
                <a:gd name="T1" fmla="*/ 192 h 192"/>
                <a:gd name="T2" fmla="*/ 528 w 768"/>
                <a:gd name="T3" fmla="*/ 0 h 192"/>
                <a:gd name="T4" fmla="*/ 240 w 768"/>
                <a:gd name="T5" fmla="*/ 0 h 192"/>
                <a:gd name="T6" fmla="*/ 0 w 768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" h="192">
                  <a:moveTo>
                    <a:pt x="768" y="192"/>
                  </a:moveTo>
                  <a:lnTo>
                    <a:pt x="528" y="0"/>
                  </a:lnTo>
                  <a:lnTo>
                    <a:pt x="240" y="0"/>
                  </a:lnTo>
                  <a:lnTo>
                    <a:pt x="0" y="1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8915" name="Freeform 51"/>
          <p:cNvSpPr>
            <a:spLocks/>
          </p:cNvSpPr>
          <p:nvPr/>
        </p:nvSpPr>
        <p:spPr bwMode="auto">
          <a:xfrm>
            <a:off x="1447799" y="2489200"/>
            <a:ext cx="3298371" cy="3073400"/>
          </a:xfrm>
          <a:custGeom>
            <a:avLst/>
            <a:gdLst>
              <a:gd name="T0" fmla="*/ 0 w 2064"/>
              <a:gd name="T1" fmla="*/ 1552 h 1936"/>
              <a:gd name="T2" fmla="*/ 960 w 2064"/>
              <a:gd name="T3" fmla="*/ 1936 h 1936"/>
              <a:gd name="T4" fmla="*/ 2064 w 2064"/>
              <a:gd name="T5" fmla="*/ 1504 h 1936"/>
              <a:gd name="T6" fmla="*/ 1632 w 2064"/>
              <a:gd name="T7" fmla="*/ 208 h 1936"/>
              <a:gd name="T8" fmla="*/ 1360 w 2064"/>
              <a:gd name="T9" fmla="*/ 0 h 1936"/>
              <a:gd name="T10" fmla="*/ 1104 w 2064"/>
              <a:gd name="T11" fmla="*/ 16 h 1936"/>
              <a:gd name="T12" fmla="*/ 864 w 2064"/>
              <a:gd name="T13" fmla="*/ 208 h 1936"/>
              <a:gd name="T14" fmla="*/ 0 w 2064"/>
              <a:gd name="T15" fmla="*/ 1552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64" h="1936">
                <a:moveTo>
                  <a:pt x="0" y="1552"/>
                </a:moveTo>
                <a:lnTo>
                  <a:pt x="960" y="1936"/>
                </a:lnTo>
                <a:lnTo>
                  <a:pt x="2064" y="1504"/>
                </a:lnTo>
                <a:lnTo>
                  <a:pt x="1632" y="208"/>
                </a:lnTo>
                <a:lnTo>
                  <a:pt x="1360" y="0"/>
                </a:lnTo>
                <a:lnTo>
                  <a:pt x="1104" y="16"/>
                </a:lnTo>
                <a:lnTo>
                  <a:pt x="864" y="208"/>
                </a:lnTo>
                <a:lnTo>
                  <a:pt x="0" y="1552"/>
                </a:lnTo>
                <a:close/>
              </a:path>
            </a:pathLst>
          </a:custGeom>
          <a:solidFill>
            <a:srgbClr val="0099FF">
              <a:alpha val="4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48920" name="Group 56"/>
          <p:cNvGrpSpPr>
            <a:grpSpLocks/>
          </p:cNvGrpSpPr>
          <p:nvPr/>
        </p:nvGrpSpPr>
        <p:grpSpPr bwMode="auto">
          <a:xfrm>
            <a:off x="2362200" y="2438400"/>
            <a:ext cx="2176463" cy="914400"/>
            <a:chOff x="1488" y="1536"/>
            <a:chExt cx="1371" cy="576"/>
          </a:xfrm>
        </p:grpSpPr>
        <p:sp>
          <p:nvSpPr>
            <p:cNvPr id="548917" name="Text Box 53"/>
            <p:cNvSpPr txBox="1">
              <a:spLocks noChangeArrowheads="1"/>
            </p:cNvSpPr>
            <p:nvPr/>
          </p:nvSpPr>
          <p:spPr bwMode="auto">
            <a:xfrm>
              <a:off x="1488" y="1536"/>
              <a:ext cx="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/>
                <a:t>В</a:t>
              </a:r>
              <a:r>
                <a:rPr lang="ru-RU" sz="2400" baseline="-25000"/>
                <a:t>1</a:t>
              </a:r>
              <a:endParaRPr lang="ru-RU" sz="2400"/>
            </a:p>
          </p:txBody>
        </p:sp>
        <p:sp>
          <p:nvSpPr>
            <p:cNvPr id="548918" name="Text Box 54"/>
            <p:cNvSpPr txBox="1">
              <a:spLocks noChangeArrowheads="1"/>
            </p:cNvSpPr>
            <p:nvPr/>
          </p:nvSpPr>
          <p:spPr bwMode="auto">
            <a:xfrm>
              <a:off x="1872" y="1824"/>
              <a:ext cx="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/>
                <a:t>В</a:t>
              </a:r>
              <a:r>
                <a:rPr lang="ru-RU" sz="2400" baseline="-25000"/>
                <a:t>2</a:t>
              </a:r>
              <a:endParaRPr lang="ru-RU" sz="2400"/>
            </a:p>
          </p:txBody>
        </p:sp>
        <p:sp>
          <p:nvSpPr>
            <p:cNvPr id="548919" name="Text Box 55"/>
            <p:cNvSpPr txBox="1">
              <a:spLocks noChangeArrowheads="1"/>
            </p:cNvSpPr>
            <p:nvPr/>
          </p:nvSpPr>
          <p:spPr bwMode="auto">
            <a:xfrm>
              <a:off x="2544" y="1632"/>
              <a:ext cx="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/>
                <a:t>В</a:t>
              </a:r>
              <a:r>
                <a:rPr lang="ru-RU" sz="2400" baseline="-25000"/>
                <a:t>3</a:t>
              </a:r>
              <a:endParaRPr lang="ru-RU" sz="2400"/>
            </a:p>
          </p:txBody>
        </p:sp>
      </p:grpSp>
      <p:sp>
        <p:nvSpPr>
          <p:cNvPr id="48" name="Заголовок 1"/>
          <p:cNvSpPr txBox="1">
            <a:spLocks/>
          </p:cNvSpPr>
          <p:nvPr/>
        </p:nvSpPr>
        <p:spPr>
          <a:xfrm>
            <a:off x="457200" y="382245"/>
            <a:ext cx="8229600" cy="5984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Элементы усечённой пирамиды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400" y="1120675"/>
            <a:ext cx="7855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Отрезки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,…, A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называются </a:t>
            </a:r>
            <a:r>
              <a:rPr lang="ru-RU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боковыми </a:t>
            </a:r>
            <a:r>
              <a:rPr lang="ru-RU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ребрами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4418" y="1760202"/>
            <a:ext cx="41096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Перпендикуляр, проведенный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какой-нибудь точки одного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основания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 плоскости другого основания, называется </a:t>
            </a:r>
          </a:p>
          <a:p>
            <a:r>
              <a:rPr lang="ru-RU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высотой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усеченной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пирамиды.</a:t>
            </a:r>
          </a:p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высота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266" y="6109592"/>
            <a:ext cx="7792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Усеченную пирамиду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обозначают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…A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…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2832100" y="2129135"/>
            <a:ext cx="4587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 smtClean="0"/>
              <a:t>В</a:t>
            </a:r>
            <a:r>
              <a:rPr lang="en-US" sz="2400" baseline="-25000" dirty="0"/>
              <a:t>n</a:t>
            </a:r>
            <a:endParaRPr lang="ru-RU" sz="2400" dirty="0"/>
          </a:p>
        </p:txBody>
      </p:sp>
      <p:sp>
        <p:nvSpPr>
          <p:cNvPr id="53" name="AutoShape 60"/>
          <p:cNvSpPr>
            <a:spLocks noChangeArrowheads="1"/>
          </p:cNvSpPr>
          <p:nvPr/>
        </p:nvSpPr>
        <p:spPr bwMode="auto">
          <a:xfrm>
            <a:off x="6238528" y="5133875"/>
            <a:ext cx="2581944" cy="885825"/>
          </a:xfrm>
          <a:prstGeom prst="wedgeRectCallout">
            <a:avLst>
              <a:gd name="adj1" fmla="val -155363"/>
              <a:gd name="adj2" fmla="val -6561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Боковые грани усеченной пирамиды -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трапеции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4200" y="3760866"/>
            <a:ext cx="33861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Высота боковой грани называется </a:t>
            </a:r>
            <a:r>
              <a:rPr lang="ru-RU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апофемой.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апофема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317490" y="2846080"/>
            <a:ext cx="654310" cy="2452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1972663" y="5181600"/>
            <a:ext cx="4555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ru-RU" sz="2400" baseline="-25000" dirty="0" smtClean="0"/>
              <a:t>1</a:t>
            </a:r>
            <a:endParaRPr lang="ru-RU" sz="24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2793896" y="2489200"/>
            <a:ext cx="4555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ru-RU" sz="2400" baseline="-25000" dirty="0"/>
              <a:t>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58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reeform 2"/>
          <p:cNvSpPr>
            <a:spLocks/>
          </p:cNvSpPr>
          <p:nvPr/>
        </p:nvSpPr>
        <p:spPr bwMode="auto">
          <a:xfrm>
            <a:off x="4800600" y="3200400"/>
            <a:ext cx="749300" cy="2324100"/>
          </a:xfrm>
          <a:custGeom>
            <a:avLst/>
            <a:gdLst>
              <a:gd name="T0" fmla="*/ 63500 w 472"/>
              <a:gd name="T1" fmla="*/ 1803400 h 1464"/>
              <a:gd name="T2" fmla="*/ 749300 w 472"/>
              <a:gd name="T3" fmla="*/ 2324100 h 1464"/>
              <a:gd name="T4" fmla="*/ 292100 w 472"/>
              <a:gd name="T5" fmla="*/ 203200 h 1464"/>
              <a:gd name="T6" fmla="*/ 0 w 472"/>
              <a:gd name="T7" fmla="*/ 0 h 1464"/>
              <a:gd name="T8" fmla="*/ 63500 w 472"/>
              <a:gd name="T9" fmla="*/ 1803400 h 1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2" h="1464">
                <a:moveTo>
                  <a:pt x="40" y="1136"/>
                </a:moveTo>
                <a:lnTo>
                  <a:pt x="472" y="1464"/>
                </a:lnTo>
                <a:lnTo>
                  <a:pt x="184" y="128"/>
                </a:lnTo>
                <a:lnTo>
                  <a:pt x="0" y="0"/>
                </a:lnTo>
                <a:lnTo>
                  <a:pt x="40" y="1136"/>
                </a:lnTo>
                <a:close/>
              </a:path>
            </a:pathLst>
          </a:custGeom>
          <a:solidFill>
            <a:schemeClr val="folHlink">
              <a:alpha val="54901"/>
            </a:schemeClr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299" name="Freeform 3"/>
          <p:cNvSpPr>
            <a:spLocks/>
          </p:cNvSpPr>
          <p:nvPr/>
        </p:nvSpPr>
        <p:spPr bwMode="auto">
          <a:xfrm>
            <a:off x="3657600" y="3200400"/>
            <a:ext cx="1168400" cy="1828800"/>
          </a:xfrm>
          <a:custGeom>
            <a:avLst/>
            <a:gdLst>
              <a:gd name="T0" fmla="*/ 0 w 736"/>
              <a:gd name="T1" fmla="*/ 1828800 h 1152"/>
              <a:gd name="T2" fmla="*/ 1168400 w 736"/>
              <a:gd name="T3" fmla="*/ 1828800 h 1152"/>
              <a:gd name="T4" fmla="*/ 1104900 w 736"/>
              <a:gd name="T5" fmla="*/ 12700 h 1152"/>
              <a:gd name="T6" fmla="*/ 520700 w 736"/>
              <a:gd name="T7" fmla="*/ 0 h 1152"/>
              <a:gd name="T8" fmla="*/ 0 w 736"/>
              <a:gd name="T9" fmla="*/ 1828800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6" h="1152">
                <a:moveTo>
                  <a:pt x="0" y="1152"/>
                </a:moveTo>
                <a:lnTo>
                  <a:pt x="736" y="1152"/>
                </a:lnTo>
                <a:lnTo>
                  <a:pt x="696" y="8"/>
                </a:lnTo>
                <a:lnTo>
                  <a:pt x="328" y="0"/>
                </a:lnTo>
                <a:lnTo>
                  <a:pt x="0" y="1152"/>
                </a:lnTo>
                <a:close/>
              </a:path>
            </a:pathLst>
          </a:custGeom>
          <a:solidFill>
            <a:srgbClr val="00CCFF">
              <a:alpha val="25098"/>
            </a:srgbClr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2971800" y="5029200"/>
            <a:ext cx="2590800" cy="990600"/>
          </a:xfrm>
          <a:custGeom>
            <a:avLst/>
            <a:gdLst>
              <a:gd name="T0" fmla="*/ 0 w 1632"/>
              <a:gd name="T1" fmla="*/ 457200 h 624"/>
              <a:gd name="T2" fmla="*/ 609600 w 1632"/>
              <a:gd name="T3" fmla="*/ 990600 h 624"/>
              <a:gd name="T4" fmla="*/ 1905000 w 1632"/>
              <a:gd name="T5" fmla="*/ 990600 h 624"/>
              <a:gd name="T6" fmla="*/ 2590800 w 1632"/>
              <a:gd name="T7" fmla="*/ 533400 h 624"/>
              <a:gd name="T8" fmla="*/ 1905000 w 1632"/>
              <a:gd name="T9" fmla="*/ 0 h 624"/>
              <a:gd name="T10" fmla="*/ 685800 w 1632"/>
              <a:gd name="T11" fmla="*/ 0 h 624"/>
              <a:gd name="T12" fmla="*/ 0 w 1632"/>
              <a:gd name="T13" fmla="*/ 457200 h 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32" h="624">
                <a:moveTo>
                  <a:pt x="0" y="288"/>
                </a:moveTo>
                <a:lnTo>
                  <a:pt x="384" y="624"/>
                </a:lnTo>
                <a:lnTo>
                  <a:pt x="1200" y="624"/>
                </a:lnTo>
                <a:lnTo>
                  <a:pt x="1632" y="336"/>
                </a:lnTo>
                <a:lnTo>
                  <a:pt x="1200" y="0"/>
                </a:lnTo>
                <a:lnTo>
                  <a:pt x="432" y="0"/>
                </a:lnTo>
                <a:lnTo>
                  <a:pt x="0" y="288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H="1">
            <a:off x="2971800" y="3352800"/>
            <a:ext cx="914400" cy="2133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H="1" flipV="1">
            <a:off x="5105400" y="3429000"/>
            <a:ext cx="457200" cy="2133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4800600" y="3657600"/>
            <a:ext cx="76200" cy="2362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3581400" y="3657600"/>
            <a:ext cx="609600" cy="2362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 flipV="1">
            <a:off x="4800600" y="3200400"/>
            <a:ext cx="76200" cy="1828800"/>
          </a:xfrm>
          <a:prstGeom prst="line">
            <a:avLst/>
          </a:prstGeom>
          <a:noFill/>
          <a:ln w="254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V="1">
            <a:off x="3657600" y="3200400"/>
            <a:ext cx="533400" cy="1828800"/>
          </a:xfrm>
          <a:prstGeom prst="line">
            <a:avLst/>
          </a:prstGeom>
          <a:noFill/>
          <a:ln w="254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3581400" y="6019800"/>
            <a:ext cx="1295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flipV="1">
            <a:off x="4876800" y="5562600"/>
            <a:ext cx="6858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2971800" y="5486400"/>
            <a:ext cx="6096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 flipV="1">
            <a:off x="2971800" y="5029200"/>
            <a:ext cx="685800" cy="45720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V="1">
            <a:off x="3657600" y="5029200"/>
            <a:ext cx="1219200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4876800" y="5029200"/>
            <a:ext cx="685800" cy="53340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3886200" y="3352800"/>
            <a:ext cx="3048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4191000" y="3657600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 flipH="1">
            <a:off x="4800600" y="3429000"/>
            <a:ext cx="30480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7" name="Freeform 21"/>
          <p:cNvSpPr>
            <a:spLocks/>
          </p:cNvSpPr>
          <p:nvPr/>
        </p:nvSpPr>
        <p:spPr bwMode="auto">
          <a:xfrm>
            <a:off x="2971800" y="3200400"/>
            <a:ext cx="1219200" cy="2286000"/>
          </a:xfrm>
          <a:custGeom>
            <a:avLst/>
            <a:gdLst>
              <a:gd name="T0" fmla="*/ 0 w 776"/>
              <a:gd name="T1" fmla="*/ 2286000 h 1440"/>
              <a:gd name="T2" fmla="*/ 716437 w 776"/>
              <a:gd name="T3" fmla="*/ 1816100 h 1440"/>
              <a:gd name="T4" fmla="*/ 1219200 w 776"/>
              <a:gd name="T5" fmla="*/ 0 h 1440"/>
              <a:gd name="T6" fmla="*/ 904973 w 776"/>
              <a:gd name="T7" fmla="*/ 152400 h 1440"/>
              <a:gd name="T8" fmla="*/ 0 w 776"/>
              <a:gd name="T9" fmla="*/ 2286000 h 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6" h="1440">
                <a:moveTo>
                  <a:pt x="0" y="1440"/>
                </a:moveTo>
                <a:lnTo>
                  <a:pt x="456" y="1144"/>
                </a:lnTo>
                <a:lnTo>
                  <a:pt x="776" y="0"/>
                </a:lnTo>
                <a:lnTo>
                  <a:pt x="576" y="96"/>
                </a:lnTo>
                <a:lnTo>
                  <a:pt x="0" y="1440"/>
                </a:lnTo>
                <a:close/>
              </a:path>
            </a:pathLst>
          </a:custGeom>
          <a:solidFill>
            <a:srgbClr val="00FF00">
              <a:alpha val="45097"/>
            </a:srgbClr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8" name="Freeform 22"/>
          <p:cNvSpPr>
            <a:spLocks/>
          </p:cNvSpPr>
          <p:nvPr/>
        </p:nvSpPr>
        <p:spPr bwMode="auto">
          <a:xfrm>
            <a:off x="4800600" y="3429000"/>
            <a:ext cx="762000" cy="2603500"/>
          </a:xfrm>
          <a:custGeom>
            <a:avLst/>
            <a:gdLst>
              <a:gd name="T0" fmla="*/ 86032 w 496"/>
              <a:gd name="T1" fmla="*/ 2603500 h 1640"/>
              <a:gd name="T2" fmla="*/ 762000 w 496"/>
              <a:gd name="T3" fmla="*/ 2133600 h 1640"/>
              <a:gd name="T4" fmla="*/ 319548 w 496"/>
              <a:gd name="T5" fmla="*/ 0 h 1640"/>
              <a:gd name="T6" fmla="*/ 0 w 496"/>
              <a:gd name="T7" fmla="*/ 241300 h 1640"/>
              <a:gd name="T8" fmla="*/ 86032 w 496"/>
              <a:gd name="T9" fmla="*/ 2603500 h 1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6" h="1640">
                <a:moveTo>
                  <a:pt x="56" y="1640"/>
                </a:moveTo>
                <a:lnTo>
                  <a:pt x="496" y="1344"/>
                </a:lnTo>
                <a:lnTo>
                  <a:pt x="208" y="0"/>
                </a:lnTo>
                <a:lnTo>
                  <a:pt x="0" y="152"/>
                </a:lnTo>
                <a:lnTo>
                  <a:pt x="56" y="1640"/>
                </a:lnTo>
                <a:close/>
              </a:path>
            </a:pathLst>
          </a:custGeom>
          <a:solidFill>
            <a:srgbClr val="00FFFF">
              <a:alpha val="54117"/>
            </a:srgbClr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9" name="Freeform 23"/>
          <p:cNvSpPr>
            <a:spLocks/>
          </p:cNvSpPr>
          <p:nvPr/>
        </p:nvSpPr>
        <p:spPr bwMode="auto">
          <a:xfrm>
            <a:off x="3581400" y="3657600"/>
            <a:ext cx="1295400" cy="2374900"/>
          </a:xfrm>
          <a:custGeom>
            <a:avLst/>
            <a:gdLst>
              <a:gd name="T0" fmla="*/ 0 w 816"/>
              <a:gd name="T1" fmla="*/ 2374900 h 1496"/>
              <a:gd name="T2" fmla="*/ 1295400 w 816"/>
              <a:gd name="T3" fmla="*/ 2374900 h 1496"/>
              <a:gd name="T4" fmla="*/ 1208088 w 816"/>
              <a:gd name="T5" fmla="*/ 12700 h 1496"/>
              <a:gd name="T6" fmla="*/ 609600 w 816"/>
              <a:gd name="T7" fmla="*/ 0 h 1496"/>
              <a:gd name="T8" fmla="*/ 0 w 816"/>
              <a:gd name="T9" fmla="*/ 2374900 h 1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1496">
                <a:moveTo>
                  <a:pt x="0" y="1496"/>
                </a:moveTo>
                <a:lnTo>
                  <a:pt x="816" y="1496"/>
                </a:lnTo>
                <a:lnTo>
                  <a:pt x="761" y="8"/>
                </a:lnTo>
                <a:lnTo>
                  <a:pt x="384" y="0"/>
                </a:lnTo>
                <a:lnTo>
                  <a:pt x="0" y="1496"/>
                </a:lnTo>
                <a:close/>
              </a:path>
            </a:pathLst>
          </a:custGeom>
          <a:solidFill>
            <a:srgbClr val="FFFF00">
              <a:alpha val="65097"/>
            </a:srgbClr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20" name="Freeform 24"/>
          <p:cNvSpPr>
            <a:spLocks/>
          </p:cNvSpPr>
          <p:nvPr/>
        </p:nvSpPr>
        <p:spPr bwMode="auto">
          <a:xfrm>
            <a:off x="3886200" y="3200400"/>
            <a:ext cx="1219200" cy="457200"/>
          </a:xfrm>
          <a:custGeom>
            <a:avLst/>
            <a:gdLst>
              <a:gd name="T0" fmla="*/ 0 w 768"/>
              <a:gd name="T1" fmla="*/ 152400 h 288"/>
              <a:gd name="T2" fmla="*/ 304800 w 768"/>
              <a:gd name="T3" fmla="*/ 457200 h 288"/>
              <a:gd name="T4" fmla="*/ 914400 w 768"/>
              <a:gd name="T5" fmla="*/ 457200 h 288"/>
              <a:gd name="T6" fmla="*/ 1219200 w 768"/>
              <a:gd name="T7" fmla="*/ 228600 h 288"/>
              <a:gd name="T8" fmla="*/ 914400 w 768"/>
              <a:gd name="T9" fmla="*/ 0 h 288"/>
              <a:gd name="T10" fmla="*/ 304800 w 768"/>
              <a:gd name="T11" fmla="*/ 0 h 288"/>
              <a:gd name="T12" fmla="*/ 0 w 768"/>
              <a:gd name="T13" fmla="*/ 1524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8" h="288">
                <a:moveTo>
                  <a:pt x="0" y="96"/>
                </a:moveTo>
                <a:lnTo>
                  <a:pt x="192" y="288"/>
                </a:lnTo>
                <a:lnTo>
                  <a:pt x="576" y="288"/>
                </a:lnTo>
                <a:lnTo>
                  <a:pt x="768" y="144"/>
                </a:lnTo>
                <a:lnTo>
                  <a:pt x="576" y="0"/>
                </a:lnTo>
                <a:lnTo>
                  <a:pt x="192" y="0"/>
                </a:lnTo>
                <a:lnTo>
                  <a:pt x="0" y="96"/>
                </a:lnTo>
                <a:close/>
              </a:path>
            </a:pathLst>
          </a:custGeom>
          <a:solidFill>
            <a:srgbClr val="FF99CC"/>
          </a:solidFill>
          <a:ln w="9525" cap="flat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6" name="Line 25"/>
          <p:cNvSpPr>
            <a:spLocks noChangeShapeType="1"/>
          </p:cNvSpPr>
          <p:nvPr/>
        </p:nvSpPr>
        <p:spPr bwMode="auto">
          <a:xfrm>
            <a:off x="12344400" y="4724400"/>
            <a:ext cx="76200" cy="1905000"/>
          </a:xfrm>
          <a:prstGeom prst="line">
            <a:avLst/>
          </a:prstGeom>
          <a:noFill/>
          <a:ln w="38100">
            <a:solidFill>
              <a:srgbClr val="3ACE4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 rot="10832204" flipV="1">
            <a:off x="2514600" y="53340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A</a:t>
            </a:r>
            <a:r>
              <a:rPr lang="en-US" sz="900"/>
              <a:t>1</a:t>
            </a:r>
            <a:endParaRPr lang="ru-RU" sz="1800"/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3276600" y="60198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A</a:t>
            </a:r>
            <a:r>
              <a:rPr lang="ru-RU" sz="900"/>
              <a:t>2</a:t>
            </a:r>
            <a:endParaRPr lang="ru-RU" sz="1800"/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4800600" y="60198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A</a:t>
            </a:r>
            <a:r>
              <a:rPr lang="ru-RU" sz="900"/>
              <a:t>3</a:t>
            </a:r>
            <a:endParaRPr lang="ru-RU" sz="1800"/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3429000" y="4648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A</a:t>
            </a:r>
            <a:r>
              <a:rPr lang="en-US" sz="900"/>
              <a:t>n</a:t>
            </a:r>
            <a:endParaRPr lang="ru-RU" sz="1800"/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5562600" y="55626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A</a:t>
            </a:r>
            <a:r>
              <a:rPr lang="ru-RU" sz="900"/>
              <a:t>4</a:t>
            </a:r>
            <a:endParaRPr lang="ru-RU" sz="1800"/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4724400" y="35814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В</a:t>
            </a:r>
            <a:r>
              <a:rPr lang="ru-RU" sz="900"/>
              <a:t>3</a:t>
            </a:r>
            <a:endParaRPr lang="ru-RU" sz="1800"/>
          </a:p>
        </p:txBody>
      </p:sp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3581400" y="30480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В</a:t>
            </a:r>
            <a:r>
              <a:rPr lang="en-US" sz="900"/>
              <a:t>1</a:t>
            </a:r>
            <a:endParaRPr lang="ru-RU" sz="1800"/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4114800" y="35814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В</a:t>
            </a:r>
            <a:r>
              <a:rPr lang="ru-RU" sz="900"/>
              <a:t>2</a:t>
            </a:r>
            <a:endParaRPr lang="ru-RU" sz="1800"/>
          </a:p>
        </p:txBody>
      </p:sp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5105400" y="32766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В</a:t>
            </a:r>
            <a:r>
              <a:rPr lang="ru-RU" sz="900"/>
              <a:t>4</a:t>
            </a:r>
            <a:endParaRPr lang="ru-RU" sz="1800"/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4800600" y="28194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В</a:t>
            </a:r>
            <a:r>
              <a:rPr lang="en-US" sz="900"/>
              <a:t>n</a:t>
            </a:r>
            <a:endParaRPr lang="ru-RU" sz="1800"/>
          </a:p>
        </p:txBody>
      </p:sp>
      <p:sp>
        <p:nvSpPr>
          <p:cNvPr id="55333" name="Freeform 37"/>
          <p:cNvSpPr>
            <a:spLocks/>
          </p:cNvSpPr>
          <p:nvPr/>
        </p:nvSpPr>
        <p:spPr bwMode="auto">
          <a:xfrm>
            <a:off x="2971800" y="3352800"/>
            <a:ext cx="1219200" cy="2667000"/>
          </a:xfrm>
          <a:custGeom>
            <a:avLst/>
            <a:gdLst>
              <a:gd name="T0" fmla="*/ 0 w 768"/>
              <a:gd name="T1" fmla="*/ 2133600 h 1680"/>
              <a:gd name="T2" fmla="*/ 609600 w 768"/>
              <a:gd name="T3" fmla="*/ 2667000 h 1680"/>
              <a:gd name="T4" fmla="*/ 1219200 w 768"/>
              <a:gd name="T5" fmla="*/ 304800 h 1680"/>
              <a:gd name="T6" fmla="*/ 914400 w 768"/>
              <a:gd name="T7" fmla="*/ 0 h 1680"/>
              <a:gd name="T8" fmla="*/ 0 w 768"/>
              <a:gd name="T9" fmla="*/ 2133600 h 1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8" h="1680">
                <a:moveTo>
                  <a:pt x="0" y="1344"/>
                </a:moveTo>
                <a:lnTo>
                  <a:pt x="384" y="1680"/>
                </a:lnTo>
                <a:lnTo>
                  <a:pt x="768" y="192"/>
                </a:lnTo>
                <a:lnTo>
                  <a:pt x="576" y="0"/>
                </a:lnTo>
                <a:lnTo>
                  <a:pt x="0" y="1344"/>
                </a:lnTo>
                <a:close/>
              </a:path>
            </a:pathLst>
          </a:custGeom>
          <a:solidFill>
            <a:srgbClr val="0000FF">
              <a:alpha val="54901"/>
            </a:srgbClr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41" name="Text Box 45"/>
          <p:cNvSpPr txBox="1">
            <a:spLocks noChangeArrowheads="1"/>
          </p:cNvSpPr>
          <p:nvPr/>
        </p:nvSpPr>
        <p:spPr bwMode="auto">
          <a:xfrm rot="10832204" flipV="1">
            <a:off x="3352800" y="4419600"/>
            <a:ext cx="62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99"/>
                </a:solidFill>
              </a:rPr>
              <a:t>S</a:t>
            </a:r>
            <a:r>
              <a:rPr lang="en-US" sz="1200">
                <a:solidFill>
                  <a:srgbClr val="FFFF99"/>
                </a:solidFill>
              </a:rPr>
              <a:t>1</a:t>
            </a:r>
            <a:endParaRPr lang="ru-RU" sz="2400">
              <a:solidFill>
                <a:srgbClr val="FFFF99"/>
              </a:solidFill>
            </a:endParaRPr>
          </a:p>
        </p:txBody>
      </p:sp>
      <p:sp>
        <p:nvSpPr>
          <p:cNvPr id="55342" name="Text Box 46"/>
          <p:cNvSpPr txBox="1">
            <a:spLocks noChangeArrowheads="1"/>
          </p:cNvSpPr>
          <p:nvPr/>
        </p:nvSpPr>
        <p:spPr bwMode="auto">
          <a:xfrm rot="10832204" flipV="1">
            <a:off x="3429000" y="4114800"/>
            <a:ext cx="62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</a:t>
            </a:r>
            <a:r>
              <a:rPr lang="en-US" sz="1200"/>
              <a:t>n</a:t>
            </a:r>
            <a:endParaRPr lang="ru-RU" sz="2400"/>
          </a:p>
        </p:txBody>
      </p:sp>
      <p:sp>
        <p:nvSpPr>
          <p:cNvPr id="55344" name="Text Box 48"/>
          <p:cNvSpPr txBox="1">
            <a:spLocks noChangeArrowheads="1"/>
          </p:cNvSpPr>
          <p:nvPr/>
        </p:nvSpPr>
        <p:spPr bwMode="auto">
          <a:xfrm rot="10832204" flipV="1">
            <a:off x="4876800" y="4495800"/>
            <a:ext cx="62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S</a:t>
            </a:r>
            <a:r>
              <a:rPr lang="en-US" sz="1200">
                <a:solidFill>
                  <a:srgbClr val="FF0000"/>
                </a:solidFill>
              </a:rPr>
              <a:t>3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55345" name="Text Box 49"/>
          <p:cNvSpPr txBox="1">
            <a:spLocks noChangeArrowheads="1"/>
          </p:cNvSpPr>
          <p:nvPr/>
        </p:nvSpPr>
        <p:spPr bwMode="auto">
          <a:xfrm rot="10832204" flipV="1">
            <a:off x="4114800" y="4724400"/>
            <a:ext cx="62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S</a:t>
            </a:r>
            <a:r>
              <a:rPr lang="en-US" sz="1200">
                <a:solidFill>
                  <a:srgbClr val="FF0000"/>
                </a:solidFill>
              </a:rPr>
              <a:t>2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55346" name="Text Box 50"/>
          <p:cNvSpPr txBox="1">
            <a:spLocks noChangeArrowheads="1"/>
          </p:cNvSpPr>
          <p:nvPr/>
        </p:nvSpPr>
        <p:spPr bwMode="auto">
          <a:xfrm rot="10832204" flipV="1">
            <a:off x="1914354" y="2050478"/>
            <a:ext cx="17204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i="1" dirty="0"/>
              <a:t>S</a:t>
            </a:r>
            <a:r>
              <a:rPr lang="ru-RU" sz="1800" i="1" dirty="0" smtClean="0"/>
              <a:t>бок </a:t>
            </a:r>
            <a:r>
              <a:rPr lang="ru-RU" sz="2800" i="1" dirty="0" smtClean="0"/>
              <a:t>= </a:t>
            </a:r>
            <a:r>
              <a:rPr lang="en-US" sz="2800" i="1" dirty="0"/>
              <a:t>S</a:t>
            </a:r>
            <a:r>
              <a:rPr lang="ru-RU" sz="1600" i="1" dirty="0"/>
              <a:t>1</a:t>
            </a:r>
            <a:r>
              <a:rPr lang="ru-RU" sz="2800" i="1" dirty="0"/>
              <a:t> </a:t>
            </a:r>
            <a:endParaRPr lang="ru-RU" sz="1600" i="1" dirty="0"/>
          </a:p>
        </p:txBody>
      </p:sp>
      <p:sp>
        <p:nvSpPr>
          <p:cNvPr id="55349" name="Text Box 53"/>
          <p:cNvSpPr txBox="1">
            <a:spLocks noChangeArrowheads="1"/>
          </p:cNvSpPr>
          <p:nvPr/>
        </p:nvSpPr>
        <p:spPr bwMode="auto">
          <a:xfrm rot="10832204" flipV="1">
            <a:off x="3388488" y="2155822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i="1" dirty="0"/>
              <a:t>+</a:t>
            </a:r>
            <a:r>
              <a:rPr lang="en-US" sz="2800" i="1" dirty="0"/>
              <a:t>S</a:t>
            </a:r>
            <a:r>
              <a:rPr lang="ru-RU" sz="1800" i="1" dirty="0"/>
              <a:t>2</a:t>
            </a:r>
            <a:endParaRPr lang="ru-RU" sz="1600" i="1" dirty="0"/>
          </a:p>
        </p:txBody>
      </p:sp>
      <p:sp>
        <p:nvSpPr>
          <p:cNvPr id="55351" name="Text Box 55"/>
          <p:cNvSpPr txBox="1">
            <a:spLocks noChangeArrowheads="1"/>
          </p:cNvSpPr>
          <p:nvPr/>
        </p:nvSpPr>
        <p:spPr bwMode="auto">
          <a:xfrm rot="10832204" flipV="1">
            <a:off x="4766150" y="2156693"/>
            <a:ext cx="1370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/>
              <a:t>+…+</a:t>
            </a:r>
            <a:r>
              <a:rPr lang="en-US" sz="2800" i="1" dirty="0" err="1"/>
              <a:t>S</a:t>
            </a:r>
            <a:r>
              <a:rPr lang="en-US" sz="2400" i="1" dirty="0" err="1"/>
              <a:t>n</a:t>
            </a:r>
            <a:endParaRPr lang="ru-RU" sz="1600" i="1" dirty="0"/>
          </a:p>
        </p:txBody>
      </p:sp>
      <p:sp>
        <p:nvSpPr>
          <p:cNvPr id="55352" name="Text Box 56"/>
          <p:cNvSpPr txBox="1">
            <a:spLocks noChangeArrowheads="1"/>
          </p:cNvSpPr>
          <p:nvPr/>
        </p:nvSpPr>
        <p:spPr bwMode="auto">
          <a:xfrm rot="10832204" flipV="1">
            <a:off x="4057252" y="2155822"/>
            <a:ext cx="760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/>
              <a:t>+</a:t>
            </a:r>
            <a:r>
              <a:rPr lang="en-US" sz="2800" i="1" dirty="0"/>
              <a:t>S</a:t>
            </a:r>
            <a:r>
              <a:rPr lang="ru-RU" sz="1800" i="1" dirty="0"/>
              <a:t>3</a:t>
            </a:r>
            <a:endParaRPr lang="ru-RU" sz="1600" i="1" dirty="0"/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446738" y="332656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Боковая поверхность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1364" y="2042433"/>
            <a:ext cx="4294564" cy="700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8585" y="1052736"/>
            <a:ext cx="8175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Площадью </a:t>
            </a:r>
            <a:r>
              <a:rPr lang="ru-RU" sz="22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боковой поверхности</a:t>
            </a:r>
            <a:r>
              <a:rPr lang="ru-RU" sz="2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усеченной пирамиды называется сумма площадей ее боковых граней.</a:t>
            </a:r>
          </a:p>
        </p:txBody>
      </p:sp>
      <p:pic>
        <p:nvPicPr>
          <p:cNvPr id="49" name="Picture 3" descr="C:\Documents and Settings\Admin\Мои документы\РИСУНКИ\2_Школа\1_Ученик\Рисунок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60094"/>
            <a:ext cx="2057400" cy="153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6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1000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1000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000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1000"/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1000"/>
                                        <p:tgtEl>
                                          <p:spTgt spid="55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000"/>
                                        <p:tgtEl>
                                          <p:spTgt spid="55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1000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1000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000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1000"/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1000"/>
                                        <p:tgtEl>
                                          <p:spTgt spid="55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000"/>
                                        <p:tgtEl>
                                          <p:spTgt spid="55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animBg="1"/>
      <p:bldP spid="55300" grpId="0" animBg="1"/>
      <p:bldP spid="55301" grpId="0" animBg="1"/>
      <p:bldP spid="55302" grpId="0" animBg="1"/>
      <p:bldP spid="55304" grpId="0" animBg="1"/>
      <p:bldP spid="55305" grpId="0" animBg="1"/>
      <p:bldP spid="55306" grpId="0" animBg="1"/>
      <p:bldP spid="55307" grpId="0" animBg="1"/>
      <p:bldP spid="55308" grpId="0" animBg="1"/>
      <p:bldP spid="55309" grpId="0" animBg="1"/>
      <p:bldP spid="55310" grpId="0" animBg="1"/>
      <p:bldP spid="55311" grpId="0" animBg="1"/>
      <p:bldP spid="55312" grpId="0" animBg="1"/>
      <p:bldP spid="55313" grpId="0" animBg="1"/>
      <p:bldP spid="55314" grpId="0" animBg="1"/>
      <p:bldP spid="55315" grpId="0" animBg="1"/>
      <p:bldP spid="55316" grpId="0" animBg="1"/>
      <p:bldP spid="55317" grpId="0" animBg="1"/>
      <p:bldP spid="55318" grpId="0" animBg="1"/>
      <p:bldP spid="55319" grpId="0" animBg="1"/>
      <p:bldP spid="55320" grpId="0" animBg="1"/>
      <p:bldP spid="55333" grpId="0" animBg="1"/>
      <p:bldP spid="55341" grpId="0"/>
      <p:bldP spid="55346" grpId="0"/>
      <p:bldP spid="55349" grpId="0"/>
      <p:bldP spid="55351" grpId="0"/>
      <p:bldP spid="553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Line 5"/>
          <p:cNvSpPr>
            <a:spLocks noChangeShapeType="1"/>
          </p:cNvSpPr>
          <p:nvPr/>
        </p:nvSpPr>
        <p:spPr bwMode="auto">
          <a:xfrm flipH="1">
            <a:off x="2971800" y="3352800"/>
            <a:ext cx="914400" cy="2133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H="1" flipV="1">
            <a:off x="5105400" y="3429000"/>
            <a:ext cx="457200" cy="2133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4800600" y="3657600"/>
            <a:ext cx="76200" cy="2362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3581400" y="3657600"/>
            <a:ext cx="609600" cy="2362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 flipV="1">
            <a:off x="4800600" y="3200400"/>
            <a:ext cx="152400" cy="1828800"/>
          </a:xfrm>
          <a:prstGeom prst="line">
            <a:avLst/>
          </a:prstGeom>
          <a:noFill/>
          <a:ln w="254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V="1">
            <a:off x="3657600" y="3200400"/>
            <a:ext cx="533400" cy="1828800"/>
          </a:xfrm>
          <a:prstGeom prst="line">
            <a:avLst/>
          </a:prstGeom>
          <a:noFill/>
          <a:ln w="254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3581400" y="6019800"/>
            <a:ext cx="1295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flipV="1">
            <a:off x="4876800" y="5562600"/>
            <a:ext cx="6858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2971800" y="5486400"/>
            <a:ext cx="6096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 flipV="1">
            <a:off x="2971800" y="5029200"/>
            <a:ext cx="685800" cy="45720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V="1">
            <a:off x="3657600" y="5029200"/>
            <a:ext cx="1219200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4924424" y="5014913"/>
            <a:ext cx="638175" cy="547687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3886200" y="3352800"/>
            <a:ext cx="3048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4191000" y="3657600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 flipH="1">
            <a:off x="4800600" y="3429000"/>
            <a:ext cx="30480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6" name="Line 25"/>
          <p:cNvSpPr>
            <a:spLocks noChangeShapeType="1"/>
          </p:cNvSpPr>
          <p:nvPr/>
        </p:nvSpPr>
        <p:spPr bwMode="auto">
          <a:xfrm>
            <a:off x="12344400" y="4724400"/>
            <a:ext cx="76200" cy="1905000"/>
          </a:xfrm>
          <a:prstGeom prst="line">
            <a:avLst/>
          </a:prstGeom>
          <a:noFill/>
          <a:ln w="38100">
            <a:solidFill>
              <a:srgbClr val="3ACE4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 rot="10832204" flipV="1">
            <a:off x="2514600" y="53340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A</a:t>
            </a:r>
            <a:r>
              <a:rPr lang="en-US" sz="900"/>
              <a:t>1</a:t>
            </a:r>
            <a:endParaRPr lang="ru-RU" sz="1800"/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3276600" y="60198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A</a:t>
            </a:r>
            <a:r>
              <a:rPr lang="ru-RU" sz="900"/>
              <a:t>2</a:t>
            </a:r>
            <a:endParaRPr lang="ru-RU" sz="1800"/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4800600" y="60198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A</a:t>
            </a:r>
            <a:r>
              <a:rPr lang="ru-RU" sz="900"/>
              <a:t>3</a:t>
            </a:r>
            <a:endParaRPr lang="ru-RU" sz="1800"/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3324225" y="4678726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/>
              <a:t>A</a:t>
            </a:r>
            <a:r>
              <a:rPr lang="en-US" sz="900" dirty="0"/>
              <a:t>n</a:t>
            </a:r>
            <a:endParaRPr lang="ru-RU" sz="1800" dirty="0"/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5562600" y="55626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A</a:t>
            </a:r>
            <a:r>
              <a:rPr lang="ru-RU" sz="900"/>
              <a:t>4</a:t>
            </a:r>
            <a:endParaRPr lang="ru-RU" sz="1800"/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4724400" y="35814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В</a:t>
            </a:r>
            <a:r>
              <a:rPr lang="ru-RU" sz="900"/>
              <a:t>3</a:t>
            </a:r>
            <a:endParaRPr lang="ru-RU" sz="1800"/>
          </a:p>
        </p:txBody>
      </p:sp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3581400" y="30480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В</a:t>
            </a:r>
            <a:r>
              <a:rPr lang="en-US" sz="900"/>
              <a:t>1</a:t>
            </a:r>
            <a:endParaRPr lang="ru-RU" sz="1800"/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4114800" y="35814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В</a:t>
            </a:r>
            <a:r>
              <a:rPr lang="ru-RU" sz="900"/>
              <a:t>2</a:t>
            </a:r>
            <a:endParaRPr lang="ru-RU" sz="1800"/>
          </a:p>
        </p:txBody>
      </p:sp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5105400" y="32766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В</a:t>
            </a:r>
            <a:r>
              <a:rPr lang="ru-RU" sz="900"/>
              <a:t>4</a:t>
            </a:r>
            <a:endParaRPr lang="ru-RU" sz="1800"/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4800600" y="2945352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В</a:t>
            </a:r>
            <a:r>
              <a:rPr lang="en-US" sz="900"/>
              <a:t>n</a:t>
            </a:r>
            <a:endParaRPr lang="ru-RU" sz="1800"/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446738" y="332656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Полная поверхность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9095" y="1364105"/>
            <a:ext cx="6001216" cy="824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10929" y="1416477"/>
            <a:ext cx="6301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latin typeface="Arial" pitchFamily="34" charset="0"/>
                <a:cs typeface="Arial" pitchFamily="34" charset="0"/>
              </a:rPr>
              <a:t>S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полн</a:t>
            </a:r>
            <a:r>
              <a:rPr lang="ru-RU" sz="4000" i="1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4000" i="1" dirty="0">
                <a:latin typeface="Arial" pitchFamily="34" charset="0"/>
                <a:cs typeface="Arial" pitchFamily="34" charset="0"/>
              </a:rPr>
              <a:t>S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бок</a:t>
            </a:r>
            <a:r>
              <a:rPr lang="ru-RU" sz="4000" i="1" dirty="0">
                <a:latin typeface="Arial" pitchFamily="34" charset="0"/>
                <a:cs typeface="Arial" pitchFamily="34" charset="0"/>
              </a:rPr>
              <a:t> +</a:t>
            </a:r>
            <a:r>
              <a:rPr lang="en-US" sz="4000" i="1" dirty="0">
                <a:latin typeface="Arial" pitchFamily="34" charset="0"/>
                <a:cs typeface="Arial" pitchFamily="34" charset="0"/>
              </a:rPr>
              <a:t>S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осн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4000" i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4000" i="1" dirty="0">
                <a:latin typeface="Arial" pitchFamily="34" charset="0"/>
                <a:cs typeface="Arial" pitchFamily="34" charset="0"/>
              </a:rPr>
              <a:t> S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осн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86200" y="5261001"/>
            <a:ext cx="809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S</a:t>
            </a:r>
            <a:r>
              <a:rPr lang="ru-RU" i="1" dirty="0" smtClean="0"/>
              <a:t>осн2</a:t>
            </a:r>
            <a:endParaRPr lang="ru-RU" i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066963" y="3166055"/>
            <a:ext cx="809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S</a:t>
            </a:r>
            <a:r>
              <a:rPr lang="ru-RU" i="1" dirty="0"/>
              <a:t>осн1</a:t>
            </a:r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>
            <a:off x="4183504" y="3189157"/>
            <a:ext cx="632086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4800600" y="3195130"/>
            <a:ext cx="304800" cy="23387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auto">
          <a:xfrm flipV="1">
            <a:off x="3886199" y="3189156"/>
            <a:ext cx="342901" cy="16364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7" name="Picture 3" descr="C:\Documents and Settings\Admin\Мои документы\РИСУНКИ\2_Школа\1_Ученик\Рисунок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60094"/>
            <a:ext cx="2057400" cy="153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03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2" grpId="0" animBg="1"/>
      <p:bldP spid="55304" grpId="0" animBg="1"/>
      <p:bldP spid="55305" grpId="0" animBg="1"/>
      <p:bldP spid="55306" grpId="0" animBg="1"/>
      <p:bldP spid="55307" grpId="0" animBg="1"/>
      <p:bldP spid="55308" grpId="0" animBg="1"/>
      <p:bldP spid="55309" grpId="0" animBg="1"/>
      <p:bldP spid="55310" grpId="0" animBg="1"/>
      <p:bldP spid="55311" grpId="0" animBg="1"/>
      <p:bldP spid="55312" grpId="0" animBg="1"/>
      <p:bldP spid="55313" grpId="0" animBg="1"/>
      <p:bldP spid="55314" grpId="0" animBg="1"/>
      <p:bldP spid="55315" grpId="0" animBg="1"/>
      <p:bldP spid="55316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5"/>
          <p:cNvSpPr>
            <a:spLocks/>
          </p:cNvSpPr>
          <p:nvPr/>
        </p:nvSpPr>
        <p:spPr bwMode="auto">
          <a:xfrm>
            <a:off x="3962400" y="2095500"/>
            <a:ext cx="4292600" cy="4216400"/>
          </a:xfrm>
          <a:custGeom>
            <a:avLst/>
            <a:gdLst>
              <a:gd name="T0" fmla="*/ 0 w 2704"/>
              <a:gd name="T1" fmla="*/ 2147483647 h 2656"/>
              <a:gd name="T2" fmla="*/ 2147483647 w 2704"/>
              <a:gd name="T3" fmla="*/ 2147483647 h 2656"/>
              <a:gd name="T4" fmla="*/ 2147483647 w 2704"/>
              <a:gd name="T5" fmla="*/ 2147483647 h 2656"/>
              <a:gd name="T6" fmla="*/ 2147483647 w 2704"/>
              <a:gd name="T7" fmla="*/ 2147483647 h 2656"/>
              <a:gd name="T8" fmla="*/ 2147483647 w 2704"/>
              <a:gd name="T9" fmla="*/ 0 h 2656"/>
              <a:gd name="T10" fmla="*/ 0 w 2704"/>
              <a:gd name="T11" fmla="*/ 2147483647 h 26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704" h="2656">
                <a:moveTo>
                  <a:pt x="0" y="2128"/>
                </a:moveTo>
                <a:lnTo>
                  <a:pt x="736" y="2656"/>
                </a:lnTo>
                <a:lnTo>
                  <a:pt x="2016" y="2640"/>
                </a:lnTo>
                <a:lnTo>
                  <a:pt x="2704" y="2192"/>
                </a:lnTo>
                <a:lnTo>
                  <a:pt x="1392" y="0"/>
                </a:lnTo>
                <a:lnTo>
                  <a:pt x="0" y="2128"/>
                </a:lnTo>
                <a:close/>
              </a:path>
            </a:pathLst>
          </a:custGeom>
          <a:solidFill>
            <a:srgbClr val="00CC99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7" name="Freeform 26"/>
          <p:cNvSpPr>
            <a:spLocks/>
          </p:cNvSpPr>
          <p:nvPr/>
        </p:nvSpPr>
        <p:spPr bwMode="auto">
          <a:xfrm>
            <a:off x="5130800" y="2124075"/>
            <a:ext cx="2057400" cy="4187825"/>
          </a:xfrm>
          <a:custGeom>
            <a:avLst/>
            <a:gdLst>
              <a:gd name="T0" fmla="*/ 0 w 1296"/>
              <a:gd name="T1" fmla="*/ 2147483647 h 2638"/>
              <a:gd name="T2" fmla="*/ 2147483647 w 1296"/>
              <a:gd name="T3" fmla="*/ 0 h 2638"/>
              <a:gd name="T4" fmla="*/ 2147483647 w 1296"/>
              <a:gd name="T5" fmla="*/ 2147483647 h 26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6" h="2638">
                <a:moveTo>
                  <a:pt x="0" y="2638"/>
                </a:moveTo>
                <a:lnTo>
                  <a:pt x="656" y="0"/>
                </a:lnTo>
                <a:lnTo>
                  <a:pt x="1296" y="2622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8" name="Freeform 27"/>
          <p:cNvSpPr>
            <a:spLocks/>
          </p:cNvSpPr>
          <p:nvPr/>
        </p:nvSpPr>
        <p:spPr bwMode="auto">
          <a:xfrm>
            <a:off x="3987800" y="4813300"/>
            <a:ext cx="4267200" cy="762000"/>
          </a:xfrm>
          <a:custGeom>
            <a:avLst/>
            <a:gdLst>
              <a:gd name="T0" fmla="*/ 0 w 2688"/>
              <a:gd name="T1" fmla="*/ 2147483647 h 480"/>
              <a:gd name="T2" fmla="*/ 2147483647 w 2688"/>
              <a:gd name="T3" fmla="*/ 0 h 480"/>
              <a:gd name="T4" fmla="*/ 2147483647 w 2688"/>
              <a:gd name="T5" fmla="*/ 0 h 480"/>
              <a:gd name="T6" fmla="*/ 2147483647 w 2688"/>
              <a:gd name="T7" fmla="*/ 2147483647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88" h="480">
                <a:moveTo>
                  <a:pt x="0" y="400"/>
                </a:moveTo>
                <a:lnTo>
                  <a:pt x="800" y="0"/>
                </a:lnTo>
                <a:lnTo>
                  <a:pt x="1968" y="0"/>
                </a:lnTo>
                <a:lnTo>
                  <a:pt x="2688" y="48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Freeform 28"/>
          <p:cNvSpPr>
            <a:spLocks/>
          </p:cNvSpPr>
          <p:nvPr/>
        </p:nvSpPr>
        <p:spPr bwMode="auto">
          <a:xfrm>
            <a:off x="5232400" y="2095500"/>
            <a:ext cx="1778000" cy="2755900"/>
          </a:xfrm>
          <a:custGeom>
            <a:avLst/>
            <a:gdLst>
              <a:gd name="T0" fmla="*/ 0 w 1120"/>
              <a:gd name="T1" fmla="*/ 2147483647 h 1736"/>
              <a:gd name="T2" fmla="*/ 2147483647 w 1120"/>
              <a:gd name="T3" fmla="*/ 0 h 1736"/>
              <a:gd name="T4" fmla="*/ 2147483647 w 1120"/>
              <a:gd name="T5" fmla="*/ 2147483647 h 1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0" h="1736">
                <a:moveTo>
                  <a:pt x="0" y="1736"/>
                </a:moveTo>
                <a:lnTo>
                  <a:pt x="598" y="0"/>
                </a:lnTo>
                <a:lnTo>
                  <a:pt x="1120" y="169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150" name="Group 29"/>
          <p:cNvGrpSpPr>
            <a:grpSpLocks/>
          </p:cNvGrpSpPr>
          <p:nvPr/>
        </p:nvGrpSpPr>
        <p:grpSpPr bwMode="auto">
          <a:xfrm>
            <a:off x="5892800" y="2095047"/>
            <a:ext cx="440588" cy="3942216"/>
            <a:chOff x="2133" y="1008"/>
            <a:chExt cx="216" cy="2191"/>
          </a:xfrm>
        </p:grpSpPr>
        <p:grpSp>
          <p:nvGrpSpPr>
            <p:cNvPr id="6155" name="Group 30"/>
            <p:cNvGrpSpPr>
              <a:grpSpLocks/>
            </p:cNvGrpSpPr>
            <p:nvPr/>
          </p:nvGrpSpPr>
          <p:grpSpPr bwMode="auto">
            <a:xfrm>
              <a:off x="2208" y="1008"/>
              <a:ext cx="96" cy="1920"/>
              <a:chOff x="1200" y="1680"/>
              <a:chExt cx="96" cy="1920"/>
            </a:xfrm>
          </p:grpSpPr>
          <p:sp>
            <p:nvSpPr>
              <p:cNvPr id="6157" name="Freeform 31"/>
              <p:cNvSpPr>
                <a:spLocks/>
              </p:cNvSpPr>
              <p:nvPr/>
            </p:nvSpPr>
            <p:spPr bwMode="auto">
              <a:xfrm>
                <a:off x="1224" y="1729"/>
                <a:ext cx="48" cy="1807"/>
              </a:xfrm>
              <a:custGeom>
                <a:avLst/>
                <a:gdLst>
                  <a:gd name="T0" fmla="*/ 48 w 48"/>
                  <a:gd name="T1" fmla="*/ 0 h 1760"/>
                  <a:gd name="T2" fmla="*/ 0 w 48"/>
                  <a:gd name="T3" fmla="*/ 2062 h 17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1760">
                    <a:moveTo>
                      <a:pt x="48" y="0"/>
                    </a:moveTo>
                    <a:lnTo>
                      <a:pt x="0" y="1760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Oval 32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9" name="Oval 33"/>
              <p:cNvSpPr>
                <a:spLocks noChangeArrowheads="1"/>
              </p:cNvSpPr>
              <p:nvPr/>
            </p:nvSpPr>
            <p:spPr bwMode="auto">
              <a:xfrm>
                <a:off x="1200" y="3551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56" name="Text Box 34"/>
            <p:cNvSpPr txBox="1">
              <a:spLocks noChangeArrowheads="1"/>
            </p:cNvSpPr>
            <p:nvPr/>
          </p:nvSpPr>
          <p:spPr bwMode="auto">
            <a:xfrm>
              <a:off x="2133" y="2945"/>
              <a:ext cx="216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i="1" dirty="0"/>
                <a:t>Н</a:t>
              </a:r>
            </a:p>
          </p:txBody>
        </p:sp>
      </p:grpSp>
      <p:sp>
        <p:nvSpPr>
          <p:cNvPr id="532515" name="Text Box 35"/>
          <p:cNvSpPr txBox="1">
            <a:spLocks noChangeArrowheads="1"/>
          </p:cNvSpPr>
          <p:nvPr/>
        </p:nvSpPr>
        <p:spPr bwMode="auto">
          <a:xfrm>
            <a:off x="395532" y="1268760"/>
            <a:ext cx="633670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Пирамида называется </a:t>
            </a:r>
            <a:r>
              <a:rPr lang="ru-RU" sz="24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правильной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если:</a:t>
            </a:r>
          </a:p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1) её основание – правильный многоугольник, </a:t>
            </a:r>
          </a:p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2) отрезок, соединяющий вершину пирамиды с центром основания,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является её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высотой.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Oval 38"/>
          <p:cNvSpPr>
            <a:spLocks noChangeArrowheads="1"/>
          </p:cNvSpPr>
          <p:nvPr/>
        </p:nvSpPr>
        <p:spPr bwMode="auto">
          <a:xfrm>
            <a:off x="3962400" y="4724400"/>
            <a:ext cx="42672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Text Box 28"/>
          <p:cNvSpPr txBox="1">
            <a:spLocks noChangeArrowheads="1"/>
          </p:cNvSpPr>
          <p:nvPr/>
        </p:nvSpPr>
        <p:spPr bwMode="auto">
          <a:xfrm>
            <a:off x="6255657" y="1866447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i="1" dirty="0"/>
              <a:t>Р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52828" y="413757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Правильная пирамида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 descr="C:\Documents and Settings\Admin\Мои документы\РИСУНКИ\2_Школа\1_Ученик\Рисунок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9" y="5183885"/>
            <a:ext cx="2057400" cy="153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41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Правильная 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усечённая пирамида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Правильная усечённая пирамида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получается при сечении правильной пирамиды плоскостью, параллельной основанию.</a:t>
            </a:r>
          </a:p>
        </p:txBody>
      </p:sp>
      <p:pic>
        <p:nvPicPr>
          <p:cNvPr id="5" name="Picture 4" descr="81293E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6" t="56140" r="23911" b="25349"/>
          <a:stretch>
            <a:fillRect/>
          </a:stretch>
        </p:blipFill>
        <p:spPr bwMode="auto">
          <a:xfrm>
            <a:off x="323528" y="2402463"/>
            <a:ext cx="455095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845750" y="2133601"/>
            <a:ext cx="4046729" cy="2039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Свойства: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1. Боковые грани – равные равнобокие трапеции</a:t>
            </a:r>
          </a:p>
          <a:p>
            <a:pPr marL="0" lvl="6" indent="0">
              <a:buFont typeface="Arial" pitchFamily="34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2. Апофемы равны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.Основания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правильные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многоугольники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08"/>
          <p:cNvSpPr txBox="1">
            <a:spLocks noChangeArrowheads="1"/>
          </p:cNvSpPr>
          <p:nvPr/>
        </p:nvSpPr>
        <p:spPr bwMode="auto">
          <a:xfrm>
            <a:off x="323529" y="5275673"/>
            <a:ext cx="734481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i="1" u="sng" dirty="0" smtClean="0">
                <a:solidFill>
                  <a:srgbClr val="FF0000"/>
                </a:solidFill>
              </a:rPr>
              <a:t>Теорема: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Площадь </a:t>
            </a:r>
            <a:r>
              <a:rPr lang="ru-RU" dirty="0"/>
              <a:t>боковой поверхности </a:t>
            </a:r>
            <a:r>
              <a:rPr lang="ru-RU" dirty="0" smtClean="0"/>
              <a:t>правильной </a:t>
            </a:r>
            <a:r>
              <a:rPr lang="ru-RU" dirty="0"/>
              <a:t>усеченной пирамиды равна </a:t>
            </a:r>
            <a:r>
              <a:rPr lang="ru-RU" dirty="0" smtClean="0"/>
              <a:t>произведению </a:t>
            </a:r>
            <a:r>
              <a:rPr lang="ru-RU" dirty="0" err="1"/>
              <a:t>полусуммы</a:t>
            </a:r>
            <a:r>
              <a:rPr lang="ru-RU" dirty="0"/>
              <a:t> периметров основании на апофему.  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020959"/>
              </p:ext>
            </p:extLst>
          </p:nvPr>
        </p:nvGraphicFramePr>
        <p:xfrm>
          <a:off x="4572071" y="4221152"/>
          <a:ext cx="3096274" cy="95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Формула" r:id="rId4" imgW="1269720" imgH="393480" progId="Equation.3">
                  <p:embed/>
                </p:oleObj>
              </mc:Choice>
              <mc:Fallback>
                <p:oleObj name="Формула" r:id="rId4" imgW="1269720" imgH="393480" progId="Equation.3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71" y="4221152"/>
                        <a:ext cx="3096274" cy="95955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71447" y="4209143"/>
            <a:ext cx="3096897" cy="974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Documents and Settings\Admin\Мои документы\РИСУНКИ\2_Школа\1_Ученик\Рисунок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25"/>
          <a:stretch/>
        </p:blipFill>
        <p:spPr bwMode="auto">
          <a:xfrm>
            <a:off x="7338121" y="5160094"/>
            <a:ext cx="1805879" cy="153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5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338</Words>
  <Application>Microsoft Office PowerPoint</Application>
  <PresentationFormat>Экран 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Формула</vt:lpstr>
      <vt:lpstr>Усечённая пирамида</vt:lpstr>
      <vt:lpstr>Среди изображенных тел выберите те, которые являются пирамидами</vt:lpstr>
      <vt:lpstr>Элементы пирамиды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Правильная усечённая пирамида</vt:lpstr>
      <vt:lpstr>Задача. В пирамиде сечение, параллельное основанию, делит высоту в отношении 2 : 3 (от вершины к основанию). Найти площадь сечения, зная, что оно меньше площади основания на 84 кв.см.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ЕГЭ</dc:title>
  <dc:creator>Догадова</dc:creator>
  <cp:lastModifiedBy>Догадова</cp:lastModifiedBy>
  <cp:revision>17</cp:revision>
  <dcterms:created xsi:type="dcterms:W3CDTF">2020-02-16T16:11:45Z</dcterms:created>
  <dcterms:modified xsi:type="dcterms:W3CDTF">2020-04-01T13:12:29Z</dcterms:modified>
</cp:coreProperties>
</file>