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3" r:id="rId4"/>
    <p:sldId id="272" r:id="rId5"/>
    <p:sldId id="275" r:id="rId6"/>
    <p:sldId id="276" r:id="rId7"/>
    <p:sldId id="277" r:id="rId8"/>
    <p:sldId id="270" r:id="rId9"/>
    <p:sldId id="269" r:id="rId10"/>
    <p:sldId id="274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23AC-E353-42C9-8BB0-E68FC2DD95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3C6B-7CF0-42AE-943A-CD1501098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8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23AC-E353-42C9-8BB0-E68FC2DD95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3C6B-7CF0-42AE-943A-CD1501098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7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23AC-E353-42C9-8BB0-E68FC2DD95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3C6B-7CF0-42AE-943A-CD1501098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6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23AC-E353-42C9-8BB0-E68FC2DD95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3C6B-7CF0-42AE-943A-CD1501098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77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23AC-E353-42C9-8BB0-E68FC2DD95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3C6B-7CF0-42AE-943A-CD1501098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23AC-E353-42C9-8BB0-E68FC2DD95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3C6B-7CF0-42AE-943A-CD1501098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6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23AC-E353-42C9-8BB0-E68FC2DD95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3C6B-7CF0-42AE-943A-CD1501098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6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23AC-E353-42C9-8BB0-E68FC2DD95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3C6B-7CF0-42AE-943A-CD1501098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65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23AC-E353-42C9-8BB0-E68FC2DD95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3C6B-7CF0-42AE-943A-CD1501098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70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23AC-E353-42C9-8BB0-E68FC2DD95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3C6B-7CF0-42AE-943A-CD1501098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7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23AC-E353-42C9-8BB0-E68FC2DD95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3C6B-7CF0-42AE-943A-CD1501098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5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523AC-E353-42C9-8BB0-E68FC2DD957D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53C6B-7CF0-42AE-943A-CD1501098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\Мои документы\Загрузки\4_Картинки_школа\доска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783904" cy="621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7008" y="807683"/>
            <a:ext cx="4211960" cy="34563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Применение производной</a:t>
            </a:r>
            <a:b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исследования функций</a:t>
            </a:r>
            <a:b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монотонность</a:t>
            </a:r>
            <a:endParaRPr lang="ru-RU" sz="3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221088"/>
            <a:ext cx="4036098" cy="12475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Алгебра и начала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математического анализа,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класс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74553"/>
            <a:ext cx="1034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79126" y="548680"/>
            <a:ext cx="7742237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 5.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Докажите, что функция  </a:t>
            </a:r>
          </a:p>
          <a:p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f(x)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4 монотонна на все числовой прямой. Укажите характер её монотонности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u="sng" dirty="0" smtClean="0">
                <a:latin typeface="Times New Roman" pitchFamily="18" charset="0"/>
                <a:cs typeface="Times New Roman" pitchFamily="18" charset="0"/>
              </a:rPr>
              <a:t>Решение (2 способ)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f´(x)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5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+ 6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Замечаем, что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f´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0 при всех значениях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поэтому данная функция возрастает на всей области определения.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Функция возрастает при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(– ∞; + ∞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7" descr="каранда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548108" y="4869160"/>
            <a:ext cx="2099226" cy="1629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75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79126" y="548680"/>
            <a:ext cx="7742237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 6.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Докажите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что функция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+ 8 монотонна на все числовой прямой. Укажите характер её монотонности.</a:t>
            </a:r>
          </a:p>
          <a:p>
            <a:endParaRPr lang="ru-RU" sz="1200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u="sng" dirty="0" smtClean="0">
                <a:latin typeface="Times New Roman" pitchFamily="18" charset="0"/>
                <a:cs typeface="Times New Roman" pitchFamily="18" charset="0"/>
              </a:rPr>
              <a:t>Решение (2 способ)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f´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–1 ≤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 + 1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–1 + 1 ≤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+ 1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1+ 1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0 ≤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+ 1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Значит,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f´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0 при любых значениях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Функция возрастает при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(– ∞; + ∞).</a:t>
            </a:r>
          </a:p>
        </p:txBody>
      </p:sp>
      <p:pic>
        <p:nvPicPr>
          <p:cNvPr id="16" name="Picture 7" descr="каранда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548108" y="4869160"/>
            <a:ext cx="2099226" cy="1629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3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Rectangle 4"/>
              <p:cNvSpPr>
                <a:spLocks noChangeArrowheads="1"/>
              </p:cNvSpPr>
              <p:nvPr/>
            </p:nvSpPr>
            <p:spPr bwMode="auto">
              <a:xfrm>
                <a:off x="579126" y="548680"/>
                <a:ext cx="7742237" cy="4477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Пример </a:t>
                </a: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7.</a:t>
                </a:r>
                <a:r>
                  <a:rPr lang="ru-RU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Найдите промежутки монотонности функции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/>
                        </m:ctrlPr>
                      </m:fPr>
                      <m:num>
                        <m:r>
                          <a:rPr lang="ru-RU" sz="2800" i="1"/>
                          <m:t>3</m:t>
                        </m:r>
                        <m:r>
                          <a:rPr lang="en-US" sz="2800" i="1"/>
                          <m:t>𝑥</m:t>
                        </m:r>
                        <m:r>
                          <a:rPr lang="ru-RU" sz="2800" i="1"/>
                          <m:t>−1</m:t>
                        </m:r>
                      </m:num>
                      <m:den>
                        <m:r>
                          <a:rPr lang="ru-RU" sz="2800" i="1"/>
                          <m:t>3</m:t>
                        </m:r>
                        <m:r>
                          <a:rPr lang="ru-RU" sz="2800" i="1"/>
                          <m:t>𝑥</m:t>
                        </m:r>
                        <m:r>
                          <a:rPr lang="ru-RU" sz="2800" i="1"/>
                          <m:t>+1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ru-RU" sz="1200" i="1" u="sng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800" i="1" dirty="0" smtClean="0">
                    <a:latin typeface="Times New Roman" pitchFamily="18" charset="0"/>
                    <a:cs typeface="Times New Roman" pitchFamily="18" charset="0"/>
                  </a:rPr>
                  <a:t>Решение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1)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: 3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+ 1 ≠ 0,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≠ –1/3, 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el-GR" sz="2800" dirty="0">
                    <a:latin typeface="Times New Roman" pitchFamily="18" charset="0"/>
                    <a:cs typeface="Times New Roman" pitchFamily="18" charset="0"/>
                  </a:rPr>
                  <a:t>ϵ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(–∞;–1/3); (–1/3;+∞).</a:t>
                </a:r>
              </a:p>
              <a:p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2)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f´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/>
                        </m:ctrlPr>
                      </m:fPr>
                      <m:num>
                        <m:sSup>
                          <m:sSupPr>
                            <m:ctrlPr>
                              <a:rPr lang="ru-RU" sz="28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i="1"/>
                                </m:ctrlPr>
                              </m:dPr>
                              <m:e>
                                <m:r>
                                  <a:rPr lang="ru-RU" sz="2800" i="1"/>
                                  <m:t>3</m:t>
                                </m:r>
                                <m:r>
                                  <a:rPr lang="ru-RU" sz="2800" i="1"/>
                                  <m:t>𝑥</m:t>
                                </m:r>
                                <m:r>
                                  <a:rPr lang="ru-RU" sz="2800" i="1"/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ru-RU" sz="2800" i="1"/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ru-RU" sz="2800" i="1"/>
                            </m:ctrlPr>
                          </m:dPr>
                          <m:e>
                            <m:r>
                              <a:rPr lang="ru-RU" sz="2800" i="1"/>
                              <m:t>3</m:t>
                            </m:r>
                            <m:r>
                              <a:rPr lang="ru-RU" sz="2800" i="1"/>
                              <m:t>𝑥</m:t>
                            </m:r>
                            <m:r>
                              <a:rPr lang="ru-RU" sz="2800" i="1"/>
                              <m:t>−1</m:t>
                            </m:r>
                          </m:e>
                        </m:d>
                        <m:r>
                          <a:rPr lang="ru-RU" sz="2800" i="1"/>
                          <m:t>−</m:t>
                        </m:r>
                        <m:sSup>
                          <m:sSupPr>
                            <m:ctrlPr>
                              <a:rPr lang="ru-RU" sz="28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i="1"/>
                                </m:ctrlPr>
                              </m:dPr>
                              <m:e>
                                <m:r>
                                  <a:rPr lang="ru-RU" sz="2800" i="1"/>
                                  <m:t>3</m:t>
                                </m:r>
                                <m:r>
                                  <a:rPr lang="ru-RU" sz="2800" i="1"/>
                                  <m:t>𝑥</m:t>
                                </m:r>
                                <m:r>
                                  <a:rPr lang="ru-RU" sz="2800" i="1"/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ru-RU" sz="2800" i="1"/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ru-RU" sz="2800" i="1"/>
                            </m:ctrlPr>
                          </m:dPr>
                          <m:e>
                            <m:r>
                              <a:rPr lang="ru-RU" sz="2800" i="1"/>
                              <m:t>3</m:t>
                            </m:r>
                            <m:r>
                              <a:rPr lang="ru-RU" sz="2800" i="1"/>
                              <m:t>𝑥</m:t>
                            </m:r>
                            <m:r>
                              <a:rPr lang="ru-RU" sz="2800" i="1"/>
                              <m:t>+1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ru-RU" sz="28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i="1"/>
                                </m:ctrlPr>
                              </m:dPr>
                              <m:e>
                                <m:r>
                                  <a:rPr lang="ru-RU" sz="2800" i="1"/>
                                  <m:t>3</m:t>
                                </m:r>
                                <m:r>
                                  <a:rPr lang="ru-RU" sz="2800" i="1"/>
                                  <m:t>𝑥</m:t>
                                </m:r>
                                <m:r>
                                  <a:rPr lang="ru-RU" sz="2800" i="1"/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ru-RU" sz="2800" i="1"/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800" i="1"/>
                      <m:t>=</m:t>
                    </m:r>
                    <m:f>
                      <m:fPr>
                        <m:ctrlPr>
                          <a:rPr lang="ru-RU" sz="2800" i="1"/>
                        </m:ctrlPr>
                      </m:fPr>
                      <m:num>
                        <m:r>
                          <a:rPr lang="ru-RU" sz="2800" i="1"/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ru-RU" sz="28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i="1"/>
                                </m:ctrlPr>
                              </m:dPr>
                              <m:e>
                                <m:r>
                                  <a:rPr lang="ru-RU" sz="2800" i="1"/>
                                  <m:t>3</m:t>
                                </m:r>
                                <m:r>
                                  <a:rPr lang="ru-RU" sz="2800" i="1"/>
                                  <m:t>𝑥</m:t>
                                </m:r>
                                <m:r>
                                  <a:rPr lang="ru-RU" sz="2800" i="1"/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ru-RU" sz="2800" i="1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Замечаем, что 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f´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/>
                      <m:t>=</m:t>
                    </m:r>
                    <m:f>
                      <m:fPr>
                        <m:ctrlPr>
                          <a:rPr lang="ru-RU" sz="2800" i="1"/>
                        </m:ctrlPr>
                      </m:fPr>
                      <m:num>
                        <m:r>
                          <a:rPr lang="ru-RU" sz="2800" i="1"/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ru-RU" sz="2800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i="1"/>
                                </m:ctrlPr>
                              </m:dPr>
                              <m:e>
                                <m:r>
                                  <a:rPr lang="ru-RU" sz="2800" i="1"/>
                                  <m:t>3</m:t>
                                </m:r>
                                <m:r>
                                  <a:rPr lang="ru-RU" sz="2800" i="1"/>
                                  <m:t>𝑥</m:t>
                                </m:r>
                                <m:r>
                                  <a:rPr lang="ru-RU" sz="2800" i="1"/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ru-RU" sz="2800" i="1"/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800" i="1"/>
                      <m:t>&gt;0</m:t>
                    </m:r>
                  </m:oMath>
                </a14:m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при всех значения 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из области определения.</a:t>
                </a:r>
              </a:p>
              <a:p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3)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возрастает при </a:t>
                </a:r>
                <a:r>
                  <a:rPr lang="ru-RU" sz="2800" i="1" dirty="0"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el-GR" sz="2800" dirty="0">
                    <a:latin typeface="Times New Roman" pitchFamily="18" charset="0"/>
                    <a:cs typeface="Times New Roman" pitchFamily="18" charset="0"/>
                  </a:rPr>
                  <a:t>ϵ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(–∞;–1/3); (–1/3;+∞).</a:t>
                </a:r>
              </a:p>
            </p:txBody>
          </p:sp>
        </mc:Choice>
        <mc:Fallback>
          <p:sp>
            <p:nvSpPr>
              <p:cNvPr id="1536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6" y="548680"/>
                <a:ext cx="7742237" cy="4477123"/>
              </a:xfrm>
              <a:prstGeom prst="rect">
                <a:avLst/>
              </a:prstGeom>
              <a:blipFill rotWithShape="1">
                <a:blip r:embed="rId2"/>
                <a:stretch>
                  <a:fillRect l="-1575" t="-1362" r="-1339" b="-29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7" descr="каранда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548108" y="4869160"/>
            <a:ext cx="2099226" cy="1629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08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Исследовать функцию на монотонность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указать промежутки возрастания, убывания и постоянства функции.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определения промежутков возрастания,  убывания и постоянства функции можно использовать производную.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каранда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548108" y="4869160"/>
            <a:ext cx="2099226" cy="1629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96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5" t="34722" r="3721" b="15476"/>
          <a:stretch/>
        </p:blipFill>
        <p:spPr bwMode="auto">
          <a:xfrm>
            <a:off x="395536" y="1484785"/>
            <a:ext cx="5976663" cy="33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знаки производной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отмеченных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рисунке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точках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1496188"/>
            <a:ext cx="248954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16216" y="1496188"/>
                <a:ext cx="248954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ru-RU" sz="3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496188"/>
                <a:ext cx="2489546" cy="6771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522514" y="2278743"/>
            <a:ext cx="928915" cy="1596571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3659123">
                <a:off x="452490" y="2278237"/>
                <a:ext cx="886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000" b="1" i="1" dirty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659123">
                <a:off x="452490" y="2278237"/>
                <a:ext cx="88658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1067351" y="3787350"/>
            <a:ext cx="1351115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72817" y="4031839"/>
                <a:ext cx="886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000" b="1" i="1" dirty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817" y="4031839"/>
                <a:ext cx="88658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 flipH="1">
            <a:off x="2055821" y="2472726"/>
            <a:ext cx="643971" cy="155911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17499532">
                <a:off x="1934513" y="2459073"/>
                <a:ext cx="886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000" b="1" i="1" dirty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99532">
                <a:off x="1934513" y="2459073"/>
                <a:ext cx="88658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>
            <a:off x="2337351" y="2372207"/>
            <a:ext cx="1351115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72195" y="1650076"/>
                <a:ext cx="886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000" b="1" i="1" dirty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95" y="1650076"/>
                <a:ext cx="88658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3458782" y="2270669"/>
            <a:ext cx="755521" cy="1516681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3659123">
                <a:off x="3783209" y="3052226"/>
                <a:ext cx="886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000" b="1" i="1" dirty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659123">
                <a:off x="3783209" y="3052226"/>
                <a:ext cx="886588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88746" y="3631729"/>
                <a:ext cx="886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000" b="1" i="1" dirty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46" y="3631729"/>
                <a:ext cx="886588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6452" y="3247214"/>
                <a:ext cx="4610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52" y="3247214"/>
                <a:ext cx="461038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410508" y="4756058"/>
            <a:ext cx="439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0, в точке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функция убывает;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2176" y="5125390"/>
            <a:ext cx="8591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0, точка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относится как к промежутку убывания, так и промежутку возрастания функции;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92" y="5777348"/>
            <a:ext cx="463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0, в точке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функция возрастает;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2176" y="6146680"/>
            <a:ext cx="8398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0, точка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относится как к промежутку убывания, так и промежутку возрастания функции;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13338" y="2705843"/>
            <a:ext cx="259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i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0, в точке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функция убывает;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64776" y="3552148"/>
            <a:ext cx="2489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i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0, в точке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функция постоянна.</a:t>
            </a:r>
          </a:p>
        </p:txBody>
      </p:sp>
    </p:spTree>
    <p:extLst>
      <p:ext uri="{BB962C8B-B14F-4D97-AF65-F5344CB8AC3E}">
        <p14:creationId xmlns:p14="http://schemas.microsoft.com/office/powerpoint/2010/main" val="195849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8" grpId="0"/>
      <p:bldP spid="20" grpId="0"/>
      <p:bldP spid="22" grpId="0"/>
      <p:bldP spid="2" grpId="0"/>
      <p:bldP spid="3" grpId="0"/>
      <p:bldP spid="5" grpId="0"/>
      <p:bldP spid="9" grpId="0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3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Теорема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218" y="1123950"/>
            <a:ext cx="8229600" cy="357117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непрерывная на промежутке функция.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если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f´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(причём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= 0 лишь в отдельных точках и не выполняется ни на каком сплошном промежутке), то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возрастает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если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f´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≤ 0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(причём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= 0 лишь в отдельных точках и не выполняется ни на каком сплошном промежутке), то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убывает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если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f´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сплошном промежутке, то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постоянна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4731" y="4850112"/>
            <a:ext cx="69691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виде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схемы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эту теорему можно представить так: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t="50000" r="14787" b="26244"/>
          <a:stretch>
            <a:fillRect/>
          </a:stretch>
        </p:blipFill>
        <p:spPr bwMode="auto">
          <a:xfrm>
            <a:off x="2616911" y="5357912"/>
            <a:ext cx="3823091" cy="11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7" descr="каранда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548108" y="4869160"/>
            <a:ext cx="2099226" cy="1629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 1.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Используя графики функций, решите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неравенства: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f´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0; б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f´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0; 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g´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58548"/>
            <a:ext cx="8640960" cy="7309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f´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&lt; 0, поэтому угловой коэффициента касательной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0, поэтому функция должна убывать, по рисунку находим такой промежуток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2; +∞). </a:t>
            </a:r>
            <a:endParaRPr lang="ru-RU" sz="2000" dirty="0"/>
          </a:p>
        </p:txBody>
      </p:sp>
      <p:pic>
        <p:nvPicPr>
          <p:cNvPr id="4" name="Рисунок 3" descr="C:\Documents and Settings\Admin\Мои документы\Kyocera_20200329_001\Копия Scan_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273352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381750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Саму точку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= 2 в промежуток не включаем, т.к. в этой точке производная равна нулю, а по условию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f´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&lt; 0.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9522" y="4525391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f´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0, поэтому угловой коэффициента касательной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0, поэтому функция должна возрастать, по рисунку находим такой промежуток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(– ∞; 2].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18828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&lt; 0, поэтому угловой коэффициента касательной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0, поэтому функция должна убывать, по рисунку находим два таких промежутка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(– ∞; 2) и (5; +∞).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4486" y="6156235"/>
            <a:ext cx="8617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Примечание: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Точку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2 в промежуток не включаем, т.к. в этой точке производная равна нулю, а в точке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5 производная не существует (а по условию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&lt; 0).</a:t>
            </a:r>
          </a:p>
        </p:txBody>
      </p:sp>
    </p:spTree>
    <p:extLst>
      <p:ext uri="{BB962C8B-B14F-4D97-AF65-F5344CB8AC3E}">
        <p14:creationId xmlns:p14="http://schemas.microsoft.com/office/powerpoint/2010/main" val="12757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9061" y="5700716"/>
            <a:ext cx="8570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Чтобы определить где функция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убывает, нужно определить где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≤ 0, т.е. данный график производной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 ниже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совпадает с ней, поэтому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[– 4; 0] и [3; +∞).</a:t>
            </a:r>
          </a:p>
        </p:txBody>
      </p:sp>
      <p:pic>
        <p:nvPicPr>
          <p:cNvPr id="8" name="Рисунок 7" descr="C:\Documents and Settings\Admin\Мои документы\Kyocera_20200321_001\Scan_001.jpg"/>
          <p:cNvPicPr/>
          <p:nvPr/>
        </p:nvPicPr>
        <p:blipFill rotWithShape="1">
          <a:blip r:embed="rId2" cstate="print">
            <a:clrChange>
              <a:clrFrom>
                <a:srgbClr val="D4D4D2"/>
              </a:clrFrom>
              <a:clrTo>
                <a:srgbClr val="D4D4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3"/>
          <a:stretch/>
        </p:blipFill>
        <p:spPr bwMode="auto">
          <a:xfrm>
            <a:off x="4746496" y="1510108"/>
            <a:ext cx="3816424" cy="28180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графику производной функции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определите, на каких промежутках функция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возрастания, а на каких убывает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Admin\Мои документы\Kyocera_20200321_001\Scan_001.jpg"/>
          <p:cNvPicPr/>
          <p:nvPr/>
        </p:nvPicPr>
        <p:blipFill rotWithShape="1">
          <a:blip r:embed="rId3" cstate="print">
            <a:clrChange>
              <a:clrFrom>
                <a:srgbClr val="D4D4D2"/>
              </a:clrFrom>
              <a:clrTo>
                <a:srgbClr val="D4D4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3"/>
          <a:stretch/>
        </p:blipFill>
        <p:spPr bwMode="auto">
          <a:xfrm>
            <a:off x="445141" y="1540588"/>
            <a:ext cx="3906430" cy="2824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>
            <a:off x="4746496" y="3281928"/>
            <a:ext cx="3790764" cy="1022890"/>
          </a:xfrm>
          <a:prstGeom prst="rect">
            <a:avLst/>
          </a:prstGeom>
          <a:solidFill>
            <a:srgbClr val="FFCC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5142" y="1584130"/>
            <a:ext cx="3906430" cy="1744396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3561" y="4456885"/>
            <a:ext cx="8570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графике изображён график производной. Чтобы определить где функция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возрастает, нужно определить где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f´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0, т.е. данный график производной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 выше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совпадает с ней, поэтому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(– ∞; 4] и [0; 3].</a:t>
            </a:r>
          </a:p>
        </p:txBody>
      </p:sp>
    </p:spTree>
    <p:extLst>
      <p:ext uri="{BB962C8B-B14F-4D97-AF65-F5344CB8AC3E}">
        <p14:creationId xmlns:p14="http://schemas.microsoft.com/office/powerpoint/2010/main" val="35528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Documents and Settings\Admin\Мои документы\Kyocera_20200321_001\Копия Копия Scan_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84130"/>
            <a:ext cx="3118746" cy="292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Documents and Settings\Admin\Мои документы\Kyocera_20200321_001\Копия Копия Scan_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42" y="1584130"/>
            <a:ext cx="3118746" cy="29249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графику производной функции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определите, на каких промежутках функция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возрастания, а на каких убывает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5142" y="1584130"/>
            <a:ext cx="3118746" cy="1462495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1763" y="4632742"/>
            <a:ext cx="85676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графике изображён график производной. Чтобы определить где функция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возрастает, нужно определить где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f´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sym typeface="Symbol"/>
              </a:rPr>
              <a:t>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0, т.е. график производной расположен выше оси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или совпадает с ней, поэтому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(–∞;–6]. Чтобы определить где функция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убывает, нужно определить где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f´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≤ 0, т.е. график производной расположен ниже оси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или совпадает с ней, поэтому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ϵ[–6;+ ∞).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82111" y="3045250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>
            <a:off x="4139952" y="3046625"/>
            <a:ext cx="3118746" cy="1462495"/>
          </a:xfrm>
          <a:prstGeom prst="rect">
            <a:avLst/>
          </a:prstGeom>
          <a:solidFill>
            <a:srgbClr val="FFCC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69119" y="255587"/>
            <a:ext cx="7742237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 4.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промежутки монотонности функции 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f(x)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³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² + 9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f´(x)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= 3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+ 9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b="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´(x)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= 0,  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+ 9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= 0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+ 3 = 0</a:t>
            </a:r>
          </a:p>
          <a:p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= 1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3)</a:t>
            </a:r>
          </a:p>
          <a:p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4)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возрастает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при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(– ∞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], [3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+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∞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убывает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[1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3]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 flipV="1">
            <a:off x="2159000" y="3788569"/>
            <a:ext cx="5149304" cy="7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088673" y="3734455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103688" y="3789363"/>
            <a:ext cx="336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543550" y="3789363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4284663" y="3752850"/>
            <a:ext cx="0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5724525" y="3752850"/>
            <a:ext cx="0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159000" y="3129139"/>
            <a:ext cx="9156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f ´(x)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2268538" y="3790497"/>
            <a:ext cx="7248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f(x)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3419475" y="3180356"/>
            <a:ext cx="4395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+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6372225" y="3165614"/>
            <a:ext cx="4395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+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976589" y="2875503"/>
            <a:ext cx="46679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5376" name="Line 19"/>
          <p:cNvSpPr>
            <a:spLocks noChangeShapeType="1"/>
          </p:cNvSpPr>
          <p:nvPr/>
        </p:nvSpPr>
        <p:spPr bwMode="auto">
          <a:xfrm flipV="1">
            <a:off x="3074636" y="3897312"/>
            <a:ext cx="992540" cy="4164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77" name="Line 19"/>
          <p:cNvSpPr>
            <a:spLocks noChangeShapeType="1"/>
          </p:cNvSpPr>
          <p:nvPr/>
        </p:nvSpPr>
        <p:spPr bwMode="auto">
          <a:xfrm flipV="1">
            <a:off x="5990528" y="3873500"/>
            <a:ext cx="957736" cy="38417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78" name="Line 20"/>
          <p:cNvSpPr>
            <a:spLocks noChangeShapeType="1"/>
          </p:cNvSpPr>
          <p:nvPr/>
        </p:nvSpPr>
        <p:spPr bwMode="auto">
          <a:xfrm>
            <a:off x="4572000" y="3897314"/>
            <a:ext cx="97155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08463" y="3691260"/>
            <a:ext cx="152400" cy="155933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5648325" y="3717567"/>
            <a:ext cx="152400" cy="155933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23" name="Picture 7" descr="каранда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548108" y="4869160"/>
            <a:ext cx="2099226" cy="1629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5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69119" y="255587"/>
            <a:ext cx="7742237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 5.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Докажите, что функция  </a:t>
            </a:r>
          </a:p>
          <a:p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f(x)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4 монотонна на все числовой прямой. Укажите характер её монотонности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i="1" u="sng" dirty="0" smtClean="0">
                <a:latin typeface="Times New Roman" pitchFamily="18" charset="0"/>
                <a:cs typeface="Times New Roman" pitchFamily="18" charset="0"/>
              </a:rPr>
              <a:t>Решение (1 способ)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f´(x)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5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+ 6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f´(x)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0,  5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+ 6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²(5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+ 6) = 0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 и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– 1,2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(нет корней)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3) Определяем знаки производной на оси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4)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возрастает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при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(– ∞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∞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 flipV="1">
            <a:off x="2173871" y="4665979"/>
            <a:ext cx="4069184" cy="7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056502" y="4202376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103688" y="4666773"/>
            <a:ext cx="336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238465" y="4142759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y´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2288959" y="4690238"/>
            <a:ext cx="343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3325415" y="3958887"/>
            <a:ext cx="4395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+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992007" y="4024161"/>
            <a:ext cx="4395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+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5376" name="Line 19"/>
          <p:cNvSpPr>
            <a:spLocks noChangeShapeType="1"/>
          </p:cNvSpPr>
          <p:nvPr/>
        </p:nvSpPr>
        <p:spPr bwMode="auto">
          <a:xfrm flipV="1">
            <a:off x="2925476" y="4770730"/>
            <a:ext cx="992540" cy="4164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377" name="Line 19"/>
          <p:cNvSpPr>
            <a:spLocks noChangeShapeType="1"/>
          </p:cNvSpPr>
          <p:nvPr/>
        </p:nvSpPr>
        <p:spPr bwMode="auto">
          <a:xfrm flipV="1">
            <a:off x="4798679" y="4786845"/>
            <a:ext cx="957736" cy="38417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195763" y="4569663"/>
            <a:ext cx="152400" cy="155933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7" descr="каранда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548108" y="4869160"/>
            <a:ext cx="2099226" cy="1629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91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1350</Words>
  <Application>Microsoft Office PowerPoint</Application>
  <PresentationFormat>Экран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Применение производной для исследования функций на монотонность</vt:lpstr>
      <vt:lpstr>Определение</vt:lpstr>
      <vt:lpstr>Определите знаки производной в  отмеченных на рисунке точках</vt:lpstr>
      <vt:lpstr>Теорема</vt:lpstr>
      <vt:lpstr>Пример 1. Используя графики функций, решите неравенства:  а) f´(x) &lt; 0; б) f´(x)  0; в) g´(x) &gt; 0.</vt:lpstr>
      <vt:lpstr>Пример 2. По графику производной функции y = f(x), определите, на каких промежутках функция y = f(x) возрастания, а на каких убывает:</vt:lpstr>
      <vt:lpstr>Пример 3. По графику производной функции y = f(x), определите, на каких промежутках функция y = f(x) возрастания, а на каких убывает: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производной к исследованию функции и построению графика функции</dc:title>
  <dc:creator>Догадова</dc:creator>
  <cp:lastModifiedBy>Догадова</cp:lastModifiedBy>
  <cp:revision>36</cp:revision>
  <dcterms:created xsi:type="dcterms:W3CDTF">2020-03-21T07:57:30Z</dcterms:created>
  <dcterms:modified xsi:type="dcterms:W3CDTF">2020-03-29T09:10:27Z</dcterms:modified>
</cp:coreProperties>
</file>