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3" r:id="rId3"/>
    <p:sldId id="258" r:id="rId4"/>
    <p:sldId id="259" r:id="rId5"/>
    <p:sldId id="268" r:id="rId6"/>
    <p:sldId id="264" r:id="rId7"/>
    <p:sldId id="265" r:id="rId8"/>
    <p:sldId id="266" r:id="rId9"/>
    <p:sldId id="269" r:id="rId10"/>
    <p:sldId id="273" r:id="rId11"/>
    <p:sldId id="284" r:id="rId12"/>
    <p:sldId id="270" r:id="rId13"/>
    <p:sldId id="282" r:id="rId14"/>
    <p:sldId id="274" r:id="rId15"/>
    <p:sldId id="275" r:id="rId16"/>
    <p:sldId id="276" r:id="rId17"/>
    <p:sldId id="278" r:id="rId18"/>
    <p:sldId id="27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CC00CC"/>
    <a:srgbClr val="CCC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E41C9-27C0-45F8-A07B-1AA5D8EEDB2B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385627-9BC9-4520-9B62-B9541FC007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145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70F3-B13D-4F1D-A896-FE5660E95E18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121C-E16F-450D-9B29-C023817D83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763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70F3-B13D-4F1D-A896-FE5660E95E18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121C-E16F-450D-9B29-C023817D83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72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70F3-B13D-4F1D-A896-FE5660E95E18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121C-E16F-450D-9B29-C023817D83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26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70F3-B13D-4F1D-A896-FE5660E95E18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121C-E16F-450D-9B29-C023817D83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745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70F3-B13D-4F1D-A896-FE5660E95E18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121C-E16F-450D-9B29-C023817D83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922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70F3-B13D-4F1D-A896-FE5660E95E18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121C-E16F-450D-9B29-C023817D83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465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70F3-B13D-4F1D-A896-FE5660E95E18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121C-E16F-450D-9B29-C023817D83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257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70F3-B13D-4F1D-A896-FE5660E95E18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121C-E16F-450D-9B29-C023817D83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984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70F3-B13D-4F1D-A896-FE5660E95E18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121C-E16F-450D-9B29-C023817D83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607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70F3-B13D-4F1D-A896-FE5660E95E18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121C-E16F-450D-9B29-C023817D83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65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70F3-B13D-4F1D-A896-FE5660E95E18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121C-E16F-450D-9B29-C023817D83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726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370F3-B13D-4F1D-A896-FE5660E95E18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2121C-E16F-450D-9B29-C023817D83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2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microsoft.com/office/2007/relationships/hdphoto" Target="../media/hdphoto1.wdp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п27.Понятие многогранника</a:t>
            </a:r>
            <a:b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п30.Призма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1617" y="3717032"/>
            <a:ext cx="6400800" cy="69492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Геометрия, 10 класс</a:t>
            </a:r>
            <a:endParaRPr lang="ru-RU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140968"/>
            <a:ext cx="2072323" cy="3612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61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82" name="Freeform 318"/>
          <p:cNvSpPr>
            <a:spLocks/>
          </p:cNvSpPr>
          <p:nvPr/>
        </p:nvSpPr>
        <p:spPr bwMode="auto">
          <a:xfrm>
            <a:off x="2808287" y="4728935"/>
            <a:ext cx="2609851" cy="1221015"/>
          </a:xfrm>
          <a:custGeom>
            <a:avLst/>
            <a:gdLst>
              <a:gd name="T0" fmla="*/ 0 w 1616"/>
              <a:gd name="T1" fmla="*/ 454 h 766"/>
              <a:gd name="T2" fmla="*/ 425 w 1616"/>
              <a:gd name="T3" fmla="*/ 766 h 766"/>
              <a:gd name="T4" fmla="*/ 1304 w 1616"/>
              <a:gd name="T5" fmla="*/ 766 h 766"/>
              <a:gd name="T6" fmla="*/ 1616 w 1616"/>
              <a:gd name="T7" fmla="*/ 312 h 766"/>
              <a:gd name="T8" fmla="*/ 680 w 1616"/>
              <a:gd name="T9" fmla="*/ 0 h 766"/>
              <a:gd name="T10" fmla="*/ 0 w 1616"/>
              <a:gd name="T11" fmla="*/ 454 h 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16" h="766">
                <a:moveTo>
                  <a:pt x="0" y="454"/>
                </a:moveTo>
                <a:lnTo>
                  <a:pt x="425" y="766"/>
                </a:lnTo>
                <a:lnTo>
                  <a:pt x="1304" y="766"/>
                </a:lnTo>
                <a:lnTo>
                  <a:pt x="1616" y="312"/>
                </a:lnTo>
                <a:lnTo>
                  <a:pt x="680" y="0"/>
                </a:lnTo>
                <a:lnTo>
                  <a:pt x="0" y="454"/>
                </a:lnTo>
                <a:close/>
              </a:path>
            </a:pathLst>
          </a:cu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581" name="Freeform 317"/>
          <p:cNvSpPr>
            <a:spLocks/>
          </p:cNvSpPr>
          <p:nvPr/>
        </p:nvSpPr>
        <p:spPr bwMode="auto">
          <a:xfrm>
            <a:off x="2825751" y="1763713"/>
            <a:ext cx="2623344" cy="1251289"/>
          </a:xfrm>
          <a:custGeom>
            <a:avLst/>
            <a:gdLst>
              <a:gd name="T0" fmla="*/ 0 w 1644"/>
              <a:gd name="T1" fmla="*/ 482 h 766"/>
              <a:gd name="T2" fmla="*/ 680 w 1644"/>
              <a:gd name="T3" fmla="*/ 0 h 766"/>
              <a:gd name="T4" fmla="*/ 1644 w 1644"/>
              <a:gd name="T5" fmla="*/ 369 h 766"/>
              <a:gd name="T6" fmla="*/ 1304 w 1644"/>
              <a:gd name="T7" fmla="*/ 766 h 766"/>
              <a:gd name="T8" fmla="*/ 453 w 1644"/>
              <a:gd name="T9" fmla="*/ 766 h 766"/>
              <a:gd name="T10" fmla="*/ 0 w 1644"/>
              <a:gd name="T11" fmla="*/ 482 h 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44" h="766">
                <a:moveTo>
                  <a:pt x="0" y="482"/>
                </a:moveTo>
                <a:lnTo>
                  <a:pt x="680" y="0"/>
                </a:lnTo>
                <a:lnTo>
                  <a:pt x="1644" y="369"/>
                </a:lnTo>
                <a:lnTo>
                  <a:pt x="1304" y="766"/>
                </a:lnTo>
                <a:lnTo>
                  <a:pt x="453" y="766"/>
                </a:lnTo>
                <a:lnTo>
                  <a:pt x="0" y="482"/>
                </a:lnTo>
                <a:close/>
              </a:path>
            </a:pathLst>
          </a:cu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1578" name="Group 314"/>
          <p:cNvGrpSpPr>
            <a:grpSpLocks/>
          </p:cNvGrpSpPr>
          <p:nvPr/>
        </p:nvGrpSpPr>
        <p:grpSpPr bwMode="auto">
          <a:xfrm>
            <a:off x="4661695" y="975518"/>
            <a:ext cx="3887787" cy="1081088"/>
            <a:chOff x="2971" y="572"/>
            <a:chExt cx="2449" cy="681"/>
          </a:xfrm>
        </p:grpSpPr>
        <p:sp>
          <p:nvSpPr>
            <p:cNvPr id="11291" name="Line 27"/>
            <p:cNvSpPr>
              <a:spLocks noChangeShapeType="1"/>
            </p:cNvSpPr>
            <p:nvPr/>
          </p:nvSpPr>
          <p:spPr bwMode="auto">
            <a:xfrm flipH="1">
              <a:off x="2971" y="899"/>
              <a:ext cx="408" cy="3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2" name="Text Box 28"/>
            <p:cNvSpPr txBox="1">
              <a:spLocks noChangeArrowheads="1"/>
            </p:cNvSpPr>
            <p:nvPr/>
          </p:nvSpPr>
          <p:spPr bwMode="auto">
            <a:xfrm>
              <a:off x="3424" y="572"/>
              <a:ext cx="19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i="0" dirty="0" smtClean="0"/>
                <a:t>ребро </a:t>
              </a:r>
              <a:r>
                <a:rPr lang="ru-RU" sz="2800" i="0" dirty="0"/>
                <a:t>основания</a:t>
              </a:r>
            </a:p>
          </p:txBody>
        </p:sp>
      </p:grpSp>
      <p:grpSp>
        <p:nvGrpSpPr>
          <p:cNvPr id="11577" name="Group 313"/>
          <p:cNvGrpSpPr>
            <a:grpSpLocks/>
          </p:cNvGrpSpPr>
          <p:nvPr/>
        </p:nvGrpSpPr>
        <p:grpSpPr bwMode="auto">
          <a:xfrm>
            <a:off x="5435600" y="1543050"/>
            <a:ext cx="2532063" cy="806450"/>
            <a:chOff x="3424" y="972"/>
            <a:chExt cx="1595" cy="508"/>
          </a:xfrm>
        </p:grpSpPr>
        <p:sp>
          <p:nvSpPr>
            <p:cNvPr id="11293" name="Line 29"/>
            <p:cNvSpPr>
              <a:spLocks noChangeShapeType="1"/>
            </p:cNvSpPr>
            <p:nvPr/>
          </p:nvSpPr>
          <p:spPr bwMode="auto">
            <a:xfrm flipH="1">
              <a:off x="3424" y="1162"/>
              <a:ext cx="635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4" name="Text Box 30"/>
            <p:cNvSpPr txBox="1">
              <a:spLocks noChangeArrowheads="1"/>
            </p:cNvSpPr>
            <p:nvPr/>
          </p:nvSpPr>
          <p:spPr bwMode="auto">
            <a:xfrm>
              <a:off x="4047" y="972"/>
              <a:ext cx="97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i="0" dirty="0"/>
                <a:t>вершина</a:t>
              </a:r>
            </a:p>
          </p:txBody>
        </p:sp>
      </p:grp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323850" y="345598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sz="2800" i="0"/>
          </a:p>
        </p:txBody>
      </p:sp>
      <p:grpSp>
        <p:nvGrpSpPr>
          <p:cNvPr id="11579" name="Group 315"/>
          <p:cNvGrpSpPr>
            <a:grpSpLocks/>
          </p:cNvGrpSpPr>
          <p:nvPr/>
        </p:nvGrpSpPr>
        <p:grpSpPr bwMode="auto">
          <a:xfrm>
            <a:off x="323850" y="2636838"/>
            <a:ext cx="2519363" cy="946150"/>
            <a:chOff x="204" y="1661"/>
            <a:chExt cx="1587" cy="596"/>
          </a:xfrm>
        </p:grpSpPr>
        <p:sp>
          <p:nvSpPr>
            <p:cNvPr id="11295" name="Line 31"/>
            <p:cNvSpPr>
              <a:spLocks noChangeShapeType="1"/>
            </p:cNvSpPr>
            <p:nvPr/>
          </p:nvSpPr>
          <p:spPr bwMode="auto">
            <a:xfrm>
              <a:off x="1156" y="2115"/>
              <a:ext cx="6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7" name="Text Box 33"/>
            <p:cNvSpPr txBox="1">
              <a:spLocks noChangeArrowheads="1"/>
            </p:cNvSpPr>
            <p:nvPr/>
          </p:nvSpPr>
          <p:spPr bwMode="auto">
            <a:xfrm>
              <a:off x="204" y="1661"/>
              <a:ext cx="1088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i="0" dirty="0" smtClean="0"/>
                <a:t>боковое </a:t>
              </a:r>
              <a:r>
                <a:rPr lang="ru-RU" sz="2800" i="0" dirty="0"/>
                <a:t>ребро</a:t>
              </a:r>
            </a:p>
          </p:txBody>
        </p:sp>
      </p:grpSp>
      <p:grpSp>
        <p:nvGrpSpPr>
          <p:cNvPr id="11575" name="Group 311"/>
          <p:cNvGrpSpPr>
            <a:grpSpLocks/>
          </p:cNvGrpSpPr>
          <p:nvPr/>
        </p:nvGrpSpPr>
        <p:grpSpPr bwMode="auto">
          <a:xfrm>
            <a:off x="4408489" y="4202907"/>
            <a:ext cx="3403600" cy="2121693"/>
            <a:chOff x="2835" y="2795"/>
            <a:chExt cx="2086" cy="1189"/>
          </a:xfrm>
        </p:grpSpPr>
        <p:sp>
          <p:nvSpPr>
            <p:cNvPr id="11306" name="Line 42"/>
            <p:cNvSpPr>
              <a:spLocks noChangeShapeType="1"/>
            </p:cNvSpPr>
            <p:nvPr/>
          </p:nvSpPr>
          <p:spPr bwMode="auto">
            <a:xfrm flipH="1" flipV="1">
              <a:off x="2835" y="2795"/>
              <a:ext cx="1043" cy="10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7" name="Text Box 43"/>
            <p:cNvSpPr txBox="1">
              <a:spLocks noChangeArrowheads="1"/>
            </p:cNvSpPr>
            <p:nvPr/>
          </p:nvSpPr>
          <p:spPr bwMode="auto">
            <a:xfrm>
              <a:off x="3923" y="3657"/>
              <a:ext cx="99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i="0" dirty="0"/>
                <a:t>высота</a:t>
              </a:r>
            </a:p>
          </p:txBody>
        </p:sp>
      </p:grpSp>
      <p:grpSp>
        <p:nvGrpSpPr>
          <p:cNvPr id="11580" name="Group 316"/>
          <p:cNvGrpSpPr>
            <a:grpSpLocks/>
          </p:cNvGrpSpPr>
          <p:nvPr/>
        </p:nvGrpSpPr>
        <p:grpSpPr bwMode="auto">
          <a:xfrm>
            <a:off x="142875" y="3943351"/>
            <a:ext cx="3565525" cy="519113"/>
            <a:chOff x="90" y="2484"/>
            <a:chExt cx="2246" cy="327"/>
          </a:xfrm>
        </p:grpSpPr>
        <p:sp>
          <p:nvSpPr>
            <p:cNvPr id="11314" name="Line 50"/>
            <p:cNvSpPr>
              <a:spLocks noChangeShapeType="1"/>
            </p:cNvSpPr>
            <p:nvPr/>
          </p:nvSpPr>
          <p:spPr bwMode="auto">
            <a:xfrm>
              <a:off x="1202" y="2659"/>
              <a:ext cx="11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5" name="Text Box 51"/>
            <p:cNvSpPr txBox="1">
              <a:spLocks noChangeArrowheads="1"/>
            </p:cNvSpPr>
            <p:nvPr/>
          </p:nvSpPr>
          <p:spPr bwMode="auto">
            <a:xfrm>
              <a:off x="90" y="2484"/>
              <a:ext cx="120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800" i="0" dirty="0"/>
                <a:t>диагональ</a:t>
              </a:r>
            </a:p>
          </p:txBody>
        </p:sp>
      </p:grpSp>
      <p:grpSp>
        <p:nvGrpSpPr>
          <p:cNvPr id="11576" name="Group 312"/>
          <p:cNvGrpSpPr>
            <a:grpSpLocks/>
          </p:cNvGrpSpPr>
          <p:nvPr/>
        </p:nvGrpSpPr>
        <p:grpSpPr bwMode="auto">
          <a:xfrm>
            <a:off x="5148263" y="3644900"/>
            <a:ext cx="3095625" cy="946150"/>
            <a:chOff x="3243" y="2296"/>
            <a:chExt cx="1950" cy="596"/>
          </a:xfrm>
        </p:grpSpPr>
        <p:sp>
          <p:nvSpPr>
            <p:cNvPr id="11316" name="Line 52"/>
            <p:cNvSpPr>
              <a:spLocks noChangeShapeType="1"/>
            </p:cNvSpPr>
            <p:nvPr/>
          </p:nvSpPr>
          <p:spPr bwMode="auto">
            <a:xfrm flipH="1">
              <a:off x="3243" y="2568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7" name="Text Box 53"/>
            <p:cNvSpPr txBox="1">
              <a:spLocks noChangeArrowheads="1"/>
            </p:cNvSpPr>
            <p:nvPr/>
          </p:nvSpPr>
          <p:spPr bwMode="auto">
            <a:xfrm>
              <a:off x="4059" y="2296"/>
              <a:ext cx="1134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dirty="0"/>
                <a:t>б</a:t>
              </a:r>
              <a:r>
                <a:rPr lang="ru-RU" sz="2800" i="0" dirty="0" smtClean="0"/>
                <a:t>оковая </a:t>
              </a:r>
              <a:r>
                <a:rPr lang="ru-RU" sz="2800" i="0" dirty="0"/>
                <a:t>грань</a:t>
              </a:r>
            </a:p>
          </p:txBody>
        </p:sp>
      </p:grpSp>
      <p:grpSp>
        <p:nvGrpSpPr>
          <p:cNvPr id="11328" name="Group 64"/>
          <p:cNvGrpSpPr>
            <a:grpSpLocks/>
          </p:cNvGrpSpPr>
          <p:nvPr/>
        </p:nvGrpSpPr>
        <p:grpSpPr bwMode="auto">
          <a:xfrm>
            <a:off x="705645" y="4728935"/>
            <a:ext cx="4743450" cy="1946275"/>
            <a:chOff x="431" y="2982"/>
            <a:chExt cx="2988" cy="1226"/>
          </a:xfrm>
        </p:grpSpPr>
        <p:sp>
          <p:nvSpPr>
            <p:cNvPr id="11302" name="Text Box 38"/>
            <p:cNvSpPr txBox="1">
              <a:spLocks noChangeArrowheads="1"/>
            </p:cNvSpPr>
            <p:nvPr/>
          </p:nvSpPr>
          <p:spPr bwMode="auto">
            <a:xfrm>
              <a:off x="431" y="3612"/>
              <a:ext cx="1270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i="0" dirty="0" smtClean="0"/>
                <a:t>нижнее </a:t>
              </a:r>
              <a:r>
                <a:rPr lang="ru-RU" sz="2800" i="0" dirty="0"/>
                <a:t>основание</a:t>
              </a:r>
            </a:p>
          </p:txBody>
        </p:sp>
        <p:sp>
          <p:nvSpPr>
            <p:cNvPr id="11324" name="Freeform 60"/>
            <p:cNvSpPr>
              <a:spLocks/>
            </p:cNvSpPr>
            <p:nvPr/>
          </p:nvSpPr>
          <p:spPr bwMode="auto">
            <a:xfrm>
              <a:off x="1774" y="2982"/>
              <a:ext cx="1645" cy="766"/>
            </a:xfrm>
            <a:custGeom>
              <a:avLst/>
              <a:gdLst>
                <a:gd name="T0" fmla="*/ 0 w 1645"/>
                <a:gd name="T1" fmla="*/ 454 h 766"/>
                <a:gd name="T2" fmla="*/ 709 w 1645"/>
                <a:gd name="T3" fmla="*/ 0 h 766"/>
                <a:gd name="T4" fmla="*/ 1645 w 1645"/>
                <a:gd name="T5" fmla="*/ 312 h 766"/>
                <a:gd name="T6" fmla="*/ 1333 w 1645"/>
                <a:gd name="T7" fmla="*/ 766 h 766"/>
                <a:gd name="T8" fmla="*/ 454 w 1645"/>
                <a:gd name="T9" fmla="*/ 766 h 766"/>
                <a:gd name="T10" fmla="*/ 0 w 1645"/>
                <a:gd name="T11" fmla="*/ 454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45" h="766">
                  <a:moveTo>
                    <a:pt x="0" y="454"/>
                  </a:moveTo>
                  <a:lnTo>
                    <a:pt x="709" y="0"/>
                  </a:lnTo>
                  <a:lnTo>
                    <a:pt x="1645" y="312"/>
                  </a:lnTo>
                  <a:lnTo>
                    <a:pt x="1333" y="766"/>
                  </a:lnTo>
                  <a:lnTo>
                    <a:pt x="454" y="766"/>
                  </a:lnTo>
                  <a:lnTo>
                    <a:pt x="0" y="454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455" name="Group 191"/>
          <p:cNvGrpSpPr>
            <a:grpSpLocks/>
          </p:cNvGrpSpPr>
          <p:nvPr/>
        </p:nvGrpSpPr>
        <p:grpSpPr bwMode="auto">
          <a:xfrm>
            <a:off x="2465388" y="1791040"/>
            <a:ext cx="2952750" cy="4392612"/>
            <a:chOff x="1565" y="1117"/>
            <a:chExt cx="1860" cy="2767"/>
          </a:xfrm>
        </p:grpSpPr>
        <p:sp>
          <p:nvSpPr>
            <p:cNvPr id="11268" name="Line 4"/>
            <p:cNvSpPr>
              <a:spLocks noChangeShapeType="1"/>
            </p:cNvSpPr>
            <p:nvPr/>
          </p:nvSpPr>
          <p:spPr bwMode="auto">
            <a:xfrm flipH="1">
              <a:off x="1792" y="1117"/>
              <a:ext cx="680" cy="4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69" name="Line 5"/>
            <p:cNvSpPr>
              <a:spLocks noChangeShapeType="1"/>
            </p:cNvSpPr>
            <p:nvPr/>
          </p:nvSpPr>
          <p:spPr bwMode="auto">
            <a:xfrm>
              <a:off x="1792" y="1571"/>
              <a:ext cx="453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0" name="Line 6"/>
            <p:cNvSpPr>
              <a:spLocks noChangeShapeType="1"/>
            </p:cNvSpPr>
            <p:nvPr/>
          </p:nvSpPr>
          <p:spPr bwMode="auto">
            <a:xfrm>
              <a:off x="2245" y="1888"/>
              <a:ext cx="8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3107" y="1480"/>
              <a:ext cx="318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 flipH="1" flipV="1">
              <a:off x="2472" y="1117"/>
              <a:ext cx="953" cy="3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>
              <a:off x="1803" y="1565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4" name="Line 10"/>
            <p:cNvSpPr>
              <a:spLocks noChangeShapeType="1"/>
            </p:cNvSpPr>
            <p:nvPr/>
          </p:nvSpPr>
          <p:spPr bwMode="auto">
            <a:xfrm>
              <a:off x="2245" y="1888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3107" y="1888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6" name="Line 12"/>
            <p:cNvSpPr>
              <a:spLocks noChangeShapeType="1"/>
            </p:cNvSpPr>
            <p:nvPr/>
          </p:nvSpPr>
          <p:spPr bwMode="auto">
            <a:xfrm>
              <a:off x="2472" y="1117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7" name="Line 13"/>
            <p:cNvSpPr>
              <a:spLocks noChangeShapeType="1"/>
            </p:cNvSpPr>
            <p:nvPr/>
          </p:nvSpPr>
          <p:spPr bwMode="auto">
            <a:xfrm>
              <a:off x="3425" y="1469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8" name="Line 14"/>
            <p:cNvSpPr>
              <a:spLocks noChangeShapeType="1"/>
            </p:cNvSpPr>
            <p:nvPr/>
          </p:nvSpPr>
          <p:spPr bwMode="auto">
            <a:xfrm>
              <a:off x="1792" y="3430"/>
              <a:ext cx="45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9" name="Line 15"/>
            <p:cNvSpPr>
              <a:spLocks noChangeShapeType="1"/>
            </p:cNvSpPr>
            <p:nvPr/>
          </p:nvSpPr>
          <p:spPr bwMode="auto">
            <a:xfrm>
              <a:off x="2245" y="3748"/>
              <a:ext cx="8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 flipV="1">
              <a:off x="3107" y="3294"/>
              <a:ext cx="318" cy="4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1" name="Line 17"/>
            <p:cNvSpPr>
              <a:spLocks noChangeShapeType="1"/>
            </p:cNvSpPr>
            <p:nvPr/>
          </p:nvSpPr>
          <p:spPr bwMode="auto">
            <a:xfrm>
              <a:off x="2472" y="2977"/>
              <a:ext cx="953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2" name="Line 18"/>
            <p:cNvSpPr>
              <a:spLocks noChangeShapeType="1"/>
            </p:cNvSpPr>
            <p:nvPr/>
          </p:nvSpPr>
          <p:spPr bwMode="auto">
            <a:xfrm flipH="1">
              <a:off x="1792" y="2977"/>
              <a:ext cx="68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1" name="Line 37"/>
            <p:cNvSpPr>
              <a:spLocks noChangeShapeType="1"/>
            </p:cNvSpPr>
            <p:nvPr/>
          </p:nvSpPr>
          <p:spPr bwMode="auto">
            <a:xfrm flipV="1">
              <a:off x="1565" y="3521"/>
              <a:ext cx="589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3" name="Line 39"/>
            <p:cNvSpPr>
              <a:spLocks noChangeShapeType="1"/>
            </p:cNvSpPr>
            <p:nvPr/>
          </p:nvSpPr>
          <p:spPr bwMode="auto">
            <a:xfrm>
              <a:off x="2789" y="1570"/>
              <a:ext cx="0" cy="18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8" name="Line 44"/>
            <p:cNvSpPr>
              <a:spLocks noChangeShapeType="1"/>
            </p:cNvSpPr>
            <p:nvPr/>
          </p:nvSpPr>
          <p:spPr bwMode="auto">
            <a:xfrm flipH="1">
              <a:off x="2245" y="1117"/>
              <a:ext cx="227" cy="263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0" name="Line 46"/>
            <p:cNvSpPr>
              <a:spLocks noChangeShapeType="1"/>
            </p:cNvSpPr>
            <p:nvPr/>
          </p:nvSpPr>
          <p:spPr bwMode="auto">
            <a:xfrm>
              <a:off x="2789" y="3249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1" name="Line 47"/>
            <p:cNvSpPr>
              <a:spLocks noChangeShapeType="1"/>
            </p:cNvSpPr>
            <p:nvPr/>
          </p:nvSpPr>
          <p:spPr bwMode="auto">
            <a:xfrm>
              <a:off x="2925" y="324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9" name="Line 65"/>
            <p:cNvSpPr>
              <a:spLocks noChangeShapeType="1"/>
            </p:cNvSpPr>
            <p:nvPr/>
          </p:nvSpPr>
          <p:spPr bwMode="auto">
            <a:xfrm>
              <a:off x="1803" y="1565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0" name="Line 66"/>
            <p:cNvSpPr>
              <a:spLocks noChangeShapeType="1"/>
            </p:cNvSpPr>
            <p:nvPr/>
          </p:nvSpPr>
          <p:spPr bwMode="auto">
            <a:xfrm>
              <a:off x="2245" y="1888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1" name="Line 67"/>
            <p:cNvSpPr>
              <a:spLocks noChangeShapeType="1"/>
            </p:cNvSpPr>
            <p:nvPr/>
          </p:nvSpPr>
          <p:spPr bwMode="auto">
            <a:xfrm>
              <a:off x="3107" y="1888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2" name="Line 68"/>
            <p:cNvSpPr>
              <a:spLocks noChangeShapeType="1"/>
            </p:cNvSpPr>
            <p:nvPr/>
          </p:nvSpPr>
          <p:spPr bwMode="auto">
            <a:xfrm>
              <a:off x="2472" y="1117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7" name="Line 73"/>
            <p:cNvSpPr>
              <a:spLocks noChangeShapeType="1"/>
            </p:cNvSpPr>
            <p:nvPr/>
          </p:nvSpPr>
          <p:spPr bwMode="auto">
            <a:xfrm>
              <a:off x="1803" y="1565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8" name="Line 74"/>
            <p:cNvSpPr>
              <a:spLocks noChangeShapeType="1"/>
            </p:cNvSpPr>
            <p:nvPr/>
          </p:nvSpPr>
          <p:spPr bwMode="auto">
            <a:xfrm>
              <a:off x="2245" y="1888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9" name="Line 75"/>
            <p:cNvSpPr>
              <a:spLocks noChangeShapeType="1"/>
            </p:cNvSpPr>
            <p:nvPr/>
          </p:nvSpPr>
          <p:spPr bwMode="auto">
            <a:xfrm>
              <a:off x="3107" y="1888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0" name="Line 76"/>
            <p:cNvSpPr>
              <a:spLocks noChangeShapeType="1"/>
            </p:cNvSpPr>
            <p:nvPr/>
          </p:nvSpPr>
          <p:spPr bwMode="auto">
            <a:xfrm>
              <a:off x="2472" y="1117"/>
              <a:ext cx="0" cy="18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511" name="Group 247"/>
          <p:cNvGrpSpPr>
            <a:grpSpLocks/>
          </p:cNvGrpSpPr>
          <p:nvPr/>
        </p:nvGrpSpPr>
        <p:grpSpPr bwMode="auto">
          <a:xfrm>
            <a:off x="657225" y="998538"/>
            <a:ext cx="3532188" cy="1395412"/>
            <a:chOff x="414" y="629"/>
            <a:chExt cx="2097" cy="794"/>
          </a:xfrm>
        </p:grpSpPr>
        <p:sp>
          <p:nvSpPr>
            <p:cNvPr id="11320" name="Text Box 56"/>
            <p:cNvSpPr txBox="1">
              <a:spLocks noChangeArrowheads="1"/>
            </p:cNvSpPr>
            <p:nvPr/>
          </p:nvSpPr>
          <p:spPr bwMode="auto">
            <a:xfrm>
              <a:off x="414" y="629"/>
              <a:ext cx="2097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i="0" dirty="0" smtClean="0"/>
                <a:t>верхнее </a:t>
              </a:r>
              <a:r>
                <a:rPr lang="ru-RU" sz="2800" i="0" dirty="0"/>
                <a:t>основание</a:t>
              </a:r>
            </a:p>
          </p:txBody>
        </p:sp>
        <p:sp>
          <p:nvSpPr>
            <p:cNvPr id="11510" name="Line 246"/>
            <p:cNvSpPr>
              <a:spLocks noChangeShapeType="1"/>
            </p:cNvSpPr>
            <p:nvPr/>
          </p:nvSpPr>
          <p:spPr bwMode="auto">
            <a:xfrm>
              <a:off x="1463" y="969"/>
              <a:ext cx="708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585" name="Freeform 321"/>
          <p:cNvSpPr>
            <a:spLocks/>
          </p:cNvSpPr>
          <p:nvPr/>
        </p:nvSpPr>
        <p:spPr bwMode="auto">
          <a:xfrm>
            <a:off x="6926263" y="2349500"/>
            <a:ext cx="539750" cy="3600450"/>
          </a:xfrm>
          <a:custGeom>
            <a:avLst/>
            <a:gdLst>
              <a:gd name="T0" fmla="*/ 0 w 340"/>
              <a:gd name="T1" fmla="*/ 2268 h 2268"/>
              <a:gd name="T2" fmla="*/ 0 w 340"/>
              <a:gd name="T3" fmla="*/ 425 h 2268"/>
              <a:gd name="T4" fmla="*/ 340 w 340"/>
              <a:gd name="T5" fmla="*/ 0 h 2268"/>
              <a:gd name="T6" fmla="*/ 312 w 340"/>
              <a:gd name="T7" fmla="*/ 1814 h 2268"/>
              <a:gd name="T8" fmla="*/ 0 w 340"/>
              <a:gd name="T9" fmla="*/ 2268 h 2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0" h="2268">
                <a:moveTo>
                  <a:pt x="0" y="2268"/>
                </a:moveTo>
                <a:lnTo>
                  <a:pt x="0" y="425"/>
                </a:lnTo>
                <a:lnTo>
                  <a:pt x="340" y="0"/>
                </a:lnTo>
                <a:lnTo>
                  <a:pt x="312" y="1814"/>
                </a:lnTo>
                <a:lnTo>
                  <a:pt x="0" y="2268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CC">
                    <a:alpha val="21001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86" name="Line 322"/>
          <p:cNvSpPr>
            <a:spLocks noChangeShapeType="1"/>
          </p:cNvSpPr>
          <p:nvPr/>
        </p:nvSpPr>
        <p:spPr bwMode="auto">
          <a:xfrm>
            <a:off x="3941763" y="1763713"/>
            <a:ext cx="1485900" cy="585787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" name="Rectangle 2"/>
          <p:cNvSpPr>
            <a:spLocks noGrp="1" noChangeArrowheads="1"/>
          </p:cNvSpPr>
          <p:nvPr>
            <p:ph type="title"/>
          </p:nvPr>
        </p:nvSpPr>
        <p:spPr>
          <a:xfrm>
            <a:off x="334963" y="140039"/>
            <a:ext cx="8229600" cy="858499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Элементы призмы</a:t>
            </a:r>
          </a:p>
        </p:txBody>
      </p:sp>
      <p:pic>
        <p:nvPicPr>
          <p:cNvPr id="94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098" y="4787900"/>
            <a:ext cx="1127481" cy="196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65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39" name="Group 55"/>
          <p:cNvGrpSpPr>
            <a:grpSpLocks/>
          </p:cNvGrpSpPr>
          <p:nvPr/>
        </p:nvGrpSpPr>
        <p:grpSpPr bwMode="auto">
          <a:xfrm>
            <a:off x="1085056" y="1651794"/>
            <a:ext cx="1214438" cy="2205038"/>
            <a:chOff x="584" y="1848"/>
            <a:chExt cx="765" cy="1389"/>
          </a:xfrm>
        </p:grpSpPr>
        <p:sp>
          <p:nvSpPr>
            <p:cNvPr id="16388" name="Line 4"/>
            <p:cNvSpPr>
              <a:spLocks noChangeShapeType="1"/>
            </p:cNvSpPr>
            <p:nvPr/>
          </p:nvSpPr>
          <p:spPr bwMode="auto">
            <a:xfrm>
              <a:off x="584" y="1848"/>
              <a:ext cx="76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89" name="Line 5"/>
            <p:cNvSpPr>
              <a:spLocks noChangeShapeType="1"/>
            </p:cNvSpPr>
            <p:nvPr/>
          </p:nvSpPr>
          <p:spPr bwMode="auto">
            <a:xfrm>
              <a:off x="584" y="1848"/>
              <a:ext cx="482" cy="28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0" name="Line 6"/>
            <p:cNvSpPr>
              <a:spLocks noChangeShapeType="1"/>
            </p:cNvSpPr>
            <p:nvPr/>
          </p:nvSpPr>
          <p:spPr bwMode="auto">
            <a:xfrm flipV="1">
              <a:off x="1066" y="1848"/>
              <a:ext cx="283" cy="28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>
              <a:off x="584" y="2954"/>
              <a:ext cx="76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>
              <a:off x="584" y="2954"/>
              <a:ext cx="482" cy="28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 flipV="1">
              <a:off x="1066" y="2954"/>
              <a:ext cx="283" cy="28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4" name="Line 10"/>
            <p:cNvSpPr>
              <a:spLocks noChangeShapeType="1"/>
            </p:cNvSpPr>
            <p:nvPr/>
          </p:nvSpPr>
          <p:spPr bwMode="auto">
            <a:xfrm>
              <a:off x="584" y="1848"/>
              <a:ext cx="0" cy="11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5" name="Line 11"/>
            <p:cNvSpPr>
              <a:spLocks noChangeShapeType="1"/>
            </p:cNvSpPr>
            <p:nvPr/>
          </p:nvSpPr>
          <p:spPr bwMode="auto">
            <a:xfrm>
              <a:off x="1066" y="2131"/>
              <a:ext cx="0" cy="11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6" name="Line 12"/>
            <p:cNvSpPr>
              <a:spLocks noChangeShapeType="1"/>
            </p:cNvSpPr>
            <p:nvPr/>
          </p:nvSpPr>
          <p:spPr bwMode="auto">
            <a:xfrm>
              <a:off x="1349" y="1848"/>
              <a:ext cx="0" cy="11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371603" y="4109924"/>
            <a:ext cx="247491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altLang="ru-RU" sz="2400" baseline="-25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треугольная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призма</a:t>
            </a:r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H="1" flipV="1">
            <a:off x="4629488" y="3378426"/>
            <a:ext cx="449263" cy="26987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6438" name="Group 54"/>
          <p:cNvGrpSpPr>
            <a:grpSpLocks/>
          </p:cNvGrpSpPr>
          <p:nvPr/>
        </p:nvGrpSpPr>
        <p:grpSpPr bwMode="auto">
          <a:xfrm>
            <a:off x="3332956" y="1635012"/>
            <a:ext cx="2160587" cy="2384425"/>
            <a:chOff x="2029" y="1848"/>
            <a:chExt cx="1361" cy="1502"/>
          </a:xfrm>
        </p:grpSpPr>
        <p:sp>
          <p:nvSpPr>
            <p:cNvPr id="16398" name="Line 14"/>
            <p:cNvSpPr>
              <a:spLocks noChangeShapeType="1"/>
            </p:cNvSpPr>
            <p:nvPr/>
          </p:nvSpPr>
          <p:spPr bwMode="auto">
            <a:xfrm>
              <a:off x="2256" y="1848"/>
              <a:ext cx="8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99" name="Line 15"/>
            <p:cNvSpPr>
              <a:spLocks noChangeShapeType="1"/>
            </p:cNvSpPr>
            <p:nvPr/>
          </p:nvSpPr>
          <p:spPr bwMode="auto">
            <a:xfrm>
              <a:off x="2256" y="1848"/>
              <a:ext cx="397" cy="3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00" name="Line 16"/>
            <p:cNvSpPr>
              <a:spLocks noChangeShapeType="1"/>
            </p:cNvSpPr>
            <p:nvPr/>
          </p:nvSpPr>
          <p:spPr bwMode="auto">
            <a:xfrm flipV="1">
              <a:off x="2653" y="2018"/>
              <a:ext cx="737" cy="2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01" name="Line 17"/>
            <p:cNvSpPr>
              <a:spLocks noChangeShapeType="1"/>
            </p:cNvSpPr>
            <p:nvPr/>
          </p:nvSpPr>
          <p:spPr bwMode="auto">
            <a:xfrm flipH="1" flipV="1">
              <a:off x="3106" y="1848"/>
              <a:ext cx="284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02" name="Line 18"/>
            <p:cNvSpPr>
              <a:spLocks noChangeShapeType="1"/>
            </p:cNvSpPr>
            <p:nvPr/>
          </p:nvSpPr>
          <p:spPr bwMode="auto">
            <a:xfrm>
              <a:off x="2029" y="2953"/>
              <a:ext cx="82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03" name="Line 19"/>
            <p:cNvSpPr>
              <a:spLocks noChangeShapeType="1"/>
            </p:cNvSpPr>
            <p:nvPr/>
          </p:nvSpPr>
          <p:spPr bwMode="auto">
            <a:xfrm>
              <a:off x="2029" y="2953"/>
              <a:ext cx="397" cy="3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04" name="Line 20"/>
            <p:cNvSpPr>
              <a:spLocks noChangeShapeType="1"/>
            </p:cNvSpPr>
            <p:nvPr/>
          </p:nvSpPr>
          <p:spPr bwMode="auto">
            <a:xfrm flipV="1">
              <a:off x="2426" y="3123"/>
              <a:ext cx="708" cy="2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06" name="Line 22"/>
            <p:cNvSpPr>
              <a:spLocks noChangeShapeType="1"/>
            </p:cNvSpPr>
            <p:nvPr/>
          </p:nvSpPr>
          <p:spPr bwMode="auto">
            <a:xfrm flipH="1">
              <a:off x="2029" y="1848"/>
              <a:ext cx="227" cy="110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07" name="Line 23"/>
            <p:cNvSpPr>
              <a:spLocks noChangeShapeType="1"/>
            </p:cNvSpPr>
            <p:nvPr/>
          </p:nvSpPr>
          <p:spPr bwMode="auto">
            <a:xfrm flipH="1">
              <a:off x="2426" y="2245"/>
              <a:ext cx="227" cy="110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08" name="Line 24"/>
            <p:cNvSpPr>
              <a:spLocks noChangeShapeType="1"/>
            </p:cNvSpPr>
            <p:nvPr/>
          </p:nvSpPr>
          <p:spPr bwMode="auto">
            <a:xfrm flipH="1">
              <a:off x="3134" y="2018"/>
              <a:ext cx="256" cy="110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09" name="Line 25"/>
            <p:cNvSpPr>
              <a:spLocks noChangeShapeType="1"/>
            </p:cNvSpPr>
            <p:nvPr/>
          </p:nvSpPr>
          <p:spPr bwMode="auto">
            <a:xfrm flipH="1">
              <a:off x="2851" y="1848"/>
              <a:ext cx="255" cy="110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443" name="Group 59"/>
          <p:cNvGrpSpPr>
            <a:grpSpLocks/>
          </p:cNvGrpSpPr>
          <p:nvPr/>
        </p:nvGrpSpPr>
        <p:grpSpPr bwMode="auto">
          <a:xfrm>
            <a:off x="6529389" y="1651795"/>
            <a:ext cx="1643062" cy="2367644"/>
            <a:chOff x="3985" y="1791"/>
            <a:chExt cx="1134" cy="1701"/>
          </a:xfrm>
        </p:grpSpPr>
        <p:sp>
          <p:nvSpPr>
            <p:cNvPr id="16410" name="Line 26"/>
            <p:cNvSpPr>
              <a:spLocks noChangeShapeType="1"/>
            </p:cNvSpPr>
            <p:nvPr/>
          </p:nvSpPr>
          <p:spPr bwMode="auto">
            <a:xfrm>
              <a:off x="4099" y="1791"/>
              <a:ext cx="56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11" name="Line 27"/>
            <p:cNvSpPr>
              <a:spLocks noChangeShapeType="1"/>
            </p:cNvSpPr>
            <p:nvPr/>
          </p:nvSpPr>
          <p:spPr bwMode="auto">
            <a:xfrm>
              <a:off x="4666" y="1791"/>
              <a:ext cx="425" cy="2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12" name="Line 28"/>
            <p:cNvSpPr>
              <a:spLocks noChangeShapeType="1"/>
            </p:cNvSpPr>
            <p:nvPr/>
          </p:nvSpPr>
          <p:spPr bwMode="auto">
            <a:xfrm flipH="1">
              <a:off x="4921" y="2046"/>
              <a:ext cx="170" cy="1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14" name="Line 30"/>
            <p:cNvSpPr>
              <a:spLocks noChangeShapeType="1"/>
            </p:cNvSpPr>
            <p:nvPr/>
          </p:nvSpPr>
          <p:spPr bwMode="auto">
            <a:xfrm flipH="1" flipV="1">
              <a:off x="3985" y="1961"/>
              <a:ext cx="397" cy="2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15" name="Line 31"/>
            <p:cNvSpPr>
              <a:spLocks noChangeShapeType="1"/>
            </p:cNvSpPr>
            <p:nvPr/>
          </p:nvSpPr>
          <p:spPr bwMode="auto">
            <a:xfrm flipV="1">
              <a:off x="3985" y="1791"/>
              <a:ext cx="114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2" name="Line 38"/>
            <p:cNvSpPr>
              <a:spLocks noChangeShapeType="1"/>
            </p:cNvSpPr>
            <p:nvPr/>
          </p:nvSpPr>
          <p:spPr bwMode="auto">
            <a:xfrm>
              <a:off x="4127" y="3067"/>
              <a:ext cx="56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3" name="Line 39"/>
            <p:cNvSpPr>
              <a:spLocks noChangeShapeType="1"/>
            </p:cNvSpPr>
            <p:nvPr/>
          </p:nvSpPr>
          <p:spPr bwMode="auto">
            <a:xfrm>
              <a:off x="4694" y="3067"/>
              <a:ext cx="425" cy="2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4" name="Line 40"/>
            <p:cNvSpPr>
              <a:spLocks noChangeShapeType="1"/>
            </p:cNvSpPr>
            <p:nvPr/>
          </p:nvSpPr>
          <p:spPr bwMode="auto">
            <a:xfrm flipH="1">
              <a:off x="4921" y="3322"/>
              <a:ext cx="198" cy="1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5" name="Line 41"/>
            <p:cNvSpPr>
              <a:spLocks noChangeShapeType="1"/>
            </p:cNvSpPr>
            <p:nvPr/>
          </p:nvSpPr>
          <p:spPr bwMode="auto">
            <a:xfrm flipH="1">
              <a:off x="4382" y="3464"/>
              <a:ext cx="539" cy="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6" name="Line 42"/>
            <p:cNvSpPr>
              <a:spLocks noChangeShapeType="1"/>
            </p:cNvSpPr>
            <p:nvPr/>
          </p:nvSpPr>
          <p:spPr bwMode="auto">
            <a:xfrm flipH="1" flipV="1">
              <a:off x="4014" y="3237"/>
              <a:ext cx="368" cy="2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7" name="Line 43"/>
            <p:cNvSpPr>
              <a:spLocks noChangeShapeType="1"/>
            </p:cNvSpPr>
            <p:nvPr/>
          </p:nvSpPr>
          <p:spPr bwMode="auto">
            <a:xfrm flipV="1">
              <a:off x="4014" y="3067"/>
              <a:ext cx="114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8" name="Line 44"/>
            <p:cNvSpPr>
              <a:spLocks noChangeShapeType="1"/>
            </p:cNvSpPr>
            <p:nvPr/>
          </p:nvSpPr>
          <p:spPr bwMode="auto">
            <a:xfrm>
              <a:off x="4099" y="1791"/>
              <a:ext cx="28" cy="12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32" name="Line 48"/>
            <p:cNvSpPr>
              <a:spLocks noChangeShapeType="1"/>
            </p:cNvSpPr>
            <p:nvPr/>
          </p:nvSpPr>
          <p:spPr bwMode="auto">
            <a:xfrm>
              <a:off x="4921" y="2188"/>
              <a:ext cx="0" cy="12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33" name="Line 49"/>
            <p:cNvSpPr>
              <a:spLocks noChangeShapeType="1"/>
            </p:cNvSpPr>
            <p:nvPr/>
          </p:nvSpPr>
          <p:spPr bwMode="auto">
            <a:xfrm>
              <a:off x="5091" y="2046"/>
              <a:ext cx="28" cy="12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41" name="Line 57"/>
            <p:cNvSpPr>
              <a:spLocks noChangeShapeType="1"/>
            </p:cNvSpPr>
            <p:nvPr/>
          </p:nvSpPr>
          <p:spPr bwMode="auto">
            <a:xfrm flipH="1">
              <a:off x="4368" y="2187"/>
              <a:ext cx="14" cy="12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42" name="Line 58"/>
            <p:cNvSpPr>
              <a:spLocks noChangeShapeType="1"/>
            </p:cNvSpPr>
            <p:nvPr/>
          </p:nvSpPr>
          <p:spPr bwMode="auto">
            <a:xfrm>
              <a:off x="3987" y="1961"/>
              <a:ext cx="28" cy="12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462" name="Rectangle 78"/>
          <p:cNvSpPr>
            <a:spLocks noChangeArrowheads="1"/>
          </p:cNvSpPr>
          <p:nvPr/>
        </p:nvSpPr>
        <p:spPr bwMode="auto">
          <a:xfrm>
            <a:off x="341313" y="1179513"/>
            <a:ext cx="8229600" cy="544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</a:pPr>
            <a:endParaRPr lang="ru-RU" sz="4400" i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Название и обозначение призмы</a:t>
            </a:r>
            <a:endParaRPr lang="ru-RU" sz="3700" dirty="0"/>
          </a:p>
        </p:txBody>
      </p:sp>
      <p:sp>
        <p:nvSpPr>
          <p:cNvPr id="54" name="Text Box 13"/>
          <p:cNvSpPr txBox="1">
            <a:spLocks noChangeArrowheads="1"/>
          </p:cNvSpPr>
          <p:nvPr/>
        </p:nvSpPr>
        <p:spPr bwMode="auto">
          <a:xfrm>
            <a:off x="2940366" y="4149725"/>
            <a:ext cx="303149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altLang="ru-RU" sz="2400" baseline="-25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i="0" dirty="0" smtClean="0">
                <a:latin typeface="Arial" pitchFamily="34" charset="0"/>
                <a:cs typeface="Arial" pitchFamily="34" charset="0"/>
              </a:rPr>
              <a:t>4-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угольная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призма</a:t>
            </a:r>
          </a:p>
        </p:txBody>
      </p:sp>
      <p:sp>
        <p:nvSpPr>
          <p:cNvPr id="55" name="Text Box 13"/>
          <p:cNvSpPr txBox="1">
            <a:spLocks noChangeArrowheads="1"/>
          </p:cNvSpPr>
          <p:nvPr/>
        </p:nvSpPr>
        <p:spPr bwMode="auto">
          <a:xfrm>
            <a:off x="6100512" y="4405438"/>
            <a:ext cx="303149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…А</a:t>
            </a:r>
            <a:r>
              <a:rPr lang="en-US" altLang="ru-RU" sz="2400" i="1" baseline="-25000" dirty="0">
                <a:latin typeface="Arial" pitchFamily="34" charset="0"/>
                <a:cs typeface="Arial" pitchFamily="34" charset="0"/>
              </a:rPr>
              <a:t>n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400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altLang="ru-RU" sz="2400" i="1" dirty="0" smtClean="0">
                <a:latin typeface="Arial" pitchFamily="34" charset="0"/>
                <a:cs typeface="Arial" pitchFamily="34" charset="0"/>
              </a:rPr>
              <a:t>…В</a:t>
            </a:r>
            <a:r>
              <a:rPr lang="en-US" altLang="ru-RU" sz="2400" i="1" baseline="-25000" dirty="0">
                <a:latin typeface="Arial" pitchFamily="34" charset="0"/>
                <a:cs typeface="Arial" pitchFamily="34" charset="0"/>
              </a:rPr>
              <a:t>n</a:t>
            </a:r>
            <a:r>
              <a:rPr lang="ru-RU" altLang="ru-RU" sz="2400" baseline="-25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-угольная призма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19658" y="5445224"/>
            <a:ext cx="826628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Если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 основании призмы лежит треугольник, то призма называется </a:t>
            </a:r>
            <a:r>
              <a:rPr lang="ru-RU" sz="20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треугольной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если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в основании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лежит 4-угольник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то призма называется </a:t>
            </a:r>
            <a:r>
              <a:rPr lang="ru-RU" sz="20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4-угольной,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5-угольной,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… </a:t>
            </a:r>
            <a:r>
              <a:rPr lang="en-US" sz="20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20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-угольной.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Line 44"/>
          <p:cNvSpPr>
            <a:spLocks noChangeShapeType="1"/>
          </p:cNvSpPr>
          <p:nvPr/>
        </p:nvSpPr>
        <p:spPr bwMode="auto">
          <a:xfrm>
            <a:off x="7496864" y="1641640"/>
            <a:ext cx="40569" cy="1776081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" name="Line 41"/>
          <p:cNvSpPr>
            <a:spLocks noChangeShapeType="1"/>
          </p:cNvSpPr>
          <p:nvPr/>
        </p:nvSpPr>
        <p:spPr bwMode="auto">
          <a:xfrm flipH="1">
            <a:off x="7094463" y="2184898"/>
            <a:ext cx="780962" cy="3897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879491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72400" cy="668338"/>
          </a:xfrm>
        </p:spPr>
        <p:txBody>
          <a:bodyPr>
            <a:noAutofit/>
          </a:bodyPr>
          <a:lstStyle/>
          <a:p>
            <a:r>
              <a:rPr lang="ru-RU" altLang="ru-RU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Виды призм</a:t>
            </a:r>
          </a:p>
        </p:txBody>
      </p:sp>
      <p:sp>
        <p:nvSpPr>
          <p:cNvPr id="10243" name="Полилиния 42"/>
          <p:cNvSpPr>
            <a:spLocks/>
          </p:cNvSpPr>
          <p:nvPr/>
        </p:nvSpPr>
        <p:spPr bwMode="auto">
          <a:xfrm>
            <a:off x="914400" y="3973513"/>
            <a:ext cx="2743200" cy="1214437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1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noFill/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10244" name="Прямая соединительная линия 44"/>
          <p:cNvCxnSpPr>
            <a:cxnSpLocks noChangeShapeType="1"/>
            <a:stCxn id="10282" idx="4"/>
            <a:endCxn id="10243" idx="4"/>
          </p:cNvCxnSpPr>
          <p:nvPr/>
        </p:nvCxnSpPr>
        <p:spPr bwMode="auto">
          <a:xfrm>
            <a:off x="2438400" y="3052763"/>
            <a:ext cx="4763" cy="21351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45" name="Прямая соединительная линия 46"/>
          <p:cNvCxnSpPr>
            <a:cxnSpLocks noChangeShapeType="1"/>
            <a:stCxn id="10282" idx="1"/>
            <a:endCxn id="10243" idx="1"/>
          </p:cNvCxnSpPr>
          <p:nvPr/>
        </p:nvCxnSpPr>
        <p:spPr bwMode="auto">
          <a:xfrm>
            <a:off x="1828800" y="1828800"/>
            <a:ext cx="4763" cy="2144713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10246" name="Прямоугольник 48"/>
          <p:cNvSpPr>
            <a:spLocks noChangeArrowheads="1"/>
          </p:cNvSpPr>
          <p:nvPr/>
        </p:nvSpPr>
        <p:spPr bwMode="auto">
          <a:xfrm>
            <a:off x="460375" y="4398963"/>
            <a:ext cx="525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1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47" name="Прямоугольник 49"/>
          <p:cNvSpPr>
            <a:spLocks noChangeArrowheads="1"/>
          </p:cNvSpPr>
          <p:nvPr/>
        </p:nvSpPr>
        <p:spPr bwMode="auto">
          <a:xfrm>
            <a:off x="1963738" y="5032375"/>
            <a:ext cx="525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2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48" name="Прямоугольник 50"/>
          <p:cNvSpPr>
            <a:spLocks noChangeArrowheads="1"/>
          </p:cNvSpPr>
          <p:nvPr/>
        </p:nvSpPr>
        <p:spPr bwMode="auto">
          <a:xfrm>
            <a:off x="3557588" y="4389438"/>
            <a:ext cx="527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3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49" name="Прямоугольник 51"/>
          <p:cNvSpPr>
            <a:spLocks noChangeArrowheads="1"/>
          </p:cNvSpPr>
          <p:nvPr/>
        </p:nvSpPr>
        <p:spPr bwMode="auto">
          <a:xfrm>
            <a:off x="3032125" y="3622675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4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50" name="Прямоугольник 52"/>
          <p:cNvSpPr>
            <a:spLocks noChangeArrowheads="1"/>
          </p:cNvSpPr>
          <p:nvPr/>
        </p:nvSpPr>
        <p:spPr bwMode="auto">
          <a:xfrm>
            <a:off x="1284288" y="3636963"/>
            <a:ext cx="527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5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51" name="Полилиния 53"/>
          <p:cNvSpPr>
            <a:spLocks/>
          </p:cNvSpPr>
          <p:nvPr/>
        </p:nvSpPr>
        <p:spPr bwMode="auto">
          <a:xfrm>
            <a:off x="927100" y="1830388"/>
            <a:ext cx="2743200" cy="1214437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1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0252" name="Прямоугольник 60"/>
          <p:cNvSpPr>
            <a:spLocks noChangeArrowheads="1"/>
          </p:cNvSpPr>
          <p:nvPr/>
        </p:nvSpPr>
        <p:spPr bwMode="auto">
          <a:xfrm>
            <a:off x="422275" y="2212975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1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53" name="Прямоугольник 61"/>
          <p:cNvSpPr>
            <a:spLocks noChangeArrowheads="1"/>
          </p:cNvSpPr>
          <p:nvPr/>
        </p:nvSpPr>
        <p:spPr bwMode="auto">
          <a:xfrm>
            <a:off x="1927225" y="29067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2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54" name="Прямоугольник 62"/>
          <p:cNvSpPr>
            <a:spLocks noChangeArrowheads="1"/>
          </p:cNvSpPr>
          <p:nvPr/>
        </p:nvSpPr>
        <p:spPr bwMode="auto">
          <a:xfrm>
            <a:off x="3613150" y="2208213"/>
            <a:ext cx="531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3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55" name="Прямоугольник 63"/>
          <p:cNvSpPr>
            <a:spLocks noChangeArrowheads="1"/>
          </p:cNvSpPr>
          <p:nvPr/>
        </p:nvSpPr>
        <p:spPr bwMode="auto">
          <a:xfrm>
            <a:off x="2901950" y="1411288"/>
            <a:ext cx="531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4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56" name="Прямоугольник 64"/>
          <p:cNvSpPr>
            <a:spLocks noChangeArrowheads="1"/>
          </p:cNvSpPr>
          <p:nvPr/>
        </p:nvSpPr>
        <p:spPr bwMode="auto">
          <a:xfrm>
            <a:off x="1335088" y="14112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5</a:t>
            </a:r>
            <a:endParaRPr lang="ru-RU" altLang="ru-RU">
              <a:solidFill>
                <a:srgbClr val="40458C"/>
              </a:solidFill>
            </a:endParaRPr>
          </a:p>
        </p:txBody>
      </p:sp>
      <p:grpSp>
        <p:nvGrpSpPr>
          <p:cNvPr id="2" name="Группа 65"/>
          <p:cNvGrpSpPr>
            <a:grpSpLocks/>
          </p:cNvGrpSpPr>
          <p:nvPr/>
        </p:nvGrpSpPr>
        <p:grpSpPr bwMode="auto">
          <a:xfrm>
            <a:off x="904875" y="3968750"/>
            <a:ext cx="2743200" cy="1214438"/>
            <a:chOff x="521540" y="4979180"/>
            <a:chExt cx="2743200" cy="1214438"/>
          </a:xfrm>
        </p:grpSpPr>
        <p:cxnSp>
          <p:nvCxnSpPr>
            <p:cNvPr id="10295" name="Прямая соединительная линия 66"/>
            <p:cNvCxnSpPr>
              <a:cxnSpLocks noChangeShapeType="1"/>
              <a:stCxn id="10243" idx="4"/>
              <a:endCxn id="10243" idx="0"/>
            </p:cNvCxnSpPr>
            <p:nvPr/>
          </p:nvCxnSpPr>
          <p:spPr bwMode="auto">
            <a:xfrm flipH="1" flipV="1">
              <a:off x="521540" y="5584018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96" name="Прямая соединительная линия 67"/>
            <p:cNvCxnSpPr>
              <a:cxnSpLocks noChangeShapeType="1"/>
              <a:stCxn id="10243" idx="3"/>
              <a:endCxn id="10243" idx="4"/>
            </p:cNvCxnSpPr>
            <p:nvPr/>
          </p:nvCxnSpPr>
          <p:spPr bwMode="auto">
            <a:xfrm flipH="1">
              <a:off x="2050302" y="5584018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97" name="Прямая соединительная линия 68"/>
            <p:cNvCxnSpPr>
              <a:cxnSpLocks noChangeShapeType="1"/>
              <a:stCxn id="10243" idx="1"/>
              <a:endCxn id="10243" idx="0"/>
            </p:cNvCxnSpPr>
            <p:nvPr/>
          </p:nvCxnSpPr>
          <p:spPr bwMode="auto">
            <a:xfrm flipH="1">
              <a:off x="521540" y="4979180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10298" name="Прямая соединительная линия 69"/>
            <p:cNvCxnSpPr>
              <a:cxnSpLocks noChangeShapeType="1"/>
              <a:stCxn id="10243" idx="2"/>
              <a:endCxn id="10243" idx="3"/>
            </p:cNvCxnSpPr>
            <p:nvPr/>
          </p:nvCxnSpPr>
          <p:spPr bwMode="auto">
            <a:xfrm>
              <a:off x="2664664" y="4979180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10299" name="Прямая соединительная линия 70"/>
            <p:cNvCxnSpPr>
              <a:cxnSpLocks noChangeShapeType="1"/>
              <a:stCxn id="10243" idx="2"/>
              <a:endCxn id="10243" idx="1"/>
            </p:cNvCxnSpPr>
            <p:nvPr/>
          </p:nvCxnSpPr>
          <p:spPr bwMode="auto">
            <a:xfrm flipH="1">
              <a:off x="1440702" y="4979180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</p:grpSp>
      <p:sp>
        <p:nvSpPr>
          <p:cNvPr id="109" name="Прямоугольник 108"/>
          <p:cNvSpPr/>
          <p:nvPr/>
        </p:nvSpPr>
        <p:spPr>
          <a:xfrm>
            <a:off x="304630" y="5543891"/>
            <a:ext cx="41884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Если боковые ребра призмы перпендикулярны к основаниям, то призма называется </a:t>
            </a:r>
            <a:r>
              <a:rPr lang="ru-RU" sz="20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прямой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0259" name="Полилиния 110"/>
          <p:cNvSpPr>
            <a:spLocks/>
          </p:cNvSpPr>
          <p:nvPr/>
        </p:nvSpPr>
        <p:spPr bwMode="auto">
          <a:xfrm>
            <a:off x="5172075" y="3957638"/>
            <a:ext cx="2743200" cy="1214437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1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noFill/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10260" name="Прямая соединительная линия 111"/>
          <p:cNvCxnSpPr>
            <a:cxnSpLocks noChangeShapeType="1"/>
            <a:stCxn id="10270" idx="0"/>
            <a:endCxn id="10259" idx="0"/>
          </p:cNvCxnSpPr>
          <p:nvPr/>
        </p:nvCxnSpPr>
        <p:spPr bwMode="auto">
          <a:xfrm flipH="1">
            <a:off x="5172075" y="2436813"/>
            <a:ext cx="619125" cy="2125662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61" name="Прямая соединительная линия 112"/>
          <p:cNvCxnSpPr>
            <a:cxnSpLocks noChangeShapeType="1"/>
            <a:stCxn id="10270" idx="4"/>
            <a:endCxn id="10259" idx="4"/>
          </p:cNvCxnSpPr>
          <p:nvPr/>
        </p:nvCxnSpPr>
        <p:spPr bwMode="auto">
          <a:xfrm flipH="1">
            <a:off x="6700838" y="3046413"/>
            <a:ext cx="619125" cy="2125662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62" name="Прямая соединительная линия 113"/>
          <p:cNvCxnSpPr>
            <a:cxnSpLocks noChangeShapeType="1"/>
            <a:stCxn id="10270" idx="3"/>
            <a:endCxn id="10259" idx="3"/>
          </p:cNvCxnSpPr>
          <p:nvPr/>
        </p:nvCxnSpPr>
        <p:spPr bwMode="auto">
          <a:xfrm flipH="1">
            <a:off x="7915275" y="2436813"/>
            <a:ext cx="619125" cy="2125662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63" name="Прямая соединительная линия 114"/>
          <p:cNvCxnSpPr>
            <a:cxnSpLocks noChangeShapeType="1"/>
            <a:stCxn id="10270" idx="1"/>
            <a:endCxn id="10259" idx="1"/>
          </p:cNvCxnSpPr>
          <p:nvPr/>
        </p:nvCxnSpPr>
        <p:spPr bwMode="auto">
          <a:xfrm flipH="1">
            <a:off x="6091238" y="1831975"/>
            <a:ext cx="619125" cy="2125663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0264" name="Прямая соединительная линия 115"/>
          <p:cNvCxnSpPr>
            <a:cxnSpLocks noChangeShapeType="1"/>
            <a:stCxn id="10270" idx="2"/>
            <a:endCxn id="10259" idx="2"/>
          </p:cNvCxnSpPr>
          <p:nvPr/>
        </p:nvCxnSpPr>
        <p:spPr bwMode="auto">
          <a:xfrm flipH="1">
            <a:off x="7315200" y="1831975"/>
            <a:ext cx="619125" cy="2125663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10265" name="Прямоугольник 116"/>
          <p:cNvSpPr>
            <a:spLocks noChangeArrowheads="1"/>
          </p:cNvSpPr>
          <p:nvPr/>
        </p:nvSpPr>
        <p:spPr bwMode="auto">
          <a:xfrm>
            <a:off x="4770438" y="4384675"/>
            <a:ext cx="525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1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66" name="Прямоугольник 117"/>
          <p:cNvSpPr>
            <a:spLocks noChangeArrowheads="1"/>
          </p:cNvSpPr>
          <p:nvPr/>
        </p:nvSpPr>
        <p:spPr bwMode="auto">
          <a:xfrm>
            <a:off x="6302375" y="5092700"/>
            <a:ext cx="5254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2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67" name="Прямоугольник 118"/>
          <p:cNvSpPr>
            <a:spLocks noChangeArrowheads="1"/>
          </p:cNvSpPr>
          <p:nvPr/>
        </p:nvSpPr>
        <p:spPr bwMode="auto">
          <a:xfrm>
            <a:off x="7834313" y="4403725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3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68" name="Прямоугольник 119"/>
          <p:cNvSpPr>
            <a:spLocks noChangeArrowheads="1"/>
          </p:cNvSpPr>
          <p:nvPr/>
        </p:nvSpPr>
        <p:spPr bwMode="auto">
          <a:xfrm>
            <a:off x="7367588" y="3622675"/>
            <a:ext cx="525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4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69" name="Прямоугольник 120"/>
          <p:cNvSpPr>
            <a:spLocks noChangeArrowheads="1"/>
          </p:cNvSpPr>
          <p:nvPr/>
        </p:nvSpPr>
        <p:spPr bwMode="auto">
          <a:xfrm>
            <a:off x="5576888" y="3556000"/>
            <a:ext cx="525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5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70" name="Полилиния 121"/>
          <p:cNvSpPr>
            <a:spLocks/>
          </p:cNvSpPr>
          <p:nvPr/>
        </p:nvSpPr>
        <p:spPr bwMode="auto">
          <a:xfrm>
            <a:off x="5791200" y="1831975"/>
            <a:ext cx="2743200" cy="1214438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8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grpSp>
        <p:nvGrpSpPr>
          <p:cNvPr id="3" name="Группа 15"/>
          <p:cNvGrpSpPr>
            <a:grpSpLocks/>
          </p:cNvGrpSpPr>
          <p:nvPr/>
        </p:nvGrpSpPr>
        <p:grpSpPr bwMode="auto">
          <a:xfrm>
            <a:off x="5799138" y="1831975"/>
            <a:ext cx="2743200" cy="1214438"/>
            <a:chOff x="1145123" y="2847171"/>
            <a:chExt cx="2743200" cy="1214438"/>
          </a:xfrm>
        </p:grpSpPr>
        <p:cxnSp>
          <p:nvCxnSpPr>
            <p:cNvPr id="10290" name="Прямая соединительная линия 123"/>
            <p:cNvCxnSpPr>
              <a:cxnSpLocks noChangeShapeType="1"/>
              <a:stCxn id="10270" idx="3"/>
              <a:endCxn id="10270" idx="4"/>
            </p:cNvCxnSpPr>
            <p:nvPr/>
          </p:nvCxnSpPr>
          <p:spPr bwMode="auto">
            <a:xfrm flipH="1">
              <a:off x="2673885" y="3452009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91" name="Прямая соединительная линия 124"/>
            <p:cNvCxnSpPr>
              <a:cxnSpLocks noChangeShapeType="1"/>
              <a:stCxn id="10270" idx="4"/>
              <a:endCxn id="10270" idx="0"/>
            </p:cNvCxnSpPr>
            <p:nvPr/>
          </p:nvCxnSpPr>
          <p:spPr bwMode="auto">
            <a:xfrm flipH="1" flipV="1">
              <a:off x="1145123" y="3452009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92" name="Прямая соединительная линия 125"/>
            <p:cNvCxnSpPr>
              <a:cxnSpLocks noChangeShapeType="1"/>
              <a:stCxn id="10270" idx="1"/>
              <a:endCxn id="10270" idx="0"/>
            </p:cNvCxnSpPr>
            <p:nvPr/>
          </p:nvCxnSpPr>
          <p:spPr bwMode="auto">
            <a:xfrm flipH="1">
              <a:off x="1145123" y="2847171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93" name="Прямая соединительная линия 126"/>
            <p:cNvCxnSpPr>
              <a:cxnSpLocks noChangeShapeType="1"/>
              <a:stCxn id="10270" idx="2"/>
              <a:endCxn id="10270" idx="3"/>
            </p:cNvCxnSpPr>
            <p:nvPr/>
          </p:nvCxnSpPr>
          <p:spPr bwMode="auto">
            <a:xfrm>
              <a:off x="3288247" y="2847171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94" name="Прямая соединительная линия 127"/>
            <p:cNvCxnSpPr>
              <a:cxnSpLocks noChangeShapeType="1"/>
              <a:stCxn id="10270" idx="2"/>
              <a:endCxn id="10270" idx="1"/>
            </p:cNvCxnSpPr>
            <p:nvPr/>
          </p:nvCxnSpPr>
          <p:spPr bwMode="auto">
            <a:xfrm flipH="1">
              <a:off x="2064285" y="2847171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0272" name="Прямоугольник 128"/>
          <p:cNvSpPr>
            <a:spLocks noChangeArrowheads="1"/>
          </p:cNvSpPr>
          <p:nvPr/>
        </p:nvSpPr>
        <p:spPr bwMode="auto">
          <a:xfrm>
            <a:off x="5272088" y="2184400"/>
            <a:ext cx="531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1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73" name="Прямоугольник 129"/>
          <p:cNvSpPr>
            <a:spLocks noChangeArrowheads="1"/>
          </p:cNvSpPr>
          <p:nvPr/>
        </p:nvSpPr>
        <p:spPr bwMode="auto">
          <a:xfrm>
            <a:off x="6791325" y="2882900"/>
            <a:ext cx="531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2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74" name="Прямоугольник 130"/>
          <p:cNvSpPr>
            <a:spLocks noChangeArrowheads="1"/>
          </p:cNvSpPr>
          <p:nvPr/>
        </p:nvSpPr>
        <p:spPr bwMode="auto">
          <a:xfrm>
            <a:off x="8477250" y="2209800"/>
            <a:ext cx="531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3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75" name="Прямоугольник 131"/>
          <p:cNvSpPr>
            <a:spLocks noChangeArrowheads="1"/>
          </p:cNvSpPr>
          <p:nvPr/>
        </p:nvSpPr>
        <p:spPr bwMode="auto">
          <a:xfrm>
            <a:off x="7875588" y="1438275"/>
            <a:ext cx="531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4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0276" name="Прямоугольник 132"/>
          <p:cNvSpPr>
            <a:spLocks noChangeArrowheads="1"/>
          </p:cNvSpPr>
          <p:nvPr/>
        </p:nvSpPr>
        <p:spPr bwMode="auto">
          <a:xfrm>
            <a:off x="6199188" y="1412875"/>
            <a:ext cx="531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5</a:t>
            </a:r>
            <a:endParaRPr lang="ru-RU" altLang="ru-RU">
              <a:solidFill>
                <a:srgbClr val="40458C"/>
              </a:solidFill>
            </a:endParaRPr>
          </a:p>
        </p:txBody>
      </p:sp>
      <p:grpSp>
        <p:nvGrpSpPr>
          <p:cNvPr id="4" name="Группа 26"/>
          <p:cNvGrpSpPr>
            <a:grpSpLocks/>
          </p:cNvGrpSpPr>
          <p:nvPr/>
        </p:nvGrpSpPr>
        <p:grpSpPr bwMode="auto">
          <a:xfrm>
            <a:off x="5181600" y="3957638"/>
            <a:ext cx="2743200" cy="1214437"/>
            <a:chOff x="538474" y="4979180"/>
            <a:chExt cx="2743200" cy="1214438"/>
          </a:xfrm>
        </p:grpSpPr>
        <p:cxnSp>
          <p:nvCxnSpPr>
            <p:cNvPr id="10285" name="Прямая соединительная линия 134"/>
            <p:cNvCxnSpPr>
              <a:cxnSpLocks noChangeShapeType="1"/>
              <a:stCxn id="10259" idx="4"/>
              <a:endCxn id="10259" idx="0"/>
            </p:cNvCxnSpPr>
            <p:nvPr/>
          </p:nvCxnSpPr>
          <p:spPr bwMode="auto">
            <a:xfrm flipH="1" flipV="1">
              <a:off x="538474" y="5584018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86" name="Прямая соединительная линия 135"/>
            <p:cNvCxnSpPr>
              <a:cxnSpLocks noChangeShapeType="1"/>
              <a:stCxn id="10259" idx="3"/>
              <a:endCxn id="10259" idx="4"/>
            </p:cNvCxnSpPr>
            <p:nvPr/>
          </p:nvCxnSpPr>
          <p:spPr bwMode="auto">
            <a:xfrm flipH="1">
              <a:off x="2067236" y="5584018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87" name="Прямая соединительная линия 136"/>
            <p:cNvCxnSpPr>
              <a:cxnSpLocks noChangeShapeType="1"/>
              <a:stCxn id="10259" idx="1"/>
              <a:endCxn id="10259" idx="0"/>
            </p:cNvCxnSpPr>
            <p:nvPr/>
          </p:nvCxnSpPr>
          <p:spPr bwMode="auto">
            <a:xfrm flipH="1">
              <a:off x="538474" y="4979180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10288" name="Прямая соединительная линия 137"/>
            <p:cNvCxnSpPr>
              <a:cxnSpLocks noChangeShapeType="1"/>
              <a:stCxn id="10259" idx="2"/>
              <a:endCxn id="10259" idx="3"/>
            </p:cNvCxnSpPr>
            <p:nvPr/>
          </p:nvCxnSpPr>
          <p:spPr bwMode="auto">
            <a:xfrm>
              <a:off x="2681598" y="4979180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10289" name="Прямая соединительная линия 138"/>
            <p:cNvCxnSpPr>
              <a:cxnSpLocks noChangeShapeType="1"/>
              <a:stCxn id="10259" idx="2"/>
              <a:endCxn id="10259" idx="1"/>
            </p:cNvCxnSpPr>
            <p:nvPr/>
          </p:nvCxnSpPr>
          <p:spPr bwMode="auto">
            <a:xfrm flipH="1">
              <a:off x="1457636" y="4979180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</p:grpSp>
      <p:sp>
        <p:nvSpPr>
          <p:cNvPr id="140" name="Прямоугольник 139"/>
          <p:cNvSpPr/>
          <p:nvPr/>
        </p:nvSpPr>
        <p:spPr>
          <a:xfrm>
            <a:off x="5117347" y="5599290"/>
            <a:ext cx="3113418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противном случае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призма является </a:t>
            </a:r>
            <a:r>
              <a:rPr lang="ru-RU" sz="22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наклонной</a:t>
            </a:r>
            <a:r>
              <a:rPr lang="ru-RU" sz="2200" i="1" dirty="0"/>
              <a:t>. </a:t>
            </a:r>
          </a:p>
        </p:txBody>
      </p:sp>
      <p:sp>
        <p:nvSpPr>
          <p:cNvPr id="141" name="Прямоугольник 140"/>
          <p:cNvSpPr/>
          <p:nvPr/>
        </p:nvSpPr>
        <p:spPr>
          <a:xfrm>
            <a:off x="1525872" y="877412"/>
            <a:ext cx="16580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32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Прямая</a:t>
            </a:r>
          </a:p>
        </p:txBody>
      </p:sp>
      <p:sp>
        <p:nvSpPr>
          <p:cNvPr id="142" name="Прямоугольник 141"/>
          <p:cNvSpPr/>
          <p:nvPr/>
        </p:nvSpPr>
        <p:spPr>
          <a:xfrm>
            <a:off x="5820202" y="910722"/>
            <a:ext cx="23803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32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Наклонная </a:t>
            </a:r>
          </a:p>
        </p:txBody>
      </p:sp>
      <p:cxnSp>
        <p:nvCxnSpPr>
          <p:cNvPr id="10281" name="Прямая соединительная линия 159"/>
          <p:cNvCxnSpPr>
            <a:cxnSpLocks noChangeShapeType="1"/>
            <a:stCxn id="10282" idx="0"/>
            <a:endCxn id="10243" idx="0"/>
          </p:cNvCxnSpPr>
          <p:nvPr/>
        </p:nvCxnSpPr>
        <p:spPr bwMode="auto">
          <a:xfrm flipH="1">
            <a:off x="914400" y="2438400"/>
            <a:ext cx="0" cy="213995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0282" name="Полилиния 162"/>
          <p:cNvSpPr>
            <a:spLocks/>
          </p:cNvSpPr>
          <p:nvPr/>
        </p:nvSpPr>
        <p:spPr bwMode="auto">
          <a:xfrm>
            <a:off x="914400" y="1828800"/>
            <a:ext cx="2747963" cy="1223963"/>
          </a:xfrm>
          <a:custGeom>
            <a:avLst/>
            <a:gdLst>
              <a:gd name="T0" fmla="*/ 0 w 2747963"/>
              <a:gd name="T1" fmla="*/ 609600 h 1223963"/>
              <a:gd name="T2" fmla="*/ 914400 w 2747963"/>
              <a:gd name="T3" fmla="*/ 0 h 1223963"/>
              <a:gd name="T4" fmla="*/ 2133601 w 2747963"/>
              <a:gd name="T5" fmla="*/ 0 h 1223963"/>
              <a:gd name="T6" fmla="*/ 2747963 w 2747963"/>
              <a:gd name="T7" fmla="*/ 609600 h 1223963"/>
              <a:gd name="T8" fmla="*/ 1524007 w 2747963"/>
              <a:gd name="T9" fmla="*/ 1223963 h 1223963"/>
              <a:gd name="T10" fmla="*/ 0 w 2747963"/>
              <a:gd name="T11" fmla="*/ 609600 h 122396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7963"/>
              <a:gd name="T19" fmla="*/ 0 h 1223963"/>
              <a:gd name="T20" fmla="*/ 2747963 w 2747963"/>
              <a:gd name="T21" fmla="*/ 1223963 h 122396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7963" h="1223963">
                <a:moveTo>
                  <a:pt x="0" y="609600"/>
                </a:moveTo>
                <a:lnTo>
                  <a:pt x="914400" y="0"/>
                </a:lnTo>
                <a:lnTo>
                  <a:pt x="2133600" y="0"/>
                </a:lnTo>
                <a:lnTo>
                  <a:pt x="2747963" y="609600"/>
                </a:lnTo>
                <a:lnTo>
                  <a:pt x="1524000" y="1223963"/>
                </a:lnTo>
                <a:lnTo>
                  <a:pt x="0" y="609600"/>
                </a:lnTo>
                <a:close/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10283" name="Прямая соединительная линия 175"/>
          <p:cNvCxnSpPr>
            <a:cxnSpLocks noChangeShapeType="1"/>
            <a:stCxn id="10282" idx="2"/>
            <a:endCxn id="10243" idx="2"/>
          </p:cNvCxnSpPr>
          <p:nvPr/>
        </p:nvCxnSpPr>
        <p:spPr bwMode="auto">
          <a:xfrm>
            <a:off x="3048000" y="1828800"/>
            <a:ext cx="9525" cy="2144713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0284" name="Прямая соединительная линия 178"/>
          <p:cNvCxnSpPr>
            <a:cxnSpLocks noChangeShapeType="1"/>
            <a:stCxn id="10282" idx="3"/>
            <a:endCxn id="10243" idx="3"/>
          </p:cNvCxnSpPr>
          <p:nvPr/>
        </p:nvCxnSpPr>
        <p:spPr bwMode="auto">
          <a:xfrm flipH="1">
            <a:off x="3657600" y="2438400"/>
            <a:ext cx="4763" cy="213995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60" name="Прямоугольник 59"/>
          <p:cNvSpPr/>
          <p:nvPr/>
        </p:nvSpPr>
        <p:spPr>
          <a:xfrm>
            <a:off x="2901950" y="273900"/>
            <a:ext cx="3182218" cy="6522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1525873" y="926140"/>
            <a:ext cx="1658018" cy="51213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5839618" y="950052"/>
            <a:ext cx="2258219" cy="51213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3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508" y="4787900"/>
            <a:ext cx="1127481" cy="196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54381" name="Group 45"/>
          <p:cNvGrpSpPr>
            <a:grpSpLocks/>
          </p:cNvGrpSpPr>
          <p:nvPr/>
        </p:nvGrpSpPr>
        <p:grpSpPr bwMode="auto">
          <a:xfrm>
            <a:off x="3048000" y="4876800"/>
            <a:ext cx="6096000" cy="1905000"/>
            <a:chOff x="1920" y="3072"/>
            <a:chExt cx="3840" cy="1200"/>
          </a:xfrm>
        </p:grpSpPr>
        <p:grpSp>
          <p:nvGrpSpPr>
            <p:cNvPr id="654376" name="Group 40"/>
            <p:cNvGrpSpPr>
              <a:grpSpLocks/>
            </p:cNvGrpSpPr>
            <p:nvPr/>
          </p:nvGrpSpPr>
          <p:grpSpPr bwMode="auto">
            <a:xfrm>
              <a:off x="1920" y="3072"/>
              <a:ext cx="3840" cy="1200"/>
              <a:chOff x="336" y="2024"/>
              <a:chExt cx="4280" cy="1152"/>
            </a:xfrm>
          </p:grpSpPr>
          <p:sp>
            <p:nvSpPr>
              <p:cNvPr id="654377" name="Freeform 41"/>
              <p:cNvSpPr>
                <a:spLocks/>
              </p:cNvSpPr>
              <p:nvPr/>
            </p:nvSpPr>
            <p:spPr bwMode="auto">
              <a:xfrm>
                <a:off x="336" y="2040"/>
                <a:ext cx="4280" cy="1136"/>
              </a:xfrm>
              <a:custGeom>
                <a:avLst/>
                <a:gdLst>
                  <a:gd name="T0" fmla="*/ 0 w 4280"/>
                  <a:gd name="T1" fmla="*/ 1088 h 1136"/>
                  <a:gd name="T2" fmla="*/ 904 w 4280"/>
                  <a:gd name="T3" fmla="*/ 80 h 1136"/>
                  <a:gd name="T4" fmla="*/ 4280 w 4280"/>
                  <a:gd name="T5" fmla="*/ 0 h 1136"/>
                  <a:gd name="T6" fmla="*/ 3432 w 4280"/>
                  <a:gd name="T7" fmla="*/ 1088 h 1136"/>
                  <a:gd name="T8" fmla="*/ 6 w 4280"/>
                  <a:gd name="T9" fmla="*/ 1091 h 1136"/>
                  <a:gd name="T10" fmla="*/ 6 w 4280"/>
                  <a:gd name="T11" fmla="*/ 1123 h 1136"/>
                  <a:gd name="T12" fmla="*/ 3448 w 4280"/>
                  <a:gd name="T13" fmla="*/ 1120 h 1136"/>
                  <a:gd name="T14" fmla="*/ 3448 w 4280"/>
                  <a:gd name="T15" fmla="*/ 1136 h 1136"/>
                  <a:gd name="T16" fmla="*/ 3464 w 4280"/>
                  <a:gd name="T17" fmla="*/ 1104 h 1136"/>
                  <a:gd name="T18" fmla="*/ 3448 w 4280"/>
                  <a:gd name="T19" fmla="*/ 1104 h 1136"/>
                  <a:gd name="T20" fmla="*/ 4264 w 4280"/>
                  <a:gd name="T21" fmla="*/ 48 h 1136"/>
                  <a:gd name="T22" fmla="*/ 4264 w 4280"/>
                  <a:gd name="T23" fmla="*/ 48 h 1136"/>
                  <a:gd name="T24" fmla="*/ 3448 w 4280"/>
                  <a:gd name="T25" fmla="*/ 1088 h 1136"/>
                  <a:gd name="T26" fmla="*/ 6 w 4280"/>
                  <a:gd name="T27" fmla="*/ 1091 h 1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80" h="1136">
                    <a:moveTo>
                      <a:pt x="0" y="1088"/>
                    </a:moveTo>
                    <a:lnTo>
                      <a:pt x="904" y="80"/>
                    </a:lnTo>
                    <a:lnTo>
                      <a:pt x="4280" y="0"/>
                    </a:lnTo>
                    <a:lnTo>
                      <a:pt x="3432" y="1088"/>
                    </a:lnTo>
                    <a:lnTo>
                      <a:pt x="6" y="1091"/>
                    </a:lnTo>
                    <a:lnTo>
                      <a:pt x="6" y="1123"/>
                    </a:lnTo>
                    <a:lnTo>
                      <a:pt x="3448" y="1120"/>
                    </a:lnTo>
                    <a:lnTo>
                      <a:pt x="3448" y="1136"/>
                    </a:lnTo>
                    <a:lnTo>
                      <a:pt x="3464" y="1104"/>
                    </a:lnTo>
                    <a:lnTo>
                      <a:pt x="3448" y="1104"/>
                    </a:lnTo>
                    <a:lnTo>
                      <a:pt x="4264" y="48"/>
                    </a:lnTo>
                    <a:lnTo>
                      <a:pt x="4264" y="48"/>
                    </a:lnTo>
                    <a:lnTo>
                      <a:pt x="3448" y="1088"/>
                    </a:lnTo>
                    <a:lnTo>
                      <a:pt x="6" y="1091"/>
                    </a:lnTo>
                  </a:path>
                </a:pathLst>
              </a:custGeom>
              <a:solidFill>
                <a:srgbClr val="FF66CC">
                  <a:alpha val="41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4378" name="Freeform 42"/>
              <p:cNvSpPr>
                <a:spLocks/>
              </p:cNvSpPr>
              <p:nvPr/>
            </p:nvSpPr>
            <p:spPr bwMode="auto">
              <a:xfrm>
                <a:off x="3768" y="2024"/>
                <a:ext cx="848" cy="1138"/>
              </a:xfrm>
              <a:custGeom>
                <a:avLst/>
                <a:gdLst>
                  <a:gd name="T0" fmla="*/ 848 w 848"/>
                  <a:gd name="T1" fmla="*/ 0 h 1138"/>
                  <a:gd name="T2" fmla="*/ 848 w 848"/>
                  <a:gd name="T3" fmla="*/ 64 h 1138"/>
                  <a:gd name="T4" fmla="*/ 12 w 848"/>
                  <a:gd name="T5" fmla="*/ 1138 h 1138"/>
                  <a:gd name="T6" fmla="*/ 0 w 848"/>
                  <a:gd name="T7" fmla="*/ 1090 h 1138"/>
                  <a:gd name="T8" fmla="*/ 848 w 848"/>
                  <a:gd name="T9" fmla="*/ 0 h 1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48" h="1138">
                    <a:moveTo>
                      <a:pt x="848" y="0"/>
                    </a:moveTo>
                    <a:lnTo>
                      <a:pt x="848" y="64"/>
                    </a:lnTo>
                    <a:lnTo>
                      <a:pt x="12" y="1138"/>
                    </a:lnTo>
                    <a:lnTo>
                      <a:pt x="0" y="1090"/>
                    </a:lnTo>
                    <a:lnTo>
                      <a:pt x="848" y="0"/>
                    </a:lnTo>
                    <a:close/>
                  </a:path>
                </a:pathLst>
              </a:custGeom>
              <a:solidFill>
                <a:srgbClr val="FF66CC">
                  <a:alpha val="41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4379" name="Freeform 43"/>
              <p:cNvSpPr>
                <a:spLocks/>
              </p:cNvSpPr>
              <p:nvPr/>
            </p:nvSpPr>
            <p:spPr bwMode="auto">
              <a:xfrm>
                <a:off x="336" y="3109"/>
                <a:ext cx="3444" cy="59"/>
              </a:xfrm>
              <a:custGeom>
                <a:avLst/>
                <a:gdLst>
                  <a:gd name="T0" fmla="*/ 6 w 3444"/>
                  <a:gd name="T1" fmla="*/ 22 h 59"/>
                  <a:gd name="T2" fmla="*/ 3432 w 3444"/>
                  <a:gd name="T3" fmla="*/ 5 h 59"/>
                  <a:gd name="T4" fmla="*/ 3444 w 3444"/>
                  <a:gd name="T5" fmla="*/ 53 h 59"/>
                  <a:gd name="T6" fmla="*/ 0 w 3444"/>
                  <a:gd name="T7" fmla="*/ 59 h 59"/>
                  <a:gd name="T8" fmla="*/ 6 w 3444"/>
                  <a:gd name="T9" fmla="*/ 22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44" h="59">
                    <a:moveTo>
                      <a:pt x="6" y="22"/>
                    </a:moveTo>
                    <a:cubicBezTo>
                      <a:pt x="2207" y="27"/>
                      <a:pt x="2859" y="0"/>
                      <a:pt x="3432" y="5"/>
                    </a:cubicBezTo>
                    <a:lnTo>
                      <a:pt x="3444" y="53"/>
                    </a:lnTo>
                    <a:lnTo>
                      <a:pt x="0" y="59"/>
                    </a:lnTo>
                    <a:lnTo>
                      <a:pt x="6" y="22"/>
                    </a:lnTo>
                    <a:close/>
                  </a:path>
                </a:pathLst>
              </a:custGeom>
              <a:solidFill>
                <a:srgbClr val="FF66CC">
                  <a:alpha val="41000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aphicFrame>
          <p:nvGraphicFramePr>
            <p:cNvPr id="654380" name="Object 44"/>
            <p:cNvGraphicFramePr>
              <a:graphicFrameLocks noChangeAspect="1"/>
            </p:cNvGraphicFramePr>
            <p:nvPr/>
          </p:nvGraphicFramePr>
          <p:xfrm>
            <a:off x="4800" y="3888"/>
            <a:ext cx="264" cy="3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2" name="Формула" r:id="rId4" imgW="152280" imgH="203040" progId="Equation.3">
                    <p:embed/>
                  </p:oleObj>
                </mc:Choice>
                <mc:Fallback>
                  <p:oleObj name="Формула" r:id="rId4" imgW="15228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3888"/>
                          <a:ext cx="264" cy="3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54345" name="Group 9"/>
          <p:cNvGrpSpPr>
            <a:grpSpLocks/>
          </p:cNvGrpSpPr>
          <p:nvPr/>
        </p:nvGrpSpPr>
        <p:grpSpPr bwMode="auto">
          <a:xfrm>
            <a:off x="4038600" y="2362200"/>
            <a:ext cx="4584700" cy="4003675"/>
            <a:chOff x="864" y="976"/>
            <a:chExt cx="2888" cy="2522"/>
          </a:xfrm>
        </p:grpSpPr>
        <p:sp>
          <p:nvSpPr>
            <p:cNvPr id="654342" name="Freeform 6"/>
            <p:cNvSpPr>
              <a:spLocks/>
            </p:cNvSpPr>
            <p:nvPr/>
          </p:nvSpPr>
          <p:spPr bwMode="auto">
            <a:xfrm>
              <a:off x="1768" y="976"/>
              <a:ext cx="1984" cy="2522"/>
            </a:xfrm>
            <a:custGeom>
              <a:avLst/>
              <a:gdLst>
                <a:gd name="T0" fmla="*/ 1984 w 1984"/>
                <a:gd name="T1" fmla="*/ 0 h 2522"/>
                <a:gd name="T2" fmla="*/ 10 w 1984"/>
                <a:gd name="T3" fmla="*/ 418 h 2522"/>
                <a:gd name="T4" fmla="*/ 0 w 1984"/>
                <a:gd name="T5" fmla="*/ 416 h 2522"/>
                <a:gd name="T6" fmla="*/ 1216 w 1984"/>
                <a:gd name="T7" fmla="*/ 608 h 2522"/>
                <a:gd name="T8" fmla="*/ 324 w 1984"/>
                <a:gd name="T9" fmla="*/ 2522 h 2522"/>
                <a:gd name="T10" fmla="*/ 1120 w 1984"/>
                <a:gd name="T11" fmla="*/ 1880 h 2522"/>
                <a:gd name="T12" fmla="*/ 1968 w 1984"/>
                <a:gd name="T13" fmla="*/ 0 h 2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84" h="2522">
                  <a:moveTo>
                    <a:pt x="1984" y="0"/>
                  </a:moveTo>
                  <a:lnTo>
                    <a:pt x="10" y="418"/>
                  </a:lnTo>
                  <a:lnTo>
                    <a:pt x="0" y="416"/>
                  </a:lnTo>
                  <a:lnTo>
                    <a:pt x="1216" y="608"/>
                  </a:lnTo>
                  <a:lnTo>
                    <a:pt x="324" y="2522"/>
                  </a:lnTo>
                  <a:lnTo>
                    <a:pt x="1120" y="1880"/>
                  </a:lnTo>
                  <a:lnTo>
                    <a:pt x="1968" y="0"/>
                  </a:lnTo>
                </a:path>
              </a:pathLst>
            </a:custGeom>
            <a:solidFill>
              <a:srgbClr val="3399FF">
                <a:alpha val="490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4340" name="Freeform 4"/>
            <p:cNvSpPr>
              <a:spLocks/>
            </p:cNvSpPr>
            <p:nvPr/>
          </p:nvSpPr>
          <p:spPr bwMode="auto">
            <a:xfrm>
              <a:off x="864" y="1392"/>
              <a:ext cx="2112" cy="2104"/>
            </a:xfrm>
            <a:custGeom>
              <a:avLst/>
              <a:gdLst>
                <a:gd name="T0" fmla="*/ 0 w 2112"/>
                <a:gd name="T1" fmla="*/ 1920 h 2104"/>
                <a:gd name="T2" fmla="*/ 912 w 2112"/>
                <a:gd name="T3" fmla="*/ 0 h 2104"/>
                <a:gd name="T4" fmla="*/ 2112 w 2112"/>
                <a:gd name="T5" fmla="*/ 192 h 2104"/>
                <a:gd name="T6" fmla="*/ 1224 w 2112"/>
                <a:gd name="T7" fmla="*/ 2104 h 2104"/>
                <a:gd name="T8" fmla="*/ 0 w 2112"/>
                <a:gd name="T9" fmla="*/ 1920 h 2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2" h="2104">
                  <a:moveTo>
                    <a:pt x="0" y="1920"/>
                  </a:moveTo>
                  <a:lnTo>
                    <a:pt x="912" y="0"/>
                  </a:lnTo>
                  <a:lnTo>
                    <a:pt x="2112" y="192"/>
                  </a:lnTo>
                  <a:lnTo>
                    <a:pt x="1224" y="2104"/>
                  </a:lnTo>
                  <a:lnTo>
                    <a:pt x="0" y="192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3399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4341" name="Freeform 5"/>
            <p:cNvSpPr>
              <a:spLocks/>
            </p:cNvSpPr>
            <p:nvPr/>
          </p:nvSpPr>
          <p:spPr bwMode="auto">
            <a:xfrm>
              <a:off x="1684" y="976"/>
              <a:ext cx="2052" cy="606"/>
            </a:xfrm>
            <a:custGeom>
              <a:avLst/>
              <a:gdLst>
                <a:gd name="T0" fmla="*/ 98 w 2052"/>
                <a:gd name="T1" fmla="*/ 420 h 606"/>
                <a:gd name="T2" fmla="*/ 326 w 2052"/>
                <a:gd name="T3" fmla="*/ 372 h 606"/>
                <a:gd name="T4" fmla="*/ 2052 w 2052"/>
                <a:gd name="T5" fmla="*/ 0 h 606"/>
                <a:gd name="T6" fmla="*/ 1292 w 2052"/>
                <a:gd name="T7" fmla="*/ 606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52" h="606">
                  <a:moveTo>
                    <a:pt x="98" y="420"/>
                  </a:moveTo>
                  <a:cubicBezTo>
                    <a:pt x="141" y="409"/>
                    <a:pt x="0" y="442"/>
                    <a:pt x="326" y="372"/>
                  </a:cubicBezTo>
                  <a:lnTo>
                    <a:pt x="2052" y="0"/>
                  </a:lnTo>
                  <a:lnTo>
                    <a:pt x="1292" y="60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4343" name="Freeform 7"/>
            <p:cNvSpPr>
              <a:spLocks/>
            </p:cNvSpPr>
            <p:nvPr/>
          </p:nvSpPr>
          <p:spPr bwMode="auto">
            <a:xfrm>
              <a:off x="872" y="2864"/>
              <a:ext cx="2000" cy="432"/>
            </a:xfrm>
            <a:custGeom>
              <a:avLst/>
              <a:gdLst>
                <a:gd name="T0" fmla="*/ 0 w 2000"/>
                <a:gd name="T1" fmla="*/ 432 h 432"/>
                <a:gd name="T2" fmla="*/ 2000 w 2000"/>
                <a:gd name="T3" fmla="*/ 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00" h="432">
                  <a:moveTo>
                    <a:pt x="0" y="432"/>
                  </a:moveTo>
                  <a:lnTo>
                    <a:pt x="2000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4346" name="Freeform 10"/>
          <p:cNvSpPr>
            <a:spLocks/>
          </p:cNvSpPr>
          <p:nvPr/>
        </p:nvSpPr>
        <p:spPr bwMode="auto">
          <a:xfrm>
            <a:off x="457200" y="2286000"/>
            <a:ext cx="3162300" cy="1447800"/>
          </a:xfrm>
          <a:custGeom>
            <a:avLst/>
            <a:gdLst>
              <a:gd name="T0" fmla="*/ 0 w 1992"/>
              <a:gd name="T1" fmla="*/ 576 h 912"/>
              <a:gd name="T2" fmla="*/ 384 w 1992"/>
              <a:gd name="T3" fmla="*/ 48 h 912"/>
              <a:gd name="T4" fmla="*/ 1296 w 1992"/>
              <a:gd name="T5" fmla="*/ 0 h 912"/>
              <a:gd name="T6" fmla="*/ 1992 w 1992"/>
              <a:gd name="T7" fmla="*/ 450 h 912"/>
              <a:gd name="T8" fmla="*/ 1680 w 1992"/>
              <a:gd name="T9" fmla="*/ 864 h 912"/>
              <a:gd name="T10" fmla="*/ 768 w 1992"/>
              <a:gd name="T11" fmla="*/ 912 h 912"/>
              <a:gd name="T12" fmla="*/ 0 w 1992"/>
              <a:gd name="T13" fmla="*/ 576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92" h="912">
                <a:moveTo>
                  <a:pt x="0" y="576"/>
                </a:moveTo>
                <a:lnTo>
                  <a:pt x="384" y="48"/>
                </a:lnTo>
                <a:lnTo>
                  <a:pt x="1296" y="0"/>
                </a:lnTo>
                <a:lnTo>
                  <a:pt x="1992" y="450"/>
                </a:lnTo>
                <a:lnTo>
                  <a:pt x="1680" y="864"/>
                </a:lnTo>
                <a:lnTo>
                  <a:pt x="768" y="912"/>
                </a:lnTo>
                <a:lnTo>
                  <a:pt x="0" y="576"/>
                </a:lnTo>
                <a:close/>
              </a:path>
            </a:pathLst>
          </a:custGeom>
          <a:solidFill>
            <a:srgbClr val="3399FF">
              <a:alpha val="63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4347" name="Freeform 11"/>
          <p:cNvSpPr>
            <a:spLocks/>
          </p:cNvSpPr>
          <p:nvPr/>
        </p:nvSpPr>
        <p:spPr bwMode="auto">
          <a:xfrm>
            <a:off x="457200" y="5105400"/>
            <a:ext cx="3152775" cy="1447800"/>
          </a:xfrm>
          <a:custGeom>
            <a:avLst/>
            <a:gdLst>
              <a:gd name="T0" fmla="*/ 0 w 1986"/>
              <a:gd name="T1" fmla="*/ 576 h 912"/>
              <a:gd name="T2" fmla="*/ 384 w 1986"/>
              <a:gd name="T3" fmla="*/ 48 h 912"/>
              <a:gd name="T4" fmla="*/ 1296 w 1986"/>
              <a:gd name="T5" fmla="*/ 0 h 912"/>
              <a:gd name="T6" fmla="*/ 1986 w 1986"/>
              <a:gd name="T7" fmla="*/ 462 h 912"/>
              <a:gd name="T8" fmla="*/ 1680 w 1986"/>
              <a:gd name="T9" fmla="*/ 864 h 912"/>
              <a:gd name="T10" fmla="*/ 768 w 1986"/>
              <a:gd name="T11" fmla="*/ 912 h 912"/>
              <a:gd name="T12" fmla="*/ 0 w 1986"/>
              <a:gd name="T13" fmla="*/ 576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86" h="912">
                <a:moveTo>
                  <a:pt x="0" y="576"/>
                </a:moveTo>
                <a:lnTo>
                  <a:pt x="384" y="48"/>
                </a:lnTo>
                <a:lnTo>
                  <a:pt x="1296" y="0"/>
                </a:lnTo>
                <a:lnTo>
                  <a:pt x="1986" y="462"/>
                </a:lnTo>
                <a:lnTo>
                  <a:pt x="1680" y="864"/>
                </a:lnTo>
                <a:lnTo>
                  <a:pt x="768" y="912"/>
                </a:lnTo>
                <a:lnTo>
                  <a:pt x="0" y="576"/>
                </a:lnTo>
                <a:close/>
              </a:path>
            </a:pathLst>
          </a:custGeom>
          <a:solidFill>
            <a:srgbClr val="3399FF">
              <a:alpha val="63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4352" name="Line 16"/>
          <p:cNvSpPr>
            <a:spLocks noChangeShapeType="1"/>
          </p:cNvSpPr>
          <p:nvPr/>
        </p:nvSpPr>
        <p:spPr bwMode="auto">
          <a:xfrm>
            <a:off x="2514600" y="22860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4353" name="Line 17"/>
          <p:cNvSpPr>
            <a:spLocks noChangeShapeType="1"/>
          </p:cNvSpPr>
          <p:nvPr/>
        </p:nvSpPr>
        <p:spPr bwMode="auto">
          <a:xfrm>
            <a:off x="1066800" y="23622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4355" name="Freeform 19"/>
          <p:cNvSpPr>
            <a:spLocks/>
          </p:cNvSpPr>
          <p:nvPr/>
        </p:nvSpPr>
        <p:spPr bwMode="auto">
          <a:xfrm>
            <a:off x="457200" y="3003550"/>
            <a:ext cx="3165475" cy="3549650"/>
          </a:xfrm>
          <a:custGeom>
            <a:avLst/>
            <a:gdLst>
              <a:gd name="T0" fmla="*/ 0 w 1994"/>
              <a:gd name="T1" fmla="*/ 1900 h 2236"/>
              <a:gd name="T2" fmla="*/ 768 w 1994"/>
              <a:gd name="T3" fmla="*/ 2236 h 2236"/>
              <a:gd name="T4" fmla="*/ 1680 w 1994"/>
              <a:gd name="T5" fmla="*/ 2188 h 2236"/>
              <a:gd name="T6" fmla="*/ 1986 w 1994"/>
              <a:gd name="T7" fmla="*/ 1792 h 2236"/>
              <a:gd name="T8" fmla="*/ 1994 w 1994"/>
              <a:gd name="T9" fmla="*/ 0 h 2236"/>
              <a:gd name="T10" fmla="*/ 1680 w 1994"/>
              <a:gd name="T11" fmla="*/ 412 h 2236"/>
              <a:gd name="T12" fmla="*/ 768 w 1994"/>
              <a:gd name="T13" fmla="*/ 460 h 2236"/>
              <a:gd name="T14" fmla="*/ 0 w 1994"/>
              <a:gd name="T15" fmla="*/ 124 h 2236"/>
              <a:gd name="T16" fmla="*/ 0 w 1994"/>
              <a:gd name="T17" fmla="*/ 1900 h 2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4" h="2236">
                <a:moveTo>
                  <a:pt x="0" y="1900"/>
                </a:moveTo>
                <a:lnTo>
                  <a:pt x="768" y="2236"/>
                </a:lnTo>
                <a:lnTo>
                  <a:pt x="1680" y="2188"/>
                </a:lnTo>
                <a:lnTo>
                  <a:pt x="1986" y="1792"/>
                </a:lnTo>
                <a:lnTo>
                  <a:pt x="1994" y="0"/>
                </a:lnTo>
                <a:lnTo>
                  <a:pt x="1680" y="412"/>
                </a:lnTo>
                <a:lnTo>
                  <a:pt x="768" y="460"/>
                </a:lnTo>
                <a:lnTo>
                  <a:pt x="0" y="124"/>
                </a:lnTo>
                <a:lnTo>
                  <a:pt x="0" y="1900"/>
                </a:lnTo>
                <a:close/>
              </a:path>
            </a:pathLst>
          </a:custGeom>
          <a:solidFill>
            <a:srgbClr val="66CCFF">
              <a:alpha val="52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4349" name="Line 13"/>
          <p:cNvSpPr>
            <a:spLocks noChangeShapeType="1"/>
          </p:cNvSpPr>
          <p:nvPr/>
        </p:nvSpPr>
        <p:spPr bwMode="auto">
          <a:xfrm>
            <a:off x="1676400" y="37338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4350" name="Line 14"/>
          <p:cNvSpPr>
            <a:spLocks noChangeShapeType="1"/>
          </p:cNvSpPr>
          <p:nvPr/>
        </p:nvSpPr>
        <p:spPr bwMode="auto">
          <a:xfrm>
            <a:off x="3124200" y="36576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4348" name="Line 12"/>
          <p:cNvSpPr>
            <a:spLocks noChangeShapeType="1"/>
          </p:cNvSpPr>
          <p:nvPr/>
        </p:nvSpPr>
        <p:spPr bwMode="auto">
          <a:xfrm>
            <a:off x="457200" y="3200400"/>
            <a:ext cx="0" cy="2819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4356" name="Text Box 20"/>
          <p:cNvSpPr txBox="1">
            <a:spLocks noChangeArrowheads="1"/>
          </p:cNvSpPr>
          <p:nvPr/>
        </p:nvSpPr>
        <p:spPr bwMode="auto">
          <a:xfrm>
            <a:off x="4797262" y="767437"/>
            <a:ext cx="396120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 наклонной призме высота не равна длине бокового ребра. </a:t>
            </a:r>
          </a:p>
        </p:txBody>
      </p:sp>
      <p:grpSp>
        <p:nvGrpSpPr>
          <p:cNvPr id="654362" name="Group 26"/>
          <p:cNvGrpSpPr>
            <a:grpSpLocks/>
          </p:cNvGrpSpPr>
          <p:nvPr/>
        </p:nvGrpSpPr>
        <p:grpSpPr bwMode="auto">
          <a:xfrm>
            <a:off x="3581400" y="2976563"/>
            <a:ext cx="76200" cy="2890837"/>
            <a:chOff x="2448" y="1875"/>
            <a:chExt cx="48" cy="1821"/>
          </a:xfrm>
        </p:grpSpPr>
        <p:sp>
          <p:nvSpPr>
            <p:cNvPr id="654351" name="Freeform 15"/>
            <p:cNvSpPr>
              <a:spLocks/>
            </p:cNvSpPr>
            <p:nvPr/>
          </p:nvSpPr>
          <p:spPr bwMode="auto">
            <a:xfrm>
              <a:off x="2460" y="1902"/>
              <a:ext cx="1" cy="1758"/>
            </a:xfrm>
            <a:custGeom>
              <a:avLst/>
              <a:gdLst>
                <a:gd name="T0" fmla="*/ 0 w 1"/>
                <a:gd name="T1" fmla="*/ 0 h 1758"/>
                <a:gd name="T2" fmla="*/ 0 w 1"/>
                <a:gd name="T3" fmla="*/ 1758 h 1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758">
                  <a:moveTo>
                    <a:pt x="0" y="0"/>
                  </a:moveTo>
                  <a:lnTo>
                    <a:pt x="0" y="175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4359" name="Freeform 23"/>
            <p:cNvSpPr>
              <a:spLocks/>
            </p:cNvSpPr>
            <p:nvPr/>
          </p:nvSpPr>
          <p:spPr bwMode="auto">
            <a:xfrm>
              <a:off x="2468" y="1912"/>
              <a:ext cx="4" cy="1754"/>
            </a:xfrm>
            <a:custGeom>
              <a:avLst/>
              <a:gdLst>
                <a:gd name="T0" fmla="*/ 0 w 4"/>
                <a:gd name="T1" fmla="*/ 0 h 1754"/>
                <a:gd name="T2" fmla="*/ 4 w 4"/>
                <a:gd name="T3" fmla="*/ 1754 h 1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" h="1754">
                  <a:moveTo>
                    <a:pt x="0" y="0"/>
                  </a:moveTo>
                  <a:lnTo>
                    <a:pt x="4" y="1754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4360" name="Oval 24"/>
            <p:cNvSpPr>
              <a:spLocks noChangeArrowheads="1"/>
            </p:cNvSpPr>
            <p:nvPr/>
          </p:nvSpPr>
          <p:spPr bwMode="auto">
            <a:xfrm>
              <a:off x="2448" y="1875"/>
              <a:ext cx="48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4361" name="Oval 25"/>
            <p:cNvSpPr>
              <a:spLocks noChangeArrowheads="1"/>
            </p:cNvSpPr>
            <p:nvPr/>
          </p:nvSpPr>
          <p:spPr bwMode="auto">
            <a:xfrm>
              <a:off x="2448" y="3651"/>
              <a:ext cx="48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54373" name="Group 37"/>
          <p:cNvGrpSpPr>
            <a:grpSpLocks/>
          </p:cNvGrpSpPr>
          <p:nvPr/>
        </p:nvGrpSpPr>
        <p:grpSpPr bwMode="auto">
          <a:xfrm>
            <a:off x="5410200" y="2971800"/>
            <a:ext cx="152400" cy="3124200"/>
            <a:chOff x="3600" y="1872"/>
            <a:chExt cx="96" cy="1968"/>
          </a:xfrm>
        </p:grpSpPr>
        <p:sp>
          <p:nvSpPr>
            <p:cNvPr id="654365" name="Freeform 29"/>
            <p:cNvSpPr>
              <a:spLocks/>
            </p:cNvSpPr>
            <p:nvPr/>
          </p:nvSpPr>
          <p:spPr bwMode="auto">
            <a:xfrm>
              <a:off x="3648" y="1911"/>
              <a:ext cx="1" cy="1841"/>
            </a:xfrm>
            <a:custGeom>
              <a:avLst/>
              <a:gdLst>
                <a:gd name="T0" fmla="*/ 0 w 1"/>
                <a:gd name="T1" fmla="*/ 0 h 1841"/>
                <a:gd name="T2" fmla="*/ 0 w 1"/>
                <a:gd name="T3" fmla="*/ 1841 h 1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841">
                  <a:moveTo>
                    <a:pt x="0" y="0"/>
                  </a:moveTo>
                  <a:lnTo>
                    <a:pt x="0" y="1841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4366" name="Oval 30"/>
            <p:cNvSpPr>
              <a:spLocks noChangeArrowheads="1"/>
            </p:cNvSpPr>
            <p:nvPr/>
          </p:nvSpPr>
          <p:spPr bwMode="auto">
            <a:xfrm>
              <a:off x="3600" y="1872"/>
              <a:ext cx="96" cy="9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4367" name="Oval 31"/>
            <p:cNvSpPr>
              <a:spLocks noChangeArrowheads="1"/>
            </p:cNvSpPr>
            <p:nvPr/>
          </p:nvSpPr>
          <p:spPr bwMode="auto">
            <a:xfrm>
              <a:off x="3600" y="374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54374" name="Group 38"/>
          <p:cNvGrpSpPr>
            <a:grpSpLocks/>
          </p:cNvGrpSpPr>
          <p:nvPr/>
        </p:nvGrpSpPr>
        <p:grpSpPr bwMode="auto">
          <a:xfrm>
            <a:off x="8534400" y="2286000"/>
            <a:ext cx="152400" cy="3124200"/>
            <a:chOff x="5568" y="1440"/>
            <a:chExt cx="96" cy="1968"/>
          </a:xfrm>
        </p:grpSpPr>
        <p:sp>
          <p:nvSpPr>
            <p:cNvPr id="654370" name="Freeform 34"/>
            <p:cNvSpPr>
              <a:spLocks/>
            </p:cNvSpPr>
            <p:nvPr/>
          </p:nvSpPr>
          <p:spPr bwMode="auto">
            <a:xfrm>
              <a:off x="5616" y="1479"/>
              <a:ext cx="1" cy="1873"/>
            </a:xfrm>
            <a:custGeom>
              <a:avLst/>
              <a:gdLst>
                <a:gd name="T0" fmla="*/ 0 w 1"/>
                <a:gd name="T1" fmla="*/ 0 h 1873"/>
                <a:gd name="T2" fmla="*/ 0 w 1"/>
                <a:gd name="T3" fmla="*/ 1873 h 1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873">
                  <a:moveTo>
                    <a:pt x="0" y="0"/>
                  </a:moveTo>
                  <a:lnTo>
                    <a:pt x="0" y="1873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4371" name="Oval 35"/>
            <p:cNvSpPr>
              <a:spLocks noChangeArrowheads="1"/>
            </p:cNvSpPr>
            <p:nvPr/>
          </p:nvSpPr>
          <p:spPr bwMode="auto">
            <a:xfrm>
              <a:off x="5568" y="1440"/>
              <a:ext cx="96" cy="9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4372" name="Oval 36"/>
            <p:cNvSpPr>
              <a:spLocks noChangeArrowheads="1"/>
            </p:cNvSpPr>
            <p:nvPr/>
          </p:nvSpPr>
          <p:spPr bwMode="auto">
            <a:xfrm>
              <a:off x="5568" y="331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54382" name="Group 46"/>
          <p:cNvGrpSpPr>
            <a:grpSpLocks/>
          </p:cNvGrpSpPr>
          <p:nvPr/>
        </p:nvGrpSpPr>
        <p:grpSpPr bwMode="auto">
          <a:xfrm>
            <a:off x="7315200" y="3276600"/>
            <a:ext cx="152400" cy="3124200"/>
            <a:chOff x="5568" y="1440"/>
            <a:chExt cx="96" cy="1968"/>
          </a:xfrm>
        </p:grpSpPr>
        <p:sp>
          <p:nvSpPr>
            <p:cNvPr id="654383" name="Freeform 47"/>
            <p:cNvSpPr>
              <a:spLocks/>
            </p:cNvSpPr>
            <p:nvPr/>
          </p:nvSpPr>
          <p:spPr bwMode="auto">
            <a:xfrm>
              <a:off x="5616" y="1479"/>
              <a:ext cx="1" cy="1873"/>
            </a:xfrm>
            <a:custGeom>
              <a:avLst/>
              <a:gdLst>
                <a:gd name="T0" fmla="*/ 0 w 1"/>
                <a:gd name="T1" fmla="*/ 0 h 1873"/>
                <a:gd name="T2" fmla="*/ 0 w 1"/>
                <a:gd name="T3" fmla="*/ 1873 h 1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873">
                  <a:moveTo>
                    <a:pt x="0" y="0"/>
                  </a:moveTo>
                  <a:lnTo>
                    <a:pt x="0" y="1873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4384" name="Oval 48"/>
            <p:cNvSpPr>
              <a:spLocks noChangeArrowheads="1"/>
            </p:cNvSpPr>
            <p:nvPr/>
          </p:nvSpPr>
          <p:spPr bwMode="auto">
            <a:xfrm>
              <a:off x="5568" y="1440"/>
              <a:ext cx="96" cy="9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4385" name="Oval 49"/>
            <p:cNvSpPr>
              <a:spLocks noChangeArrowheads="1"/>
            </p:cNvSpPr>
            <p:nvPr/>
          </p:nvSpPr>
          <p:spPr bwMode="auto">
            <a:xfrm>
              <a:off x="5568" y="3312"/>
              <a:ext cx="96" cy="96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445868" y="764704"/>
            <a:ext cx="39868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 прямой призме высота равна длине бокового ребра.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666522" y="4046319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8142365" y="3717706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2" name="Text Box 26"/>
          <p:cNvSpPr txBox="1">
            <a:spLocks noChangeArrowheads="1"/>
          </p:cNvSpPr>
          <p:nvPr/>
        </p:nvSpPr>
        <p:spPr bwMode="auto">
          <a:xfrm>
            <a:off x="6261013" y="4369484"/>
            <a:ext cx="3129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600" b="1" i="1" dirty="0" smtClean="0">
                <a:latin typeface="Times New Roman" panose="02020603050405020304" pitchFamily="18" charset="0"/>
              </a:rPr>
              <a:t>l</a:t>
            </a:r>
            <a:endParaRPr lang="ru-RU" altLang="ru-RU" sz="3600" b="1" i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5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5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65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54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54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5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5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alt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Свойства призмы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348498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Основания призмы равны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Основания призмы лежат в параллельных плоскостях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У призмы боковые рёбра параллельны и равны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Любая боковая грань является параллелограммом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19576"/>
            <a:ext cx="1568267" cy="2733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828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" name="Полилиния 95"/>
          <p:cNvSpPr/>
          <p:nvPr/>
        </p:nvSpPr>
        <p:spPr bwMode="auto">
          <a:xfrm>
            <a:off x="3048084" y="3649123"/>
            <a:ext cx="2733591" cy="1210732"/>
          </a:xfrm>
          <a:custGeom>
            <a:avLst/>
            <a:gdLst>
              <a:gd name="connsiteX0" fmla="*/ 0 w 2747963"/>
              <a:gd name="connsiteY0" fmla="*/ 609600 h 1223963"/>
              <a:gd name="connsiteX1" fmla="*/ 914400 w 2747963"/>
              <a:gd name="connsiteY1" fmla="*/ 0 h 1223963"/>
              <a:gd name="connsiteX2" fmla="*/ 2133600 w 2747963"/>
              <a:gd name="connsiteY2" fmla="*/ 0 h 1223963"/>
              <a:gd name="connsiteX3" fmla="*/ 2747963 w 2747963"/>
              <a:gd name="connsiteY3" fmla="*/ 609600 h 1223963"/>
              <a:gd name="connsiteX4" fmla="*/ 1524000 w 2747963"/>
              <a:gd name="connsiteY4" fmla="*/ 1223963 h 1223963"/>
              <a:gd name="connsiteX5" fmla="*/ 0 w 2747963"/>
              <a:gd name="connsiteY5" fmla="*/ 609600 h 122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7963" h="1223963">
                <a:moveTo>
                  <a:pt x="0" y="609600"/>
                </a:moveTo>
                <a:lnTo>
                  <a:pt x="914400" y="0"/>
                </a:lnTo>
                <a:lnTo>
                  <a:pt x="2133600" y="0"/>
                </a:lnTo>
                <a:lnTo>
                  <a:pt x="2747963" y="609600"/>
                </a:lnTo>
                <a:lnTo>
                  <a:pt x="1524000" y="1223963"/>
                </a:lnTo>
                <a:lnTo>
                  <a:pt x="0" y="609600"/>
                </a:lnTo>
                <a:close/>
              </a:path>
            </a:pathLst>
          </a:cu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93" name="Полилиния 92"/>
          <p:cNvSpPr/>
          <p:nvPr/>
        </p:nvSpPr>
        <p:spPr bwMode="auto">
          <a:xfrm>
            <a:off x="3048084" y="1507054"/>
            <a:ext cx="2747963" cy="1223963"/>
          </a:xfrm>
          <a:custGeom>
            <a:avLst/>
            <a:gdLst>
              <a:gd name="connsiteX0" fmla="*/ 0 w 2747963"/>
              <a:gd name="connsiteY0" fmla="*/ 609600 h 1223963"/>
              <a:gd name="connsiteX1" fmla="*/ 914400 w 2747963"/>
              <a:gd name="connsiteY1" fmla="*/ 0 h 1223963"/>
              <a:gd name="connsiteX2" fmla="*/ 2133600 w 2747963"/>
              <a:gd name="connsiteY2" fmla="*/ 0 h 1223963"/>
              <a:gd name="connsiteX3" fmla="*/ 2747963 w 2747963"/>
              <a:gd name="connsiteY3" fmla="*/ 609600 h 1223963"/>
              <a:gd name="connsiteX4" fmla="*/ 1524000 w 2747963"/>
              <a:gd name="connsiteY4" fmla="*/ 1223963 h 1223963"/>
              <a:gd name="connsiteX5" fmla="*/ 0 w 2747963"/>
              <a:gd name="connsiteY5" fmla="*/ 609600 h 122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7963" h="1223963">
                <a:moveTo>
                  <a:pt x="0" y="609600"/>
                </a:moveTo>
                <a:lnTo>
                  <a:pt x="914400" y="0"/>
                </a:lnTo>
                <a:lnTo>
                  <a:pt x="2133600" y="0"/>
                </a:lnTo>
                <a:lnTo>
                  <a:pt x="2747963" y="609600"/>
                </a:lnTo>
                <a:lnTo>
                  <a:pt x="1524000" y="1223963"/>
                </a:lnTo>
                <a:lnTo>
                  <a:pt x="0" y="609600"/>
                </a:lnTo>
                <a:close/>
              </a:path>
            </a:pathLst>
          </a:cu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2700000" scaled="1"/>
            <a:tileRect/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11272" name="Заголовок 1"/>
          <p:cNvSpPr>
            <a:spLocks noGrp="1"/>
          </p:cNvSpPr>
          <p:nvPr>
            <p:ph type="title"/>
          </p:nvPr>
        </p:nvSpPr>
        <p:spPr>
          <a:xfrm>
            <a:off x="687388" y="406400"/>
            <a:ext cx="7772400" cy="668338"/>
          </a:xfrm>
        </p:spPr>
        <p:txBody>
          <a:bodyPr>
            <a:noAutofit/>
          </a:bodyPr>
          <a:lstStyle/>
          <a:p>
            <a:r>
              <a:rPr lang="ru-RU" altLang="ru-RU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Правильная призма</a:t>
            </a:r>
          </a:p>
        </p:txBody>
      </p:sp>
      <p:sp>
        <p:nvSpPr>
          <p:cNvPr id="11273" name="Полилиния 65"/>
          <p:cNvSpPr>
            <a:spLocks/>
          </p:cNvSpPr>
          <p:nvPr/>
        </p:nvSpPr>
        <p:spPr bwMode="auto">
          <a:xfrm>
            <a:off x="3048000" y="3652838"/>
            <a:ext cx="2743200" cy="1214437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1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noFill/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11274" name="Прямая соединительная линия 71"/>
          <p:cNvCxnSpPr>
            <a:cxnSpLocks noChangeShapeType="1"/>
            <a:endCxn id="11273" idx="4"/>
          </p:cNvCxnSpPr>
          <p:nvPr/>
        </p:nvCxnSpPr>
        <p:spPr bwMode="auto">
          <a:xfrm>
            <a:off x="4572000" y="2730500"/>
            <a:ext cx="4763" cy="21367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275" name="Прямая соединительная линия 72"/>
          <p:cNvCxnSpPr>
            <a:cxnSpLocks noChangeShapeType="1"/>
            <a:endCxn id="11273" idx="1"/>
          </p:cNvCxnSpPr>
          <p:nvPr/>
        </p:nvCxnSpPr>
        <p:spPr bwMode="auto">
          <a:xfrm>
            <a:off x="3962400" y="1506538"/>
            <a:ext cx="4763" cy="2146300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11276" name="Прямоугольник 73"/>
          <p:cNvSpPr>
            <a:spLocks noChangeArrowheads="1"/>
          </p:cNvSpPr>
          <p:nvPr/>
        </p:nvSpPr>
        <p:spPr bwMode="auto">
          <a:xfrm>
            <a:off x="2593975" y="4076700"/>
            <a:ext cx="5254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1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1277" name="Прямоугольник 74"/>
          <p:cNvSpPr>
            <a:spLocks noChangeArrowheads="1"/>
          </p:cNvSpPr>
          <p:nvPr/>
        </p:nvSpPr>
        <p:spPr bwMode="auto">
          <a:xfrm>
            <a:off x="3887829" y="4644231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2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1278" name="Прямоугольник 75"/>
          <p:cNvSpPr>
            <a:spLocks noChangeArrowheads="1"/>
          </p:cNvSpPr>
          <p:nvPr/>
        </p:nvSpPr>
        <p:spPr bwMode="auto">
          <a:xfrm>
            <a:off x="5691188" y="407670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3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1279" name="Прямоугольник 76"/>
          <p:cNvSpPr>
            <a:spLocks noChangeArrowheads="1"/>
          </p:cNvSpPr>
          <p:nvPr/>
        </p:nvSpPr>
        <p:spPr bwMode="auto">
          <a:xfrm>
            <a:off x="5157788" y="3284538"/>
            <a:ext cx="5254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4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1280" name="Прямоугольник 77"/>
          <p:cNvSpPr>
            <a:spLocks noChangeArrowheads="1"/>
          </p:cNvSpPr>
          <p:nvPr/>
        </p:nvSpPr>
        <p:spPr bwMode="auto">
          <a:xfrm>
            <a:off x="3409950" y="3281363"/>
            <a:ext cx="525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5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1281" name="Полилиния 78"/>
          <p:cNvSpPr>
            <a:spLocks/>
          </p:cNvSpPr>
          <p:nvPr/>
        </p:nvSpPr>
        <p:spPr bwMode="auto">
          <a:xfrm>
            <a:off x="3060700" y="1508125"/>
            <a:ext cx="2743200" cy="1214438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8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1282" name="Прямоугольник 79"/>
          <p:cNvSpPr>
            <a:spLocks noChangeArrowheads="1"/>
          </p:cNvSpPr>
          <p:nvPr/>
        </p:nvSpPr>
        <p:spPr bwMode="auto">
          <a:xfrm>
            <a:off x="2555875" y="18907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1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1283" name="Прямоугольник 80"/>
          <p:cNvSpPr>
            <a:spLocks noChangeArrowheads="1"/>
          </p:cNvSpPr>
          <p:nvPr/>
        </p:nvSpPr>
        <p:spPr bwMode="auto">
          <a:xfrm>
            <a:off x="4060825" y="2586038"/>
            <a:ext cx="533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2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1284" name="Прямоугольник 81"/>
          <p:cNvSpPr>
            <a:spLocks noChangeArrowheads="1"/>
          </p:cNvSpPr>
          <p:nvPr/>
        </p:nvSpPr>
        <p:spPr bwMode="auto">
          <a:xfrm>
            <a:off x="5746750" y="1885950"/>
            <a:ext cx="531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3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1285" name="Прямоугольник 82"/>
          <p:cNvSpPr>
            <a:spLocks noChangeArrowheads="1"/>
          </p:cNvSpPr>
          <p:nvPr/>
        </p:nvSpPr>
        <p:spPr bwMode="auto">
          <a:xfrm>
            <a:off x="5035550" y="1089025"/>
            <a:ext cx="531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4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1286" name="Прямоугольник 83"/>
          <p:cNvSpPr>
            <a:spLocks noChangeArrowheads="1"/>
          </p:cNvSpPr>
          <p:nvPr/>
        </p:nvSpPr>
        <p:spPr bwMode="auto">
          <a:xfrm>
            <a:off x="3468688" y="1089025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5</a:t>
            </a:r>
            <a:endParaRPr lang="ru-RU" altLang="ru-RU">
              <a:solidFill>
                <a:srgbClr val="40458C"/>
              </a:solidFill>
            </a:endParaRPr>
          </a:p>
        </p:txBody>
      </p:sp>
      <p:grpSp>
        <p:nvGrpSpPr>
          <p:cNvPr id="2" name="Группа 84"/>
          <p:cNvGrpSpPr>
            <a:grpSpLocks/>
          </p:cNvGrpSpPr>
          <p:nvPr/>
        </p:nvGrpSpPr>
        <p:grpSpPr bwMode="auto">
          <a:xfrm>
            <a:off x="3048000" y="3660775"/>
            <a:ext cx="2743200" cy="1214438"/>
            <a:chOff x="530007" y="4992410"/>
            <a:chExt cx="2743200" cy="1214438"/>
          </a:xfrm>
        </p:grpSpPr>
        <p:cxnSp>
          <p:nvCxnSpPr>
            <p:cNvPr id="11292" name="Прямая соединительная линия 85"/>
            <p:cNvCxnSpPr>
              <a:cxnSpLocks noChangeShapeType="1"/>
              <a:stCxn id="11273" idx="4"/>
              <a:endCxn id="11273" idx="0"/>
            </p:cNvCxnSpPr>
            <p:nvPr/>
          </p:nvCxnSpPr>
          <p:spPr bwMode="auto">
            <a:xfrm flipH="1" flipV="1">
              <a:off x="530007" y="5597248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93" name="Прямая соединительная линия 86"/>
            <p:cNvCxnSpPr>
              <a:cxnSpLocks noChangeShapeType="1"/>
              <a:stCxn id="11273" idx="3"/>
              <a:endCxn id="11273" idx="4"/>
            </p:cNvCxnSpPr>
            <p:nvPr/>
          </p:nvCxnSpPr>
          <p:spPr bwMode="auto">
            <a:xfrm flipH="1">
              <a:off x="2058769" y="5597248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94" name="Прямая соединительная линия 87"/>
            <p:cNvCxnSpPr>
              <a:cxnSpLocks noChangeShapeType="1"/>
              <a:stCxn id="11273" idx="1"/>
              <a:endCxn id="11273" idx="0"/>
            </p:cNvCxnSpPr>
            <p:nvPr/>
          </p:nvCxnSpPr>
          <p:spPr bwMode="auto">
            <a:xfrm flipH="1">
              <a:off x="530007" y="4992410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11295" name="Прямая соединительная линия 88"/>
            <p:cNvCxnSpPr>
              <a:cxnSpLocks noChangeShapeType="1"/>
              <a:stCxn id="11273" idx="2"/>
              <a:endCxn id="11273" idx="3"/>
            </p:cNvCxnSpPr>
            <p:nvPr/>
          </p:nvCxnSpPr>
          <p:spPr bwMode="auto">
            <a:xfrm>
              <a:off x="2673131" y="4992410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11296" name="Прямая соединительная линия 89"/>
            <p:cNvCxnSpPr>
              <a:cxnSpLocks noChangeShapeType="1"/>
              <a:stCxn id="11273" idx="2"/>
              <a:endCxn id="11273" idx="1"/>
            </p:cNvCxnSpPr>
            <p:nvPr/>
          </p:nvCxnSpPr>
          <p:spPr bwMode="auto">
            <a:xfrm flipH="1">
              <a:off x="1449169" y="4992410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</p:grpSp>
      <p:sp>
        <p:nvSpPr>
          <p:cNvPr id="91" name="Прямоугольник 90"/>
          <p:cNvSpPr/>
          <p:nvPr/>
        </p:nvSpPr>
        <p:spPr>
          <a:xfrm>
            <a:off x="253678" y="4975492"/>
            <a:ext cx="842277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200" u="sng" dirty="0" smtClean="0">
                <a:latin typeface="Arial" pitchFamily="34" charset="0"/>
                <a:cs typeface="Arial" pitchFamily="34" charset="0"/>
              </a:rPr>
              <a:t>Прямая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призма называется </a:t>
            </a:r>
            <a:r>
              <a:rPr lang="ru-RU" sz="22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правильной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, если её основания – правильные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многоугольники  (равносторонний треугольник, квадрат, правильный 5-угольник  и т.д.)</a:t>
            </a:r>
            <a:endParaRPr lang="ru-RU" sz="22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У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правильной призмы все боковые грани – равные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прямоугольники.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289" name="Прямая соединительная линия 91"/>
          <p:cNvCxnSpPr>
            <a:cxnSpLocks noChangeShapeType="1"/>
            <a:endCxn id="11273" idx="0"/>
          </p:cNvCxnSpPr>
          <p:nvPr/>
        </p:nvCxnSpPr>
        <p:spPr bwMode="auto">
          <a:xfrm flipH="1">
            <a:off x="3048000" y="2116138"/>
            <a:ext cx="0" cy="214153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290" name="Прямая соединительная линия 93"/>
          <p:cNvCxnSpPr>
            <a:cxnSpLocks noChangeShapeType="1"/>
            <a:endCxn id="11273" idx="2"/>
          </p:cNvCxnSpPr>
          <p:nvPr/>
        </p:nvCxnSpPr>
        <p:spPr bwMode="auto">
          <a:xfrm>
            <a:off x="5181600" y="1506538"/>
            <a:ext cx="9525" cy="2146300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1291" name="Прямая соединительная линия 94"/>
          <p:cNvCxnSpPr>
            <a:cxnSpLocks noChangeShapeType="1"/>
            <a:endCxn id="11273" idx="3"/>
          </p:cNvCxnSpPr>
          <p:nvPr/>
        </p:nvCxnSpPr>
        <p:spPr bwMode="auto">
          <a:xfrm flipH="1">
            <a:off x="5791200" y="2116138"/>
            <a:ext cx="4763" cy="214153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" name="Правильный пятиугольник 2"/>
          <p:cNvSpPr/>
          <p:nvPr/>
        </p:nvSpPr>
        <p:spPr>
          <a:xfrm rot="10800000">
            <a:off x="6660232" y="1913505"/>
            <a:ext cx="1800200" cy="1674800"/>
          </a:xfrm>
          <a:prstGeom prst="pentagon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2700000" scaled="1"/>
            <a:tileRect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508" y="4787900"/>
            <a:ext cx="1127481" cy="196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87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00920"/>
            <a:ext cx="8229600" cy="1686461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Теорема: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Площадь боковой поверхности </a:t>
            </a:r>
            <a:r>
              <a:rPr lang="ru-RU" sz="2200" u="sng" dirty="0" smtClean="0">
                <a:latin typeface="Arial" pitchFamily="34" charset="0"/>
                <a:cs typeface="Arial" pitchFamily="34" charset="0"/>
              </a:rPr>
              <a:t>прямой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призмы равна произведению периметра основания на высоту призмы.</a:t>
            </a:r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3600" b="1" i="1" baseline="-25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бок</a:t>
            </a:r>
            <a:r>
              <a:rPr lang="ru-RU" sz="3600" b="1" i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i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600" b="1" i="1" baseline="-25000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осн</a:t>
            </a:r>
            <a:r>
              <a:rPr lang="en-US" sz="3600" b="1" i="1" baseline="-25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3600" b="1" i="1" dirty="0" smtClean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38285" y="1307189"/>
            <a:ext cx="2525487" cy="6522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708082" y="1763989"/>
            <a:ext cx="1707682" cy="2236945"/>
            <a:chOff x="480" y="1440"/>
            <a:chExt cx="1994" cy="2688"/>
          </a:xfrm>
        </p:grpSpPr>
        <p:sp>
          <p:nvSpPr>
            <p:cNvPr id="6" name="Freeform 2"/>
            <p:cNvSpPr>
              <a:spLocks/>
            </p:cNvSpPr>
            <p:nvPr/>
          </p:nvSpPr>
          <p:spPr bwMode="auto">
            <a:xfrm>
              <a:off x="480" y="1440"/>
              <a:ext cx="1992" cy="912"/>
            </a:xfrm>
            <a:custGeom>
              <a:avLst/>
              <a:gdLst>
                <a:gd name="T0" fmla="*/ 0 w 1992"/>
                <a:gd name="T1" fmla="*/ 576 h 912"/>
                <a:gd name="T2" fmla="*/ 384 w 1992"/>
                <a:gd name="T3" fmla="*/ 48 h 912"/>
                <a:gd name="T4" fmla="*/ 1296 w 1992"/>
                <a:gd name="T5" fmla="*/ 0 h 912"/>
                <a:gd name="T6" fmla="*/ 1992 w 1992"/>
                <a:gd name="T7" fmla="*/ 450 h 912"/>
                <a:gd name="T8" fmla="*/ 1680 w 1992"/>
                <a:gd name="T9" fmla="*/ 864 h 912"/>
                <a:gd name="T10" fmla="*/ 768 w 1992"/>
                <a:gd name="T11" fmla="*/ 912 h 912"/>
                <a:gd name="T12" fmla="*/ 0 w 1992"/>
                <a:gd name="T13" fmla="*/ 576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92" h="912">
                  <a:moveTo>
                    <a:pt x="0" y="576"/>
                  </a:moveTo>
                  <a:lnTo>
                    <a:pt x="384" y="48"/>
                  </a:lnTo>
                  <a:lnTo>
                    <a:pt x="1296" y="0"/>
                  </a:lnTo>
                  <a:lnTo>
                    <a:pt x="1992" y="450"/>
                  </a:lnTo>
                  <a:lnTo>
                    <a:pt x="1680" y="864"/>
                  </a:lnTo>
                  <a:lnTo>
                    <a:pt x="768" y="912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rgbClr val="3399FF">
                <a:alpha val="63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3"/>
            <p:cNvSpPr>
              <a:spLocks/>
            </p:cNvSpPr>
            <p:nvPr/>
          </p:nvSpPr>
          <p:spPr bwMode="auto">
            <a:xfrm>
              <a:off x="480" y="3216"/>
              <a:ext cx="1986" cy="912"/>
            </a:xfrm>
            <a:custGeom>
              <a:avLst/>
              <a:gdLst>
                <a:gd name="T0" fmla="*/ 0 w 1986"/>
                <a:gd name="T1" fmla="*/ 576 h 912"/>
                <a:gd name="T2" fmla="*/ 384 w 1986"/>
                <a:gd name="T3" fmla="*/ 48 h 912"/>
                <a:gd name="T4" fmla="*/ 1296 w 1986"/>
                <a:gd name="T5" fmla="*/ 0 h 912"/>
                <a:gd name="T6" fmla="*/ 1986 w 1986"/>
                <a:gd name="T7" fmla="*/ 462 h 912"/>
                <a:gd name="T8" fmla="*/ 1680 w 1986"/>
                <a:gd name="T9" fmla="*/ 864 h 912"/>
                <a:gd name="T10" fmla="*/ 768 w 1986"/>
                <a:gd name="T11" fmla="*/ 912 h 912"/>
                <a:gd name="T12" fmla="*/ 0 w 1986"/>
                <a:gd name="T13" fmla="*/ 576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86" h="912">
                  <a:moveTo>
                    <a:pt x="0" y="576"/>
                  </a:moveTo>
                  <a:lnTo>
                    <a:pt x="384" y="48"/>
                  </a:lnTo>
                  <a:lnTo>
                    <a:pt x="1296" y="0"/>
                  </a:lnTo>
                  <a:lnTo>
                    <a:pt x="1986" y="462"/>
                  </a:lnTo>
                  <a:lnTo>
                    <a:pt x="1680" y="864"/>
                  </a:lnTo>
                  <a:lnTo>
                    <a:pt x="768" y="912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rgbClr val="3399FF">
                <a:alpha val="63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1776" y="1440"/>
              <a:ext cx="0" cy="17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864" y="1488"/>
              <a:ext cx="0" cy="17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480" y="1892"/>
              <a:ext cx="1994" cy="2236"/>
            </a:xfrm>
            <a:custGeom>
              <a:avLst/>
              <a:gdLst>
                <a:gd name="T0" fmla="*/ 0 w 1994"/>
                <a:gd name="T1" fmla="*/ 1900 h 2236"/>
                <a:gd name="T2" fmla="*/ 768 w 1994"/>
                <a:gd name="T3" fmla="*/ 2236 h 2236"/>
                <a:gd name="T4" fmla="*/ 1680 w 1994"/>
                <a:gd name="T5" fmla="*/ 2188 h 2236"/>
                <a:gd name="T6" fmla="*/ 1986 w 1994"/>
                <a:gd name="T7" fmla="*/ 1792 h 2236"/>
                <a:gd name="T8" fmla="*/ 1994 w 1994"/>
                <a:gd name="T9" fmla="*/ 0 h 2236"/>
                <a:gd name="T10" fmla="*/ 1680 w 1994"/>
                <a:gd name="T11" fmla="*/ 412 h 2236"/>
                <a:gd name="T12" fmla="*/ 768 w 1994"/>
                <a:gd name="T13" fmla="*/ 460 h 2236"/>
                <a:gd name="T14" fmla="*/ 0 w 1994"/>
                <a:gd name="T15" fmla="*/ 124 h 2236"/>
                <a:gd name="T16" fmla="*/ 0 w 1994"/>
                <a:gd name="T17" fmla="*/ 1900 h 2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94" h="2236">
                  <a:moveTo>
                    <a:pt x="0" y="1900"/>
                  </a:moveTo>
                  <a:lnTo>
                    <a:pt x="768" y="2236"/>
                  </a:lnTo>
                  <a:lnTo>
                    <a:pt x="1680" y="2188"/>
                  </a:lnTo>
                  <a:lnTo>
                    <a:pt x="1986" y="1792"/>
                  </a:lnTo>
                  <a:lnTo>
                    <a:pt x="1994" y="0"/>
                  </a:lnTo>
                  <a:lnTo>
                    <a:pt x="1680" y="412"/>
                  </a:lnTo>
                  <a:lnTo>
                    <a:pt x="768" y="460"/>
                  </a:lnTo>
                  <a:lnTo>
                    <a:pt x="0" y="124"/>
                  </a:lnTo>
                  <a:lnTo>
                    <a:pt x="0" y="1900"/>
                  </a:lnTo>
                  <a:close/>
                </a:path>
              </a:pathLst>
            </a:custGeom>
            <a:solidFill>
              <a:srgbClr val="66CCFF">
                <a:alpha val="52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1248" y="2352"/>
              <a:ext cx="0" cy="17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>
              <a:off x="2160" y="2304"/>
              <a:ext cx="0" cy="17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480" y="2016"/>
              <a:ext cx="0" cy="17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2769129" y="2080519"/>
            <a:ext cx="622818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Дано: </a:t>
            </a:r>
            <a:r>
              <a:rPr lang="ru-RU" sz="2100" dirty="0" smtClean="0">
                <a:effectLst/>
                <a:latin typeface="Arial" pitchFamily="34" charset="0"/>
                <a:cs typeface="Arial" pitchFamily="34" charset="0"/>
              </a:rPr>
              <a:t>прямая </a:t>
            </a:r>
            <a:r>
              <a:rPr lang="en-US" sz="2400" b="1" i="1" dirty="0" smtClean="0"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100" dirty="0" smtClean="0">
                <a:effectLst/>
                <a:latin typeface="Arial" pitchFamily="34" charset="0"/>
                <a:cs typeface="Arial" pitchFamily="34" charset="0"/>
              </a:rPr>
              <a:t>-</a:t>
            </a:r>
            <a:r>
              <a:rPr lang="ru-RU" sz="2100" dirty="0" smtClean="0">
                <a:effectLst/>
                <a:latin typeface="Arial" pitchFamily="34" charset="0"/>
                <a:cs typeface="Arial" pitchFamily="34" charset="0"/>
              </a:rPr>
              <a:t>угольная призма</a:t>
            </a:r>
            <a:r>
              <a:rPr lang="ru-RU" sz="2100" b="1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i="1" dirty="0" smtClean="0"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b="1" i="1" baseline="-25000" dirty="0" smtClean="0">
                <a:effectLst/>
                <a:latin typeface="Arial" pitchFamily="34" charset="0"/>
                <a:cs typeface="Arial" pitchFamily="34" charset="0"/>
              </a:rPr>
              <a:t>1 </a:t>
            </a:r>
            <a:r>
              <a:rPr lang="ru-RU" sz="2400" b="1" i="1" dirty="0" smtClean="0">
                <a:effectLst/>
                <a:latin typeface="Arial" pitchFamily="34" charset="0"/>
                <a:cs typeface="Arial" pitchFamily="34" charset="0"/>
              </a:rPr>
              <a:t>,</a:t>
            </a:r>
            <a:r>
              <a:rPr lang="ru-RU" sz="2400" b="1" i="1" baseline="-25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dirty="0" smtClean="0"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baseline="-25000" dirty="0" smtClean="0">
                <a:effectLst/>
                <a:latin typeface="Arial" pitchFamily="34" charset="0"/>
                <a:cs typeface="Arial" pitchFamily="34" charset="0"/>
              </a:rPr>
              <a:t>2 </a:t>
            </a:r>
            <a:r>
              <a:rPr lang="ru-RU" sz="2400" b="1" i="1" dirty="0" smtClean="0">
                <a:effectLst/>
                <a:latin typeface="Arial" pitchFamily="34" charset="0"/>
                <a:cs typeface="Arial" pitchFamily="34" charset="0"/>
              </a:rPr>
              <a:t>… </a:t>
            </a:r>
            <a:r>
              <a:rPr lang="ru-RU" sz="2400" b="1" i="1" dirty="0" smtClean="0"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b="1" i="1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i="1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100" i="1" dirty="0" smtClean="0">
                <a:effectLst/>
                <a:latin typeface="Arial" pitchFamily="34" charset="0"/>
                <a:cs typeface="Arial" pitchFamily="34" charset="0"/>
              </a:rPr>
              <a:t>–</a:t>
            </a:r>
            <a:r>
              <a:rPr lang="ru-RU" sz="2100" i="1" dirty="0" smtClean="0">
                <a:effectLst/>
                <a:latin typeface="Arial" pitchFamily="34" charset="0"/>
                <a:cs typeface="Arial" pitchFamily="34" charset="0"/>
              </a:rPr>
              <a:t> стороны основания, </a:t>
            </a:r>
            <a:r>
              <a:rPr lang="en-US" sz="2400" b="1" i="1" dirty="0" smtClean="0"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100" b="1" i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smtClean="0">
                <a:effectLst/>
                <a:latin typeface="Arial" pitchFamily="34" charset="0"/>
                <a:cs typeface="Arial" pitchFamily="34" charset="0"/>
              </a:rPr>
              <a:t>- </a:t>
            </a:r>
            <a:r>
              <a:rPr lang="ru-RU" sz="2100" i="1" dirty="0" smtClean="0">
                <a:effectLst/>
                <a:latin typeface="Arial" pitchFamily="34" charset="0"/>
                <a:cs typeface="Arial" pitchFamily="34" charset="0"/>
              </a:rPr>
              <a:t>боковое ребро.</a:t>
            </a:r>
            <a:endParaRPr lang="ru-RU" sz="2100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r>
              <a:rPr lang="ru-RU" sz="22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Доказать: </a:t>
            </a:r>
            <a:r>
              <a:rPr lang="en-US" sz="2800" i="1" dirty="0" smtClean="0"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 i="1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бок</a:t>
            </a:r>
            <a:r>
              <a:rPr lang="ru-RU" sz="2800" i="1" dirty="0" smtClean="0"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i="1" dirty="0" smtClean="0"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800" i="1" baseline="-25000" dirty="0" err="1" smtClean="0">
                <a:effectLst/>
                <a:latin typeface="Times New Roman" pitchFamily="18" charset="0"/>
                <a:cs typeface="Times New Roman" pitchFamily="18" charset="0"/>
              </a:rPr>
              <a:t>осн</a:t>
            </a:r>
            <a:r>
              <a:rPr lang="en-US" sz="2800" i="1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  <a:endParaRPr lang="ru-RU" sz="2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658896" y="5230327"/>
            <a:ext cx="5937440" cy="1628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6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6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h,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6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=a</a:t>
            </a:r>
            <a:r>
              <a:rPr lang="en-US" sz="26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600" b="1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600" b="1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600" b="1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600" b="1" i="1" baseline="-25000" dirty="0" smtClean="0">
                <a:latin typeface="Times New Roman" pitchFamily="18" charset="0"/>
                <a:cs typeface="Times New Roman" pitchFamily="18" charset="0"/>
              </a:rPr>
              <a:t>бок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6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6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6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6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600" b="1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6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6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6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600" b="1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= (a</a:t>
            </a:r>
            <a:r>
              <a:rPr lang="en-US" sz="26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600" b="1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+a</a:t>
            </a:r>
            <a:r>
              <a:rPr lang="en-US" sz="26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b="1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+…a</a:t>
            </a:r>
            <a:r>
              <a:rPr lang="en-US" sz="2600" b="1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)h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600" b="1" i="1" baseline="-25000" dirty="0" err="1" smtClean="0">
                <a:latin typeface="Times New Roman" pitchFamily="18" charset="0"/>
                <a:cs typeface="Times New Roman" pitchFamily="18" charset="0"/>
              </a:rPr>
              <a:t>осн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68670" y="4181677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Боковые грани прямой призмы – прямоугольники, у которых одна сторона является стороной основания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призмы, а вторая сторона является высотой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призмы.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821399" y="3768803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658896" y="3949698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227251" y="3721316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21087" y="279765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ru-RU" dirty="0"/>
          </a:p>
        </p:txBody>
      </p:sp>
      <p:pic>
        <p:nvPicPr>
          <p:cNvPr id="21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508" y="4787900"/>
            <a:ext cx="1127481" cy="196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98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56408" name="Group 24"/>
          <p:cNvGrpSpPr>
            <a:grpSpLocks/>
          </p:cNvGrpSpPr>
          <p:nvPr/>
        </p:nvGrpSpPr>
        <p:grpSpPr bwMode="auto">
          <a:xfrm>
            <a:off x="3220383" y="2096225"/>
            <a:ext cx="5275865" cy="4493513"/>
            <a:chOff x="1200" y="141"/>
            <a:chExt cx="4416" cy="3987"/>
          </a:xfrm>
        </p:grpSpPr>
        <p:sp>
          <p:nvSpPr>
            <p:cNvPr id="656395" name="AutoShape 11"/>
            <p:cNvSpPr>
              <a:spLocks noChangeArrowheads="1"/>
            </p:cNvSpPr>
            <p:nvPr/>
          </p:nvSpPr>
          <p:spPr bwMode="auto">
            <a:xfrm rot="21408910">
              <a:off x="3744" y="141"/>
              <a:ext cx="1440" cy="1251"/>
            </a:xfrm>
            <a:prstGeom prst="hexagon">
              <a:avLst>
                <a:gd name="adj" fmla="val 28777"/>
                <a:gd name="vf" fmla="val 115470"/>
              </a:avLst>
            </a:prstGeom>
            <a:solidFill>
              <a:srgbClr val="3399FF">
                <a:alpha val="56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6396" name="Freeform 12"/>
            <p:cNvSpPr>
              <a:spLocks/>
            </p:cNvSpPr>
            <p:nvPr/>
          </p:nvSpPr>
          <p:spPr bwMode="auto">
            <a:xfrm>
              <a:off x="2670" y="1462"/>
              <a:ext cx="741" cy="1483"/>
            </a:xfrm>
            <a:custGeom>
              <a:avLst/>
              <a:gdLst>
                <a:gd name="T0" fmla="*/ 8 w 920"/>
                <a:gd name="T1" fmla="*/ 1808 h 1808"/>
                <a:gd name="T2" fmla="*/ 72 w 920"/>
                <a:gd name="T3" fmla="*/ 1808 h 1808"/>
                <a:gd name="T4" fmla="*/ 920 w 920"/>
                <a:gd name="T5" fmla="*/ 1776 h 1808"/>
                <a:gd name="T6" fmla="*/ 920 w 920"/>
                <a:gd name="T7" fmla="*/ 0 h 1808"/>
                <a:gd name="T8" fmla="*/ 0 w 920"/>
                <a:gd name="T9" fmla="*/ 40 h 1808"/>
                <a:gd name="T10" fmla="*/ 8 w 920"/>
                <a:gd name="T11" fmla="*/ 1808 h 1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0" h="1808">
                  <a:moveTo>
                    <a:pt x="8" y="1808"/>
                  </a:moveTo>
                  <a:cubicBezTo>
                    <a:pt x="29" y="1808"/>
                    <a:pt x="51" y="1808"/>
                    <a:pt x="72" y="1808"/>
                  </a:cubicBezTo>
                  <a:lnTo>
                    <a:pt x="920" y="1776"/>
                  </a:lnTo>
                  <a:lnTo>
                    <a:pt x="920" y="0"/>
                  </a:lnTo>
                  <a:lnTo>
                    <a:pt x="0" y="40"/>
                  </a:lnTo>
                  <a:lnTo>
                    <a:pt x="8" y="1808"/>
                  </a:lnTo>
                  <a:close/>
                </a:path>
              </a:pathLst>
            </a:custGeom>
            <a:solidFill>
              <a:srgbClr val="FF3300">
                <a:alpha val="61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399" name="Freeform 15"/>
            <p:cNvSpPr>
              <a:spLocks/>
            </p:cNvSpPr>
            <p:nvPr/>
          </p:nvSpPr>
          <p:spPr bwMode="auto">
            <a:xfrm>
              <a:off x="3405" y="1423"/>
              <a:ext cx="741" cy="1483"/>
            </a:xfrm>
            <a:custGeom>
              <a:avLst/>
              <a:gdLst>
                <a:gd name="T0" fmla="*/ 8 w 920"/>
                <a:gd name="T1" fmla="*/ 1808 h 1808"/>
                <a:gd name="T2" fmla="*/ 72 w 920"/>
                <a:gd name="T3" fmla="*/ 1808 h 1808"/>
                <a:gd name="T4" fmla="*/ 920 w 920"/>
                <a:gd name="T5" fmla="*/ 1776 h 1808"/>
                <a:gd name="T6" fmla="*/ 920 w 920"/>
                <a:gd name="T7" fmla="*/ 0 h 1808"/>
                <a:gd name="T8" fmla="*/ 0 w 920"/>
                <a:gd name="T9" fmla="*/ 40 h 1808"/>
                <a:gd name="T10" fmla="*/ 8 w 920"/>
                <a:gd name="T11" fmla="*/ 1808 h 1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0" h="1808">
                  <a:moveTo>
                    <a:pt x="8" y="1808"/>
                  </a:moveTo>
                  <a:cubicBezTo>
                    <a:pt x="29" y="1808"/>
                    <a:pt x="51" y="1808"/>
                    <a:pt x="72" y="1808"/>
                  </a:cubicBezTo>
                  <a:lnTo>
                    <a:pt x="920" y="1776"/>
                  </a:lnTo>
                  <a:lnTo>
                    <a:pt x="920" y="0"/>
                  </a:lnTo>
                  <a:lnTo>
                    <a:pt x="0" y="40"/>
                  </a:lnTo>
                  <a:lnTo>
                    <a:pt x="8" y="1808"/>
                  </a:lnTo>
                  <a:close/>
                </a:path>
              </a:pathLst>
            </a:custGeom>
            <a:solidFill>
              <a:srgbClr val="FF3300">
                <a:alpha val="61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400" name="Freeform 16"/>
            <p:cNvSpPr>
              <a:spLocks/>
            </p:cNvSpPr>
            <p:nvPr/>
          </p:nvSpPr>
          <p:spPr bwMode="auto">
            <a:xfrm>
              <a:off x="4063" y="1383"/>
              <a:ext cx="818" cy="1507"/>
            </a:xfrm>
            <a:custGeom>
              <a:avLst/>
              <a:gdLst>
                <a:gd name="T0" fmla="*/ 83 w 818"/>
                <a:gd name="T1" fmla="*/ 1484 h 1507"/>
                <a:gd name="T2" fmla="*/ 121 w 818"/>
                <a:gd name="T3" fmla="*/ 1505 h 1507"/>
                <a:gd name="T4" fmla="*/ 809 w 818"/>
                <a:gd name="T5" fmla="*/ 1473 h 1507"/>
                <a:gd name="T6" fmla="*/ 818 w 818"/>
                <a:gd name="T7" fmla="*/ 0 h 1507"/>
                <a:gd name="T8" fmla="*/ 77 w 818"/>
                <a:gd name="T9" fmla="*/ 33 h 1507"/>
                <a:gd name="T10" fmla="*/ 83 w 818"/>
                <a:gd name="T11" fmla="*/ 1484 h 1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8" h="1507">
                  <a:moveTo>
                    <a:pt x="83" y="1484"/>
                  </a:moveTo>
                  <a:cubicBezTo>
                    <a:pt x="100" y="1484"/>
                    <a:pt x="0" y="1507"/>
                    <a:pt x="121" y="1505"/>
                  </a:cubicBezTo>
                  <a:lnTo>
                    <a:pt x="809" y="1473"/>
                  </a:lnTo>
                  <a:lnTo>
                    <a:pt x="818" y="0"/>
                  </a:lnTo>
                  <a:lnTo>
                    <a:pt x="77" y="33"/>
                  </a:lnTo>
                  <a:lnTo>
                    <a:pt x="83" y="1484"/>
                  </a:lnTo>
                  <a:close/>
                </a:path>
              </a:pathLst>
            </a:custGeom>
            <a:solidFill>
              <a:srgbClr val="FF3300">
                <a:alpha val="61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401" name="Freeform 17"/>
            <p:cNvSpPr>
              <a:spLocks/>
            </p:cNvSpPr>
            <p:nvPr/>
          </p:nvSpPr>
          <p:spPr bwMode="auto">
            <a:xfrm>
              <a:off x="1200" y="1541"/>
              <a:ext cx="741" cy="1483"/>
            </a:xfrm>
            <a:custGeom>
              <a:avLst/>
              <a:gdLst>
                <a:gd name="T0" fmla="*/ 8 w 920"/>
                <a:gd name="T1" fmla="*/ 1808 h 1808"/>
                <a:gd name="T2" fmla="*/ 72 w 920"/>
                <a:gd name="T3" fmla="*/ 1808 h 1808"/>
                <a:gd name="T4" fmla="*/ 920 w 920"/>
                <a:gd name="T5" fmla="*/ 1776 h 1808"/>
                <a:gd name="T6" fmla="*/ 920 w 920"/>
                <a:gd name="T7" fmla="*/ 0 h 1808"/>
                <a:gd name="T8" fmla="*/ 0 w 920"/>
                <a:gd name="T9" fmla="*/ 40 h 1808"/>
                <a:gd name="T10" fmla="*/ 8 w 920"/>
                <a:gd name="T11" fmla="*/ 1808 h 1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0" h="1808">
                  <a:moveTo>
                    <a:pt x="8" y="1808"/>
                  </a:moveTo>
                  <a:cubicBezTo>
                    <a:pt x="29" y="1808"/>
                    <a:pt x="51" y="1808"/>
                    <a:pt x="72" y="1808"/>
                  </a:cubicBezTo>
                  <a:lnTo>
                    <a:pt x="920" y="1776"/>
                  </a:lnTo>
                  <a:lnTo>
                    <a:pt x="920" y="0"/>
                  </a:lnTo>
                  <a:lnTo>
                    <a:pt x="0" y="40"/>
                  </a:lnTo>
                  <a:lnTo>
                    <a:pt x="8" y="1808"/>
                  </a:lnTo>
                  <a:close/>
                </a:path>
              </a:pathLst>
            </a:custGeom>
            <a:solidFill>
              <a:srgbClr val="FF3300">
                <a:alpha val="61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402" name="Freeform 18"/>
            <p:cNvSpPr>
              <a:spLocks/>
            </p:cNvSpPr>
            <p:nvPr/>
          </p:nvSpPr>
          <p:spPr bwMode="auto">
            <a:xfrm>
              <a:off x="1935" y="1502"/>
              <a:ext cx="741" cy="1483"/>
            </a:xfrm>
            <a:custGeom>
              <a:avLst/>
              <a:gdLst>
                <a:gd name="T0" fmla="*/ 8 w 920"/>
                <a:gd name="T1" fmla="*/ 1808 h 1808"/>
                <a:gd name="T2" fmla="*/ 72 w 920"/>
                <a:gd name="T3" fmla="*/ 1808 h 1808"/>
                <a:gd name="T4" fmla="*/ 920 w 920"/>
                <a:gd name="T5" fmla="*/ 1776 h 1808"/>
                <a:gd name="T6" fmla="*/ 920 w 920"/>
                <a:gd name="T7" fmla="*/ 0 h 1808"/>
                <a:gd name="T8" fmla="*/ 0 w 920"/>
                <a:gd name="T9" fmla="*/ 40 h 1808"/>
                <a:gd name="T10" fmla="*/ 8 w 920"/>
                <a:gd name="T11" fmla="*/ 1808 h 1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0" h="1808">
                  <a:moveTo>
                    <a:pt x="8" y="1808"/>
                  </a:moveTo>
                  <a:cubicBezTo>
                    <a:pt x="29" y="1808"/>
                    <a:pt x="51" y="1808"/>
                    <a:pt x="72" y="1808"/>
                  </a:cubicBezTo>
                  <a:lnTo>
                    <a:pt x="920" y="1776"/>
                  </a:lnTo>
                  <a:lnTo>
                    <a:pt x="920" y="0"/>
                  </a:lnTo>
                  <a:lnTo>
                    <a:pt x="0" y="40"/>
                  </a:lnTo>
                  <a:lnTo>
                    <a:pt x="8" y="1808"/>
                  </a:lnTo>
                  <a:close/>
                </a:path>
              </a:pathLst>
            </a:custGeom>
            <a:solidFill>
              <a:srgbClr val="FF3300">
                <a:alpha val="61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403" name="Freeform 19"/>
            <p:cNvSpPr>
              <a:spLocks/>
            </p:cNvSpPr>
            <p:nvPr/>
          </p:nvSpPr>
          <p:spPr bwMode="auto">
            <a:xfrm>
              <a:off x="4783" y="1344"/>
              <a:ext cx="833" cy="1512"/>
            </a:xfrm>
            <a:custGeom>
              <a:avLst/>
              <a:gdLst>
                <a:gd name="T0" fmla="*/ 98 w 833"/>
                <a:gd name="T1" fmla="*/ 1483 h 1512"/>
                <a:gd name="T2" fmla="*/ 121 w 833"/>
                <a:gd name="T3" fmla="*/ 1512 h 1512"/>
                <a:gd name="T4" fmla="*/ 825 w 833"/>
                <a:gd name="T5" fmla="*/ 1480 h 1512"/>
                <a:gd name="T6" fmla="*/ 833 w 833"/>
                <a:gd name="T7" fmla="*/ 0 h 1512"/>
                <a:gd name="T8" fmla="*/ 92 w 833"/>
                <a:gd name="T9" fmla="*/ 33 h 1512"/>
                <a:gd name="T10" fmla="*/ 98 w 833"/>
                <a:gd name="T11" fmla="*/ 1483 h 1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3" h="1512">
                  <a:moveTo>
                    <a:pt x="98" y="1483"/>
                  </a:moveTo>
                  <a:cubicBezTo>
                    <a:pt x="115" y="1483"/>
                    <a:pt x="0" y="1512"/>
                    <a:pt x="121" y="1512"/>
                  </a:cubicBezTo>
                  <a:lnTo>
                    <a:pt x="825" y="1480"/>
                  </a:lnTo>
                  <a:lnTo>
                    <a:pt x="833" y="0"/>
                  </a:lnTo>
                  <a:lnTo>
                    <a:pt x="92" y="33"/>
                  </a:lnTo>
                  <a:lnTo>
                    <a:pt x="98" y="1483"/>
                  </a:lnTo>
                  <a:close/>
                </a:path>
              </a:pathLst>
            </a:custGeom>
            <a:solidFill>
              <a:srgbClr val="FF3300">
                <a:alpha val="61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407" name="AutoShape 23"/>
            <p:cNvSpPr>
              <a:spLocks noChangeArrowheads="1"/>
            </p:cNvSpPr>
            <p:nvPr/>
          </p:nvSpPr>
          <p:spPr bwMode="auto">
            <a:xfrm rot="-121750">
              <a:off x="3840" y="2877"/>
              <a:ext cx="1440" cy="1251"/>
            </a:xfrm>
            <a:prstGeom prst="hexagon">
              <a:avLst>
                <a:gd name="adj" fmla="val 28777"/>
                <a:gd name="vf" fmla="val 115470"/>
              </a:avLst>
            </a:prstGeom>
            <a:solidFill>
              <a:srgbClr val="3399FF">
                <a:alpha val="56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56406" name="Group 22"/>
          <p:cNvGrpSpPr>
            <a:grpSpLocks/>
          </p:cNvGrpSpPr>
          <p:nvPr/>
        </p:nvGrpSpPr>
        <p:grpSpPr bwMode="auto">
          <a:xfrm>
            <a:off x="904798" y="3044573"/>
            <a:ext cx="1949152" cy="2659934"/>
            <a:chOff x="480" y="1440"/>
            <a:chExt cx="1994" cy="2688"/>
          </a:xfrm>
        </p:grpSpPr>
        <p:sp>
          <p:nvSpPr>
            <p:cNvPr id="656386" name="Freeform 2"/>
            <p:cNvSpPr>
              <a:spLocks/>
            </p:cNvSpPr>
            <p:nvPr/>
          </p:nvSpPr>
          <p:spPr bwMode="auto">
            <a:xfrm>
              <a:off x="480" y="1440"/>
              <a:ext cx="1992" cy="912"/>
            </a:xfrm>
            <a:custGeom>
              <a:avLst/>
              <a:gdLst>
                <a:gd name="T0" fmla="*/ 0 w 1992"/>
                <a:gd name="T1" fmla="*/ 576 h 912"/>
                <a:gd name="T2" fmla="*/ 384 w 1992"/>
                <a:gd name="T3" fmla="*/ 48 h 912"/>
                <a:gd name="T4" fmla="*/ 1296 w 1992"/>
                <a:gd name="T5" fmla="*/ 0 h 912"/>
                <a:gd name="T6" fmla="*/ 1992 w 1992"/>
                <a:gd name="T7" fmla="*/ 450 h 912"/>
                <a:gd name="T8" fmla="*/ 1680 w 1992"/>
                <a:gd name="T9" fmla="*/ 864 h 912"/>
                <a:gd name="T10" fmla="*/ 768 w 1992"/>
                <a:gd name="T11" fmla="*/ 912 h 912"/>
                <a:gd name="T12" fmla="*/ 0 w 1992"/>
                <a:gd name="T13" fmla="*/ 576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92" h="912">
                  <a:moveTo>
                    <a:pt x="0" y="576"/>
                  </a:moveTo>
                  <a:lnTo>
                    <a:pt x="384" y="48"/>
                  </a:lnTo>
                  <a:lnTo>
                    <a:pt x="1296" y="0"/>
                  </a:lnTo>
                  <a:lnTo>
                    <a:pt x="1992" y="450"/>
                  </a:lnTo>
                  <a:lnTo>
                    <a:pt x="1680" y="864"/>
                  </a:lnTo>
                  <a:lnTo>
                    <a:pt x="768" y="912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rgbClr val="3399FF">
                <a:alpha val="63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387" name="Freeform 3"/>
            <p:cNvSpPr>
              <a:spLocks/>
            </p:cNvSpPr>
            <p:nvPr/>
          </p:nvSpPr>
          <p:spPr bwMode="auto">
            <a:xfrm>
              <a:off x="480" y="3216"/>
              <a:ext cx="1986" cy="912"/>
            </a:xfrm>
            <a:custGeom>
              <a:avLst/>
              <a:gdLst>
                <a:gd name="T0" fmla="*/ 0 w 1986"/>
                <a:gd name="T1" fmla="*/ 576 h 912"/>
                <a:gd name="T2" fmla="*/ 384 w 1986"/>
                <a:gd name="T3" fmla="*/ 48 h 912"/>
                <a:gd name="T4" fmla="*/ 1296 w 1986"/>
                <a:gd name="T5" fmla="*/ 0 h 912"/>
                <a:gd name="T6" fmla="*/ 1986 w 1986"/>
                <a:gd name="T7" fmla="*/ 462 h 912"/>
                <a:gd name="T8" fmla="*/ 1680 w 1986"/>
                <a:gd name="T9" fmla="*/ 864 h 912"/>
                <a:gd name="T10" fmla="*/ 768 w 1986"/>
                <a:gd name="T11" fmla="*/ 912 h 912"/>
                <a:gd name="T12" fmla="*/ 0 w 1986"/>
                <a:gd name="T13" fmla="*/ 576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86" h="912">
                  <a:moveTo>
                    <a:pt x="0" y="576"/>
                  </a:moveTo>
                  <a:lnTo>
                    <a:pt x="384" y="48"/>
                  </a:lnTo>
                  <a:lnTo>
                    <a:pt x="1296" y="0"/>
                  </a:lnTo>
                  <a:lnTo>
                    <a:pt x="1986" y="462"/>
                  </a:lnTo>
                  <a:lnTo>
                    <a:pt x="1680" y="864"/>
                  </a:lnTo>
                  <a:lnTo>
                    <a:pt x="768" y="912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rgbClr val="3399FF">
                <a:alpha val="63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388" name="Line 4"/>
            <p:cNvSpPr>
              <a:spLocks noChangeShapeType="1"/>
            </p:cNvSpPr>
            <p:nvPr/>
          </p:nvSpPr>
          <p:spPr bwMode="auto">
            <a:xfrm>
              <a:off x="1776" y="1440"/>
              <a:ext cx="0" cy="17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389" name="Line 5"/>
            <p:cNvSpPr>
              <a:spLocks noChangeShapeType="1"/>
            </p:cNvSpPr>
            <p:nvPr/>
          </p:nvSpPr>
          <p:spPr bwMode="auto">
            <a:xfrm>
              <a:off x="864" y="1488"/>
              <a:ext cx="0" cy="17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390" name="Freeform 6"/>
            <p:cNvSpPr>
              <a:spLocks/>
            </p:cNvSpPr>
            <p:nvPr/>
          </p:nvSpPr>
          <p:spPr bwMode="auto">
            <a:xfrm>
              <a:off x="480" y="1892"/>
              <a:ext cx="1994" cy="2236"/>
            </a:xfrm>
            <a:custGeom>
              <a:avLst/>
              <a:gdLst>
                <a:gd name="T0" fmla="*/ 0 w 1994"/>
                <a:gd name="T1" fmla="*/ 1900 h 2236"/>
                <a:gd name="T2" fmla="*/ 768 w 1994"/>
                <a:gd name="T3" fmla="*/ 2236 h 2236"/>
                <a:gd name="T4" fmla="*/ 1680 w 1994"/>
                <a:gd name="T5" fmla="*/ 2188 h 2236"/>
                <a:gd name="T6" fmla="*/ 1986 w 1994"/>
                <a:gd name="T7" fmla="*/ 1792 h 2236"/>
                <a:gd name="T8" fmla="*/ 1994 w 1994"/>
                <a:gd name="T9" fmla="*/ 0 h 2236"/>
                <a:gd name="T10" fmla="*/ 1680 w 1994"/>
                <a:gd name="T11" fmla="*/ 412 h 2236"/>
                <a:gd name="T12" fmla="*/ 768 w 1994"/>
                <a:gd name="T13" fmla="*/ 460 h 2236"/>
                <a:gd name="T14" fmla="*/ 0 w 1994"/>
                <a:gd name="T15" fmla="*/ 124 h 2236"/>
                <a:gd name="T16" fmla="*/ 0 w 1994"/>
                <a:gd name="T17" fmla="*/ 1900 h 2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94" h="2236">
                  <a:moveTo>
                    <a:pt x="0" y="1900"/>
                  </a:moveTo>
                  <a:lnTo>
                    <a:pt x="768" y="2236"/>
                  </a:lnTo>
                  <a:lnTo>
                    <a:pt x="1680" y="2188"/>
                  </a:lnTo>
                  <a:lnTo>
                    <a:pt x="1986" y="1792"/>
                  </a:lnTo>
                  <a:lnTo>
                    <a:pt x="1994" y="0"/>
                  </a:lnTo>
                  <a:lnTo>
                    <a:pt x="1680" y="412"/>
                  </a:lnTo>
                  <a:lnTo>
                    <a:pt x="768" y="460"/>
                  </a:lnTo>
                  <a:lnTo>
                    <a:pt x="0" y="124"/>
                  </a:lnTo>
                  <a:lnTo>
                    <a:pt x="0" y="1900"/>
                  </a:lnTo>
                  <a:close/>
                </a:path>
              </a:pathLst>
            </a:custGeom>
            <a:solidFill>
              <a:srgbClr val="66CCFF">
                <a:alpha val="52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391" name="Line 7"/>
            <p:cNvSpPr>
              <a:spLocks noChangeShapeType="1"/>
            </p:cNvSpPr>
            <p:nvPr/>
          </p:nvSpPr>
          <p:spPr bwMode="auto">
            <a:xfrm>
              <a:off x="1248" y="2352"/>
              <a:ext cx="0" cy="17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392" name="Line 8"/>
            <p:cNvSpPr>
              <a:spLocks noChangeShapeType="1"/>
            </p:cNvSpPr>
            <p:nvPr/>
          </p:nvSpPr>
          <p:spPr bwMode="auto">
            <a:xfrm>
              <a:off x="2160" y="2304"/>
              <a:ext cx="0" cy="17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6393" name="Line 9"/>
            <p:cNvSpPr>
              <a:spLocks noChangeShapeType="1"/>
            </p:cNvSpPr>
            <p:nvPr/>
          </p:nvSpPr>
          <p:spPr bwMode="auto">
            <a:xfrm>
              <a:off x="480" y="2016"/>
              <a:ext cx="0" cy="17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6394" name="Text Box 10"/>
          <p:cNvSpPr txBox="1">
            <a:spLocks noChangeArrowheads="1"/>
          </p:cNvSpPr>
          <p:nvPr/>
        </p:nvSpPr>
        <p:spPr bwMode="auto">
          <a:xfrm>
            <a:off x="313603" y="844226"/>
            <a:ext cx="866143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Площадью полной поверхности призмы</a:t>
            </a:r>
            <a:r>
              <a:rPr lang="ru-RU" alt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400" dirty="0" smtClean="0">
                <a:latin typeface="Arial" pitchFamily="34" charset="0"/>
                <a:cs typeface="Arial" pitchFamily="34" charset="0"/>
              </a:rPr>
              <a:t> называется </a:t>
            </a:r>
            <a:r>
              <a:rPr lang="ru-RU" altLang="ru-RU" sz="2400" dirty="0">
                <a:latin typeface="Arial" pitchFamily="34" charset="0"/>
                <a:cs typeface="Arial" pitchFamily="34" charset="0"/>
              </a:rPr>
              <a:t>сумма площадей всех </a:t>
            </a:r>
            <a:r>
              <a:rPr lang="ru-RU" altLang="ru-RU" sz="2400" dirty="0" smtClean="0">
                <a:latin typeface="Arial" pitchFamily="34" charset="0"/>
                <a:cs typeface="Arial" pitchFamily="34" charset="0"/>
              </a:rPr>
              <a:t>граней призмы. Площадь полной поверхности может быть найдена по формуле: </a:t>
            </a:r>
            <a:endParaRPr lang="ru-RU" alt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6410" name="Text Box 26"/>
          <p:cNvSpPr txBox="1">
            <a:spLocks noChangeArrowheads="1"/>
          </p:cNvSpPr>
          <p:nvPr/>
        </p:nvSpPr>
        <p:spPr bwMode="auto">
          <a:xfrm>
            <a:off x="402561" y="4174726"/>
            <a:ext cx="412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200" b="1" i="1" dirty="0">
                <a:latin typeface="Times New Roman" panose="02020603050405020304" pitchFamily="18" charset="0"/>
              </a:rPr>
              <a:t>h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47012" y="2251133"/>
            <a:ext cx="36642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3600" b="1" i="1" baseline="-25000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полн</a:t>
            </a:r>
            <a:r>
              <a:rPr lang="ru-RU" sz="3600" b="1" i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i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u-RU" sz="3600" b="1" i="1" baseline="-25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бок </a:t>
            </a:r>
            <a:r>
              <a:rPr lang="ru-RU" sz="3600" b="1" i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36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3600" b="1" i="1" baseline="-25000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осн</a:t>
            </a:r>
            <a:r>
              <a:rPr lang="en-US" sz="3600" b="1" i="1" baseline="-25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i="1" dirty="0" smtClean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457200" y="274638"/>
            <a:ext cx="8229600" cy="74625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alt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Полная поверхность призмы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82667" y="2256875"/>
            <a:ext cx="3602572" cy="6957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680226" y="2507297"/>
            <a:ext cx="9797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3600" b="1" i="1" baseline="-25000" dirty="0" err="1" smtClean="0">
                <a:effectLst/>
                <a:latin typeface="Times New Roman" pitchFamily="18" charset="0"/>
                <a:cs typeface="Times New Roman" pitchFamily="18" charset="0"/>
              </a:rPr>
              <a:t>осн</a:t>
            </a:r>
            <a:r>
              <a:rPr lang="en-US" sz="3600" b="1" i="1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816121" y="5590133"/>
            <a:ext cx="9797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3600" b="1" i="1" baseline="-25000" dirty="0" err="1" smtClean="0">
                <a:effectLst/>
                <a:latin typeface="Times New Roman" pitchFamily="18" charset="0"/>
                <a:cs typeface="Times New Roman" pitchFamily="18" charset="0"/>
              </a:rPr>
              <a:t>осн</a:t>
            </a:r>
            <a:r>
              <a:rPr lang="en-US" sz="3600" b="1" i="1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94763" y="4022850"/>
            <a:ext cx="10650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000" b="1" i="1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бок </a:t>
            </a:r>
            <a:endParaRPr lang="ru-RU" sz="4000" dirty="0"/>
          </a:p>
        </p:txBody>
      </p:sp>
      <p:pic>
        <p:nvPicPr>
          <p:cNvPr id="33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9247" y="5113400"/>
            <a:ext cx="940742" cy="163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175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5418259" y="1311131"/>
            <a:ext cx="2696499" cy="27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Некоторые сечения </a:t>
            </a:r>
            <a:r>
              <a:rPr lang="ru-RU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призмы</a:t>
            </a:r>
          </a:p>
        </p:txBody>
      </p: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1142473" y="1619688"/>
            <a:ext cx="2275384" cy="2271713"/>
            <a:chOff x="611" y="2726"/>
            <a:chExt cx="1249" cy="1163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1066" y="3549"/>
              <a:ext cx="51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1576" y="3549"/>
              <a:ext cx="284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H="1">
              <a:off x="1434" y="3719"/>
              <a:ext cx="426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 flipH="1">
              <a:off x="924" y="3889"/>
              <a:ext cx="51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H="1">
              <a:off x="612" y="3549"/>
              <a:ext cx="454" cy="1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612" y="3691"/>
              <a:ext cx="312" cy="1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1065" y="2726"/>
              <a:ext cx="51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1575" y="2726"/>
              <a:ext cx="284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H="1">
              <a:off x="1433" y="2896"/>
              <a:ext cx="426" cy="1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H="1">
              <a:off x="895" y="3067"/>
              <a:ext cx="5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H="1">
              <a:off x="611" y="2726"/>
              <a:ext cx="454" cy="1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611" y="2868"/>
              <a:ext cx="284" cy="1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flipV="1">
              <a:off x="612" y="2868"/>
              <a:ext cx="0" cy="8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 flipV="1">
              <a:off x="895" y="3067"/>
              <a:ext cx="0" cy="82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V="1">
              <a:off x="1434" y="3067"/>
              <a:ext cx="0" cy="8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V="1">
              <a:off x="1859" y="2897"/>
              <a:ext cx="0" cy="8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 flipV="1">
              <a:off x="1065" y="2727"/>
              <a:ext cx="0" cy="8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H="1" flipV="1">
              <a:off x="1576" y="2727"/>
              <a:ext cx="0" cy="82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 flipV="1">
              <a:off x="895" y="3549"/>
              <a:ext cx="652" cy="3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Line 29"/>
            <p:cNvSpPr>
              <a:spLocks noChangeShapeType="1"/>
            </p:cNvSpPr>
            <p:nvPr/>
          </p:nvSpPr>
          <p:spPr bwMode="auto">
            <a:xfrm flipV="1">
              <a:off x="895" y="2755"/>
              <a:ext cx="681" cy="3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Line 30"/>
            <p:cNvSpPr>
              <a:spLocks noChangeShapeType="1"/>
            </p:cNvSpPr>
            <p:nvPr/>
          </p:nvSpPr>
          <p:spPr bwMode="auto">
            <a:xfrm flipV="1">
              <a:off x="895" y="3265"/>
              <a:ext cx="681" cy="36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31"/>
            <p:cNvSpPr>
              <a:spLocks noChangeShapeType="1"/>
            </p:cNvSpPr>
            <p:nvPr/>
          </p:nvSpPr>
          <p:spPr bwMode="auto">
            <a:xfrm flipV="1">
              <a:off x="895" y="3180"/>
              <a:ext cx="681" cy="36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32"/>
            <p:cNvSpPr>
              <a:spLocks noChangeShapeType="1"/>
            </p:cNvSpPr>
            <p:nvPr/>
          </p:nvSpPr>
          <p:spPr bwMode="auto">
            <a:xfrm flipV="1">
              <a:off x="895" y="3095"/>
              <a:ext cx="681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33"/>
            <p:cNvSpPr>
              <a:spLocks noChangeShapeType="1"/>
            </p:cNvSpPr>
            <p:nvPr/>
          </p:nvSpPr>
          <p:spPr bwMode="auto">
            <a:xfrm flipV="1">
              <a:off x="895" y="3038"/>
              <a:ext cx="681" cy="36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Line 34"/>
            <p:cNvSpPr>
              <a:spLocks noChangeShapeType="1"/>
            </p:cNvSpPr>
            <p:nvPr/>
          </p:nvSpPr>
          <p:spPr bwMode="auto">
            <a:xfrm flipV="1">
              <a:off x="895" y="2982"/>
              <a:ext cx="681" cy="3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 35"/>
            <p:cNvSpPr>
              <a:spLocks noChangeShapeType="1"/>
            </p:cNvSpPr>
            <p:nvPr/>
          </p:nvSpPr>
          <p:spPr bwMode="auto">
            <a:xfrm flipV="1">
              <a:off x="895" y="2897"/>
              <a:ext cx="681" cy="3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Line 36"/>
            <p:cNvSpPr>
              <a:spLocks noChangeShapeType="1"/>
            </p:cNvSpPr>
            <p:nvPr/>
          </p:nvSpPr>
          <p:spPr bwMode="auto">
            <a:xfrm flipV="1">
              <a:off x="895" y="2812"/>
              <a:ext cx="681" cy="3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Line 37"/>
            <p:cNvSpPr>
              <a:spLocks noChangeShapeType="1"/>
            </p:cNvSpPr>
            <p:nvPr/>
          </p:nvSpPr>
          <p:spPr bwMode="auto">
            <a:xfrm flipV="1">
              <a:off x="895" y="3350"/>
              <a:ext cx="681" cy="36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38"/>
            <p:cNvSpPr>
              <a:spLocks noChangeShapeType="1"/>
            </p:cNvSpPr>
            <p:nvPr/>
          </p:nvSpPr>
          <p:spPr bwMode="auto">
            <a:xfrm flipV="1">
              <a:off x="895" y="3435"/>
              <a:ext cx="681" cy="36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2" name="Прямоугольник 61"/>
          <p:cNvSpPr/>
          <p:nvPr/>
        </p:nvSpPr>
        <p:spPr>
          <a:xfrm>
            <a:off x="421847" y="4293096"/>
            <a:ext cx="40281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Диагональное сечение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sz="2400" dirty="0" smtClean="0">
                <a:solidFill>
                  <a:srgbClr val="FF33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это сечение проходящее через два боковых ребра, не принадлежащих одной грани.</a:t>
            </a:r>
            <a:endParaRPr lang="ru-RU" sz="2400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4941042" y="4149080"/>
            <a:ext cx="4025775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Перпендикулярное сечение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это сечение, проходящее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перпендику-лярно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боковым ребрам.</a:t>
            </a:r>
            <a:endParaRPr lang="ru-RU" sz="2400" dirty="0">
              <a:solidFill>
                <a:srgbClr val="FF339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4" name="Объект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338215"/>
              </p:ext>
            </p:extLst>
          </p:nvPr>
        </p:nvGraphicFramePr>
        <p:xfrm>
          <a:off x="5373917" y="5537212"/>
          <a:ext cx="246538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Формула" r:id="rId6" imgW="711200" imgH="228600" progId="Equation.3">
                  <p:embed/>
                </p:oleObj>
              </mc:Choice>
              <mc:Fallback>
                <p:oleObj name="Формула" r:id="rId6" imgW="711200" imgH="2286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917" y="5537212"/>
                        <a:ext cx="2465388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Text Box 26"/>
          <p:cNvSpPr txBox="1">
            <a:spLocks noChangeArrowheads="1"/>
          </p:cNvSpPr>
          <p:nvPr/>
        </p:nvSpPr>
        <p:spPr bwMode="auto">
          <a:xfrm>
            <a:off x="7602043" y="2296147"/>
            <a:ext cx="2984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200" b="1" i="1" dirty="0" smtClean="0">
                <a:latin typeface="Times New Roman" panose="02020603050405020304" pitchFamily="18" charset="0"/>
              </a:rPr>
              <a:t>l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5256845" y="5563652"/>
            <a:ext cx="2699532" cy="7392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7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9247" y="5113400"/>
            <a:ext cx="940742" cy="163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33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План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547" y="1052736"/>
            <a:ext cx="8239140" cy="525658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Определение многогранника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Элементы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многогранника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Выпуклые и невыпуклые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многогранники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Определение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призмы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Элементы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призмы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sz="2200" dirty="0">
                <a:latin typeface="Arial" pitchFamily="34" charset="0"/>
                <a:cs typeface="Arial" pitchFamily="34" charset="0"/>
              </a:rPr>
              <a:t>Высота </a:t>
            </a:r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призмы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sz="2200" dirty="0">
                <a:latin typeface="Arial" pitchFamily="34" charset="0"/>
                <a:cs typeface="Arial" pitchFamily="34" charset="0"/>
              </a:rPr>
              <a:t>Название и обозначение призмы</a:t>
            </a:r>
            <a:endParaRPr lang="ru-RU" altLang="ru-RU" sz="22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Прямая и наклонная призмы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sz="2200" dirty="0">
                <a:latin typeface="Arial" pitchFamily="34" charset="0"/>
                <a:cs typeface="Arial" pitchFamily="34" charset="0"/>
              </a:rPr>
              <a:t>Свойства </a:t>
            </a:r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призмы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sz="2200" dirty="0">
                <a:latin typeface="Arial" pitchFamily="34" charset="0"/>
                <a:cs typeface="Arial" pitchFamily="34" charset="0"/>
              </a:rPr>
              <a:t>Правильная </a:t>
            </a:r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призма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Теорема о площадь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боковой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поверхности прямой призмы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sz="2200" dirty="0">
                <a:latin typeface="Arial" pitchFamily="34" charset="0"/>
                <a:cs typeface="Arial" pitchFamily="34" charset="0"/>
              </a:rPr>
              <a:t>Полная поверхность </a:t>
            </a:r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призмы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Сечения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призмы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098" y="4787900"/>
            <a:ext cx="1127481" cy="196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236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508" y="4787900"/>
            <a:ext cx="1127481" cy="196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94949" name="Group 5"/>
          <p:cNvGrpSpPr>
            <a:grpSpLocks/>
          </p:cNvGrpSpPr>
          <p:nvPr/>
        </p:nvGrpSpPr>
        <p:grpSpPr bwMode="auto">
          <a:xfrm rot="1012847">
            <a:off x="5936639" y="1623191"/>
            <a:ext cx="2880639" cy="1933274"/>
            <a:chOff x="1248" y="717"/>
            <a:chExt cx="2160" cy="1635"/>
          </a:xfrm>
        </p:grpSpPr>
        <p:sp>
          <p:nvSpPr>
            <p:cNvPr id="594950" name="Freeform 6"/>
            <p:cNvSpPr>
              <a:spLocks/>
            </p:cNvSpPr>
            <p:nvPr/>
          </p:nvSpPr>
          <p:spPr bwMode="auto">
            <a:xfrm>
              <a:off x="1251" y="717"/>
              <a:ext cx="1512" cy="426"/>
            </a:xfrm>
            <a:custGeom>
              <a:avLst/>
              <a:gdLst>
                <a:gd name="T0" fmla="*/ 0 w 1512"/>
                <a:gd name="T1" fmla="*/ 420 h 426"/>
                <a:gd name="T2" fmla="*/ 1026 w 1512"/>
                <a:gd name="T3" fmla="*/ 426 h 426"/>
                <a:gd name="T4" fmla="*/ 1512 w 1512"/>
                <a:gd name="T5" fmla="*/ 3 h 426"/>
                <a:gd name="T6" fmla="*/ 474 w 1512"/>
                <a:gd name="T7" fmla="*/ 0 h 426"/>
                <a:gd name="T8" fmla="*/ 0 w 1512"/>
                <a:gd name="T9" fmla="*/ 42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2" h="426">
                  <a:moveTo>
                    <a:pt x="0" y="420"/>
                  </a:moveTo>
                  <a:lnTo>
                    <a:pt x="1026" y="426"/>
                  </a:lnTo>
                  <a:lnTo>
                    <a:pt x="1512" y="3"/>
                  </a:lnTo>
                  <a:lnTo>
                    <a:pt x="474" y="0"/>
                  </a:lnTo>
                  <a:lnTo>
                    <a:pt x="0" y="42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951" name="Freeform 7"/>
            <p:cNvSpPr>
              <a:spLocks/>
            </p:cNvSpPr>
            <p:nvPr/>
          </p:nvSpPr>
          <p:spPr bwMode="auto">
            <a:xfrm>
              <a:off x="2283" y="720"/>
              <a:ext cx="1125" cy="1629"/>
            </a:xfrm>
            <a:custGeom>
              <a:avLst/>
              <a:gdLst>
                <a:gd name="T0" fmla="*/ 648 w 1125"/>
                <a:gd name="T1" fmla="*/ 1629 h 1629"/>
                <a:gd name="T2" fmla="*/ 1125 w 1125"/>
                <a:gd name="T3" fmla="*/ 1215 h 1629"/>
                <a:gd name="T4" fmla="*/ 480 w 1125"/>
                <a:gd name="T5" fmla="*/ 0 h 1629"/>
                <a:gd name="T6" fmla="*/ 0 w 1125"/>
                <a:gd name="T7" fmla="*/ 417 h 1629"/>
                <a:gd name="T8" fmla="*/ 648 w 1125"/>
                <a:gd name="T9" fmla="*/ 1629 h 1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5" h="1629">
                  <a:moveTo>
                    <a:pt x="648" y="1629"/>
                  </a:moveTo>
                  <a:lnTo>
                    <a:pt x="1125" y="1215"/>
                  </a:lnTo>
                  <a:lnTo>
                    <a:pt x="480" y="0"/>
                  </a:lnTo>
                  <a:lnTo>
                    <a:pt x="0" y="417"/>
                  </a:lnTo>
                  <a:lnTo>
                    <a:pt x="648" y="1629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952" name="Freeform 8"/>
            <p:cNvSpPr>
              <a:spLocks/>
            </p:cNvSpPr>
            <p:nvPr/>
          </p:nvSpPr>
          <p:spPr bwMode="auto">
            <a:xfrm>
              <a:off x="1248" y="1137"/>
              <a:ext cx="1680" cy="1215"/>
            </a:xfrm>
            <a:custGeom>
              <a:avLst/>
              <a:gdLst>
                <a:gd name="T0" fmla="*/ 639 w 1680"/>
                <a:gd name="T1" fmla="*/ 1212 h 1215"/>
                <a:gd name="T2" fmla="*/ 1680 w 1680"/>
                <a:gd name="T3" fmla="*/ 1215 h 1215"/>
                <a:gd name="T4" fmla="*/ 1035 w 1680"/>
                <a:gd name="T5" fmla="*/ 0 h 1215"/>
                <a:gd name="T6" fmla="*/ 0 w 1680"/>
                <a:gd name="T7" fmla="*/ 15 h 1215"/>
                <a:gd name="T8" fmla="*/ 639 w 1680"/>
                <a:gd name="T9" fmla="*/ 1212 h 1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0" h="1215">
                  <a:moveTo>
                    <a:pt x="639" y="1212"/>
                  </a:moveTo>
                  <a:lnTo>
                    <a:pt x="1680" y="1215"/>
                  </a:lnTo>
                  <a:lnTo>
                    <a:pt x="1035" y="0"/>
                  </a:lnTo>
                  <a:lnTo>
                    <a:pt x="0" y="15"/>
                  </a:lnTo>
                  <a:lnTo>
                    <a:pt x="639" y="121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33CCFF"/>
                </a:gs>
              </a:gsLst>
              <a:path path="rect">
                <a:fillToRect l="50000" t="50000" r="50000" b="50000"/>
              </a:path>
            </a:gra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94953" name="Group 9"/>
            <p:cNvGrpSpPr>
              <a:grpSpLocks/>
            </p:cNvGrpSpPr>
            <p:nvPr/>
          </p:nvGrpSpPr>
          <p:grpSpPr bwMode="auto">
            <a:xfrm>
              <a:off x="1248" y="720"/>
              <a:ext cx="2160" cy="1632"/>
              <a:chOff x="1248" y="720"/>
              <a:chExt cx="3408" cy="2784"/>
            </a:xfrm>
          </p:grpSpPr>
          <p:sp>
            <p:nvSpPr>
              <p:cNvPr id="594954" name="Line 10"/>
              <p:cNvSpPr>
                <a:spLocks noChangeShapeType="1"/>
              </p:cNvSpPr>
              <p:nvPr/>
            </p:nvSpPr>
            <p:spPr bwMode="auto">
              <a:xfrm flipV="1">
                <a:off x="2256" y="2784"/>
                <a:ext cx="768" cy="7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955" name="Freeform 11"/>
              <p:cNvSpPr>
                <a:spLocks/>
              </p:cNvSpPr>
              <p:nvPr/>
            </p:nvSpPr>
            <p:spPr bwMode="auto">
              <a:xfrm>
                <a:off x="3024" y="2784"/>
                <a:ext cx="1632" cy="1"/>
              </a:xfrm>
              <a:custGeom>
                <a:avLst/>
                <a:gdLst>
                  <a:gd name="T0" fmla="*/ 0 w 1632"/>
                  <a:gd name="T1" fmla="*/ 0 h 1"/>
                  <a:gd name="T2" fmla="*/ 1632 w 1632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32" h="1">
                    <a:moveTo>
                      <a:pt x="0" y="0"/>
                    </a:moveTo>
                    <a:lnTo>
                      <a:pt x="1632" y="0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956" name="Line 12"/>
              <p:cNvSpPr>
                <a:spLocks noChangeShapeType="1"/>
              </p:cNvSpPr>
              <p:nvPr/>
            </p:nvSpPr>
            <p:spPr bwMode="auto">
              <a:xfrm flipH="1">
                <a:off x="3888" y="2784"/>
                <a:ext cx="768" cy="7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94957" name="Group 13"/>
              <p:cNvGrpSpPr>
                <a:grpSpLocks/>
              </p:cNvGrpSpPr>
              <p:nvPr/>
            </p:nvGrpSpPr>
            <p:grpSpPr bwMode="auto">
              <a:xfrm>
                <a:off x="1248" y="720"/>
                <a:ext cx="2400" cy="720"/>
                <a:chOff x="720" y="3168"/>
                <a:chExt cx="2400" cy="720"/>
              </a:xfrm>
            </p:grpSpPr>
            <p:sp>
              <p:nvSpPr>
                <p:cNvPr id="594958" name="Line 14"/>
                <p:cNvSpPr>
                  <a:spLocks noChangeShapeType="1"/>
                </p:cNvSpPr>
                <p:nvPr/>
              </p:nvSpPr>
              <p:spPr bwMode="auto">
                <a:xfrm>
                  <a:off x="720" y="3888"/>
                  <a:ext cx="163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4959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2352" y="3168"/>
                  <a:ext cx="768" cy="7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496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720" y="3168"/>
                  <a:ext cx="768" cy="7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4961" name="Line 17"/>
                <p:cNvSpPr>
                  <a:spLocks noChangeShapeType="1"/>
                </p:cNvSpPr>
                <p:nvPr/>
              </p:nvSpPr>
              <p:spPr bwMode="auto">
                <a:xfrm>
                  <a:off x="1488" y="3168"/>
                  <a:ext cx="163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94962" name="Line 18"/>
              <p:cNvSpPr>
                <a:spLocks noChangeShapeType="1"/>
              </p:cNvSpPr>
              <p:nvPr/>
            </p:nvSpPr>
            <p:spPr bwMode="auto">
              <a:xfrm>
                <a:off x="2256" y="3504"/>
                <a:ext cx="163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94963" name="Group 19"/>
              <p:cNvGrpSpPr>
                <a:grpSpLocks/>
              </p:cNvGrpSpPr>
              <p:nvPr/>
            </p:nvGrpSpPr>
            <p:grpSpPr bwMode="auto">
              <a:xfrm>
                <a:off x="1248" y="720"/>
                <a:ext cx="3408" cy="2784"/>
                <a:chOff x="-288" y="1152"/>
                <a:chExt cx="3408" cy="2736"/>
              </a:xfrm>
            </p:grpSpPr>
            <p:sp>
              <p:nvSpPr>
                <p:cNvPr id="594964" name="Line 20"/>
                <p:cNvSpPr>
                  <a:spLocks noChangeShapeType="1"/>
                </p:cNvSpPr>
                <p:nvPr/>
              </p:nvSpPr>
              <p:spPr bwMode="auto">
                <a:xfrm flipH="1" flipV="1">
                  <a:off x="2112" y="1152"/>
                  <a:ext cx="1008" cy="20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4965" name="Line 21"/>
                <p:cNvSpPr>
                  <a:spLocks noChangeShapeType="1"/>
                </p:cNvSpPr>
                <p:nvPr/>
              </p:nvSpPr>
              <p:spPr bwMode="auto">
                <a:xfrm flipH="1" flipV="1">
                  <a:off x="480" y="1152"/>
                  <a:ext cx="1008" cy="20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4966" name="Line 22"/>
                <p:cNvSpPr>
                  <a:spLocks noChangeShapeType="1"/>
                </p:cNvSpPr>
                <p:nvPr/>
              </p:nvSpPr>
              <p:spPr bwMode="auto">
                <a:xfrm flipH="1" flipV="1">
                  <a:off x="1344" y="1872"/>
                  <a:ext cx="1008" cy="20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4967" name="Line 23"/>
                <p:cNvSpPr>
                  <a:spLocks noChangeShapeType="1"/>
                </p:cNvSpPr>
                <p:nvPr/>
              </p:nvSpPr>
              <p:spPr bwMode="auto">
                <a:xfrm flipH="1" flipV="1">
                  <a:off x="-288" y="1872"/>
                  <a:ext cx="1008" cy="20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595014" name="Group 70"/>
          <p:cNvGrpSpPr>
            <a:grpSpLocks/>
          </p:cNvGrpSpPr>
          <p:nvPr/>
        </p:nvGrpSpPr>
        <p:grpSpPr bwMode="auto">
          <a:xfrm>
            <a:off x="3767943" y="1210071"/>
            <a:ext cx="1887225" cy="2570105"/>
            <a:chOff x="432" y="2192"/>
            <a:chExt cx="1632" cy="1888"/>
          </a:xfrm>
        </p:grpSpPr>
        <p:sp>
          <p:nvSpPr>
            <p:cNvPr id="595008" name="AutoShape 64"/>
            <p:cNvSpPr>
              <a:spLocks noChangeArrowheads="1"/>
            </p:cNvSpPr>
            <p:nvPr/>
          </p:nvSpPr>
          <p:spPr bwMode="auto">
            <a:xfrm>
              <a:off x="432" y="2208"/>
              <a:ext cx="1632" cy="1872"/>
            </a:xfrm>
            <a:prstGeom prst="cube">
              <a:avLst>
                <a:gd name="adj" fmla="val 26963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00FF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95009" name="Line 65"/>
            <p:cNvSpPr>
              <a:spLocks noChangeShapeType="1"/>
            </p:cNvSpPr>
            <p:nvPr/>
          </p:nvSpPr>
          <p:spPr bwMode="auto">
            <a:xfrm flipH="1">
              <a:off x="852" y="3648"/>
              <a:ext cx="12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5010" name="Freeform 66"/>
            <p:cNvSpPr>
              <a:spLocks/>
            </p:cNvSpPr>
            <p:nvPr/>
          </p:nvSpPr>
          <p:spPr bwMode="auto">
            <a:xfrm>
              <a:off x="880" y="2192"/>
              <a:ext cx="1" cy="1440"/>
            </a:xfrm>
            <a:custGeom>
              <a:avLst/>
              <a:gdLst>
                <a:gd name="T0" fmla="*/ 0 w 1"/>
                <a:gd name="T1" fmla="*/ 0 h 1440"/>
                <a:gd name="T2" fmla="*/ 0 w 1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440">
                  <a:moveTo>
                    <a:pt x="0" y="0"/>
                  </a:moveTo>
                  <a:lnTo>
                    <a:pt x="0" y="144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5011" name="Freeform 67"/>
            <p:cNvSpPr>
              <a:spLocks/>
            </p:cNvSpPr>
            <p:nvPr/>
          </p:nvSpPr>
          <p:spPr bwMode="auto">
            <a:xfrm>
              <a:off x="432" y="3648"/>
              <a:ext cx="448" cy="432"/>
            </a:xfrm>
            <a:custGeom>
              <a:avLst/>
              <a:gdLst>
                <a:gd name="T0" fmla="*/ 448 w 448"/>
                <a:gd name="T1" fmla="*/ 0 h 432"/>
                <a:gd name="T2" fmla="*/ 0 w 448"/>
                <a:gd name="T3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48" h="432">
                  <a:moveTo>
                    <a:pt x="448" y="0"/>
                  </a:moveTo>
                  <a:lnTo>
                    <a:pt x="0" y="432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95013" name="Text Box 69"/>
          <p:cNvSpPr txBox="1">
            <a:spLocks noChangeArrowheads="1"/>
          </p:cNvSpPr>
          <p:nvPr/>
        </p:nvSpPr>
        <p:spPr bwMode="auto">
          <a:xfrm>
            <a:off x="381011" y="4771571"/>
            <a:ext cx="8532684" cy="638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altLang="ru-RU" sz="2200" dirty="0">
                <a:latin typeface="Arial" pitchFamily="34" charset="0"/>
                <a:cs typeface="Arial" pitchFamily="34" charset="0"/>
              </a:rPr>
              <a:t>Параллелепипед – поверхность, составленная из шести параллелограммов</a:t>
            </a:r>
            <a:r>
              <a:rPr lang="ru-RU" altLang="ru-RU" sz="2200" dirty="0"/>
              <a:t>.</a:t>
            </a:r>
          </a:p>
        </p:txBody>
      </p:sp>
      <p:sp>
        <p:nvSpPr>
          <p:cNvPr id="46" name="Text Box 36"/>
          <p:cNvSpPr txBox="1">
            <a:spLocks noChangeArrowheads="1"/>
          </p:cNvSpPr>
          <p:nvPr/>
        </p:nvSpPr>
        <p:spPr bwMode="auto">
          <a:xfrm>
            <a:off x="356142" y="4048853"/>
            <a:ext cx="8126709" cy="63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altLang="ru-RU" sz="2200" dirty="0">
                <a:latin typeface="Arial" pitchFamily="34" charset="0"/>
                <a:cs typeface="Arial" pitchFamily="34" charset="0"/>
              </a:rPr>
              <a:t>Тетраэдр – </a:t>
            </a:r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поверхность, составленная </a:t>
            </a:r>
            <a:r>
              <a:rPr lang="ru-RU" altLang="ru-RU" sz="2200" dirty="0">
                <a:latin typeface="Arial" pitchFamily="34" charset="0"/>
                <a:cs typeface="Arial" pitchFamily="34" charset="0"/>
              </a:rPr>
              <a:t>из четырех треугольников. </a:t>
            </a:r>
          </a:p>
        </p:txBody>
      </p:sp>
      <p:grpSp>
        <p:nvGrpSpPr>
          <p:cNvPr id="52" name="Group 52"/>
          <p:cNvGrpSpPr>
            <a:grpSpLocks/>
          </p:cNvGrpSpPr>
          <p:nvPr/>
        </p:nvGrpSpPr>
        <p:grpSpPr bwMode="auto">
          <a:xfrm>
            <a:off x="527014" y="1227543"/>
            <a:ext cx="2746648" cy="2591692"/>
            <a:chOff x="3264" y="1007"/>
            <a:chExt cx="2016" cy="2041"/>
          </a:xfrm>
        </p:grpSpPr>
        <p:sp>
          <p:nvSpPr>
            <p:cNvPr id="53" name="Line 53"/>
            <p:cNvSpPr>
              <a:spLocks noChangeShapeType="1"/>
            </p:cNvSpPr>
            <p:nvPr/>
          </p:nvSpPr>
          <p:spPr bwMode="auto">
            <a:xfrm flipV="1">
              <a:off x="3264" y="2430"/>
              <a:ext cx="2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3264" y="1007"/>
              <a:ext cx="984" cy="2041"/>
            </a:xfrm>
            <a:custGeom>
              <a:avLst/>
              <a:gdLst>
                <a:gd name="T0" fmla="*/ 984 w 984"/>
                <a:gd name="T1" fmla="*/ 2041 h 2041"/>
                <a:gd name="T2" fmla="*/ 810 w 984"/>
                <a:gd name="T3" fmla="*/ 0 h 2041"/>
                <a:gd name="T4" fmla="*/ 0 w 984"/>
                <a:gd name="T5" fmla="*/ 1428 h 2041"/>
                <a:gd name="T6" fmla="*/ 984 w 984"/>
                <a:gd name="T7" fmla="*/ 2041 h 204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4"/>
                <a:gd name="T13" fmla="*/ 0 h 2041"/>
                <a:gd name="T14" fmla="*/ 984 w 984"/>
                <a:gd name="T15" fmla="*/ 2041 h 204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4" h="2041">
                  <a:moveTo>
                    <a:pt x="984" y="2041"/>
                  </a:moveTo>
                  <a:lnTo>
                    <a:pt x="810" y="0"/>
                  </a:lnTo>
                  <a:lnTo>
                    <a:pt x="0" y="1428"/>
                  </a:lnTo>
                  <a:lnTo>
                    <a:pt x="984" y="2041"/>
                  </a:lnTo>
                  <a:close/>
                </a:path>
              </a:pathLst>
            </a:custGeom>
            <a:solidFill>
              <a:srgbClr val="FF0000">
                <a:alpha val="76862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4080" y="1008"/>
              <a:ext cx="1200" cy="2024"/>
            </a:xfrm>
            <a:custGeom>
              <a:avLst/>
              <a:gdLst>
                <a:gd name="T0" fmla="*/ 168 w 1200"/>
                <a:gd name="T1" fmla="*/ 2024 h 2024"/>
                <a:gd name="T2" fmla="*/ 1200 w 1200"/>
                <a:gd name="T3" fmla="*/ 1392 h 2024"/>
                <a:gd name="T4" fmla="*/ 0 w 1200"/>
                <a:gd name="T5" fmla="*/ 0 h 2024"/>
                <a:gd name="T6" fmla="*/ 0 60000 65536"/>
                <a:gd name="T7" fmla="*/ 0 60000 65536"/>
                <a:gd name="T8" fmla="*/ 0 60000 65536"/>
                <a:gd name="T9" fmla="*/ 0 w 1200"/>
                <a:gd name="T10" fmla="*/ 0 h 2024"/>
                <a:gd name="T11" fmla="*/ 1200 w 1200"/>
                <a:gd name="T12" fmla="*/ 2024 h 20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0" h="2024">
                  <a:moveTo>
                    <a:pt x="168" y="2024"/>
                  </a:moveTo>
                  <a:lnTo>
                    <a:pt x="1200" y="1392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chemeClr val="bg1">
                    <a:alpha val="53998"/>
                  </a:schemeClr>
                </a:gs>
                <a:gs pos="100000">
                  <a:srgbClr val="FF0000">
                    <a:alpha val="76999"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7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Определение многогранника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57"/>
          <p:cNvSpPr txBox="1">
            <a:spLocks noChangeArrowheads="1"/>
          </p:cNvSpPr>
          <p:nvPr/>
        </p:nvSpPr>
        <p:spPr bwMode="auto">
          <a:xfrm>
            <a:off x="388486" y="5516667"/>
            <a:ext cx="7877745" cy="1034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ru-RU" sz="22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Многогранником</a:t>
            </a:r>
            <a:r>
              <a:rPr lang="ru-RU" altLang="ru-RU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или многогранной поверхностью </a:t>
            </a:r>
          </a:p>
          <a:p>
            <a:pPr>
              <a:lnSpc>
                <a:spcPct val="90000"/>
              </a:lnSpc>
            </a:pPr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называется поверхность</a:t>
            </a:r>
            <a:r>
              <a:rPr lang="ru-RU" altLang="ru-RU" sz="2200" dirty="0">
                <a:latin typeface="Arial" pitchFamily="34" charset="0"/>
                <a:cs typeface="Arial" pitchFamily="34" charset="0"/>
              </a:rPr>
              <a:t>, составленную из </a:t>
            </a:r>
            <a:r>
              <a:rPr lang="ru-RU" altLang="ru-RU" sz="2200" dirty="0" err="1" smtClean="0">
                <a:latin typeface="Arial" pitchFamily="34" charset="0"/>
                <a:cs typeface="Arial" pitchFamily="34" charset="0"/>
              </a:rPr>
              <a:t>многоуголь</a:t>
            </a:r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-</a:t>
            </a:r>
          </a:p>
          <a:p>
            <a:pPr>
              <a:lnSpc>
                <a:spcPct val="90000"/>
              </a:lnSpc>
            </a:pPr>
            <a:r>
              <a:rPr lang="ru-RU" altLang="ru-RU" sz="2200" dirty="0" err="1" smtClean="0">
                <a:latin typeface="Arial" pitchFamily="34" charset="0"/>
                <a:cs typeface="Arial" pitchFamily="34" charset="0"/>
              </a:rPr>
              <a:t>ников</a:t>
            </a:r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200" dirty="0">
                <a:latin typeface="Arial" pitchFamily="34" charset="0"/>
                <a:cs typeface="Arial" pitchFamily="34" charset="0"/>
              </a:rPr>
              <a:t>и ограничивающую некоторое геометрическое </a:t>
            </a:r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тело.</a:t>
            </a:r>
            <a:endParaRPr lang="ru-RU" altLang="ru-RU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39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Элементы многогранника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5936" y="1438051"/>
            <a:ext cx="4690864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altLang="ru-RU" sz="2400" dirty="0" smtClean="0">
                <a:latin typeface="Arial" pitchFamily="34" charset="0"/>
                <a:cs typeface="Arial" pitchFamily="34" charset="0"/>
              </a:rPr>
              <a:t>Многоугольники, из которых составлен многогранник, называются </a:t>
            </a:r>
            <a:r>
              <a:rPr lang="ru-RU" altLang="ru-RU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гранями</a:t>
            </a:r>
            <a:r>
              <a:rPr lang="ru-RU" altLang="ru-RU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altLang="ru-RU" sz="2400" dirty="0" smtClean="0">
                <a:latin typeface="Arial" pitchFamily="34" charset="0"/>
                <a:cs typeface="Arial" pitchFamily="34" charset="0"/>
              </a:rPr>
              <a:t>Стороны граней называются </a:t>
            </a:r>
            <a:r>
              <a:rPr lang="ru-RU" altLang="ru-RU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ребрами</a:t>
            </a:r>
            <a:r>
              <a:rPr lang="ru-RU" altLang="ru-RU" sz="24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altLang="ru-RU" sz="2400" dirty="0" smtClean="0">
                <a:latin typeface="Arial" pitchFamily="34" charset="0"/>
                <a:cs typeface="Arial" pitchFamily="34" charset="0"/>
              </a:rPr>
              <a:t> а концы ребер – </a:t>
            </a:r>
            <a:r>
              <a:rPr lang="ru-RU" altLang="ru-RU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вершинами</a:t>
            </a:r>
            <a:r>
              <a:rPr lang="ru-RU" altLang="ru-RU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altLang="ru-RU" sz="2400" dirty="0" smtClean="0">
                <a:latin typeface="Arial" pitchFamily="34" charset="0"/>
                <a:cs typeface="Arial" pitchFamily="34" charset="0"/>
              </a:rPr>
              <a:t>Отрезок, соединяющий две вершины, не принадлежащие одной грани, называется </a:t>
            </a:r>
            <a:r>
              <a:rPr lang="ru-RU" altLang="ru-RU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диагональю</a:t>
            </a:r>
            <a:r>
              <a:rPr lang="ru-RU" alt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400" dirty="0" smtClean="0">
                <a:latin typeface="Arial" pitchFamily="34" charset="0"/>
                <a:cs typeface="Arial" pitchFamily="34" charset="0"/>
              </a:rPr>
              <a:t>многогранника.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600655" y="1979167"/>
            <a:ext cx="3054350" cy="3434060"/>
            <a:chOff x="376" y="528"/>
            <a:chExt cx="2408" cy="2840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384" y="536"/>
              <a:ext cx="2400" cy="2832"/>
            </a:xfrm>
            <a:custGeom>
              <a:avLst/>
              <a:gdLst>
                <a:gd name="T0" fmla="*/ 0 w 2400"/>
                <a:gd name="T1" fmla="*/ 1576 h 2832"/>
                <a:gd name="T2" fmla="*/ 1448 w 2400"/>
                <a:gd name="T3" fmla="*/ 2832 h 2832"/>
                <a:gd name="T4" fmla="*/ 1488 w 2400"/>
                <a:gd name="T5" fmla="*/ 1720 h 2832"/>
                <a:gd name="T6" fmla="*/ 2400 w 2400"/>
                <a:gd name="T7" fmla="*/ 1240 h 2832"/>
                <a:gd name="T8" fmla="*/ 1064 w 2400"/>
                <a:gd name="T9" fmla="*/ 0 h 2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0" h="2832">
                  <a:moveTo>
                    <a:pt x="0" y="1576"/>
                  </a:moveTo>
                  <a:lnTo>
                    <a:pt x="1448" y="2832"/>
                  </a:lnTo>
                  <a:lnTo>
                    <a:pt x="1488" y="1720"/>
                  </a:lnTo>
                  <a:lnTo>
                    <a:pt x="2400" y="1240"/>
                  </a:lnTo>
                  <a:lnTo>
                    <a:pt x="106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1816" y="1776"/>
              <a:ext cx="968" cy="1592"/>
            </a:xfrm>
            <a:custGeom>
              <a:avLst/>
              <a:gdLst>
                <a:gd name="T0" fmla="*/ 968 w 968"/>
                <a:gd name="T1" fmla="*/ 0 h 1592"/>
                <a:gd name="T2" fmla="*/ 0 w 968"/>
                <a:gd name="T3" fmla="*/ 1592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68" h="1592">
                  <a:moveTo>
                    <a:pt x="968" y="0"/>
                  </a:moveTo>
                  <a:lnTo>
                    <a:pt x="0" y="159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84" y="1584"/>
              <a:ext cx="2400" cy="528"/>
            </a:xfrm>
            <a:custGeom>
              <a:avLst/>
              <a:gdLst>
                <a:gd name="T0" fmla="*/ 2400 w 2400"/>
                <a:gd name="T1" fmla="*/ 192 h 528"/>
                <a:gd name="T2" fmla="*/ 1056 w 2400"/>
                <a:gd name="T3" fmla="*/ 0 h 528"/>
                <a:gd name="T4" fmla="*/ 0 w 2400"/>
                <a:gd name="T5" fmla="*/ 528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00" h="528">
                  <a:moveTo>
                    <a:pt x="2400" y="192"/>
                  </a:moveTo>
                  <a:lnTo>
                    <a:pt x="1056" y="0"/>
                  </a:lnTo>
                  <a:lnTo>
                    <a:pt x="0" y="52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/>
          </p:nvSpPr>
          <p:spPr bwMode="auto">
            <a:xfrm>
              <a:off x="1440" y="528"/>
              <a:ext cx="384" cy="2832"/>
            </a:xfrm>
            <a:custGeom>
              <a:avLst/>
              <a:gdLst>
                <a:gd name="T0" fmla="*/ 0 w 384"/>
                <a:gd name="T1" fmla="*/ 0 h 2832"/>
                <a:gd name="T2" fmla="*/ 0 w 384"/>
                <a:gd name="T3" fmla="*/ 1056 h 2832"/>
                <a:gd name="T4" fmla="*/ 384 w 384"/>
                <a:gd name="T5" fmla="*/ 2832 h 2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4" h="2832">
                  <a:moveTo>
                    <a:pt x="0" y="0"/>
                  </a:moveTo>
                  <a:lnTo>
                    <a:pt x="0" y="1056"/>
                  </a:lnTo>
                  <a:lnTo>
                    <a:pt x="384" y="283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376" y="528"/>
              <a:ext cx="1496" cy="1728"/>
            </a:xfrm>
            <a:custGeom>
              <a:avLst/>
              <a:gdLst>
                <a:gd name="T0" fmla="*/ 1064 w 1496"/>
                <a:gd name="T1" fmla="*/ 0 h 1728"/>
                <a:gd name="T2" fmla="*/ 0 w 1496"/>
                <a:gd name="T3" fmla="*/ 1576 h 1728"/>
                <a:gd name="T4" fmla="*/ 1496 w 1496"/>
                <a:gd name="T5" fmla="*/ 1728 h 1728"/>
                <a:gd name="T6" fmla="*/ 1072 w 1496"/>
                <a:gd name="T7" fmla="*/ 10 h 1728"/>
                <a:gd name="T8" fmla="*/ 1064 w 1496"/>
                <a:gd name="T9" fmla="*/ 0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6" h="1728">
                  <a:moveTo>
                    <a:pt x="1064" y="0"/>
                  </a:moveTo>
                  <a:lnTo>
                    <a:pt x="0" y="1576"/>
                  </a:lnTo>
                  <a:lnTo>
                    <a:pt x="1496" y="1728"/>
                  </a:lnTo>
                  <a:lnTo>
                    <a:pt x="1072" y="10"/>
                  </a:lnTo>
                  <a:lnTo>
                    <a:pt x="1064" y="0"/>
                  </a:lnTo>
                  <a:close/>
                </a:path>
              </a:pathLst>
            </a:custGeom>
            <a:solidFill>
              <a:srgbClr val="0099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13"/>
            <p:cNvSpPr>
              <a:spLocks/>
            </p:cNvSpPr>
            <p:nvPr/>
          </p:nvSpPr>
          <p:spPr bwMode="auto">
            <a:xfrm>
              <a:off x="376" y="528"/>
              <a:ext cx="2408" cy="2832"/>
            </a:xfrm>
            <a:custGeom>
              <a:avLst/>
              <a:gdLst>
                <a:gd name="T0" fmla="*/ 1448 w 2408"/>
                <a:gd name="T1" fmla="*/ 2832 h 2832"/>
                <a:gd name="T2" fmla="*/ 2408 w 2408"/>
                <a:gd name="T3" fmla="*/ 1248 h 2832"/>
                <a:gd name="T4" fmla="*/ 1064 w 2408"/>
                <a:gd name="T5" fmla="*/ 0 h 2832"/>
                <a:gd name="T6" fmla="*/ 1488 w 2408"/>
                <a:gd name="T7" fmla="*/ 1720 h 2832"/>
                <a:gd name="T8" fmla="*/ 0 w 2408"/>
                <a:gd name="T9" fmla="*/ 1576 h 2832"/>
                <a:gd name="T10" fmla="*/ 1448 w 2408"/>
                <a:gd name="T11" fmla="*/ 2832 h 2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08" h="2832">
                  <a:moveTo>
                    <a:pt x="1448" y="2832"/>
                  </a:moveTo>
                  <a:lnTo>
                    <a:pt x="2408" y="1248"/>
                  </a:lnTo>
                  <a:lnTo>
                    <a:pt x="1064" y="0"/>
                  </a:lnTo>
                  <a:lnTo>
                    <a:pt x="1488" y="1720"/>
                  </a:lnTo>
                  <a:lnTo>
                    <a:pt x="0" y="1576"/>
                  </a:lnTo>
                  <a:lnTo>
                    <a:pt x="1448" y="2832"/>
                  </a:lnTo>
                  <a:close/>
                </a:path>
              </a:pathLst>
            </a:custGeom>
            <a:solidFill>
              <a:srgbClr val="0099FF">
                <a:alpha val="34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12" name="Прямая соединительная линия 11"/>
          <p:cNvCxnSpPr>
            <a:stCxn id="10" idx="4"/>
            <a:endCxn id="10" idx="1"/>
          </p:cNvCxnSpPr>
          <p:nvPr/>
        </p:nvCxnSpPr>
        <p:spPr>
          <a:xfrm flipV="1">
            <a:off x="600655" y="3488219"/>
            <a:ext cx="3054350" cy="396610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098" y="4787900"/>
            <a:ext cx="1127481" cy="196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66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" name="AutoShape 125"/>
          <p:cNvSpPr>
            <a:spLocks noChangeArrowheads="1"/>
          </p:cNvSpPr>
          <p:nvPr/>
        </p:nvSpPr>
        <p:spPr bwMode="auto">
          <a:xfrm>
            <a:off x="4284663" y="2924175"/>
            <a:ext cx="4608512" cy="1009650"/>
          </a:xfrm>
          <a:prstGeom prst="parallelogram">
            <a:avLst>
              <a:gd name="adj" fmla="val 138688"/>
            </a:avLst>
          </a:prstGeom>
          <a:solidFill>
            <a:srgbClr val="FDA1E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007963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  <a:defRPr/>
            </a:pPr>
            <a:r>
              <a:rPr lang="ru-RU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Выпуклые и невыпуклые многогранники</a:t>
            </a: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258888" y="2133600"/>
            <a:ext cx="1871662" cy="1873250"/>
            <a:chOff x="3969" y="935"/>
            <a:chExt cx="1179" cy="1180"/>
          </a:xfrm>
        </p:grpSpPr>
        <p:sp>
          <p:nvSpPr>
            <p:cNvPr id="1110" name="Line 6"/>
            <p:cNvSpPr>
              <a:spLocks noChangeShapeType="1"/>
            </p:cNvSpPr>
            <p:nvPr/>
          </p:nvSpPr>
          <p:spPr bwMode="auto">
            <a:xfrm flipH="1">
              <a:off x="3969" y="935"/>
              <a:ext cx="499" cy="635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11" name="Group 7"/>
            <p:cNvGrpSpPr>
              <a:grpSpLocks/>
            </p:cNvGrpSpPr>
            <p:nvPr/>
          </p:nvGrpSpPr>
          <p:grpSpPr bwMode="auto">
            <a:xfrm>
              <a:off x="3969" y="935"/>
              <a:ext cx="1179" cy="1180"/>
              <a:chOff x="3969" y="935"/>
              <a:chExt cx="1179" cy="1180"/>
            </a:xfrm>
          </p:grpSpPr>
          <p:sp>
            <p:nvSpPr>
              <p:cNvPr id="1112" name="Line 8"/>
              <p:cNvSpPr>
                <a:spLocks noChangeShapeType="1"/>
              </p:cNvSpPr>
              <p:nvPr/>
            </p:nvSpPr>
            <p:spPr bwMode="auto">
              <a:xfrm>
                <a:off x="4468" y="935"/>
                <a:ext cx="272" cy="862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13" name="Group 9"/>
              <p:cNvGrpSpPr>
                <a:grpSpLocks/>
              </p:cNvGrpSpPr>
              <p:nvPr/>
            </p:nvGrpSpPr>
            <p:grpSpPr bwMode="auto">
              <a:xfrm>
                <a:off x="3969" y="935"/>
                <a:ext cx="1179" cy="1180"/>
                <a:chOff x="3969" y="935"/>
                <a:chExt cx="1179" cy="1180"/>
              </a:xfrm>
            </p:grpSpPr>
            <p:grpSp>
              <p:nvGrpSpPr>
                <p:cNvPr id="1114" name="Group 10"/>
                <p:cNvGrpSpPr>
                  <a:grpSpLocks/>
                </p:cNvGrpSpPr>
                <p:nvPr/>
              </p:nvGrpSpPr>
              <p:grpSpPr bwMode="auto">
                <a:xfrm>
                  <a:off x="3969" y="1253"/>
                  <a:ext cx="1179" cy="317"/>
                  <a:chOff x="3969" y="1253"/>
                  <a:chExt cx="1179" cy="317"/>
                </a:xfrm>
              </p:grpSpPr>
              <p:sp>
                <p:nvSpPr>
                  <p:cNvPr id="1124" name="Line 1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69" y="1253"/>
                    <a:ext cx="408" cy="317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5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4377" y="1253"/>
                    <a:ext cx="771" cy="227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1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15" name="Group 13"/>
                <p:cNvGrpSpPr>
                  <a:grpSpLocks/>
                </p:cNvGrpSpPr>
                <p:nvPr/>
              </p:nvGrpSpPr>
              <p:grpSpPr bwMode="auto">
                <a:xfrm>
                  <a:off x="3969" y="1480"/>
                  <a:ext cx="1179" cy="317"/>
                  <a:chOff x="3969" y="1480"/>
                  <a:chExt cx="1179" cy="317"/>
                </a:xfrm>
              </p:grpSpPr>
              <p:sp>
                <p:nvSpPr>
                  <p:cNvPr id="1122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3969" y="1570"/>
                    <a:ext cx="771" cy="227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3" name="Line 1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740" y="1480"/>
                    <a:ext cx="408" cy="317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16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4377" y="935"/>
                  <a:ext cx="91" cy="318"/>
                </a:xfrm>
                <a:prstGeom prst="line">
                  <a:avLst/>
                </a:prstGeom>
                <a:noFill/>
                <a:ln w="9525">
                  <a:solidFill>
                    <a:schemeClr val="accent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7" name="Line 17"/>
                <p:cNvSpPr>
                  <a:spLocks noChangeShapeType="1"/>
                </p:cNvSpPr>
                <p:nvPr/>
              </p:nvSpPr>
              <p:spPr bwMode="auto">
                <a:xfrm>
                  <a:off x="4377" y="1253"/>
                  <a:ext cx="272" cy="862"/>
                </a:xfrm>
                <a:prstGeom prst="line">
                  <a:avLst/>
                </a:prstGeom>
                <a:noFill/>
                <a:ln w="12700">
                  <a:solidFill>
                    <a:schemeClr val="accent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4649" y="1797"/>
                  <a:ext cx="91" cy="318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9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4649" y="1480"/>
                  <a:ext cx="499" cy="635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0" name="Line 20"/>
                <p:cNvSpPr>
                  <a:spLocks noChangeShapeType="1"/>
                </p:cNvSpPr>
                <p:nvPr/>
              </p:nvSpPr>
              <p:spPr bwMode="auto">
                <a:xfrm>
                  <a:off x="4468" y="935"/>
                  <a:ext cx="680" cy="545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1" name="Line 21"/>
                <p:cNvSpPr>
                  <a:spLocks noChangeShapeType="1"/>
                </p:cNvSpPr>
                <p:nvPr/>
              </p:nvSpPr>
              <p:spPr bwMode="auto">
                <a:xfrm>
                  <a:off x="3969" y="1570"/>
                  <a:ext cx="680" cy="545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032" name="Text Box 46"/>
          <p:cNvSpPr txBox="1">
            <a:spLocks noChangeArrowheads="1"/>
          </p:cNvSpPr>
          <p:nvPr/>
        </p:nvSpPr>
        <p:spPr bwMode="auto">
          <a:xfrm>
            <a:off x="3779838" y="2997200"/>
            <a:ext cx="2873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1033" name="Line 69"/>
          <p:cNvSpPr>
            <a:spLocks noChangeShapeType="1"/>
          </p:cNvSpPr>
          <p:nvPr/>
        </p:nvSpPr>
        <p:spPr bwMode="auto">
          <a:xfrm>
            <a:off x="2124075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8" name="Group 77"/>
          <p:cNvGrpSpPr>
            <a:grpSpLocks/>
          </p:cNvGrpSpPr>
          <p:nvPr/>
        </p:nvGrpSpPr>
        <p:grpSpPr bwMode="auto">
          <a:xfrm>
            <a:off x="611188" y="2852738"/>
            <a:ext cx="2913062" cy="1708150"/>
            <a:chOff x="204" y="2341"/>
            <a:chExt cx="1835" cy="1076"/>
          </a:xfrm>
        </p:grpSpPr>
        <p:sp>
          <p:nvSpPr>
            <p:cNvPr id="1093" name="Line 70"/>
            <p:cNvSpPr>
              <a:spLocks noChangeShapeType="1"/>
            </p:cNvSpPr>
            <p:nvPr/>
          </p:nvSpPr>
          <p:spPr bwMode="auto">
            <a:xfrm>
              <a:off x="612" y="2523"/>
              <a:ext cx="772" cy="226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95" name="Group 74"/>
            <p:cNvGrpSpPr>
              <a:grpSpLocks/>
            </p:cNvGrpSpPr>
            <p:nvPr/>
          </p:nvGrpSpPr>
          <p:grpSpPr bwMode="auto">
            <a:xfrm>
              <a:off x="204" y="2341"/>
              <a:ext cx="1835" cy="1076"/>
              <a:chOff x="385" y="1797"/>
              <a:chExt cx="1835" cy="1076"/>
            </a:xfrm>
          </p:grpSpPr>
          <p:grpSp>
            <p:nvGrpSpPr>
              <p:cNvPr id="1096" name="Group 65"/>
              <p:cNvGrpSpPr>
                <a:grpSpLocks/>
              </p:cNvGrpSpPr>
              <p:nvPr/>
            </p:nvGrpSpPr>
            <p:grpSpPr bwMode="auto">
              <a:xfrm>
                <a:off x="385" y="1797"/>
                <a:ext cx="1835" cy="1076"/>
                <a:chOff x="385" y="1797"/>
                <a:chExt cx="1835" cy="1076"/>
              </a:xfrm>
            </p:grpSpPr>
            <p:grpSp>
              <p:nvGrpSpPr>
                <p:cNvPr id="1098" name="Group 63"/>
                <p:cNvGrpSpPr>
                  <a:grpSpLocks/>
                </p:cNvGrpSpPr>
                <p:nvPr/>
              </p:nvGrpSpPr>
              <p:grpSpPr bwMode="auto">
                <a:xfrm>
                  <a:off x="385" y="1842"/>
                  <a:ext cx="1835" cy="1031"/>
                  <a:chOff x="385" y="1842"/>
                  <a:chExt cx="1835" cy="1031"/>
                </a:xfrm>
              </p:grpSpPr>
              <p:sp>
                <p:nvSpPr>
                  <p:cNvPr id="1100" name="Line 5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65" y="2115"/>
                    <a:ext cx="136" cy="90"/>
                  </a:xfrm>
                  <a:prstGeom prst="line">
                    <a:avLst/>
                  </a:prstGeom>
                  <a:noFill/>
                  <a:ln w="38100">
                    <a:solidFill>
                      <a:srgbClr val="FF33CC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1101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385" y="1842"/>
                    <a:ext cx="1835" cy="1031"/>
                    <a:chOff x="385" y="1842"/>
                    <a:chExt cx="1835" cy="1031"/>
                  </a:xfrm>
                </p:grpSpPr>
                <p:sp>
                  <p:nvSpPr>
                    <p:cNvPr id="1102" name="Line 5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793" y="1842"/>
                      <a:ext cx="91" cy="13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33CC"/>
                      </a:solidFill>
                      <a:prstDash val="dash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103" name="Group 6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85" y="1842"/>
                      <a:ext cx="1835" cy="1031"/>
                      <a:chOff x="385" y="1842"/>
                      <a:chExt cx="1835" cy="1031"/>
                    </a:xfrm>
                  </p:grpSpPr>
                  <p:sp>
                    <p:nvSpPr>
                      <p:cNvPr id="1104" name="AutoShape 48"/>
                      <p:cNvSpPr>
                        <a:spLocks noChangeArrowheads="1"/>
                      </p:cNvSpPr>
                      <p:nvPr/>
                    </p:nvSpPr>
                    <p:spPr bwMode="auto">
                      <a:xfrm rot="-4638124">
                        <a:off x="787" y="1440"/>
                        <a:ext cx="1031" cy="1835"/>
                      </a:xfrm>
                      <a:prstGeom prst="parallelogram">
                        <a:avLst>
                          <a:gd name="adj" fmla="val 25745"/>
                        </a:avLst>
                      </a:prstGeom>
                      <a:solidFill>
                        <a:srgbClr val="FDA1E5"/>
                      </a:solidFill>
                      <a:ln w="9525">
                        <a:solidFill>
                          <a:srgbClr val="FF33CC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05" name="Line 4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93" y="1979"/>
                        <a:ext cx="681" cy="544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06" name="Line 5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93" y="1979"/>
                        <a:ext cx="726" cy="226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07" name="Line 54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474" y="2160"/>
                        <a:ext cx="272" cy="363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FF33CC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08" name="Line 5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474" y="2205"/>
                        <a:ext cx="91" cy="318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FF33CC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09" name="Line 59"/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519" y="2024"/>
                        <a:ext cx="46" cy="181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FF33CC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sp>
              <p:nvSpPr>
                <p:cNvPr id="1099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793" y="1797"/>
                  <a:ext cx="137" cy="182"/>
                </a:xfrm>
                <a:prstGeom prst="line">
                  <a:avLst/>
                </a:prstGeom>
                <a:noFill/>
                <a:ln w="38100">
                  <a:solidFill>
                    <a:srgbClr val="FF33CC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97" name="Line 66"/>
              <p:cNvSpPr>
                <a:spLocks noChangeShapeType="1"/>
              </p:cNvSpPr>
              <p:nvPr/>
            </p:nvSpPr>
            <p:spPr bwMode="auto">
              <a:xfrm flipV="1">
                <a:off x="1565" y="2115"/>
                <a:ext cx="90" cy="90"/>
              </a:xfrm>
              <a:prstGeom prst="line">
                <a:avLst/>
              </a:prstGeom>
              <a:noFill/>
              <a:ln w="38100">
                <a:solidFill>
                  <a:srgbClr val="FF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" name="Group 83"/>
          <p:cNvGrpSpPr>
            <a:grpSpLocks/>
          </p:cNvGrpSpPr>
          <p:nvPr/>
        </p:nvGrpSpPr>
        <p:grpSpPr bwMode="auto">
          <a:xfrm>
            <a:off x="900113" y="1989138"/>
            <a:ext cx="3600450" cy="1800225"/>
            <a:chOff x="567" y="1253"/>
            <a:chExt cx="2268" cy="1134"/>
          </a:xfrm>
        </p:grpSpPr>
        <p:grpSp>
          <p:nvGrpSpPr>
            <p:cNvPr id="1082" name="Group 79"/>
            <p:cNvGrpSpPr>
              <a:grpSpLocks/>
            </p:cNvGrpSpPr>
            <p:nvPr/>
          </p:nvGrpSpPr>
          <p:grpSpPr bwMode="auto">
            <a:xfrm>
              <a:off x="567" y="1253"/>
              <a:ext cx="2268" cy="1134"/>
              <a:chOff x="567" y="1253"/>
              <a:chExt cx="2268" cy="1134"/>
            </a:xfrm>
          </p:grpSpPr>
          <p:grpSp>
            <p:nvGrpSpPr>
              <p:cNvPr id="1084" name="Group 39"/>
              <p:cNvGrpSpPr>
                <a:grpSpLocks/>
              </p:cNvGrpSpPr>
              <p:nvPr/>
            </p:nvGrpSpPr>
            <p:grpSpPr bwMode="auto">
              <a:xfrm>
                <a:off x="567" y="1253"/>
                <a:ext cx="2268" cy="1089"/>
                <a:chOff x="567" y="1253"/>
                <a:chExt cx="2268" cy="1089"/>
              </a:xfrm>
            </p:grpSpPr>
            <p:sp>
              <p:nvSpPr>
                <p:cNvPr id="1088" name="AutoShape 34"/>
                <p:cNvSpPr>
                  <a:spLocks noChangeArrowheads="1"/>
                </p:cNvSpPr>
                <p:nvPr/>
              </p:nvSpPr>
              <p:spPr bwMode="auto">
                <a:xfrm rot="2431970">
                  <a:off x="567" y="1253"/>
                  <a:ext cx="2268" cy="1089"/>
                </a:xfrm>
                <a:prstGeom prst="parallelogram">
                  <a:avLst>
                    <a:gd name="adj" fmla="val 52066"/>
                  </a:avLst>
                </a:prstGeom>
                <a:solidFill>
                  <a:srgbClr val="F6B4F8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089" name="Group 38"/>
                <p:cNvGrpSpPr>
                  <a:grpSpLocks/>
                </p:cNvGrpSpPr>
                <p:nvPr/>
              </p:nvGrpSpPr>
              <p:grpSpPr bwMode="auto">
                <a:xfrm>
                  <a:off x="1292" y="1344"/>
                  <a:ext cx="681" cy="861"/>
                  <a:chOff x="1292" y="1344"/>
                  <a:chExt cx="681" cy="861"/>
                </a:xfrm>
              </p:grpSpPr>
              <p:sp>
                <p:nvSpPr>
                  <p:cNvPr id="1090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1292" y="1344"/>
                    <a:ext cx="273" cy="861"/>
                  </a:xfrm>
                  <a:prstGeom prst="line">
                    <a:avLst/>
                  </a:prstGeom>
                  <a:noFill/>
                  <a:ln w="38100">
                    <a:solidFill>
                      <a:srgbClr val="FF33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91" name="Line 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565" y="1888"/>
                    <a:ext cx="408" cy="317"/>
                  </a:xfrm>
                  <a:prstGeom prst="line">
                    <a:avLst/>
                  </a:prstGeom>
                  <a:noFill/>
                  <a:ln w="38100">
                    <a:solidFill>
                      <a:srgbClr val="FF33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92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1292" y="1344"/>
                    <a:ext cx="681" cy="544"/>
                  </a:xfrm>
                  <a:prstGeom prst="line">
                    <a:avLst/>
                  </a:prstGeom>
                  <a:noFill/>
                  <a:ln w="38100">
                    <a:solidFill>
                      <a:srgbClr val="FF33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085" name="Line 40"/>
              <p:cNvSpPr>
                <a:spLocks noChangeShapeType="1"/>
              </p:cNvSpPr>
              <p:nvPr/>
            </p:nvSpPr>
            <p:spPr bwMode="auto">
              <a:xfrm flipH="1">
                <a:off x="884" y="1344"/>
                <a:ext cx="408" cy="498"/>
              </a:xfrm>
              <a:prstGeom prst="line">
                <a:avLst/>
              </a:prstGeom>
              <a:noFill/>
              <a:ln w="38100">
                <a:solidFill>
                  <a:srgbClr val="FF33CC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86" name="Line 41"/>
              <p:cNvSpPr>
                <a:spLocks noChangeShapeType="1"/>
              </p:cNvSpPr>
              <p:nvPr/>
            </p:nvSpPr>
            <p:spPr bwMode="auto">
              <a:xfrm flipH="1">
                <a:off x="1565" y="1888"/>
                <a:ext cx="408" cy="499"/>
              </a:xfrm>
              <a:prstGeom prst="line">
                <a:avLst/>
              </a:prstGeom>
              <a:noFill/>
              <a:ln w="38100">
                <a:solidFill>
                  <a:srgbClr val="FF33CC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87" name="Line 42"/>
              <p:cNvSpPr>
                <a:spLocks noChangeShapeType="1"/>
              </p:cNvSpPr>
              <p:nvPr/>
            </p:nvSpPr>
            <p:spPr bwMode="auto">
              <a:xfrm flipH="1" flipV="1">
                <a:off x="1247" y="2115"/>
                <a:ext cx="318" cy="90"/>
              </a:xfrm>
              <a:prstGeom prst="line">
                <a:avLst/>
              </a:prstGeom>
              <a:noFill/>
              <a:ln w="38100">
                <a:solidFill>
                  <a:srgbClr val="FF33CC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83" name="Line 43"/>
            <p:cNvSpPr>
              <a:spLocks noChangeShapeType="1"/>
            </p:cNvSpPr>
            <p:nvPr/>
          </p:nvSpPr>
          <p:spPr bwMode="auto">
            <a:xfrm flipH="1">
              <a:off x="1519" y="2205"/>
              <a:ext cx="46" cy="182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372" name="Text Box 84"/>
          <p:cNvSpPr txBox="1">
            <a:spLocks noChangeArrowheads="1"/>
          </p:cNvSpPr>
          <p:nvPr/>
        </p:nvSpPr>
        <p:spPr bwMode="auto">
          <a:xfrm>
            <a:off x="466927" y="4708218"/>
            <a:ext cx="3526607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sz="2400" dirty="0"/>
              <a:t>Выпуклый </a:t>
            </a:r>
            <a:endParaRPr lang="ru-RU" sz="2400" dirty="0" smtClean="0"/>
          </a:p>
          <a:p>
            <a:pPr algn="ctr" eaLnBrk="1" hangingPunct="1">
              <a:lnSpc>
                <a:spcPct val="80000"/>
              </a:lnSpc>
            </a:pPr>
            <a:r>
              <a:rPr lang="ru-RU" sz="2400" dirty="0" smtClean="0"/>
              <a:t>многогранник</a:t>
            </a:r>
            <a:endParaRPr lang="ru-RU" sz="2400" dirty="0"/>
          </a:p>
        </p:txBody>
      </p:sp>
      <p:grpSp>
        <p:nvGrpSpPr>
          <p:cNvPr id="19" name="Group 105"/>
          <p:cNvGrpSpPr>
            <a:grpSpLocks/>
          </p:cNvGrpSpPr>
          <p:nvPr/>
        </p:nvGrpSpPr>
        <p:grpSpPr bwMode="auto">
          <a:xfrm>
            <a:off x="5867400" y="1916113"/>
            <a:ext cx="2016125" cy="2592387"/>
            <a:chOff x="3742" y="1253"/>
            <a:chExt cx="1270" cy="1633"/>
          </a:xfrm>
        </p:grpSpPr>
        <p:sp>
          <p:nvSpPr>
            <p:cNvPr id="1062" name="Line 87"/>
            <p:cNvSpPr>
              <a:spLocks noChangeShapeType="1"/>
            </p:cNvSpPr>
            <p:nvPr/>
          </p:nvSpPr>
          <p:spPr bwMode="auto">
            <a:xfrm>
              <a:off x="4241" y="1389"/>
              <a:ext cx="0" cy="952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63" name="Line 92"/>
            <p:cNvSpPr>
              <a:spLocks noChangeShapeType="1"/>
            </p:cNvSpPr>
            <p:nvPr/>
          </p:nvSpPr>
          <p:spPr bwMode="auto">
            <a:xfrm flipV="1">
              <a:off x="4241" y="2205"/>
              <a:ext cx="181" cy="13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64" name="Line 93"/>
            <p:cNvSpPr>
              <a:spLocks noChangeShapeType="1"/>
            </p:cNvSpPr>
            <p:nvPr/>
          </p:nvSpPr>
          <p:spPr bwMode="auto">
            <a:xfrm flipV="1">
              <a:off x="4830" y="2205"/>
              <a:ext cx="181" cy="13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65" name="Line 94"/>
            <p:cNvSpPr>
              <a:spLocks noChangeShapeType="1"/>
            </p:cNvSpPr>
            <p:nvPr/>
          </p:nvSpPr>
          <p:spPr bwMode="auto">
            <a:xfrm flipV="1">
              <a:off x="4830" y="2750"/>
              <a:ext cx="181" cy="136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66" name="Group 104"/>
            <p:cNvGrpSpPr>
              <a:grpSpLocks/>
            </p:cNvGrpSpPr>
            <p:nvPr/>
          </p:nvGrpSpPr>
          <p:grpSpPr bwMode="auto">
            <a:xfrm>
              <a:off x="3742" y="1253"/>
              <a:ext cx="1270" cy="1633"/>
              <a:chOff x="3742" y="1253"/>
              <a:chExt cx="1270" cy="1633"/>
            </a:xfrm>
          </p:grpSpPr>
          <p:sp>
            <p:nvSpPr>
              <p:cNvPr id="1067" name="Line 96"/>
              <p:cNvSpPr>
                <a:spLocks noChangeShapeType="1"/>
              </p:cNvSpPr>
              <p:nvPr/>
            </p:nvSpPr>
            <p:spPr bwMode="auto">
              <a:xfrm>
                <a:off x="3924" y="2750"/>
                <a:ext cx="1088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8" name="Line 97"/>
              <p:cNvSpPr>
                <a:spLocks noChangeShapeType="1"/>
              </p:cNvSpPr>
              <p:nvPr/>
            </p:nvSpPr>
            <p:spPr bwMode="auto">
              <a:xfrm>
                <a:off x="3923" y="1253"/>
                <a:ext cx="0" cy="1497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69" name="Group 103"/>
              <p:cNvGrpSpPr>
                <a:grpSpLocks/>
              </p:cNvGrpSpPr>
              <p:nvPr/>
            </p:nvGrpSpPr>
            <p:grpSpPr bwMode="auto">
              <a:xfrm>
                <a:off x="3742" y="1253"/>
                <a:ext cx="1270" cy="1633"/>
                <a:chOff x="3742" y="1253"/>
                <a:chExt cx="1270" cy="1633"/>
              </a:xfrm>
            </p:grpSpPr>
            <p:sp>
              <p:nvSpPr>
                <p:cNvPr id="1070" name="Line 85"/>
                <p:cNvSpPr>
                  <a:spLocks noChangeShapeType="1"/>
                </p:cNvSpPr>
                <p:nvPr/>
              </p:nvSpPr>
              <p:spPr bwMode="auto">
                <a:xfrm>
                  <a:off x="3742" y="1389"/>
                  <a:ext cx="0" cy="1497"/>
                </a:xfrm>
                <a:prstGeom prst="line">
                  <a:avLst/>
                </a:prstGeom>
                <a:noFill/>
                <a:ln w="38100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1" name="Line 86"/>
                <p:cNvSpPr>
                  <a:spLocks noChangeShapeType="1"/>
                </p:cNvSpPr>
                <p:nvPr/>
              </p:nvSpPr>
              <p:spPr bwMode="auto">
                <a:xfrm>
                  <a:off x="3742" y="2886"/>
                  <a:ext cx="1088" cy="0"/>
                </a:xfrm>
                <a:prstGeom prst="line">
                  <a:avLst/>
                </a:prstGeom>
                <a:noFill/>
                <a:ln w="38100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2" name="Line 88"/>
                <p:cNvSpPr>
                  <a:spLocks noChangeShapeType="1"/>
                </p:cNvSpPr>
                <p:nvPr/>
              </p:nvSpPr>
              <p:spPr bwMode="auto">
                <a:xfrm>
                  <a:off x="4241" y="2341"/>
                  <a:ext cx="589" cy="0"/>
                </a:xfrm>
                <a:prstGeom prst="line">
                  <a:avLst/>
                </a:prstGeom>
                <a:noFill/>
                <a:ln w="38100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3" name="Line 89"/>
                <p:cNvSpPr>
                  <a:spLocks noChangeShapeType="1"/>
                </p:cNvSpPr>
                <p:nvPr/>
              </p:nvSpPr>
              <p:spPr bwMode="auto">
                <a:xfrm>
                  <a:off x="4830" y="2341"/>
                  <a:ext cx="0" cy="545"/>
                </a:xfrm>
                <a:prstGeom prst="line">
                  <a:avLst/>
                </a:prstGeom>
                <a:noFill/>
                <a:ln w="38100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4" name="Line 90"/>
                <p:cNvSpPr>
                  <a:spLocks noChangeShapeType="1"/>
                </p:cNvSpPr>
                <p:nvPr/>
              </p:nvSpPr>
              <p:spPr bwMode="auto">
                <a:xfrm>
                  <a:off x="3742" y="1389"/>
                  <a:ext cx="499" cy="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5" name="Line 91"/>
                <p:cNvSpPr>
                  <a:spLocks noChangeShapeType="1"/>
                </p:cNvSpPr>
                <p:nvPr/>
              </p:nvSpPr>
              <p:spPr bwMode="auto">
                <a:xfrm flipV="1">
                  <a:off x="4241" y="1253"/>
                  <a:ext cx="181" cy="136"/>
                </a:xfrm>
                <a:prstGeom prst="line">
                  <a:avLst/>
                </a:prstGeom>
                <a:noFill/>
                <a:ln w="38100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6" name="Line 95"/>
                <p:cNvSpPr>
                  <a:spLocks noChangeShapeType="1"/>
                </p:cNvSpPr>
                <p:nvPr/>
              </p:nvSpPr>
              <p:spPr bwMode="auto">
                <a:xfrm flipV="1">
                  <a:off x="3742" y="1253"/>
                  <a:ext cx="181" cy="136"/>
                </a:xfrm>
                <a:prstGeom prst="line">
                  <a:avLst/>
                </a:prstGeom>
                <a:noFill/>
                <a:ln w="38100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7" name="Line 98"/>
                <p:cNvSpPr>
                  <a:spLocks noChangeShapeType="1"/>
                </p:cNvSpPr>
                <p:nvPr/>
              </p:nvSpPr>
              <p:spPr bwMode="auto">
                <a:xfrm>
                  <a:off x="4422" y="1253"/>
                  <a:ext cx="0" cy="952"/>
                </a:xfrm>
                <a:prstGeom prst="line">
                  <a:avLst/>
                </a:prstGeom>
                <a:noFill/>
                <a:ln w="38100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8" name="Line 99"/>
                <p:cNvSpPr>
                  <a:spLocks noChangeShapeType="1"/>
                </p:cNvSpPr>
                <p:nvPr/>
              </p:nvSpPr>
              <p:spPr bwMode="auto">
                <a:xfrm>
                  <a:off x="4423" y="2205"/>
                  <a:ext cx="589" cy="0"/>
                </a:xfrm>
                <a:prstGeom prst="line">
                  <a:avLst/>
                </a:prstGeom>
                <a:noFill/>
                <a:ln w="38100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9" name="Line 100"/>
                <p:cNvSpPr>
                  <a:spLocks noChangeShapeType="1"/>
                </p:cNvSpPr>
                <p:nvPr/>
              </p:nvSpPr>
              <p:spPr bwMode="auto">
                <a:xfrm>
                  <a:off x="5012" y="2205"/>
                  <a:ext cx="0" cy="545"/>
                </a:xfrm>
                <a:prstGeom prst="line">
                  <a:avLst/>
                </a:prstGeom>
                <a:noFill/>
                <a:ln w="38100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0" name="Line 101"/>
                <p:cNvSpPr>
                  <a:spLocks noChangeShapeType="1"/>
                </p:cNvSpPr>
                <p:nvPr/>
              </p:nvSpPr>
              <p:spPr bwMode="auto">
                <a:xfrm>
                  <a:off x="3923" y="1253"/>
                  <a:ext cx="499" cy="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1" name="Line 102"/>
                <p:cNvSpPr>
                  <a:spLocks noChangeShapeType="1"/>
                </p:cNvSpPr>
                <p:nvPr/>
              </p:nvSpPr>
              <p:spPr bwMode="auto">
                <a:xfrm flipV="1">
                  <a:off x="3742" y="2750"/>
                  <a:ext cx="181" cy="136"/>
                </a:xfrm>
                <a:prstGeom prst="line">
                  <a:avLst/>
                </a:prstGeom>
                <a:noFill/>
                <a:ln w="38100">
                  <a:solidFill>
                    <a:schemeClr val="accent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2426" name="Text Box 138"/>
          <p:cNvSpPr txBox="1">
            <a:spLocks noChangeArrowheads="1"/>
          </p:cNvSpPr>
          <p:nvPr/>
        </p:nvSpPr>
        <p:spPr bwMode="auto">
          <a:xfrm>
            <a:off x="5346304" y="4708218"/>
            <a:ext cx="2913856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sz="2400" dirty="0"/>
              <a:t>Невыпуклый многогранник</a:t>
            </a:r>
          </a:p>
        </p:txBody>
      </p:sp>
      <p:sp>
        <p:nvSpPr>
          <p:cNvPr id="103" name="Text Box 30"/>
          <p:cNvSpPr txBox="1">
            <a:spLocks noChangeArrowheads="1"/>
          </p:cNvSpPr>
          <p:nvPr/>
        </p:nvSpPr>
        <p:spPr bwMode="auto">
          <a:xfrm>
            <a:off x="361899" y="5733255"/>
            <a:ext cx="802652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200" dirty="0">
                <a:latin typeface="Arial" pitchFamily="34" charset="0"/>
                <a:cs typeface="Arial" pitchFamily="34" charset="0"/>
              </a:rPr>
              <a:t>Многогранник называется </a:t>
            </a:r>
            <a:r>
              <a:rPr lang="ru-RU" altLang="ru-RU" sz="22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выпуклым</a:t>
            </a:r>
            <a:r>
              <a:rPr lang="ru-RU" altLang="ru-RU" sz="2200" dirty="0">
                <a:latin typeface="Arial" pitchFamily="34" charset="0"/>
                <a:cs typeface="Arial" pitchFamily="34" charset="0"/>
              </a:rPr>
              <a:t>, если он расположен по одну сторону от плоскости каждой его грани.</a:t>
            </a:r>
          </a:p>
        </p:txBody>
      </p:sp>
      <p:grpSp>
        <p:nvGrpSpPr>
          <p:cNvPr id="107" name="Group 124"/>
          <p:cNvGrpSpPr>
            <a:grpSpLocks/>
          </p:cNvGrpSpPr>
          <p:nvPr/>
        </p:nvGrpSpPr>
        <p:grpSpPr bwMode="auto">
          <a:xfrm>
            <a:off x="4284664" y="2924320"/>
            <a:ext cx="4608512" cy="972200"/>
            <a:chOff x="2653" y="1842"/>
            <a:chExt cx="2994" cy="636"/>
          </a:xfrm>
        </p:grpSpPr>
        <p:grpSp>
          <p:nvGrpSpPr>
            <p:cNvPr id="111" name="Group 113"/>
            <p:cNvGrpSpPr>
              <a:grpSpLocks/>
            </p:cNvGrpSpPr>
            <p:nvPr/>
          </p:nvGrpSpPr>
          <p:grpSpPr bwMode="auto">
            <a:xfrm>
              <a:off x="2653" y="1842"/>
              <a:ext cx="2994" cy="636"/>
              <a:chOff x="2653" y="1842"/>
              <a:chExt cx="2994" cy="636"/>
            </a:xfrm>
          </p:grpSpPr>
          <p:grpSp>
            <p:nvGrpSpPr>
              <p:cNvPr id="121" name="Group 112"/>
              <p:cNvGrpSpPr>
                <a:grpSpLocks/>
              </p:cNvGrpSpPr>
              <p:nvPr/>
            </p:nvGrpSpPr>
            <p:grpSpPr bwMode="auto">
              <a:xfrm>
                <a:off x="2653" y="1842"/>
                <a:ext cx="2994" cy="636"/>
                <a:chOff x="2653" y="1842"/>
                <a:chExt cx="2994" cy="636"/>
              </a:xfrm>
            </p:grpSpPr>
            <p:sp>
              <p:nvSpPr>
                <p:cNvPr id="123" name="Line 106"/>
                <p:cNvSpPr>
                  <a:spLocks noChangeShapeType="1"/>
                </p:cNvSpPr>
                <p:nvPr/>
              </p:nvSpPr>
              <p:spPr bwMode="auto">
                <a:xfrm flipH="1">
                  <a:off x="4740" y="1842"/>
                  <a:ext cx="907" cy="636"/>
                </a:xfrm>
                <a:prstGeom prst="line">
                  <a:avLst/>
                </a:prstGeom>
                <a:noFill/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" name="Line 107"/>
                <p:cNvSpPr>
                  <a:spLocks noChangeShapeType="1"/>
                </p:cNvSpPr>
                <p:nvPr/>
              </p:nvSpPr>
              <p:spPr bwMode="auto">
                <a:xfrm flipH="1">
                  <a:off x="4332" y="1842"/>
                  <a:ext cx="1270" cy="0"/>
                </a:xfrm>
                <a:prstGeom prst="line">
                  <a:avLst/>
                </a:prstGeom>
                <a:noFill/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" name="Line 108"/>
                <p:cNvSpPr>
                  <a:spLocks noChangeShapeType="1"/>
                </p:cNvSpPr>
                <p:nvPr/>
              </p:nvSpPr>
              <p:spPr bwMode="auto">
                <a:xfrm flipH="1">
                  <a:off x="3606" y="1842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rgbClr val="FF00FF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" name="Line 109"/>
                <p:cNvSpPr>
                  <a:spLocks noChangeShapeType="1"/>
                </p:cNvSpPr>
                <p:nvPr/>
              </p:nvSpPr>
              <p:spPr bwMode="auto">
                <a:xfrm flipH="1">
                  <a:off x="2653" y="1842"/>
                  <a:ext cx="953" cy="636"/>
                </a:xfrm>
                <a:prstGeom prst="line">
                  <a:avLst/>
                </a:prstGeom>
                <a:noFill/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22" name="Line 110"/>
              <p:cNvSpPr>
                <a:spLocks noChangeShapeType="1"/>
              </p:cNvSpPr>
              <p:nvPr/>
            </p:nvSpPr>
            <p:spPr bwMode="auto">
              <a:xfrm>
                <a:off x="2653" y="2478"/>
                <a:ext cx="2087" cy="0"/>
              </a:xfrm>
              <a:prstGeom prst="line">
                <a:avLst/>
              </a:prstGeom>
              <a:noFill/>
              <a:ln w="952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3" name="Group 123"/>
            <p:cNvGrpSpPr>
              <a:grpSpLocks/>
            </p:cNvGrpSpPr>
            <p:nvPr/>
          </p:nvGrpSpPr>
          <p:grpSpPr bwMode="auto">
            <a:xfrm>
              <a:off x="3696" y="2160"/>
              <a:ext cx="681" cy="136"/>
              <a:chOff x="3696" y="2160"/>
              <a:chExt cx="681" cy="136"/>
            </a:xfrm>
          </p:grpSpPr>
          <p:sp>
            <p:nvSpPr>
              <p:cNvPr id="114" name="Line 120"/>
              <p:cNvSpPr>
                <a:spLocks noChangeShapeType="1"/>
              </p:cNvSpPr>
              <p:nvPr/>
            </p:nvSpPr>
            <p:spPr bwMode="auto">
              <a:xfrm flipH="1">
                <a:off x="3696" y="2296"/>
                <a:ext cx="499" cy="0"/>
              </a:xfrm>
              <a:prstGeom prst="line">
                <a:avLst/>
              </a:prstGeom>
              <a:noFill/>
              <a:ln w="952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5" name="Line 121"/>
              <p:cNvSpPr>
                <a:spLocks noChangeShapeType="1"/>
              </p:cNvSpPr>
              <p:nvPr/>
            </p:nvSpPr>
            <p:spPr bwMode="auto">
              <a:xfrm flipH="1">
                <a:off x="3878" y="2160"/>
                <a:ext cx="499" cy="0"/>
              </a:xfrm>
              <a:prstGeom prst="line">
                <a:avLst/>
              </a:prstGeom>
              <a:noFill/>
              <a:ln w="9525">
                <a:solidFill>
                  <a:srgbClr val="FF00FF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" name="Line 122"/>
              <p:cNvSpPr>
                <a:spLocks noChangeShapeType="1"/>
              </p:cNvSpPr>
              <p:nvPr/>
            </p:nvSpPr>
            <p:spPr bwMode="auto">
              <a:xfrm flipH="1">
                <a:off x="3696" y="2160"/>
                <a:ext cx="182" cy="136"/>
              </a:xfrm>
              <a:prstGeom prst="line">
                <a:avLst/>
              </a:prstGeom>
              <a:noFill/>
              <a:ln w="952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" name="Блок-схема: данные 4"/>
          <p:cNvSpPr/>
          <p:nvPr/>
        </p:nvSpPr>
        <p:spPr>
          <a:xfrm>
            <a:off x="5890870" y="3427413"/>
            <a:ext cx="1057618" cy="233868"/>
          </a:xfrm>
          <a:prstGeom prst="flowChartInputOutpu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9" name="Line 100"/>
          <p:cNvSpPr>
            <a:spLocks noChangeShapeType="1"/>
          </p:cNvSpPr>
          <p:nvPr/>
        </p:nvSpPr>
        <p:spPr bwMode="auto">
          <a:xfrm>
            <a:off x="6669088" y="2770983"/>
            <a:ext cx="0" cy="865187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30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508" y="4787900"/>
            <a:ext cx="1127481" cy="196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901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72" grpId="0"/>
      <p:bldP spid="12426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Параллелограмм 37"/>
          <p:cNvSpPr/>
          <p:nvPr/>
        </p:nvSpPr>
        <p:spPr bwMode="auto">
          <a:xfrm>
            <a:off x="2079625" y="5094288"/>
            <a:ext cx="5019675" cy="1441450"/>
          </a:xfrm>
          <a:prstGeom prst="parallelogram">
            <a:avLst>
              <a:gd name="adj" fmla="val 66465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12700" cap="flat" cmpd="sng" algn="ctr">
            <a:solidFill>
              <a:schemeClr val="tx2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>
            <a:off x="3011488" y="5259388"/>
            <a:ext cx="2743200" cy="1214437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1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solidFill>
            <a:srgbClr val="96A5E2">
              <a:alpha val="50195"/>
            </a:srgbClr>
          </a:solidFill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72" name="Полилиния 71"/>
          <p:cNvSpPr>
            <a:spLocks/>
          </p:cNvSpPr>
          <p:nvPr/>
        </p:nvSpPr>
        <p:spPr bwMode="auto">
          <a:xfrm>
            <a:off x="3929063" y="3124200"/>
            <a:ext cx="1871662" cy="2133600"/>
          </a:xfrm>
          <a:custGeom>
            <a:avLst/>
            <a:gdLst>
              <a:gd name="T0" fmla="*/ 700213 w 1843088"/>
              <a:gd name="T1" fmla="*/ 0 h 2133600"/>
              <a:gd name="T2" fmla="*/ 2084478 w 1843088"/>
              <a:gd name="T3" fmla="*/ 9525 h 2133600"/>
              <a:gd name="T4" fmla="*/ 1378880 w 1843088"/>
              <a:gd name="T5" fmla="*/ 2133600 h 2133600"/>
              <a:gd name="T6" fmla="*/ 0 w 1843088"/>
              <a:gd name="T7" fmla="*/ 2133600 h 2133600"/>
              <a:gd name="T8" fmla="*/ 700213 w 1843088"/>
              <a:gd name="T9" fmla="*/ 0 h 2133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43088"/>
              <a:gd name="T16" fmla="*/ 0 h 2133600"/>
              <a:gd name="T17" fmla="*/ 1843088 w 1843088"/>
              <a:gd name="T18" fmla="*/ 2133600 h 2133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43088" h="2133600">
                <a:moveTo>
                  <a:pt x="619125" y="0"/>
                </a:moveTo>
                <a:lnTo>
                  <a:pt x="1843088" y="9525"/>
                </a:lnTo>
                <a:lnTo>
                  <a:pt x="1219200" y="2133600"/>
                </a:lnTo>
                <a:lnTo>
                  <a:pt x="0" y="2133600"/>
                </a:lnTo>
                <a:lnTo>
                  <a:pt x="619125" y="0"/>
                </a:lnTo>
                <a:close/>
              </a:path>
            </a:pathLst>
          </a:custGeom>
          <a:solidFill>
            <a:schemeClr val="bg2">
              <a:alpha val="50195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73" name="Полилиния 72"/>
          <p:cNvSpPr/>
          <p:nvPr/>
        </p:nvSpPr>
        <p:spPr bwMode="auto">
          <a:xfrm>
            <a:off x="5157788" y="3133725"/>
            <a:ext cx="1216025" cy="2733675"/>
          </a:xfrm>
          <a:custGeom>
            <a:avLst/>
            <a:gdLst>
              <a:gd name="connsiteX0" fmla="*/ 614362 w 1214437"/>
              <a:gd name="connsiteY0" fmla="*/ 0 h 2733675"/>
              <a:gd name="connsiteX1" fmla="*/ 1214437 w 1214437"/>
              <a:gd name="connsiteY1" fmla="*/ 614362 h 2733675"/>
              <a:gd name="connsiteX2" fmla="*/ 595312 w 1214437"/>
              <a:gd name="connsiteY2" fmla="*/ 2733675 h 2733675"/>
              <a:gd name="connsiteX3" fmla="*/ 0 w 1214437"/>
              <a:gd name="connsiteY3" fmla="*/ 2128837 h 2733675"/>
              <a:gd name="connsiteX4" fmla="*/ 614362 w 1214437"/>
              <a:gd name="connsiteY4" fmla="*/ 0 h 2733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437" h="2733675">
                <a:moveTo>
                  <a:pt x="614362" y="0"/>
                </a:moveTo>
                <a:lnTo>
                  <a:pt x="1214437" y="614362"/>
                </a:lnTo>
                <a:lnTo>
                  <a:pt x="595312" y="2733675"/>
                </a:lnTo>
                <a:lnTo>
                  <a:pt x="0" y="2128837"/>
                </a:lnTo>
                <a:lnTo>
                  <a:pt x="614362" y="0"/>
                </a:lnTo>
                <a:close/>
              </a:path>
            </a:pathLst>
          </a:custGeom>
          <a:solidFill>
            <a:schemeClr val="bg2">
              <a:lumMod val="90000"/>
              <a:alpha val="50196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74" name="Полилиния 73"/>
          <p:cNvSpPr/>
          <p:nvPr/>
        </p:nvSpPr>
        <p:spPr bwMode="auto">
          <a:xfrm>
            <a:off x="3019425" y="3133725"/>
            <a:ext cx="1538288" cy="2724150"/>
          </a:xfrm>
          <a:custGeom>
            <a:avLst/>
            <a:gdLst>
              <a:gd name="connsiteX0" fmla="*/ 614363 w 1533525"/>
              <a:gd name="connsiteY0" fmla="*/ 600075 h 2724150"/>
              <a:gd name="connsiteX1" fmla="*/ 1533525 w 1533525"/>
              <a:gd name="connsiteY1" fmla="*/ 0 h 2724150"/>
              <a:gd name="connsiteX2" fmla="*/ 919163 w 1533525"/>
              <a:gd name="connsiteY2" fmla="*/ 2119312 h 2724150"/>
              <a:gd name="connsiteX3" fmla="*/ 0 w 1533525"/>
              <a:gd name="connsiteY3" fmla="*/ 2724150 h 2724150"/>
              <a:gd name="connsiteX4" fmla="*/ 614363 w 1533525"/>
              <a:gd name="connsiteY4" fmla="*/ 600075 h 2724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25" h="2724150">
                <a:moveTo>
                  <a:pt x="614363" y="600075"/>
                </a:moveTo>
                <a:lnTo>
                  <a:pt x="1533525" y="0"/>
                </a:lnTo>
                <a:lnTo>
                  <a:pt x="919163" y="2119312"/>
                </a:lnTo>
                <a:lnTo>
                  <a:pt x="0" y="2724150"/>
                </a:lnTo>
                <a:lnTo>
                  <a:pt x="614363" y="600075"/>
                </a:lnTo>
                <a:close/>
              </a:path>
            </a:pathLst>
          </a:custGeom>
          <a:solidFill>
            <a:schemeClr val="bg2">
              <a:lumMod val="90000"/>
              <a:alpha val="50196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76" name="Полилиния 75"/>
          <p:cNvSpPr/>
          <p:nvPr/>
        </p:nvSpPr>
        <p:spPr bwMode="auto">
          <a:xfrm>
            <a:off x="3005138" y="3738563"/>
            <a:ext cx="2143125" cy="2738437"/>
          </a:xfrm>
          <a:custGeom>
            <a:avLst/>
            <a:gdLst>
              <a:gd name="connsiteX0" fmla="*/ 614362 w 2143125"/>
              <a:gd name="connsiteY0" fmla="*/ 0 h 2738437"/>
              <a:gd name="connsiteX1" fmla="*/ 2143125 w 2143125"/>
              <a:gd name="connsiteY1" fmla="*/ 614362 h 2738437"/>
              <a:gd name="connsiteX2" fmla="*/ 1528762 w 2143125"/>
              <a:gd name="connsiteY2" fmla="*/ 2738437 h 2738437"/>
              <a:gd name="connsiteX3" fmla="*/ 0 w 2143125"/>
              <a:gd name="connsiteY3" fmla="*/ 2119312 h 2738437"/>
              <a:gd name="connsiteX4" fmla="*/ 614362 w 2143125"/>
              <a:gd name="connsiteY4" fmla="*/ 0 h 2738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3125" h="2738437">
                <a:moveTo>
                  <a:pt x="614362" y="0"/>
                </a:moveTo>
                <a:lnTo>
                  <a:pt x="2143125" y="614362"/>
                </a:lnTo>
                <a:lnTo>
                  <a:pt x="1528762" y="2738437"/>
                </a:lnTo>
                <a:lnTo>
                  <a:pt x="0" y="2119312"/>
                </a:lnTo>
                <a:lnTo>
                  <a:pt x="614362" y="0"/>
                </a:lnTo>
                <a:close/>
              </a:path>
            </a:pathLst>
          </a:custGeom>
          <a:solidFill>
            <a:schemeClr val="bg2">
              <a:lumMod val="75000"/>
              <a:alpha val="50196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77" name="Полилиния 76"/>
          <p:cNvSpPr/>
          <p:nvPr/>
        </p:nvSpPr>
        <p:spPr bwMode="auto">
          <a:xfrm>
            <a:off x="4538663" y="3743325"/>
            <a:ext cx="1833562" cy="2733675"/>
          </a:xfrm>
          <a:custGeom>
            <a:avLst/>
            <a:gdLst>
              <a:gd name="connsiteX0" fmla="*/ 619125 w 1833563"/>
              <a:gd name="connsiteY0" fmla="*/ 604837 h 2733675"/>
              <a:gd name="connsiteX1" fmla="*/ 1833563 w 1833563"/>
              <a:gd name="connsiteY1" fmla="*/ 0 h 2733675"/>
              <a:gd name="connsiteX2" fmla="*/ 1214438 w 1833563"/>
              <a:gd name="connsiteY2" fmla="*/ 2133600 h 2733675"/>
              <a:gd name="connsiteX3" fmla="*/ 0 w 1833563"/>
              <a:gd name="connsiteY3" fmla="*/ 2733675 h 2733675"/>
              <a:gd name="connsiteX4" fmla="*/ 619125 w 1833563"/>
              <a:gd name="connsiteY4" fmla="*/ 604837 h 2733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3563" h="2733675">
                <a:moveTo>
                  <a:pt x="619125" y="604837"/>
                </a:moveTo>
                <a:lnTo>
                  <a:pt x="1833563" y="0"/>
                </a:lnTo>
                <a:lnTo>
                  <a:pt x="1214438" y="2133600"/>
                </a:lnTo>
                <a:lnTo>
                  <a:pt x="0" y="2733675"/>
                </a:lnTo>
                <a:lnTo>
                  <a:pt x="619125" y="604837"/>
                </a:lnTo>
                <a:close/>
              </a:path>
            </a:pathLst>
          </a:custGeom>
          <a:solidFill>
            <a:schemeClr val="bg2">
              <a:lumMod val="50000"/>
              <a:alpha val="50196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67506" y="1268760"/>
            <a:ext cx="8599487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2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Призмой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называется многогранник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, составленный из двух равных многоугольников 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A</a:t>
            </a:r>
            <a:r>
              <a:rPr lang="ru-RU" sz="2200" i="1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A</a:t>
            </a:r>
            <a:r>
              <a:rPr lang="ru-RU" sz="2200" i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…A</a:t>
            </a:r>
            <a:r>
              <a:rPr lang="en-US" sz="2200" i="1" baseline="-25000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и 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200" i="1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200" i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…</a:t>
            </a:r>
            <a:r>
              <a:rPr lang="en-US" sz="2200" i="1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sz="2200" i="1" baseline="-25000" dirty="0" err="1">
                <a:latin typeface="Arial" pitchFamily="34" charset="0"/>
                <a:cs typeface="Arial" pitchFamily="34" charset="0"/>
              </a:rPr>
              <a:t>n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, расположенных в параллельных плоскостях, 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параллелограммов.</a:t>
            </a:r>
            <a:endParaRPr lang="ru-RU" sz="2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cxnSpLocks noChangeShapeType="1"/>
            <a:stCxn id="6" idx="0"/>
            <a:endCxn id="7" idx="0"/>
          </p:cNvCxnSpPr>
          <p:nvPr/>
        </p:nvCxnSpPr>
        <p:spPr bwMode="auto">
          <a:xfrm flipH="1">
            <a:off x="3011488" y="3740150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" name="Прямая соединительная линия 10"/>
          <p:cNvCxnSpPr>
            <a:cxnSpLocks noChangeShapeType="1"/>
            <a:stCxn id="6" idx="4"/>
            <a:endCxn id="7" idx="4"/>
          </p:cNvCxnSpPr>
          <p:nvPr/>
        </p:nvCxnSpPr>
        <p:spPr bwMode="auto">
          <a:xfrm flipH="1">
            <a:off x="4540250" y="4349750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4" name="Прямая соединительная линия 13"/>
          <p:cNvCxnSpPr>
            <a:cxnSpLocks noChangeShapeType="1"/>
            <a:stCxn id="6" idx="3"/>
            <a:endCxn id="7" idx="3"/>
          </p:cNvCxnSpPr>
          <p:nvPr/>
        </p:nvCxnSpPr>
        <p:spPr bwMode="auto">
          <a:xfrm flipH="1">
            <a:off x="5754688" y="3740150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" name="Прямая соединительная линия 16"/>
          <p:cNvCxnSpPr>
            <a:cxnSpLocks noChangeShapeType="1"/>
            <a:stCxn id="6" idx="1"/>
            <a:endCxn id="7" idx="1"/>
          </p:cNvCxnSpPr>
          <p:nvPr/>
        </p:nvCxnSpPr>
        <p:spPr bwMode="auto">
          <a:xfrm flipH="1">
            <a:off x="3930650" y="3135313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20" name="Прямая соединительная линия 19"/>
          <p:cNvCxnSpPr>
            <a:cxnSpLocks noChangeShapeType="1"/>
            <a:stCxn id="6" idx="2"/>
            <a:endCxn id="7" idx="2"/>
          </p:cNvCxnSpPr>
          <p:nvPr/>
        </p:nvCxnSpPr>
        <p:spPr bwMode="auto">
          <a:xfrm flipH="1">
            <a:off x="5154613" y="3135313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39" name="Прямоугольник 38"/>
          <p:cNvSpPr>
            <a:spLocks noChangeArrowheads="1"/>
          </p:cNvSpPr>
          <p:nvPr/>
        </p:nvSpPr>
        <p:spPr bwMode="auto">
          <a:xfrm>
            <a:off x="2609850" y="5688013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altLang="ru-RU" b="1" i="1" baseline="-25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alt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4141788" y="6396038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altLang="ru-RU" b="1" i="1" baseline="-25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alt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>
            <a:spLocks noChangeArrowheads="1"/>
          </p:cNvSpPr>
          <p:nvPr/>
        </p:nvSpPr>
        <p:spPr bwMode="auto">
          <a:xfrm>
            <a:off x="5673725" y="5707063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altLang="ru-RU" b="1" i="1" baseline="-25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alt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Прямоугольник 41"/>
          <p:cNvSpPr>
            <a:spLocks noChangeArrowheads="1"/>
          </p:cNvSpPr>
          <p:nvPr/>
        </p:nvSpPr>
        <p:spPr bwMode="auto">
          <a:xfrm>
            <a:off x="5207000" y="4926013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altLang="ru-RU" b="1" i="1" baseline="-25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alt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Прямоугольник 42"/>
          <p:cNvSpPr>
            <a:spLocks noChangeArrowheads="1"/>
          </p:cNvSpPr>
          <p:nvPr/>
        </p:nvSpPr>
        <p:spPr bwMode="auto">
          <a:xfrm>
            <a:off x="3414713" y="4859338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altLang="ru-RU" b="1" i="1" baseline="-25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alt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араллелограмм 4"/>
          <p:cNvSpPr/>
          <p:nvPr/>
        </p:nvSpPr>
        <p:spPr bwMode="auto">
          <a:xfrm>
            <a:off x="2397125" y="2960688"/>
            <a:ext cx="5019675" cy="1443037"/>
          </a:xfrm>
          <a:prstGeom prst="parallelogram">
            <a:avLst>
              <a:gd name="adj" fmla="val 66465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12700" cap="flat" cmpd="sng" algn="ctr">
            <a:solidFill>
              <a:schemeClr val="tx2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3630613" y="3135313"/>
            <a:ext cx="2743200" cy="1214437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1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solidFill>
            <a:srgbClr val="96A5E2">
              <a:alpha val="50195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grpSp>
        <p:nvGrpSpPr>
          <p:cNvPr id="2" name="Группа 91"/>
          <p:cNvGrpSpPr>
            <a:grpSpLocks/>
          </p:cNvGrpSpPr>
          <p:nvPr/>
        </p:nvGrpSpPr>
        <p:grpSpPr bwMode="auto">
          <a:xfrm>
            <a:off x="3630613" y="3135313"/>
            <a:ext cx="2743200" cy="1214437"/>
            <a:chOff x="3630070" y="3135287"/>
            <a:chExt cx="2743200" cy="1214438"/>
          </a:xfrm>
        </p:grpSpPr>
        <p:cxnSp>
          <p:nvCxnSpPr>
            <p:cNvPr id="6179" name="Прямая соединительная линия 51"/>
            <p:cNvCxnSpPr>
              <a:cxnSpLocks noChangeShapeType="1"/>
              <a:stCxn id="6" idx="3"/>
              <a:endCxn id="6" idx="4"/>
            </p:cNvCxnSpPr>
            <p:nvPr/>
          </p:nvCxnSpPr>
          <p:spPr bwMode="auto">
            <a:xfrm flipH="1">
              <a:off x="5158832" y="3740125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180" name="Прямая соединительная линия 54"/>
            <p:cNvCxnSpPr>
              <a:cxnSpLocks noChangeShapeType="1"/>
              <a:stCxn id="6" idx="4"/>
              <a:endCxn id="6" idx="0"/>
            </p:cNvCxnSpPr>
            <p:nvPr/>
          </p:nvCxnSpPr>
          <p:spPr bwMode="auto">
            <a:xfrm flipH="1" flipV="1">
              <a:off x="3630070" y="3740125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181" name="Прямая соединительная линия 57"/>
            <p:cNvCxnSpPr>
              <a:cxnSpLocks noChangeShapeType="1"/>
              <a:stCxn id="6" idx="1"/>
              <a:endCxn id="6" idx="0"/>
            </p:cNvCxnSpPr>
            <p:nvPr/>
          </p:nvCxnSpPr>
          <p:spPr bwMode="auto">
            <a:xfrm flipH="1">
              <a:off x="3630070" y="3135287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182" name="Прямая соединительная линия 60"/>
            <p:cNvCxnSpPr>
              <a:cxnSpLocks noChangeShapeType="1"/>
              <a:stCxn id="6" idx="2"/>
              <a:endCxn id="6" idx="3"/>
            </p:cNvCxnSpPr>
            <p:nvPr/>
          </p:nvCxnSpPr>
          <p:spPr bwMode="auto">
            <a:xfrm>
              <a:off x="5773194" y="3135287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183" name="Прямая соединительная линия 63"/>
            <p:cNvCxnSpPr>
              <a:cxnSpLocks noChangeShapeType="1"/>
              <a:stCxn id="6" idx="2"/>
              <a:endCxn id="6" idx="1"/>
            </p:cNvCxnSpPr>
            <p:nvPr/>
          </p:nvCxnSpPr>
          <p:spPr bwMode="auto">
            <a:xfrm flipH="1">
              <a:off x="4549232" y="3135287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44" name="Прямоугольник 43"/>
          <p:cNvSpPr>
            <a:spLocks noChangeArrowheads="1"/>
          </p:cNvSpPr>
          <p:nvPr/>
        </p:nvSpPr>
        <p:spPr bwMode="auto">
          <a:xfrm>
            <a:off x="3165475" y="3429000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b="1" i="1" baseline="-25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alt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Прямоугольник 44"/>
          <p:cNvSpPr>
            <a:spLocks noChangeArrowheads="1"/>
          </p:cNvSpPr>
          <p:nvPr/>
        </p:nvSpPr>
        <p:spPr bwMode="auto">
          <a:xfrm>
            <a:off x="4630738" y="4211638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b="1" i="1" baseline="-25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alt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Прямоугольник 45"/>
          <p:cNvSpPr>
            <a:spLocks noChangeArrowheads="1"/>
          </p:cNvSpPr>
          <p:nvPr/>
        </p:nvSpPr>
        <p:spPr bwMode="auto">
          <a:xfrm>
            <a:off x="6332538" y="3562350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b="1" i="1" baseline="-25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alt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Прямоугольник 46"/>
          <p:cNvSpPr>
            <a:spLocks noChangeArrowheads="1"/>
          </p:cNvSpPr>
          <p:nvPr/>
        </p:nvSpPr>
        <p:spPr bwMode="auto">
          <a:xfrm>
            <a:off x="5715000" y="2776022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b="1" i="1" baseline="-25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alt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>
            <a:spLocks noChangeArrowheads="1"/>
          </p:cNvSpPr>
          <p:nvPr/>
        </p:nvSpPr>
        <p:spPr bwMode="auto">
          <a:xfrm>
            <a:off x="4088944" y="2754868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b="1" i="1" baseline="-25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alt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Группа 121"/>
          <p:cNvGrpSpPr>
            <a:grpSpLocks/>
          </p:cNvGrpSpPr>
          <p:nvPr/>
        </p:nvGrpSpPr>
        <p:grpSpPr bwMode="auto">
          <a:xfrm>
            <a:off x="3011488" y="5259388"/>
            <a:ext cx="2743200" cy="1214437"/>
            <a:chOff x="3011668" y="5260047"/>
            <a:chExt cx="2743200" cy="1214438"/>
          </a:xfrm>
        </p:grpSpPr>
        <p:cxnSp>
          <p:nvCxnSpPr>
            <p:cNvPr id="6174" name="Прямая соединительная линия 22"/>
            <p:cNvCxnSpPr>
              <a:cxnSpLocks noChangeShapeType="1"/>
              <a:stCxn id="7" idx="4"/>
              <a:endCxn id="7" idx="0"/>
            </p:cNvCxnSpPr>
            <p:nvPr/>
          </p:nvCxnSpPr>
          <p:spPr bwMode="auto">
            <a:xfrm flipH="1" flipV="1">
              <a:off x="3011668" y="5864885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175" name="Прямая соединительная линия 25"/>
            <p:cNvCxnSpPr>
              <a:cxnSpLocks noChangeShapeType="1"/>
              <a:stCxn id="7" idx="3"/>
              <a:endCxn id="7" idx="4"/>
            </p:cNvCxnSpPr>
            <p:nvPr/>
          </p:nvCxnSpPr>
          <p:spPr bwMode="auto">
            <a:xfrm flipH="1">
              <a:off x="4540430" y="5864885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176" name="Прямая соединительная линия 99"/>
            <p:cNvCxnSpPr>
              <a:cxnSpLocks noChangeShapeType="1"/>
              <a:stCxn id="7" idx="1"/>
              <a:endCxn id="7" idx="0"/>
            </p:cNvCxnSpPr>
            <p:nvPr/>
          </p:nvCxnSpPr>
          <p:spPr bwMode="auto">
            <a:xfrm flipH="1">
              <a:off x="3011668" y="5260047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6177" name="Прямая соединительная линия 100"/>
            <p:cNvCxnSpPr>
              <a:cxnSpLocks noChangeShapeType="1"/>
              <a:stCxn id="7" idx="2"/>
              <a:endCxn id="7" idx="3"/>
            </p:cNvCxnSpPr>
            <p:nvPr/>
          </p:nvCxnSpPr>
          <p:spPr bwMode="auto">
            <a:xfrm>
              <a:off x="5154792" y="5260047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6178" name="Прямая соединительная линия 101"/>
            <p:cNvCxnSpPr>
              <a:cxnSpLocks noChangeShapeType="1"/>
              <a:stCxn id="7" idx="2"/>
              <a:endCxn id="7" idx="1"/>
            </p:cNvCxnSpPr>
            <p:nvPr/>
          </p:nvCxnSpPr>
          <p:spPr bwMode="auto">
            <a:xfrm flipH="1">
              <a:off x="3930830" y="5260047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</p:grp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42913" y="139665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Определение призмы</a:t>
            </a:r>
            <a:endParaRPr lang="ru-RU" sz="4000" dirty="0"/>
          </a:p>
        </p:txBody>
      </p:sp>
      <p:pic>
        <p:nvPicPr>
          <p:cNvPr id="49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098" y="4787900"/>
            <a:ext cx="1127481" cy="196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39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7" grpId="0" animBg="1"/>
      <p:bldP spid="72" grpId="0" animBg="1"/>
      <p:bldP spid="39" grpId="0"/>
      <p:bldP spid="40" grpId="0"/>
      <p:bldP spid="41" grpId="0"/>
      <p:bldP spid="42" grpId="0"/>
      <p:bldP spid="43" grpId="0"/>
      <p:bldP spid="5" grpId="0" animBg="1"/>
      <p:bldP spid="6" grpId="0" animBg="1"/>
      <p:bldP spid="44" grpId="0"/>
      <p:bldP spid="45" grpId="0"/>
      <p:bldP spid="46" grpId="0"/>
      <p:bldP spid="47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Полилиния 51"/>
          <p:cNvSpPr>
            <a:spLocks/>
          </p:cNvSpPr>
          <p:nvPr/>
        </p:nvSpPr>
        <p:spPr bwMode="auto">
          <a:xfrm>
            <a:off x="5172075" y="3051175"/>
            <a:ext cx="2743200" cy="1214438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8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solidFill>
            <a:srgbClr val="96A5E2">
              <a:alpha val="50195"/>
            </a:srgbClr>
          </a:solidFill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7173" name="Прямая соединительная линия 55"/>
          <p:cNvCxnSpPr>
            <a:cxnSpLocks noChangeShapeType="1"/>
            <a:stCxn id="66" idx="0"/>
            <a:endCxn id="52" idx="0"/>
          </p:cNvCxnSpPr>
          <p:nvPr/>
        </p:nvCxnSpPr>
        <p:spPr bwMode="auto">
          <a:xfrm flipH="1">
            <a:off x="5172075" y="1531938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74" name="Прямая соединительная линия 56"/>
          <p:cNvCxnSpPr>
            <a:cxnSpLocks noChangeShapeType="1"/>
            <a:stCxn id="66" idx="4"/>
            <a:endCxn id="52" idx="4"/>
          </p:cNvCxnSpPr>
          <p:nvPr/>
        </p:nvCxnSpPr>
        <p:spPr bwMode="auto">
          <a:xfrm flipH="1">
            <a:off x="6700838" y="2141538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75" name="Прямая соединительная линия 57"/>
          <p:cNvCxnSpPr>
            <a:cxnSpLocks noChangeShapeType="1"/>
            <a:stCxn id="66" idx="3"/>
            <a:endCxn id="52" idx="3"/>
          </p:cNvCxnSpPr>
          <p:nvPr/>
        </p:nvCxnSpPr>
        <p:spPr bwMode="auto">
          <a:xfrm flipH="1">
            <a:off x="7915275" y="1531938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76" name="Прямая соединительная линия 58"/>
          <p:cNvCxnSpPr>
            <a:cxnSpLocks noChangeShapeType="1"/>
            <a:stCxn id="66" idx="1"/>
            <a:endCxn id="52" idx="1"/>
          </p:cNvCxnSpPr>
          <p:nvPr/>
        </p:nvCxnSpPr>
        <p:spPr bwMode="auto">
          <a:xfrm flipH="1">
            <a:off x="6091238" y="927100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7177" name="Прямая соединительная линия 59"/>
          <p:cNvCxnSpPr>
            <a:cxnSpLocks noChangeShapeType="1"/>
            <a:stCxn id="66" idx="2"/>
            <a:endCxn id="52" idx="2"/>
          </p:cNvCxnSpPr>
          <p:nvPr/>
        </p:nvCxnSpPr>
        <p:spPr bwMode="auto">
          <a:xfrm flipH="1">
            <a:off x="7315200" y="927100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7178" name="Прямоугольник 60"/>
          <p:cNvSpPr>
            <a:spLocks noChangeArrowheads="1"/>
          </p:cNvSpPr>
          <p:nvPr/>
        </p:nvSpPr>
        <p:spPr bwMode="auto">
          <a:xfrm>
            <a:off x="4770438" y="3479800"/>
            <a:ext cx="5254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1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179" name="Прямоугольник 61"/>
          <p:cNvSpPr>
            <a:spLocks noChangeArrowheads="1"/>
          </p:cNvSpPr>
          <p:nvPr/>
        </p:nvSpPr>
        <p:spPr bwMode="auto">
          <a:xfrm>
            <a:off x="6302375" y="4187825"/>
            <a:ext cx="5254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2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180" name="Прямоугольник 62"/>
          <p:cNvSpPr>
            <a:spLocks noChangeArrowheads="1"/>
          </p:cNvSpPr>
          <p:nvPr/>
        </p:nvSpPr>
        <p:spPr bwMode="auto">
          <a:xfrm>
            <a:off x="7834313" y="3497263"/>
            <a:ext cx="527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3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181" name="Прямоугольник 63"/>
          <p:cNvSpPr>
            <a:spLocks noChangeArrowheads="1"/>
          </p:cNvSpPr>
          <p:nvPr/>
        </p:nvSpPr>
        <p:spPr bwMode="auto">
          <a:xfrm>
            <a:off x="7367588" y="2717800"/>
            <a:ext cx="5254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4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182" name="Прямоугольник 64"/>
          <p:cNvSpPr>
            <a:spLocks noChangeArrowheads="1"/>
          </p:cNvSpPr>
          <p:nvPr/>
        </p:nvSpPr>
        <p:spPr bwMode="auto">
          <a:xfrm>
            <a:off x="5576888" y="2649538"/>
            <a:ext cx="5254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5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66" name="Полилиния 65"/>
          <p:cNvSpPr>
            <a:spLocks/>
          </p:cNvSpPr>
          <p:nvPr/>
        </p:nvSpPr>
        <p:spPr bwMode="auto">
          <a:xfrm>
            <a:off x="5791200" y="927100"/>
            <a:ext cx="2743200" cy="1214438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8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solidFill>
            <a:srgbClr val="96A5E2">
              <a:alpha val="50195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grpSp>
        <p:nvGrpSpPr>
          <p:cNvPr id="2" name="Группа 66"/>
          <p:cNvGrpSpPr>
            <a:grpSpLocks/>
          </p:cNvGrpSpPr>
          <p:nvPr/>
        </p:nvGrpSpPr>
        <p:grpSpPr bwMode="auto">
          <a:xfrm>
            <a:off x="5791200" y="935038"/>
            <a:ext cx="2743200" cy="1214437"/>
            <a:chOff x="5564185" y="908615"/>
            <a:chExt cx="2743200" cy="1214438"/>
          </a:xfrm>
        </p:grpSpPr>
        <p:cxnSp>
          <p:nvCxnSpPr>
            <p:cNvPr id="7228" name="Прямая соединительная линия 67"/>
            <p:cNvCxnSpPr>
              <a:cxnSpLocks noChangeShapeType="1"/>
              <a:stCxn id="66" idx="3"/>
              <a:endCxn id="66" idx="4"/>
            </p:cNvCxnSpPr>
            <p:nvPr/>
          </p:nvCxnSpPr>
          <p:spPr bwMode="auto">
            <a:xfrm flipH="1">
              <a:off x="7092947" y="1513453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229" name="Прямая соединительная линия 68"/>
            <p:cNvCxnSpPr>
              <a:cxnSpLocks noChangeShapeType="1"/>
              <a:stCxn id="66" idx="4"/>
              <a:endCxn id="66" idx="0"/>
            </p:cNvCxnSpPr>
            <p:nvPr/>
          </p:nvCxnSpPr>
          <p:spPr bwMode="auto">
            <a:xfrm flipH="1" flipV="1">
              <a:off x="5564185" y="1513453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230" name="Прямая соединительная линия 69"/>
            <p:cNvCxnSpPr>
              <a:cxnSpLocks noChangeShapeType="1"/>
              <a:stCxn id="66" idx="1"/>
              <a:endCxn id="66" idx="0"/>
            </p:cNvCxnSpPr>
            <p:nvPr/>
          </p:nvCxnSpPr>
          <p:spPr bwMode="auto">
            <a:xfrm flipH="1">
              <a:off x="5564185" y="908615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231" name="Прямая соединительная линия 70"/>
            <p:cNvCxnSpPr>
              <a:cxnSpLocks noChangeShapeType="1"/>
              <a:stCxn id="66" idx="2"/>
              <a:endCxn id="66" idx="3"/>
            </p:cNvCxnSpPr>
            <p:nvPr/>
          </p:nvCxnSpPr>
          <p:spPr bwMode="auto">
            <a:xfrm>
              <a:off x="7707309" y="908615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232" name="Прямая соединительная линия 71"/>
            <p:cNvCxnSpPr>
              <a:cxnSpLocks noChangeShapeType="1"/>
              <a:stCxn id="66" idx="2"/>
              <a:endCxn id="66" idx="1"/>
            </p:cNvCxnSpPr>
            <p:nvPr/>
          </p:nvCxnSpPr>
          <p:spPr bwMode="auto">
            <a:xfrm flipH="1">
              <a:off x="6483347" y="908615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7185" name="Прямоугольник 72"/>
          <p:cNvSpPr>
            <a:spLocks noChangeArrowheads="1"/>
          </p:cNvSpPr>
          <p:nvPr/>
        </p:nvSpPr>
        <p:spPr bwMode="auto">
          <a:xfrm>
            <a:off x="5327650" y="1220788"/>
            <a:ext cx="5318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1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186" name="Прямоугольник 73"/>
          <p:cNvSpPr>
            <a:spLocks noChangeArrowheads="1"/>
          </p:cNvSpPr>
          <p:nvPr/>
        </p:nvSpPr>
        <p:spPr bwMode="auto">
          <a:xfrm>
            <a:off x="6791325" y="2003425"/>
            <a:ext cx="531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2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187" name="Прямоугольник 74"/>
          <p:cNvSpPr>
            <a:spLocks noChangeArrowheads="1"/>
          </p:cNvSpPr>
          <p:nvPr/>
        </p:nvSpPr>
        <p:spPr bwMode="auto">
          <a:xfrm>
            <a:off x="8493125" y="135413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3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7188" name="Прямоугольник 75"/>
          <p:cNvSpPr>
            <a:spLocks noChangeArrowheads="1"/>
          </p:cNvSpPr>
          <p:nvPr/>
        </p:nvSpPr>
        <p:spPr bwMode="auto">
          <a:xfrm>
            <a:off x="7893050" y="696912"/>
            <a:ext cx="5318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 dirty="0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 dirty="0">
                <a:solidFill>
                  <a:srgbClr val="40458C"/>
                </a:solidFill>
                <a:latin typeface="Bookman Old Style" pitchFamily="18" charset="0"/>
              </a:rPr>
              <a:t>4</a:t>
            </a:r>
            <a:endParaRPr lang="ru-RU" altLang="ru-RU" dirty="0">
              <a:solidFill>
                <a:srgbClr val="40458C"/>
              </a:solidFill>
            </a:endParaRPr>
          </a:p>
        </p:txBody>
      </p:sp>
      <p:sp>
        <p:nvSpPr>
          <p:cNvPr id="7189" name="Прямоугольник 76"/>
          <p:cNvSpPr>
            <a:spLocks noChangeArrowheads="1"/>
          </p:cNvSpPr>
          <p:nvPr/>
        </p:nvSpPr>
        <p:spPr bwMode="auto">
          <a:xfrm>
            <a:off x="6211094" y="704850"/>
            <a:ext cx="5318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 dirty="0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 dirty="0">
                <a:solidFill>
                  <a:srgbClr val="40458C"/>
                </a:solidFill>
                <a:latin typeface="Bookman Old Style" pitchFamily="18" charset="0"/>
              </a:rPr>
              <a:t>5</a:t>
            </a:r>
            <a:endParaRPr lang="ru-RU" altLang="ru-RU" dirty="0">
              <a:solidFill>
                <a:srgbClr val="40458C"/>
              </a:solidFill>
            </a:endParaRPr>
          </a:p>
        </p:txBody>
      </p:sp>
      <p:grpSp>
        <p:nvGrpSpPr>
          <p:cNvPr id="3" name="Группа 77"/>
          <p:cNvGrpSpPr>
            <a:grpSpLocks/>
          </p:cNvGrpSpPr>
          <p:nvPr/>
        </p:nvGrpSpPr>
        <p:grpSpPr bwMode="auto">
          <a:xfrm>
            <a:off x="5172075" y="3059113"/>
            <a:ext cx="2743200" cy="1214437"/>
            <a:chOff x="4951713" y="3039036"/>
            <a:chExt cx="2743200" cy="1214438"/>
          </a:xfrm>
        </p:grpSpPr>
        <p:cxnSp>
          <p:nvCxnSpPr>
            <p:cNvPr id="7223" name="Прямая соединительная линия 78"/>
            <p:cNvCxnSpPr>
              <a:cxnSpLocks noChangeShapeType="1"/>
              <a:stCxn id="52" idx="4"/>
              <a:endCxn id="52" idx="0"/>
            </p:cNvCxnSpPr>
            <p:nvPr/>
          </p:nvCxnSpPr>
          <p:spPr bwMode="auto">
            <a:xfrm flipH="1" flipV="1">
              <a:off x="4951713" y="3643874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224" name="Прямая соединительная линия 79"/>
            <p:cNvCxnSpPr>
              <a:cxnSpLocks noChangeShapeType="1"/>
              <a:stCxn id="52" idx="3"/>
              <a:endCxn id="52" idx="4"/>
            </p:cNvCxnSpPr>
            <p:nvPr/>
          </p:nvCxnSpPr>
          <p:spPr bwMode="auto">
            <a:xfrm flipH="1">
              <a:off x="6480475" y="3643874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225" name="Прямая соединительная линия 80"/>
            <p:cNvCxnSpPr>
              <a:cxnSpLocks noChangeShapeType="1"/>
              <a:stCxn id="52" idx="1"/>
              <a:endCxn id="52" idx="0"/>
            </p:cNvCxnSpPr>
            <p:nvPr/>
          </p:nvCxnSpPr>
          <p:spPr bwMode="auto">
            <a:xfrm flipH="1">
              <a:off x="4951713" y="3039036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7226" name="Прямая соединительная линия 81"/>
            <p:cNvCxnSpPr>
              <a:cxnSpLocks noChangeShapeType="1"/>
              <a:stCxn id="52" idx="2"/>
              <a:endCxn id="52" idx="3"/>
            </p:cNvCxnSpPr>
            <p:nvPr/>
          </p:nvCxnSpPr>
          <p:spPr bwMode="auto">
            <a:xfrm>
              <a:off x="7094837" y="3039036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7227" name="Прямая соединительная линия 82"/>
            <p:cNvCxnSpPr>
              <a:cxnSpLocks noChangeShapeType="1"/>
              <a:stCxn id="52" idx="2"/>
              <a:endCxn id="52" idx="1"/>
            </p:cNvCxnSpPr>
            <p:nvPr/>
          </p:nvCxnSpPr>
          <p:spPr bwMode="auto">
            <a:xfrm flipH="1">
              <a:off x="5870875" y="3039036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</p:grpSp>
      <p:sp>
        <p:nvSpPr>
          <p:cNvPr id="105" name="Полилиния 104"/>
          <p:cNvSpPr>
            <a:spLocks/>
          </p:cNvSpPr>
          <p:nvPr/>
        </p:nvSpPr>
        <p:spPr bwMode="auto">
          <a:xfrm>
            <a:off x="1525588" y="2754313"/>
            <a:ext cx="1838325" cy="2133600"/>
          </a:xfrm>
          <a:custGeom>
            <a:avLst/>
            <a:gdLst>
              <a:gd name="T0" fmla="*/ 606530 w 1843088"/>
              <a:gd name="T1" fmla="*/ 0 h 2133600"/>
              <a:gd name="T2" fmla="*/ 1805594 w 1843088"/>
              <a:gd name="T3" fmla="*/ 9525 h 2133600"/>
              <a:gd name="T4" fmla="*/ 1194397 w 1843088"/>
              <a:gd name="T5" fmla="*/ 2133600 h 2133600"/>
              <a:gd name="T6" fmla="*/ 0 w 1843088"/>
              <a:gd name="T7" fmla="*/ 2133600 h 2133600"/>
              <a:gd name="T8" fmla="*/ 606530 w 1843088"/>
              <a:gd name="T9" fmla="*/ 0 h 2133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43088"/>
              <a:gd name="T16" fmla="*/ 0 h 2133600"/>
              <a:gd name="T17" fmla="*/ 1843088 w 1843088"/>
              <a:gd name="T18" fmla="*/ 2133600 h 2133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43088" h="2133600">
                <a:moveTo>
                  <a:pt x="619125" y="0"/>
                </a:moveTo>
                <a:lnTo>
                  <a:pt x="1843088" y="9525"/>
                </a:lnTo>
                <a:lnTo>
                  <a:pt x="1219200" y="2133600"/>
                </a:lnTo>
                <a:lnTo>
                  <a:pt x="0" y="2133600"/>
                </a:lnTo>
                <a:lnTo>
                  <a:pt x="619125" y="0"/>
                </a:lnTo>
                <a:close/>
              </a:path>
            </a:pathLst>
          </a:custGeom>
          <a:solidFill>
            <a:schemeClr val="bg2">
              <a:alpha val="50195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06" name="Полилиния 105"/>
          <p:cNvSpPr/>
          <p:nvPr/>
        </p:nvSpPr>
        <p:spPr bwMode="auto">
          <a:xfrm>
            <a:off x="2749550" y="2749550"/>
            <a:ext cx="1216025" cy="2733675"/>
          </a:xfrm>
          <a:custGeom>
            <a:avLst/>
            <a:gdLst>
              <a:gd name="connsiteX0" fmla="*/ 614362 w 1214437"/>
              <a:gd name="connsiteY0" fmla="*/ 0 h 2733675"/>
              <a:gd name="connsiteX1" fmla="*/ 1214437 w 1214437"/>
              <a:gd name="connsiteY1" fmla="*/ 614362 h 2733675"/>
              <a:gd name="connsiteX2" fmla="*/ 595312 w 1214437"/>
              <a:gd name="connsiteY2" fmla="*/ 2733675 h 2733675"/>
              <a:gd name="connsiteX3" fmla="*/ 0 w 1214437"/>
              <a:gd name="connsiteY3" fmla="*/ 2128837 h 2733675"/>
              <a:gd name="connsiteX4" fmla="*/ 614362 w 1214437"/>
              <a:gd name="connsiteY4" fmla="*/ 0 h 2733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437" h="2733675">
                <a:moveTo>
                  <a:pt x="614362" y="0"/>
                </a:moveTo>
                <a:lnTo>
                  <a:pt x="1214437" y="614362"/>
                </a:lnTo>
                <a:lnTo>
                  <a:pt x="595312" y="2733675"/>
                </a:lnTo>
                <a:lnTo>
                  <a:pt x="0" y="2128837"/>
                </a:lnTo>
                <a:lnTo>
                  <a:pt x="614362" y="0"/>
                </a:lnTo>
                <a:close/>
              </a:path>
            </a:pathLst>
          </a:custGeom>
          <a:solidFill>
            <a:schemeClr val="bg2">
              <a:lumMod val="90000"/>
              <a:alpha val="50196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>
              <a:solidFill>
                <a:srgbClr val="40458C"/>
              </a:solidFill>
            </a:endParaRPr>
          </a:p>
        </p:txBody>
      </p:sp>
      <p:sp>
        <p:nvSpPr>
          <p:cNvPr id="107" name="Полилиния 106"/>
          <p:cNvSpPr/>
          <p:nvPr/>
        </p:nvSpPr>
        <p:spPr bwMode="auto">
          <a:xfrm>
            <a:off x="611188" y="2749550"/>
            <a:ext cx="1538287" cy="2724150"/>
          </a:xfrm>
          <a:custGeom>
            <a:avLst/>
            <a:gdLst>
              <a:gd name="connsiteX0" fmla="*/ 614363 w 1533525"/>
              <a:gd name="connsiteY0" fmla="*/ 600075 h 2724150"/>
              <a:gd name="connsiteX1" fmla="*/ 1533525 w 1533525"/>
              <a:gd name="connsiteY1" fmla="*/ 0 h 2724150"/>
              <a:gd name="connsiteX2" fmla="*/ 919163 w 1533525"/>
              <a:gd name="connsiteY2" fmla="*/ 2119312 h 2724150"/>
              <a:gd name="connsiteX3" fmla="*/ 0 w 1533525"/>
              <a:gd name="connsiteY3" fmla="*/ 2724150 h 2724150"/>
              <a:gd name="connsiteX4" fmla="*/ 614363 w 1533525"/>
              <a:gd name="connsiteY4" fmla="*/ 600075 h 2724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25" h="2724150">
                <a:moveTo>
                  <a:pt x="614363" y="600075"/>
                </a:moveTo>
                <a:lnTo>
                  <a:pt x="1533525" y="0"/>
                </a:lnTo>
                <a:lnTo>
                  <a:pt x="919163" y="2119312"/>
                </a:lnTo>
                <a:lnTo>
                  <a:pt x="0" y="2724150"/>
                </a:lnTo>
                <a:lnTo>
                  <a:pt x="614363" y="600075"/>
                </a:lnTo>
                <a:close/>
              </a:path>
            </a:pathLst>
          </a:custGeom>
          <a:solidFill>
            <a:schemeClr val="bg2">
              <a:lumMod val="90000"/>
              <a:alpha val="50196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>
              <a:solidFill>
                <a:srgbClr val="40458C"/>
              </a:solidFill>
            </a:endParaRPr>
          </a:p>
        </p:txBody>
      </p:sp>
      <p:sp>
        <p:nvSpPr>
          <p:cNvPr id="108" name="Полилиния 107"/>
          <p:cNvSpPr/>
          <p:nvPr/>
        </p:nvSpPr>
        <p:spPr bwMode="auto">
          <a:xfrm>
            <a:off x="604838" y="3357563"/>
            <a:ext cx="2143125" cy="2738437"/>
          </a:xfrm>
          <a:custGeom>
            <a:avLst/>
            <a:gdLst>
              <a:gd name="connsiteX0" fmla="*/ 614362 w 2143125"/>
              <a:gd name="connsiteY0" fmla="*/ 0 h 2738437"/>
              <a:gd name="connsiteX1" fmla="*/ 2143125 w 2143125"/>
              <a:gd name="connsiteY1" fmla="*/ 614362 h 2738437"/>
              <a:gd name="connsiteX2" fmla="*/ 1528762 w 2143125"/>
              <a:gd name="connsiteY2" fmla="*/ 2738437 h 2738437"/>
              <a:gd name="connsiteX3" fmla="*/ 0 w 2143125"/>
              <a:gd name="connsiteY3" fmla="*/ 2119312 h 2738437"/>
              <a:gd name="connsiteX4" fmla="*/ 614362 w 2143125"/>
              <a:gd name="connsiteY4" fmla="*/ 0 h 2738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3125" h="2738437">
                <a:moveTo>
                  <a:pt x="614362" y="0"/>
                </a:moveTo>
                <a:lnTo>
                  <a:pt x="2143125" y="614362"/>
                </a:lnTo>
                <a:lnTo>
                  <a:pt x="1528762" y="2738437"/>
                </a:lnTo>
                <a:lnTo>
                  <a:pt x="0" y="2119312"/>
                </a:lnTo>
                <a:lnTo>
                  <a:pt x="614362" y="0"/>
                </a:lnTo>
                <a:close/>
              </a:path>
            </a:pathLst>
          </a:custGeom>
          <a:solidFill>
            <a:schemeClr val="bg2">
              <a:lumMod val="75000"/>
              <a:alpha val="50196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>
              <a:solidFill>
                <a:srgbClr val="40458C"/>
              </a:solidFill>
            </a:endParaRPr>
          </a:p>
        </p:txBody>
      </p:sp>
      <p:sp>
        <p:nvSpPr>
          <p:cNvPr id="109" name="Полилиния 108"/>
          <p:cNvSpPr/>
          <p:nvPr/>
        </p:nvSpPr>
        <p:spPr bwMode="auto">
          <a:xfrm>
            <a:off x="2130425" y="3357563"/>
            <a:ext cx="1833563" cy="2733675"/>
          </a:xfrm>
          <a:custGeom>
            <a:avLst/>
            <a:gdLst>
              <a:gd name="connsiteX0" fmla="*/ 619125 w 1833563"/>
              <a:gd name="connsiteY0" fmla="*/ 604837 h 2733675"/>
              <a:gd name="connsiteX1" fmla="*/ 1833563 w 1833563"/>
              <a:gd name="connsiteY1" fmla="*/ 0 h 2733675"/>
              <a:gd name="connsiteX2" fmla="*/ 1214438 w 1833563"/>
              <a:gd name="connsiteY2" fmla="*/ 2133600 h 2733675"/>
              <a:gd name="connsiteX3" fmla="*/ 0 w 1833563"/>
              <a:gd name="connsiteY3" fmla="*/ 2733675 h 2733675"/>
              <a:gd name="connsiteX4" fmla="*/ 619125 w 1833563"/>
              <a:gd name="connsiteY4" fmla="*/ 604837 h 2733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3563" h="2733675">
                <a:moveTo>
                  <a:pt x="619125" y="604837"/>
                </a:moveTo>
                <a:lnTo>
                  <a:pt x="1833563" y="0"/>
                </a:lnTo>
                <a:lnTo>
                  <a:pt x="1214438" y="2133600"/>
                </a:lnTo>
                <a:lnTo>
                  <a:pt x="0" y="2733675"/>
                </a:lnTo>
                <a:lnTo>
                  <a:pt x="619125" y="604837"/>
                </a:lnTo>
                <a:close/>
              </a:path>
            </a:pathLst>
          </a:custGeom>
          <a:solidFill>
            <a:schemeClr val="bg2">
              <a:lumMod val="50000"/>
              <a:alpha val="50196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>
              <a:solidFill>
                <a:srgbClr val="40458C"/>
              </a:solidFill>
            </a:endParaRPr>
          </a:p>
        </p:txBody>
      </p:sp>
      <p:cxnSp>
        <p:nvCxnSpPr>
          <p:cNvPr id="7196" name="Прямая соединительная линия 109"/>
          <p:cNvCxnSpPr>
            <a:cxnSpLocks noChangeShapeType="1"/>
          </p:cNvCxnSpPr>
          <p:nvPr/>
        </p:nvCxnSpPr>
        <p:spPr bwMode="auto">
          <a:xfrm flipH="1">
            <a:off x="603250" y="3355975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7" name="Прямая соединительная линия 110"/>
          <p:cNvCxnSpPr>
            <a:cxnSpLocks noChangeShapeType="1"/>
          </p:cNvCxnSpPr>
          <p:nvPr/>
        </p:nvCxnSpPr>
        <p:spPr bwMode="auto">
          <a:xfrm flipH="1">
            <a:off x="2132013" y="3965575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8" name="Прямая соединительная линия 111"/>
          <p:cNvCxnSpPr>
            <a:cxnSpLocks noChangeShapeType="1"/>
          </p:cNvCxnSpPr>
          <p:nvPr/>
        </p:nvCxnSpPr>
        <p:spPr bwMode="auto">
          <a:xfrm flipH="1">
            <a:off x="3346450" y="3355975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9" name="Прямая соединительная линия 112"/>
          <p:cNvCxnSpPr>
            <a:cxnSpLocks noChangeShapeType="1"/>
          </p:cNvCxnSpPr>
          <p:nvPr/>
        </p:nvCxnSpPr>
        <p:spPr bwMode="auto">
          <a:xfrm flipH="1">
            <a:off x="1522413" y="2751138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7200" name="Прямая соединительная линия 113"/>
          <p:cNvCxnSpPr>
            <a:cxnSpLocks noChangeShapeType="1"/>
          </p:cNvCxnSpPr>
          <p:nvPr/>
        </p:nvCxnSpPr>
        <p:spPr bwMode="auto">
          <a:xfrm flipH="1">
            <a:off x="2746375" y="2751138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7201" name="Прямоугольник 114"/>
          <p:cNvSpPr>
            <a:spLocks noChangeArrowheads="1"/>
          </p:cNvSpPr>
          <p:nvPr/>
        </p:nvSpPr>
        <p:spPr bwMode="auto">
          <a:xfrm>
            <a:off x="201613" y="5303838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latin typeface="Arial" pitchFamily="34" charset="0"/>
                <a:cs typeface="Arial" pitchFamily="34" charset="0"/>
              </a:rPr>
              <a:t>A</a:t>
            </a:r>
            <a:r>
              <a:rPr lang="ru-RU" altLang="ru-RU" b="1" i="1" baseline="-25000" dirty="0">
                <a:latin typeface="Arial" pitchFamily="34" charset="0"/>
                <a:cs typeface="Arial" pitchFamily="34" charset="0"/>
              </a:rPr>
              <a:t>1</a:t>
            </a:r>
            <a:endParaRPr lang="ru-RU" alt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02" name="Прямоугольник 115"/>
          <p:cNvSpPr>
            <a:spLocks noChangeArrowheads="1"/>
          </p:cNvSpPr>
          <p:nvPr/>
        </p:nvSpPr>
        <p:spPr bwMode="auto">
          <a:xfrm>
            <a:off x="1733550" y="6011863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latin typeface="Arial" pitchFamily="34" charset="0"/>
                <a:cs typeface="Arial" pitchFamily="34" charset="0"/>
              </a:rPr>
              <a:t>A</a:t>
            </a:r>
            <a:r>
              <a:rPr lang="ru-RU" altLang="ru-RU" b="1" i="1" baseline="-25000" dirty="0">
                <a:latin typeface="Arial" pitchFamily="34" charset="0"/>
                <a:cs typeface="Arial" pitchFamily="34" charset="0"/>
              </a:rPr>
              <a:t>2</a:t>
            </a:r>
            <a:endParaRPr lang="ru-RU" alt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03" name="Прямоугольник 116"/>
          <p:cNvSpPr>
            <a:spLocks noChangeArrowheads="1"/>
          </p:cNvSpPr>
          <p:nvPr/>
        </p:nvSpPr>
        <p:spPr bwMode="auto">
          <a:xfrm>
            <a:off x="3265488" y="5407127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latin typeface="Arial" pitchFamily="34" charset="0"/>
                <a:cs typeface="Arial" pitchFamily="34" charset="0"/>
              </a:rPr>
              <a:t>A</a:t>
            </a:r>
            <a:r>
              <a:rPr lang="ru-RU" altLang="ru-RU" b="1" i="1" baseline="-25000" dirty="0">
                <a:latin typeface="Arial" pitchFamily="34" charset="0"/>
                <a:cs typeface="Arial" pitchFamily="34" charset="0"/>
              </a:rPr>
              <a:t>3</a:t>
            </a:r>
            <a:endParaRPr lang="ru-RU" alt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04" name="Прямоугольник 117"/>
          <p:cNvSpPr>
            <a:spLocks noChangeArrowheads="1"/>
          </p:cNvSpPr>
          <p:nvPr/>
        </p:nvSpPr>
        <p:spPr bwMode="auto">
          <a:xfrm>
            <a:off x="2798763" y="4603234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latin typeface="Arial" pitchFamily="34" charset="0"/>
                <a:cs typeface="Arial" pitchFamily="34" charset="0"/>
              </a:rPr>
              <a:t>A</a:t>
            </a:r>
            <a:r>
              <a:rPr lang="ru-RU" altLang="ru-RU" b="1" i="1" baseline="-25000" dirty="0">
                <a:latin typeface="Arial" pitchFamily="34" charset="0"/>
                <a:cs typeface="Arial" pitchFamily="34" charset="0"/>
              </a:rPr>
              <a:t>4</a:t>
            </a:r>
            <a:endParaRPr lang="ru-RU" alt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05" name="Прямоугольник 118"/>
          <p:cNvSpPr>
            <a:spLocks noChangeArrowheads="1"/>
          </p:cNvSpPr>
          <p:nvPr/>
        </p:nvSpPr>
        <p:spPr bwMode="auto">
          <a:xfrm>
            <a:off x="1042080" y="4566206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latin typeface="Arial" pitchFamily="34" charset="0"/>
                <a:cs typeface="Arial" pitchFamily="34" charset="0"/>
              </a:rPr>
              <a:t>A</a:t>
            </a:r>
            <a:r>
              <a:rPr lang="ru-RU" altLang="ru-RU" b="1" i="1" baseline="-25000" dirty="0">
                <a:latin typeface="Arial" pitchFamily="34" charset="0"/>
                <a:cs typeface="Arial" pitchFamily="34" charset="0"/>
              </a:rPr>
              <a:t>5</a:t>
            </a:r>
            <a:endParaRPr lang="ru-RU" altLang="ru-RU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Группа 120"/>
          <p:cNvGrpSpPr>
            <a:grpSpLocks/>
          </p:cNvGrpSpPr>
          <p:nvPr/>
        </p:nvGrpSpPr>
        <p:grpSpPr bwMode="auto">
          <a:xfrm>
            <a:off x="1212850" y="2754313"/>
            <a:ext cx="2743200" cy="1214437"/>
            <a:chOff x="1300938" y="3135287"/>
            <a:chExt cx="2743200" cy="1214438"/>
          </a:xfrm>
        </p:grpSpPr>
        <p:cxnSp>
          <p:nvCxnSpPr>
            <p:cNvPr id="7218" name="Прямая соединительная линия 121"/>
            <p:cNvCxnSpPr>
              <a:cxnSpLocks noChangeShapeType="1"/>
            </p:cNvCxnSpPr>
            <p:nvPr/>
          </p:nvCxnSpPr>
          <p:spPr bwMode="auto">
            <a:xfrm flipH="1">
              <a:off x="2829700" y="3740125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219" name="Прямая соединительная линия 122"/>
            <p:cNvCxnSpPr>
              <a:cxnSpLocks noChangeShapeType="1"/>
            </p:cNvCxnSpPr>
            <p:nvPr/>
          </p:nvCxnSpPr>
          <p:spPr bwMode="auto">
            <a:xfrm flipH="1" flipV="1">
              <a:off x="1300938" y="3740125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220" name="Прямая соединительная линия 123"/>
            <p:cNvCxnSpPr>
              <a:cxnSpLocks noChangeShapeType="1"/>
            </p:cNvCxnSpPr>
            <p:nvPr/>
          </p:nvCxnSpPr>
          <p:spPr bwMode="auto">
            <a:xfrm flipH="1">
              <a:off x="1300938" y="3135287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221" name="Прямая соединительная линия 124"/>
            <p:cNvCxnSpPr>
              <a:cxnSpLocks noChangeShapeType="1"/>
            </p:cNvCxnSpPr>
            <p:nvPr/>
          </p:nvCxnSpPr>
          <p:spPr bwMode="auto">
            <a:xfrm>
              <a:off x="3444062" y="3135287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222" name="Прямая соединительная линия 125"/>
            <p:cNvCxnSpPr>
              <a:cxnSpLocks noChangeShapeType="1"/>
            </p:cNvCxnSpPr>
            <p:nvPr/>
          </p:nvCxnSpPr>
          <p:spPr bwMode="auto">
            <a:xfrm flipH="1">
              <a:off x="2220100" y="3135287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7207" name="Прямоугольник 126"/>
          <p:cNvSpPr>
            <a:spLocks noChangeArrowheads="1"/>
          </p:cNvSpPr>
          <p:nvPr/>
        </p:nvSpPr>
        <p:spPr bwMode="auto">
          <a:xfrm>
            <a:off x="791594" y="3059113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b="1" i="1" baseline="-25000" dirty="0">
                <a:latin typeface="Arial" pitchFamily="34" charset="0"/>
                <a:cs typeface="Arial" pitchFamily="34" charset="0"/>
              </a:rPr>
              <a:t>1</a:t>
            </a:r>
            <a:endParaRPr lang="ru-RU" alt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08" name="Прямоугольник 127"/>
          <p:cNvSpPr>
            <a:spLocks noChangeArrowheads="1"/>
          </p:cNvSpPr>
          <p:nvPr/>
        </p:nvSpPr>
        <p:spPr bwMode="auto">
          <a:xfrm>
            <a:off x="2222500" y="3827463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b="1" i="1" baseline="-25000" dirty="0">
                <a:latin typeface="Arial" pitchFamily="34" charset="0"/>
                <a:cs typeface="Arial" pitchFamily="34" charset="0"/>
              </a:rPr>
              <a:t>2</a:t>
            </a:r>
            <a:endParaRPr lang="ru-RU" alt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09" name="Прямоугольник 128"/>
          <p:cNvSpPr>
            <a:spLocks noChangeArrowheads="1"/>
          </p:cNvSpPr>
          <p:nvPr/>
        </p:nvSpPr>
        <p:spPr bwMode="auto">
          <a:xfrm>
            <a:off x="3924300" y="3178175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b="1" i="1" baseline="-25000" dirty="0">
                <a:latin typeface="Arial" pitchFamily="34" charset="0"/>
                <a:cs typeface="Arial" pitchFamily="34" charset="0"/>
              </a:rPr>
              <a:t>3</a:t>
            </a:r>
            <a:endParaRPr lang="ru-RU" alt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10" name="Прямоугольник 129"/>
          <p:cNvSpPr>
            <a:spLocks noChangeArrowheads="1"/>
          </p:cNvSpPr>
          <p:nvPr/>
        </p:nvSpPr>
        <p:spPr bwMode="auto">
          <a:xfrm>
            <a:off x="3306763" y="2427969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b="1" i="1" baseline="-25000" dirty="0">
                <a:latin typeface="Arial" pitchFamily="34" charset="0"/>
                <a:cs typeface="Arial" pitchFamily="34" charset="0"/>
              </a:rPr>
              <a:t>4</a:t>
            </a:r>
            <a:endParaRPr lang="ru-RU" alt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11" name="Прямоугольник 130"/>
          <p:cNvSpPr>
            <a:spLocks noChangeArrowheads="1"/>
          </p:cNvSpPr>
          <p:nvPr/>
        </p:nvSpPr>
        <p:spPr bwMode="auto">
          <a:xfrm>
            <a:off x="1637168" y="2464872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b="1" i="1" baseline="-25000" dirty="0">
                <a:latin typeface="Arial" pitchFamily="34" charset="0"/>
                <a:cs typeface="Arial" pitchFamily="34" charset="0"/>
              </a:rPr>
              <a:t>5</a:t>
            </a:r>
            <a:endParaRPr lang="ru-RU" altLang="ru-RU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Группа 131"/>
          <p:cNvGrpSpPr>
            <a:grpSpLocks/>
          </p:cNvGrpSpPr>
          <p:nvPr/>
        </p:nvGrpSpPr>
        <p:grpSpPr bwMode="auto">
          <a:xfrm>
            <a:off x="603250" y="4875213"/>
            <a:ext cx="2743200" cy="1214437"/>
            <a:chOff x="682536" y="5260047"/>
            <a:chExt cx="2743200" cy="1214438"/>
          </a:xfrm>
        </p:grpSpPr>
        <p:cxnSp>
          <p:nvCxnSpPr>
            <p:cNvPr id="7213" name="Прямая соединительная линия 132"/>
            <p:cNvCxnSpPr>
              <a:cxnSpLocks noChangeShapeType="1"/>
            </p:cNvCxnSpPr>
            <p:nvPr/>
          </p:nvCxnSpPr>
          <p:spPr bwMode="auto">
            <a:xfrm flipH="1" flipV="1">
              <a:off x="682536" y="5864885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214" name="Прямая соединительная линия 133"/>
            <p:cNvCxnSpPr>
              <a:cxnSpLocks noChangeShapeType="1"/>
            </p:cNvCxnSpPr>
            <p:nvPr/>
          </p:nvCxnSpPr>
          <p:spPr bwMode="auto">
            <a:xfrm flipH="1">
              <a:off x="2211298" y="5864885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215" name="Прямая соединительная линия 134"/>
            <p:cNvCxnSpPr>
              <a:cxnSpLocks noChangeShapeType="1"/>
            </p:cNvCxnSpPr>
            <p:nvPr/>
          </p:nvCxnSpPr>
          <p:spPr bwMode="auto">
            <a:xfrm flipH="1">
              <a:off x="682536" y="5260047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7216" name="Прямая соединительная линия 135"/>
            <p:cNvCxnSpPr>
              <a:cxnSpLocks noChangeShapeType="1"/>
            </p:cNvCxnSpPr>
            <p:nvPr/>
          </p:nvCxnSpPr>
          <p:spPr bwMode="auto">
            <a:xfrm>
              <a:off x="2825660" y="5260047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7217" name="Прямая соединительная линия 136"/>
            <p:cNvCxnSpPr>
              <a:cxnSpLocks noChangeShapeType="1"/>
            </p:cNvCxnSpPr>
            <p:nvPr/>
          </p:nvCxnSpPr>
          <p:spPr bwMode="auto">
            <a:xfrm flipH="1">
              <a:off x="1601698" y="5260047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</p:grpSp>
      <p:sp>
        <p:nvSpPr>
          <p:cNvPr id="65" name="Text Box 46"/>
          <p:cNvSpPr txBox="1">
            <a:spLocks noChangeArrowheads="1"/>
          </p:cNvSpPr>
          <p:nvPr/>
        </p:nvSpPr>
        <p:spPr bwMode="auto">
          <a:xfrm>
            <a:off x="509489" y="1127998"/>
            <a:ext cx="3499048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Многоугольники </a:t>
            </a:r>
            <a:endParaRPr lang="ru-RU" altLang="ru-RU" sz="2200" dirty="0">
              <a:latin typeface="Arial" pitchFamily="34" charset="0"/>
              <a:cs typeface="Arial" pitchFamily="34" charset="0"/>
            </a:endParaRPr>
          </a:p>
          <a:p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200" i="1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200" i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…А</a:t>
            </a:r>
            <a:r>
              <a:rPr lang="en-US" altLang="ru-RU" sz="2200" i="1" baseline="-25000" dirty="0">
                <a:latin typeface="Arial" pitchFamily="34" charset="0"/>
                <a:cs typeface="Arial" pitchFamily="34" charset="0"/>
              </a:rPr>
              <a:t>n</a:t>
            </a:r>
            <a:r>
              <a:rPr lang="ru-RU" altLang="ru-RU" sz="2200" dirty="0">
                <a:latin typeface="Arial" pitchFamily="34" charset="0"/>
                <a:cs typeface="Arial" pitchFamily="34" charset="0"/>
              </a:rPr>
              <a:t>  и  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200" i="1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200" i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…В</a:t>
            </a:r>
            <a:r>
              <a:rPr lang="en-US" altLang="ru-RU" sz="2200" i="1" baseline="-25000" dirty="0">
                <a:latin typeface="Arial" pitchFamily="34" charset="0"/>
                <a:cs typeface="Arial" pitchFamily="34" charset="0"/>
              </a:rPr>
              <a:t>n</a:t>
            </a:r>
            <a:r>
              <a:rPr lang="ru-RU" altLang="ru-RU" sz="2200" baseline="-25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200" dirty="0">
                <a:latin typeface="Arial" pitchFamily="34" charset="0"/>
                <a:cs typeface="Arial" pitchFamily="34" charset="0"/>
              </a:rPr>
              <a:t> – </a:t>
            </a:r>
            <a:r>
              <a:rPr lang="ru-RU" altLang="ru-RU" sz="22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основания призмы</a:t>
            </a:r>
            <a:r>
              <a:rPr lang="ru-RU" alt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alt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 Box 46"/>
          <p:cNvSpPr txBox="1">
            <a:spLocks noChangeArrowheads="1"/>
          </p:cNvSpPr>
          <p:nvPr/>
        </p:nvSpPr>
        <p:spPr bwMode="auto">
          <a:xfrm>
            <a:off x="4454525" y="4935538"/>
            <a:ext cx="40386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Параллелограммы 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200" i="1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200" i="1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200" i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200" i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altLang="ru-RU" sz="2200" dirty="0">
                <a:latin typeface="Arial" pitchFamily="34" charset="0"/>
                <a:cs typeface="Arial" pitchFamily="34" charset="0"/>
              </a:rPr>
              <a:t>,  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200" i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200" i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altLang="ru-RU" sz="2200" i="1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ru-RU" altLang="ru-RU" sz="2200" i="1" dirty="0">
                <a:latin typeface="Arial" pitchFamily="34" charset="0"/>
                <a:cs typeface="Arial" pitchFamily="34" charset="0"/>
              </a:rPr>
              <a:t>А</a:t>
            </a:r>
            <a:r>
              <a:rPr lang="ru-RU" altLang="ru-RU" sz="2200" i="1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ru-RU" altLang="ru-RU" sz="2200" dirty="0">
                <a:latin typeface="Arial" pitchFamily="34" charset="0"/>
                <a:cs typeface="Arial" pitchFamily="34" charset="0"/>
              </a:rPr>
              <a:t> и т.д. </a:t>
            </a:r>
            <a:r>
              <a:rPr lang="ru-RU" altLang="ru-RU" sz="22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боковые грани </a:t>
            </a:r>
            <a:r>
              <a:rPr lang="ru-RU" altLang="ru-RU" sz="22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призмы</a:t>
            </a:r>
            <a:r>
              <a:rPr lang="ru-RU" alt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altLang="ru-RU" sz="22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Заголовок 7"/>
          <p:cNvSpPr>
            <a:spLocks noGrp="1"/>
          </p:cNvSpPr>
          <p:nvPr>
            <p:ph type="title"/>
          </p:nvPr>
        </p:nvSpPr>
        <p:spPr>
          <a:xfrm>
            <a:off x="342900" y="182448"/>
            <a:ext cx="8229600" cy="85411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Элементы призмы</a:t>
            </a:r>
            <a:endParaRPr lang="ru-RU" sz="4000" dirty="0"/>
          </a:p>
        </p:txBody>
      </p:sp>
      <p:pic>
        <p:nvPicPr>
          <p:cNvPr id="69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508" y="4787900"/>
            <a:ext cx="1127481" cy="196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006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66" grpId="0" animBg="1"/>
      <p:bldP spid="10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508" y="4787900"/>
            <a:ext cx="1127481" cy="196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02543" y="681077"/>
            <a:ext cx="497909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Отрезки 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2200" i="1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200" i="1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, A</a:t>
            </a:r>
            <a:r>
              <a:rPr lang="en-US" sz="2200" i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200" i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, …</a:t>
            </a:r>
            <a:r>
              <a:rPr lang="ru-RU" sz="2200" i="1" dirty="0">
                <a:latin typeface="Arial" pitchFamily="34" charset="0"/>
                <a:cs typeface="Arial" pitchFamily="34" charset="0"/>
              </a:rPr>
              <a:t> , </a:t>
            </a:r>
            <a:r>
              <a:rPr lang="en-US" sz="2200" i="1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sz="2200" i="1" baseline="-25000" dirty="0" err="1">
                <a:latin typeface="Arial" pitchFamily="34" charset="0"/>
                <a:cs typeface="Arial" pitchFamily="34" charset="0"/>
              </a:rPr>
              <a:t>n</a:t>
            </a:r>
            <a:r>
              <a:rPr lang="en-US" sz="2200" i="1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sz="2200" i="1" baseline="-25000" dirty="0" err="1">
                <a:latin typeface="Arial" pitchFamily="34" charset="0"/>
                <a:cs typeface="Arial" pitchFamily="34" charset="0"/>
              </a:rPr>
              <a:t>n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называются </a:t>
            </a:r>
            <a:r>
              <a:rPr lang="ru-RU" sz="22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боковыми ребрами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призмы.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6" name="Полилиния 5"/>
          <p:cNvSpPr>
            <a:spLocks/>
          </p:cNvSpPr>
          <p:nvPr/>
        </p:nvSpPr>
        <p:spPr bwMode="auto">
          <a:xfrm>
            <a:off x="5172075" y="2754313"/>
            <a:ext cx="2743200" cy="1214437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1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noFill/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>
            <a:cxnSpLocks noChangeShapeType="1"/>
            <a:stCxn id="8207" idx="0"/>
            <a:endCxn id="8196" idx="0"/>
          </p:cNvCxnSpPr>
          <p:nvPr/>
        </p:nvCxnSpPr>
        <p:spPr bwMode="auto">
          <a:xfrm flipH="1">
            <a:off x="5172075" y="1235075"/>
            <a:ext cx="619125" cy="2124075"/>
          </a:xfrm>
          <a:prstGeom prst="line">
            <a:avLst/>
          </a:prstGeom>
          <a:noFill/>
          <a:ln w="12700" algn="ctr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8" name="Прямая соединительная линия 7"/>
          <p:cNvCxnSpPr>
            <a:cxnSpLocks noChangeShapeType="1"/>
            <a:stCxn id="8207" idx="4"/>
            <a:endCxn id="8196" idx="4"/>
          </p:cNvCxnSpPr>
          <p:nvPr/>
        </p:nvCxnSpPr>
        <p:spPr bwMode="auto">
          <a:xfrm flipH="1">
            <a:off x="6700838" y="1844675"/>
            <a:ext cx="619125" cy="2124075"/>
          </a:xfrm>
          <a:prstGeom prst="line">
            <a:avLst/>
          </a:prstGeom>
          <a:noFill/>
          <a:ln w="12700" algn="ctr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9" name="Прямая соединительная линия 8"/>
          <p:cNvCxnSpPr>
            <a:cxnSpLocks noChangeShapeType="1"/>
            <a:stCxn id="8207" idx="3"/>
            <a:endCxn id="8196" idx="3"/>
          </p:cNvCxnSpPr>
          <p:nvPr/>
        </p:nvCxnSpPr>
        <p:spPr bwMode="auto">
          <a:xfrm flipH="1">
            <a:off x="7915275" y="1235075"/>
            <a:ext cx="619125" cy="2124075"/>
          </a:xfrm>
          <a:prstGeom prst="line">
            <a:avLst/>
          </a:prstGeom>
          <a:noFill/>
          <a:ln w="12700" algn="ctr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10" name="Прямая соединительная линия 9"/>
          <p:cNvCxnSpPr>
            <a:cxnSpLocks noChangeShapeType="1"/>
            <a:stCxn id="8207" idx="1"/>
            <a:endCxn id="8196" idx="1"/>
          </p:cNvCxnSpPr>
          <p:nvPr/>
        </p:nvCxnSpPr>
        <p:spPr bwMode="auto">
          <a:xfrm flipH="1">
            <a:off x="6091238" y="630238"/>
            <a:ext cx="619125" cy="2124075"/>
          </a:xfrm>
          <a:prstGeom prst="line">
            <a:avLst/>
          </a:prstGeom>
          <a:noFill/>
          <a:ln w="12700" algn="ctr">
            <a:solidFill>
              <a:srgbClr val="C00000"/>
            </a:solidFill>
            <a:prstDash val="dash"/>
            <a:round/>
            <a:headEnd/>
            <a:tailEnd/>
          </a:ln>
        </p:spPr>
      </p:cxnSp>
      <p:cxnSp>
        <p:nvCxnSpPr>
          <p:cNvPr id="11" name="Прямая соединительная линия 10"/>
          <p:cNvCxnSpPr>
            <a:cxnSpLocks noChangeShapeType="1"/>
            <a:stCxn id="8207" idx="2"/>
            <a:endCxn id="8196" idx="2"/>
          </p:cNvCxnSpPr>
          <p:nvPr/>
        </p:nvCxnSpPr>
        <p:spPr bwMode="auto">
          <a:xfrm flipH="1">
            <a:off x="7315200" y="630238"/>
            <a:ext cx="619125" cy="2124075"/>
          </a:xfrm>
          <a:prstGeom prst="line">
            <a:avLst/>
          </a:prstGeom>
          <a:noFill/>
          <a:ln w="12700" algn="ctr">
            <a:solidFill>
              <a:srgbClr val="C00000"/>
            </a:solidFill>
            <a:prstDash val="dash"/>
            <a:round/>
            <a:headEnd/>
            <a:tailEnd/>
          </a:ln>
        </p:spPr>
      </p:cxnSp>
      <p:sp>
        <p:nvSpPr>
          <p:cNvPr id="8202" name="Прямоугольник 11"/>
          <p:cNvSpPr>
            <a:spLocks noChangeArrowheads="1"/>
          </p:cNvSpPr>
          <p:nvPr/>
        </p:nvSpPr>
        <p:spPr bwMode="auto">
          <a:xfrm>
            <a:off x="4770438" y="3182938"/>
            <a:ext cx="5254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000000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000000"/>
                </a:solidFill>
                <a:latin typeface="Bookman Old Style" pitchFamily="18" charset="0"/>
              </a:rPr>
              <a:t>1</a:t>
            </a: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203" name="Прямоугольник 12"/>
          <p:cNvSpPr>
            <a:spLocks noChangeArrowheads="1"/>
          </p:cNvSpPr>
          <p:nvPr/>
        </p:nvSpPr>
        <p:spPr bwMode="auto">
          <a:xfrm>
            <a:off x="6302375" y="3890963"/>
            <a:ext cx="525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2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8204" name="Прямоугольник 13"/>
          <p:cNvSpPr>
            <a:spLocks noChangeArrowheads="1"/>
          </p:cNvSpPr>
          <p:nvPr/>
        </p:nvSpPr>
        <p:spPr bwMode="auto">
          <a:xfrm>
            <a:off x="7834313" y="3201988"/>
            <a:ext cx="5270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3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8205" name="Прямоугольник 14"/>
          <p:cNvSpPr>
            <a:spLocks noChangeArrowheads="1"/>
          </p:cNvSpPr>
          <p:nvPr/>
        </p:nvSpPr>
        <p:spPr bwMode="auto">
          <a:xfrm>
            <a:off x="7367588" y="2515394"/>
            <a:ext cx="5254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 dirty="0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 dirty="0">
                <a:solidFill>
                  <a:srgbClr val="40458C"/>
                </a:solidFill>
                <a:latin typeface="Bookman Old Style" pitchFamily="18" charset="0"/>
              </a:rPr>
              <a:t>4</a:t>
            </a:r>
            <a:endParaRPr lang="ru-RU" altLang="ru-RU" dirty="0">
              <a:solidFill>
                <a:srgbClr val="40458C"/>
              </a:solidFill>
            </a:endParaRPr>
          </a:p>
        </p:txBody>
      </p:sp>
      <p:sp>
        <p:nvSpPr>
          <p:cNvPr id="8206" name="Прямоугольник 15"/>
          <p:cNvSpPr>
            <a:spLocks noChangeArrowheads="1"/>
          </p:cNvSpPr>
          <p:nvPr/>
        </p:nvSpPr>
        <p:spPr bwMode="auto">
          <a:xfrm>
            <a:off x="5673725" y="2409372"/>
            <a:ext cx="5254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 dirty="0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 dirty="0">
                <a:solidFill>
                  <a:srgbClr val="40458C"/>
                </a:solidFill>
                <a:latin typeface="Bookman Old Style" pitchFamily="18" charset="0"/>
              </a:rPr>
              <a:t>5</a:t>
            </a:r>
            <a:endParaRPr lang="ru-RU" altLang="ru-RU" dirty="0">
              <a:solidFill>
                <a:srgbClr val="40458C"/>
              </a:solidFill>
            </a:endParaRPr>
          </a:p>
        </p:txBody>
      </p:sp>
      <p:sp>
        <p:nvSpPr>
          <p:cNvPr id="8207" name="Полилиния 16"/>
          <p:cNvSpPr>
            <a:spLocks/>
          </p:cNvSpPr>
          <p:nvPr/>
        </p:nvSpPr>
        <p:spPr bwMode="auto">
          <a:xfrm>
            <a:off x="5791200" y="630238"/>
            <a:ext cx="2743200" cy="1214437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1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grpSp>
        <p:nvGrpSpPr>
          <p:cNvPr id="2" name="Группа 17"/>
          <p:cNvGrpSpPr>
            <a:grpSpLocks/>
          </p:cNvGrpSpPr>
          <p:nvPr/>
        </p:nvGrpSpPr>
        <p:grpSpPr bwMode="auto">
          <a:xfrm>
            <a:off x="5791200" y="622300"/>
            <a:ext cx="2743200" cy="1214438"/>
            <a:chOff x="5608105" y="936131"/>
            <a:chExt cx="2743200" cy="1214438"/>
          </a:xfrm>
        </p:grpSpPr>
        <p:cxnSp>
          <p:nvCxnSpPr>
            <p:cNvPr id="8260" name="Прямая соединительная линия 18"/>
            <p:cNvCxnSpPr>
              <a:cxnSpLocks noChangeShapeType="1"/>
              <a:stCxn id="8207" idx="3"/>
              <a:endCxn id="8207" idx="4"/>
            </p:cNvCxnSpPr>
            <p:nvPr/>
          </p:nvCxnSpPr>
          <p:spPr bwMode="auto">
            <a:xfrm flipH="1">
              <a:off x="7136867" y="1540969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61" name="Прямая соединительная линия 19"/>
            <p:cNvCxnSpPr>
              <a:cxnSpLocks noChangeShapeType="1"/>
              <a:stCxn id="8207" idx="4"/>
              <a:endCxn id="8207" idx="0"/>
            </p:cNvCxnSpPr>
            <p:nvPr/>
          </p:nvCxnSpPr>
          <p:spPr bwMode="auto">
            <a:xfrm flipH="1" flipV="1">
              <a:off x="5608105" y="1540969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62" name="Прямая соединительная линия 20"/>
            <p:cNvCxnSpPr>
              <a:cxnSpLocks noChangeShapeType="1"/>
              <a:stCxn id="8207" idx="1"/>
              <a:endCxn id="8207" idx="0"/>
            </p:cNvCxnSpPr>
            <p:nvPr/>
          </p:nvCxnSpPr>
          <p:spPr bwMode="auto">
            <a:xfrm flipH="1">
              <a:off x="5608105" y="936131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63" name="Прямая соединительная линия 21"/>
            <p:cNvCxnSpPr>
              <a:cxnSpLocks noChangeShapeType="1"/>
              <a:stCxn id="8207" idx="2"/>
              <a:endCxn id="8207" idx="3"/>
            </p:cNvCxnSpPr>
            <p:nvPr/>
          </p:nvCxnSpPr>
          <p:spPr bwMode="auto">
            <a:xfrm>
              <a:off x="7751229" y="936131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64" name="Прямая соединительная линия 22"/>
            <p:cNvCxnSpPr>
              <a:cxnSpLocks noChangeShapeType="1"/>
              <a:stCxn id="8207" idx="2"/>
              <a:endCxn id="8207" idx="1"/>
            </p:cNvCxnSpPr>
            <p:nvPr/>
          </p:nvCxnSpPr>
          <p:spPr bwMode="auto">
            <a:xfrm flipH="1">
              <a:off x="6527267" y="936131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8209" name="Прямоугольник 23"/>
          <p:cNvSpPr>
            <a:spLocks noChangeArrowheads="1"/>
          </p:cNvSpPr>
          <p:nvPr/>
        </p:nvSpPr>
        <p:spPr bwMode="auto">
          <a:xfrm>
            <a:off x="5310188" y="924719"/>
            <a:ext cx="533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 dirty="0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 dirty="0">
                <a:solidFill>
                  <a:srgbClr val="40458C"/>
                </a:solidFill>
                <a:latin typeface="Bookman Old Style" pitchFamily="18" charset="0"/>
              </a:rPr>
              <a:t>1</a:t>
            </a:r>
            <a:endParaRPr lang="ru-RU" altLang="ru-RU" dirty="0">
              <a:solidFill>
                <a:srgbClr val="40458C"/>
              </a:solidFill>
            </a:endParaRPr>
          </a:p>
        </p:txBody>
      </p:sp>
      <p:sp>
        <p:nvSpPr>
          <p:cNvPr id="8210" name="Прямоугольник 24"/>
          <p:cNvSpPr>
            <a:spLocks noChangeArrowheads="1"/>
          </p:cNvSpPr>
          <p:nvPr/>
        </p:nvSpPr>
        <p:spPr bwMode="auto">
          <a:xfrm>
            <a:off x="6791325" y="1706563"/>
            <a:ext cx="531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2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8211" name="Прямоугольник 25"/>
          <p:cNvSpPr>
            <a:spLocks noChangeArrowheads="1"/>
          </p:cNvSpPr>
          <p:nvPr/>
        </p:nvSpPr>
        <p:spPr bwMode="auto">
          <a:xfrm>
            <a:off x="8493125" y="1057275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3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8212" name="Прямоугольник 26"/>
          <p:cNvSpPr>
            <a:spLocks noChangeArrowheads="1"/>
          </p:cNvSpPr>
          <p:nvPr/>
        </p:nvSpPr>
        <p:spPr bwMode="auto">
          <a:xfrm>
            <a:off x="7888743" y="269876"/>
            <a:ext cx="531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4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8213" name="Прямоугольник 27"/>
          <p:cNvSpPr>
            <a:spLocks noChangeArrowheads="1"/>
          </p:cNvSpPr>
          <p:nvPr/>
        </p:nvSpPr>
        <p:spPr bwMode="auto">
          <a:xfrm>
            <a:off x="6224699" y="357416"/>
            <a:ext cx="531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 dirty="0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 dirty="0">
                <a:solidFill>
                  <a:srgbClr val="40458C"/>
                </a:solidFill>
                <a:latin typeface="Bookman Old Style" pitchFamily="18" charset="0"/>
              </a:rPr>
              <a:t>5</a:t>
            </a:r>
            <a:endParaRPr lang="ru-RU" altLang="ru-RU" dirty="0">
              <a:solidFill>
                <a:srgbClr val="40458C"/>
              </a:solidFill>
            </a:endParaRPr>
          </a:p>
        </p:txBody>
      </p:sp>
      <p:grpSp>
        <p:nvGrpSpPr>
          <p:cNvPr id="3" name="Группа 28"/>
          <p:cNvGrpSpPr>
            <a:grpSpLocks/>
          </p:cNvGrpSpPr>
          <p:nvPr/>
        </p:nvGrpSpPr>
        <p:grpSpPr bwMode="auto">
          <a:xfrm>
            <a:off x="5172075" y="2746375"/>
            <a:ext cx="2743200" cy="1214438"/>
            <a:chOff x="5006218" y="3068140"/>
            <a:chExt cx="2743200" cy="1214438"/>
          </a:xfrm>
        </p:grpSpPr>
        <p:cxnSp>
          <p:nvCxnSpPr>
            <p:cNvPr id="8255" name="Прямая соединительная линия 29"/>
            <p:cNvCxnSpPr>
              <a:cxnSpLocks noChangeShapeType="1"/>
              <a:stCxn id="8196" idx="4"/>
              <a:endCxn id="8196" idx="0"/>
            </p:cNvCxnSpPr>
            <p:nvPr/>
          </p:nvCxnSpPr>
          <p:spPr bwMode="auto">
            <a:xfrm flipH="1" flipV="1">
              <a:off x="5006218" y="3672978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56" name="Прямая соединительная линия 30"/>
            <p:cNvCxnSpPr>
              <a:cxnSpLocks noChangeShapeType="1"/>
              <a:stCxn id="8196" idx="3"/>
              <a:endCxn id="8196" idx="4"/>
            </p:cNvCxnSpPr>
            <p:nvPr/>
          </p:nvCxnSpPr>
          <p:spPr bwMode="auto">
            <a:xfrm flipH="1">
              <a:off x="6534980" y="3672978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57" name="Прямая соединительная линия 31"/>
            <p:cNvCxnSpPr>
              <a:cxnSpLocks noChangeShapeType="1"/>
              <a:stCxn id="8196" idx="1"/>
              <a:endCxn id="8196" idx="0"/>
            </p:cNvCxnSpPr>
            <p:nvPr/>
          </p:nvCxnSpPr>
          <p:spPr bwMode="auto">
            <a:xfrm flipH="1">
              <a:off x="5006218" y="3068140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8258" name="Прямая соединительная линия 32"/>
            <p:cNvCxnSpPr>
              <a:cxnSpLocks noChangeShapeType="1"/>
              <a:stCxn id="8196" idx="2"/>
              <a:endCxn id="8196" idx="3"/>
            </p:cNvCxnSpPr>
            <p:nvPr/>
          </p:nvCxnSpPr>
          <p:spPr bwMode="auto">
            <a:xfrm>
              <a:off x="7149342" y="3068140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8259" name="Прямая соединительная линия 33"/>
            <p:cNvCxnSpPr>
              <a:cxnSpLocks noChangeShapeType="1"/>
              <a:stCxn id="8196" idx="2"/>
              <a:endCxn id="8196" idx="1"/>
            </p:cNvCxnSpPr>
            <p:nvPr/>
          </p:nvCxnSpPr>
          <p:spPr bwMode="auto">
            <a:xfrm flipH="1">
              <a:off x="5925380" y="3068140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</p:grpSp>
      <p:sp>
        <p:nvSpPr>
          <p:cNvPr id="8215" name="Полилиния 84"/>
          <p:cNvSpPr>
            <a:spLocks/>
          </p:cNvSpPr>
          <p:nvPr/>
        </p:nvSpPr>
        <p:spPr bwMode="auto">
          <a:xfrm>
            <a:off x="904875" y="5176838"/>
            <a:ext cx="2743200" cy="1214437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1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noFill/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8216" name="Прямая соединительная линия 85"/>
          <p:cNvCxnSpPr>
            <a:cxnSpLocks noChangeShapeType="1"/>
            <a:stCxn id="8226" idx="0"/>
            <a:endCxn id="8215" idx="0"/>
          </p:cNvCxnSpPr>
          <p:nvPr/>
        </p:nvCxnSpPr>
        <p:spPr bwMode="auto">
          <a:xfrm flipH="1">
            <a:off x="904875" y="3656013"/>
            <a:ext cx="619125" cy="2125662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7" name="Прямая соединительная линия 86"/>
          <p:cNvCxnSpPr>
            <a:cxnSpLocks noChangeShapeType="1"/>
            <a:stCxn id="8226" idx="4"/>
            <a:endCxn id="8215" idx="4"/>
          </p:cNvCxnSpPr>
          <p:nvPr/>
        </p:nvCxnSpPr>
        <p:spPr bwMode="auto">
          <a:xfrm flipH="1">
            <a:off x="2433638" y="4265613"/>
            <a:ext cx="619125" cy="2125662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8" name="Прямая соединительная линия 87"/>
          <p:cNvCxnSpPr>
            <a:cxnSpLocks noChangeShapeType="1"/>
            <a:stCxn id="8226" idx="3"/>
            <a:endCxn id="8215" idx="3"/>
          </p:cNvCxnSpPr>
          <p:nvPr/>
        </p:nvCxnSpPr>
        <p:spPr bwMode="auto">
          <a:xfrm flipH="1">
            <a:off x="3648075" y="3656013"/>
            <a:ext cx="619125" cy="2125662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9" name="Прямая соединительная линия 88"/>
          <p:cNvCxnSpPr>
            <a:cxnSpLocks noChangeShapeType="1"/>
            <a:stCxn id="8226" idx="1"/>
            <a:endCxn id="8215" idx="1"/>
          </p:cNvCxnSpPr>
          <p:nvPr/>
        </p:nvCxnSpPr>
        <p:spPr bwMode="auto">
          <a:xfrm flipH="1">
            <a:off x="1824038" y="3051175"/>
            <a:ext cx="619125" cy="2125663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8220" name="Прямая соединительная линия 89"/>
          <p:cNvCxnSpPr>
            <a:cxnSpLocks noChangeShapeType="1"/>
            <a:stCxn id="8226" idx="2"/>
            <a:endCxn id="8215" idx="2"/>
          </p:cNvCxnSpPr>
          <p:nvPr/>
        </p:nvCxnSpPr>
        <p:spPr bwMode="auto">
          <a:xfrm flipH="1">
            <a:off x="3048000" y="3051175"/>
            <a:ext cx="619125" cy="2125663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8221" name="Прямоугольник 90"/>
          <p:cNvSpPr>
            <a:spLocks noChangeArrowheads="1"/>
          </p:cNvSpPr>
          <p:nvPr/>
        </p:nvSpPr>
        <p:spPr bwMode="auto">
          <a:xfrm>
            <a:off x="503238" y="5603875"/>
            <a:ext cx="525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1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8222" name="Прямоугольник 91"/>
          <p:cNvSpPr>
            <a:spLocks noChangeArrowheads="1"/>
          </p:cNvSpPr>
          <p:nvPr/>
        </p:nvSpPr>
        <p:spPr bwMode="auto">
          <a:xfrm>
            <a:off x="2035175" y="6311900"/>
            <a:ext cx="5254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2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8223" name="Прямоугольник 92"/>
          <p:cNvSpPr>
            <a:spLocks noChangeArrowheads="1"/>
          </p:cNvSpPr>
          <p:nvPr/>
        </p:nvSpPr>
        <p:spPr bwMode="auto">
          <a:xfrm>
            <a:off x="3438525" y="5820455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 dirty="0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 dirty="0">
                <a:solidFill>
                  <a:srgbClr val="40458C"/>
                </a:solidFill>
                <a:latin typeface="Bookman Old Style" pitchFamily="18" charset="0"/>
              </a:rPr>
              <a:t>3</a:t>
            </a:r>
            <a:endParaRPr lang="ru-RU" altLang="ru-RU" dirty="0">
              <a:solidFill>
                <a:srgbClr val="40458C"/>
              </a:solidFill>
            </a:endParaRPr>
          </a:p>
        </p:txBody>
      </p:sp>
      <p:sp>
        <p:nvSpPr>
          <p:cNvPr id="8224" name="Прямоугольник 93"/>
          <p:cNvSpPr>
            <a:spLocks noChangeArrowheads="1"/>
          </p:cNvSpPr>
          <p:nvPr/>
        </p:nvSpPr>
        <p:spPr bwMode="auto">
          <a:xfrm>
            <a:off x="3113088" y="4926806"/>
            <a:ext cx="525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 dirty="0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 dirty="0">
                <a:solidFill>
                  <a:srgbClr val="40458C"/>
                </a:solidFill>
                <a:latin typeface="Bookman Old Style" pitchFamily="18" charset="0"/>
              </a:rPr>
              <a:t>4</a:t>
            </a:r>
            <a:endParaRPr lang="ru-RU" altLang="ru-RU" dirty="0">
              <a:solidFill>
                <a:srgbClr val="40458C"/>
              </a:solidFill>
            </a:endParaRPr>
          </a:p>
        </p:txBody>
      </p:sp>
      <p:sp>
        <p:nvSpPr>
          <p:cNvPr id="8225" name="Прямоугольник 94"/>
          <p:cNvSpPr>
            <a:spLocks noChangeArrowheads="1"/>
          </p:cNvSpPr>
          <p:nvPr/>
        </p:nvSpPr>
        <p:spPr bwMode="auto">
          <a:xfrm>
            <a:off x="1330326" y="4866481"/>
            <a:ext cx="525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i="1" dirty="0">
                <a:solidFill>
                  <a:srgbClr val="40458C"/>
                </a:solidFill>
                <a:latin typeface="Bookman Old Style" pitchFamily="18" charset="0"/>
              </a:rPr>
              <a:t>A</a:t>
            </a:r>
            <a:r>
              <a:rPr lang="ru-RU" altLang="ru-RU" i="1" baseline="-25000" dirty="0">
                <a:solidFill>
                  <a:srgbClr val="40458C"/>
                </a:solidFill>
                <a:latin typeface="Bookman Old Style" pitchFamily="18" charset="0"/>
              </a:rPr>
              <a:t>5</a:t>
            </a:r>
            <a:endParaRPr lang="ru-RU" altLang="ru-RU" dirty="0">
              <a:solidFill>
                <a:srgbClr val="40458C"/>
              </a:solidFill>
            </a:endParaRPr>
          </a:p>
        </p:txBody>
      </p:sp>
      <p:sp>
        <p:nvSpPr>
          <p:cNvPr id="8226" name="Полилиния 95"/>
          <p:cNvSpPr>
            <a:spLocks/>
          </p:cNvSpPr>
          <p:nvPr/>
        </p:nvSpPr>
        <p:spPr bwMode="auto">
          <a:xfrm>
            <a:off x="1524000" y="3051175"/>
            <a:ext cx="2743200" cy="1214438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8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grpSp>
        <p:nvGrpSpPr>
          <p:cNvPr id="6" name="Группа 96"/>
          <p:cNvGrpSpPr>
            <a:grpSpLocks/>
          </p:cNvGrpSpPr>
          <p:nvPr/>
        </p:nvGrpSpPr>
        <p:grpSpPr bwMode="auto">
          <a:xfrm>
            <a:off x="1522413" y="3046413"/>
            <a:ext cx="2743200" cy="1214437"/>
            <a:chOff x="1135598" y="2842409"/>
            <a:chExt cx="2743200" cy="1214438"/>
          </a:xfrm>
        </p:grpSpPr>
        <p:cxnSp>
          <p:nvCxnSpPr>
            <p:cNvPr id="8250" name="Прямая соединительная линия 97"/>
            <p:cNvCxnSpPr>
              <a:cxnSpLocks noChangeShapeType="1"/>
              <a:stCxn id="8226" idx="3"/>
              <a:endCxn id="8226" idx="4"/>
            </p:cNvCxnSpPr>
            <p:nvPr/>
          </p:nvCxnSpPr>
          <p:spPr bwMode="auto">
            <a:xfrm flipH="1">
              <a:off x="2664360" y="3447247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51" name="Прямая соединительная линия 98"/>
            <p:cNvCxnSpPr>
              <a:cxnSpLocks noChangeShapeType="1"/>
              <a:stCxn id="8226" idx="4"/>
              <a:endCxn id="8226" idx="0"/>
            </p:cNvCxnSpPr>
            <p:nvPr/>
          </p:nvCxnSpPr>
          <p:spPr bwMode="auto">
            <a:xfrm flipH="1" flipV="1">
              <a:off x="1135598" y="3447247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52" name="Прямая соединительная линия 99"/>
            <p:cNvCxnSpPr>
              <a:cxnSpLocks noChangeShapeType="1"/>
              <a:stCxn id="8226" idx="1"/>
              <a:endCxn id="8226" idx="0"/>
            </p:cNvCxnSpPr>
            <p:nvPr/>
          </p:nvCxnSpPr>
          <p:spPr bwMode="auto">
            <a:xfrm flipH="1">
              <a:off x="1135598" y="2842409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53" name="Прямая соединительная линия 100"/>
            <p:cNvCxnSpPr>
              <a:cxnSpLocks noChangeShapeType="1"/>
              <a:stCxn id="8226" idx="2"/>
              <a:endCxn id="8226" idx="3"/>
            </p:cNvCxnSpPr>
            <p:nvPr/>
          </p:nvCxnSpPr>
          <p:spPr bwMode="auto">
            <a:xfrm>
              <a:off x="3278722" y="2842409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54" name="Прямая соединительная линия 101"/>
            <p:cNvCxnSpPr>
              <a:cxnSpLocks noChangeShapeType="1"/>
              <a:stCxn id="8226" idx="2"/>
              <a:endCxn id="8226" idx="1"/>
            </p:cNvCxnSpPr>
            <p:nvPr/>
          </p:nvCxnSpPr>
          <p:spPr bwMode="auto">
            <a:xfrm flipH="1">
              <a:off x="2054760" y="2842409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8228" name="Прямоугольник 102"/>
          <p:cNvSpPr>
            <a:spLocks noChangeArrowheads="1"/>
          </p:cNvSpPr>
          <p:nvPr/>
        </p:nvSpPr>
        <p:spPr bwMode="auto">
          <a:xfrm>
            <a:off x="919163" y="3429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1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8229" name="Прямоугольник 103"/>
          <p:cNvSpPr>
            <a:spLocks noChangeArrowheads="1"/>
          </p:cNvSpPr>
          <p:nvPr/>
        </p:nvSpPr>
        <p:spPr bwMode="auto">
          <a:xfrm>
            <a:off x="2524125" y="4127500"/>
            <a:ext cx="531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2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8230" name="Прямоугольник 104"/>
          <p:cNvSpPr>
            <a:spLocks noChangeArrowheads="1"/>
          </p:cNvSpPr>
          <p:nvPr/>
        </p:nvSpPr>
        <p:spPr bwMode="auto">
          <a:xfrm>
            <a:off x="4210050" y="3429000"/>
            <a:ext cx="531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>
                <a:solidFill>
                  <a:srgbClr val="40458C"/>
                </a:solidFill>
                <a:latin typeface="Bookman Old Style" pitchFamily="18" charset="0"/>
              </a:rPr>
              <a:t>3</a:t>
            </a:r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8231" name="Прямоугольник 105"/>
          <p:cNvSpPr>
            <a:spLocks noChangeArrowheads="1"/>
          </p:cNvSpPr>
          <p:nvPr/>
        </p:nvSpPr>
        <p:spPr bwMode="auto">
          <a:xfrm>
            <a:off x="3608388" y="2720974"/>
            <a:ext cx="531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 dirty="0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 dirty="0">
                <a:solidFill>
                  <a:srgbClr val="40458C"/>
                </a:solidFill>
                <a:latin typeface="Bookman Old Style" pitchFamily="18" charset="0"/>
              </a:rPr>
              <a:t>4</a:t>
            </a:r>
            <a:endParaRPr lang="ru-RU" altLang="ru-RU" dirty="0">
              <a:solidFill>
                <a:srgbClr val="40458C"/>
              </a:solidFill>
            </a:endParaRPr>
          </a:p>
        </p:txBody>
      </p:sp>
      <p:sp>
        <p:nvSpPr>
          <p:cNvPr id="8232" name="Прямоугольник 106"/>
          <p:cNvSpPr>
            <a:spLocks noChangeArrowheads="1"/>
          </p:cNvSpPr>
          <p:nvPr/>
        </p:nvSpPr>
        <p:spPr bwMode="auto">
          <a:xfrm>
            <a:off x="1931988" y="2720975"/>
            <a:ext cx="531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i="1" dirty="0">
                <a:solidFill>
                  <a:srgbClr val="40458C"/>
                </a:solidFill>
                <a:latin typeface="Bookman Old Style" pitchFamily="18" charset="0"/>
              </a:rPr>
              <a:t>В</a:t>
            </a:r>
            <a:r>
              <a:rPr lang="ru-RU" altLang="ru-RU" i="1" baseline="-25000" dirty="0">
                <a:solidFill>
                  <a:srgbClr val="40458C"/>
                </a:solidFill>
                <a:latin typeface="Bookman Old Style" pitchFamily="18" charset="0"/>
              </a:rPr>
              <a:t>5</a:t>
            </a:r>
            <a:endParaRPr lang="ru-RU" altLang="ru-RU" dirty="0">
              <a:solidFill>
                <a:srgbClr val="40458C"/>
              </a:solidFill>
            </a:endParaRPr>
          </a:p>
        </p:txBody>
      </p:sp>
      <p:grpSp>
        <p:nvGrpSpPr>
          <p:cNvPr id="12" name="Группа 107"/>
          <p:cNvGrpSpPr>
            <a:grpSpLocks/>
          </p:cNvGrpSpPr>
          <p:nvPr/>
        </p:nvGrpSpPr>
        <p:grpSpPr bwMode="auto">
          <a:xfrm>
            <a:off x="914400" y="5176838"/>
            <a:ext cx="2743200" cy="1214437"/>
            <a:chOff x="538474" y="4979180"/>
            <a:chExt cx="2743200" cy="1214438"/>
          </a:xfrm>
        </p:grpSpPr>
        <p:cxnSp>
          <p:nvCxnSpPr>
            <p:cNvPr id="8245" name="Прямая соединительная линия 108"/>
            <p:cNvCxnSpPr>
              <a:cxnSpLocks noChangeShapeType="1"/>
              <a:stCxn id="8215" idx="4"/>
              <a:endCxn id="8215" idx="0"/>
            </p:cNvCxnSpPr>
            <p:nvPr/>
          </p:nvCxnSpPr>
          <p:spPr bwMode="auto">
            <a:xfrm flipH="1" flipV="1">
              <a:off x="538474" y="5584018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46" name="Прямая соединительная линия 109"/>
            <p:cNvCxnSpPr>
              <a:cxnSpLocks noChangeShapeType="1"/>
              <a:stCxn id="8215" idx="3"/>
              <a:endCxn id="8215" idx="4"/>
            </p:cNvCxnSpPr>
            <p:nvPr/>
          </p:nvCxnSpPr>
          <p:spPr bwMode="auto">
            <a:xfrm flipH="1">
              <a:off x="2067236" y="5584018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247" name="Прямая соединительная линия 110"/>
            <p:cNvCxnSpPr>
              <a:cxnSpLocks noChangeShapeType="1"/>
              <a:stCxn id="8215" idx="1"/>
              <a:endCxn id="8215" idx="0"/>
            </p:cNvCxnSpPr>
            <p:nvPr/>
          </p:nvCxnSpPr>
          <p:spPr bwMode="auto">
            <a:xfrm flipH="1">
              <a:off x="538474" y="4979180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8248" name="Прямая соединительная линия 111"/>
            <p:cNvCxnSpPr>
              <a:cxnSpLocks noChangeShapeType="1"/>
              <a:stCxn id="8215" idx="2"/>
              <a:endCxn id="8215" idx="3"/>
            </p:cNvCxnSpPr>
            <p:nvPr/>
          </p:nvCxnSpPr>
          <p:spPr bwMode="auto">
            <a:xfrm>
              <a:off x="2681598" y="4979180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8249" name="Прямая соединительная линия 112"/>
            <p:cNvCxnSpPr>
              <a:cxnSpLocks noChangeShapeType="1"/>
              <a:stCxn id="8215" idx="2"/>
              <a:endCxn id="8215" idx="1"/>
            </p:cNvCxnSpPr>
            <p:nvPr/>
          </p:nvCxnSpPr>
          <p:spPr bwMode="auto">
            <a:xfrm flipH="1">
              <a:off x="1457636" y="4979180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</p:grpSp>
      <p:sp>
        <p:nvSpPr>
          <p:cNvPr id="125" name="Прямоугольник 124"/>
          <p:cNvSpPr/>
          <p:nvPr/>
        </p:nvSpPr>
        <p:spPr>
          <a:xfrm>
            <a:off x="4102893" y="4452183"/>
            <a:ext cx="519588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Вершины многоугольников 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A</a:t>
            </a:r>
            <a:r>
              <a:rPr lang="ru-RU" sz="2200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200" i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200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i="1" dirty="0" smtClean="0">
                <a:latin typeface="Arial" pitchFamily="34" charset="0"/>
                <a:cs typeface="Arial" pitchFamily="34" charset="0"/>
              </a:rPr>
              <a:t> … 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2200" i="1" baseline="-25000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и </a:t>
            </a:r>
            <a:r>
              <a:rPr lang="en-US" sz="22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200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2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200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200" i="1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en-US" sz="2200" i="1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200" i="1" baseline="-250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200" i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называются </a:t>
            </a:r>
            <a:r>
              <a:rPr lang="ru-RU" sz="22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вершинами  призмы</a:t>
            </a:r>
          </a:p>
        </p:txBody>
      </p:sp>
      <p:sp>
        <p:nvSpPr>
          <p:cNvPr id="126" name="Овал 125"/>
          <p:cNvSpPr>
            <a:spLocks noChangeArrowheads="1"/>
          </p:cNvSpPr>
          <p:nvPr/>
        </p:nvSpPr>
        <p:spPr bwMode="auto">
          <a:xfrm>
            <a:off x="2414588" y="3028950"/>
            <a:ext cx="46037" cy="52388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27" name="Овал 126"/>
          <p:cNvSpPr>
            <a:spLocks noChangeArrowheads="1"/>
          </p:cNvSpPr>
          <p:nvPr/>
        </p:nvSpPr>
        <p:spPr bwMode="auto">
          <a:xfrm>
            <a:off x="3638550" y="3028950"/>
            <a:ext cx="46038" cy="52388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28" name="Овал 127"/>
          <p:cNvSpPr>
            <a:spLocks noChangeArrowheads="1"/>
          </p:cNvSpPr>
          <p:nvPr/>
        </p:nvSpPr>
        <p:spPr bwMode="auto">
          <a:xfrm>
            <a:off x="4238625" y="3629025"/>
            <a:ext cx="46038" cy="52388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29" name="Овал 128"/>
          <p:cNvSpPr>
            <a:spLocks noChangeArrowheads="1"/>
          </p:cNvSpPr>
          <p:nvPr/>
        </p:nvSpPr>
        <p:spPr bwMode="auto">
          <a:xfrm>
            <a:off x="3033713" y="4238625"/>
            <a:ext cx="46037" cy="52388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30" name="Овал 129"/>
          <p:cNvSpPr>
            <a:spLocks noChangeArrowheads="1"/>
          </p:cNvSpPr>
          <p:nvPr/>
        </p:nvSpPr>
        <p:spPr bwMode="auto">
          <a:xfrm>
            <a:off x="1509713" y="3629025"/>
            <a:ext cx="46037" cy="52388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31" name="Овал 130"/>
          <p:cNvSpPr>
            <a:spLocks noChangeArrowheads="1"/>
          </p:cNvSpPr>
          <p:nvPr/>
        </p:nvSpPr>
        <p:spPr bwMode="auto">
          <a:xfrm>
            <a:off x="1809750" y="5157788"/>
            <a:ext cx="46038" cy="52387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32" name="Овал 131"/>
          <p:cNvSpPr>
            <a:spLocks noChangeArrowheads="1"/>
          </p:cNvSpPr>
          <p:nvPr/>
        </p:nvSpPr>
        <p:spPr bwMode="auto">
          <a:xfrm>
            <a:off x="3033713" y="5153025"/>
            <a:ext cx="46037" cy="52388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33" name="Овал 132"/>
          <p:cNvSpPr>
            <a:spLocks noChangeArrowheads="1"/>
          </p:cNvSpPr>
          <p:nvPr/>
        </p:nvSpPr>
        <p:spPr bwMode="auto">
          <a:xfrm>
            <a:off x="3633788" y="5757863"/>
            <a:ext cx="46037" cy="52387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34" name="Овал 133"/>
          <p:cNvSpPr>
            <a:spLocks noChangeArrowheads="1"/>
          </p:cNvSpPr>
          <p:nvPr/>
        </p:nvSpPr>
        <p:spPr bwMode="auto">
          <a:xfrm>
            <a:off x="2414588" y="6367463"/>
            <a:ext cx="46037" cy="52387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135" name="Овал 134"/>
          <p:cNvSpPr>
            <a:spLocks noChangeArrowheads="1"/>
          </p:cNvSpPr>
          <p:nvPr/>
        </p:nvSpPr>
        <p:spPr bwMode="auto">
          <a:xfrm>
            <a:off x="890588" y="5757863"/>
            <a:ext cx="46037" cy="52387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18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5" grpId="0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4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5" y="14591"/>
            <a:ext cx="8624384" cy="684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Параллелограмм 48"/>
          <p:cNvSpPr/>
          <p:nvPr/>
        </p:nvSpPr>
        <p:spPr bwMode="auto">
          <a:xfrm>
            <a:off x="1041400" y="3289300"/>
            <a:ext cx="5910263" cy="2009775"/>
          </a:xfrm>
          <a:prstGeom prst="parallelogram">
            <a:avLst>
              <a:gd name="adj" fmla="val 66465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12700" cap="flat" cmpd="sng" algn="ctr">
            <a:solidFill>
              <a:schemeClr val="tx2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9219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855662"/>
          </a:xfrm>
        </p:spPr>
        <p:txBody>
          <a:bodyPr>
            <a:normAutofit/>
          </a:bodyPr>
          <a:lstStyle/>
          <a:p>
            <a:r>
              <a:rPr lang="ru-RU" altLang="ru-RU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Высота призмы</a:t>
            </a:r>
          </a:p>
        </p:txBody>
      </p:sp>
      <p:sp>
        <p:nvSpPr>
          <p:cNvPr id="9220" name="Полилиния 3"/>
          <p:cNvSpPr>
            <a:spLocks/>
          </p:cNvSpPr>
          <p:nvPr/>
        </p:nvSpPr>
        <p:spPr bwMode="auto">
          <a:xfrm>
            <a:off x="2428875" y="3660775"/>
            <a:ext cx="2743200" cy="1214438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8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noFill/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cxnSp>
        <p:nvCxnSpPr>
          <p:cNvPr id="9221" name="Прямая соединительная линия 4"/>
          <p:cNvCxnSpPr>
            <a:cxnSpLocks noChangeShapeType="1"/>
          </p:cNvCxnSpPr>
          <p:nvPr/>
        </p:nvCxnSpPr>
        <p:spPr bwMode="auto">
          <a:xfrm flipH="1">
            <a:off x="2433638" y="2141538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2" name="Прямая соединительная линия 5"/>
          <p:cNvCxnSpPr>
            <a:cxnSpLocks noChangeShapeType="1"/>
            <a:stCxn id="9231" idx="4"/>
            <a:endCxn id="9220" idx="4"/>
          </p:cNvCxnSpPr>
          <p:nvPr/>
        </p:nvCxnSpPr>
        <p:spPr bwMode="auto">
          <a:xfrm flipH="1">
            <a:off x="3957638" y="2751138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3" name="Прямая соединительная линия 6"/>
          <p:cNvCxnSpPr>
            <a:cxnSpLocks noChangeShapeType="1"/>
            <a:endCxn id="9220" idx="3"/>
          </p:cNvCxnSpPr>
          <p:nvPr/>
        </p:nvCxnSpPr>
        <p:spPr bwMode="auto">
          <a:xfrm flipH="1">
            <a:off x="5172075" y="2141538"/>
            <a:ext cx="623888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4" name="Прямая соединительная линия 7"/>
          <p:cNvCxnSpPr>
            <a:cxnSpLocks noChangeShapeType="1"/>
            <a:stCxn id="9231" idx="1"/>
            <a:endCxn id="9220" idx="1"/>
          </p:cNvCxnSpPr>
          <p:nvPr/>
        </p:nvCxnSpPr>
        <p:spPr bwMode="auto">
          <a:xfrm flipH="1">
            <a:off x="3348038" y="1536700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9225" name="Прямая соединительная линия 8"/>
          <p:cNvCxnSpPr>
            <a:cxnSpLocks noChangeShapeType="1"/>
            <a:stCxn id="9231" idx="2"/>
            <a:endCxn id="9220" idx="2"/>
          </p:cNvCxnSpPr>
          <p:nvPr/>
        </p:nvCxnSpPr>
        <p:spPr bwMode="auto">
          <a:xfrm flipH="1">
            <a:off x="4572000" y="1536700"/>
            <a:ext cx="619125" cy="2124075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9226" name="Прямоугольник 9"/>
          <p:cNvSpPr>
            <a:spLocks noChangeArrowheads="1"/>
          </p:cNvSpPr>
          <p:nvPr/>
        </p:nvSpPr>
        <p:spPr bwMode="auto">
          <a:xfrm>
            <a:off x="2065338" y="4160838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b="1" i="1" baseline="-25000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altLang="ru-RU" b="1" dirty="0">
              <a:solidFill>
                <a:srgbClr val="40458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7" name="Прямоугольник 10"/>
          <p:cNvSpPr>
            <a:spLocks noChangeArrowheads="1"/>
          </p:cNvSpPr>
          <p:nvPr/>
        </p:nvSpPr>
        <p:spPr bwMode="auto">
          <a:xfrm>
            <a:off x="3709988" y="4849813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b="1" i="1" baseline="-25000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b="1" dirty="0">
              <a:solidFill>
                <a:srgbClr val="40458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8" name="Прямоугольник 11"/>
          <p:cNvSpPr>
            <a:spLocks noChangeArrowheads="1"/>
          </p:cNvSpPr>
          <p:nvPr/>
        </p:nvSpPr>
        <p:spPr bwMode="auto">
          <a:xfrm>
            <a:off x="5076825" y="4159250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b="1" i="1" baseline="-25000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b="1" dirty="0">
              <a:solidFill>
                <a:srgbClr val="40458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9" name="Прямоугольник 12"/>
          <p:cNvSpPr>
            <a:spLocks noChangeArrowheads="1"/>
          </p:cNvSpPr>
          <p:nvPr/>
        </p:nvSpPr>
        <p:spPr bwMode="auto">
          <a:xfrm>
            <a:off x="4637060" y="3382901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b="1" i="1" baseline="-25000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altLang="ru-RU" b="1" dirty="0">
              <a:solidFill>
                <a:srgbClr val="40458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0" name="Прямоугольник 13"/>
          <p:cNvSpPr>
            <a:spLocks noChangeArrowheads="1"/>
          </p:cNvSpPr>
          <p:nvPr/>
        </p:nvSpPr>
        <p:spPr bwMode="auto">
          <a:xfrm>
            <a:off x="3449851" y="3301875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altLang="ru-RU" b="1" i="1" baseline="-25000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altLang="ru-RU" b="1" dirty="0">
              <a:solidFill>
                <a:srgbClr val="40458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1" name="Полилиния 14"/>
          <p:cNvSpPr>
            <a:spLocks/>
          </p:cNvSpPr>
          <p:nvPr/>
        </p:nvSpPr>
        <p:spPr bwMode="auto">
          <a:xfrm>
            <a:off x="3048000" y="1536700"/>
            <a:ext cx="2743200" cy="1214438"/>
          </a:xfrm>
          <a:custGeom>
            <a:avLst/>
            <a:gdLst>
              <a:gd name="T0" fmla="*/ 0 w 2743200"/>
              <a:gd name="T1" fmla="*/ 604838 h 1214438"/>
              <a:gd name="T2" fmla="*/ 919162 w 2743200"/>
              <a:gd name="T3" fmla="*/ 0 h 1214438"/>
              <a:gd name="T4" fmla="*/ 2143124 w 2743200"/>
              <a:gd name="T5" fmla="*/ 0 h 1214438"/>
              <a:gd name="T6" fmla="*/ 2743200 w 2743200"/>
              <a:gd name="T7" fmla="*/ 604838 h 1214438"/>
              <a:gd name="T8" fmla="*/ 1528762 w 2743200"/>
              <a:gd name="T9" fmla="*/ 1214438 h 1214438"/>
              <a:gd name="T10" fmla="*/ 0 w 2743200"/>
              <a:gd name="T11" fmla="*/ 604838 h 12144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43200"/>
              <a:gd name="T19" fmla="*/ 0 h 1214438"/>
              <a:gd name="T20" fmla="*/ 2743200 w 2743200"/>
              <a:gd name="T21" fmla="*/ 1214438 h 121443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43200" h="1214438">
                <a:moveTo>
                  <a:pt x="0" y="604838"/>
                </a:moveTo>
                <a:lnTo>
                  <a:pt x="919162" y="0"/>
                </a:lnTo>
                <a:lnTo>
                  <a:pt x="2143125" y="0"/>
                </a:lnTo>
                <a:lnTo>
                  <a:pt x="2743200" y="604838"/>
                </a:lnTo>
                <a:lnTo>
                  <a:pt x="1528762" y="1214438"/>
                </a:lnTo>
                <a:lnTo>
                  <a:pt x="0" y="604838"/>
                </a:lnTo>
                <a:close/>
              </a:path>
            </a:pathLst>
          </a:cu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grpSp>
        <p:nvGrpSpPr>
          <p:cNvPr id="2" name="Группа 15"/>
          <p:cNvGrpSpPr>
            <a:grpSpLocks/>
          </p:cNvGrpSpPr>
          <p:nvPr/>
        </p:nvGrpSpPr>
        <p:grpSpPr bwMode="auto">
          <a:xfrm>
            <a:off x="3055938" y="1536700"/>
            <a:ext cx="2743200" cy="1214438"/>
            <a:chOff x="5621335" y="949360"/>
            <a:chExt cx="2743200" cy="1214438"/>
          </a:xfrm>
        </p:grpSpPr>
        <p:cxnSp>
          <p:nvCxnSpPr>
            <p:cNvPr id="9257" name="Прямая соединительная линия 16"/>
            <p:cNvCxnSpPr>
              <a:cxnSpLocks noChangeShapeType="1"/>
              <a:stCxn id="9231" idx="3"/>
              <a:endCxn id="9231" idx="4"/>
            </p:cNvCxnSpPr>
            <p:nvPr/>
          </p:nvCxnSpPr>
          <p:spPr bwMode="auto">
            <a:xfrm flipH="1">
              <a:off x="7150097" y="1554198"/>
              <a:ext cx="1214438" cy="609600"/>
            </a:xfrm>
            <a:prstGeom prst="line">
              <a:avLst/>
            </a:prstGeom>
            <a:noFill/>
            <a:ln w="12700" algn="ctr">
              <a:solidFill>
                <a:srgbClr val="40458C"/>
              </a:solidFill>
              <a:round/>
              <a:headEnd/>
              <a:tailEnd/>
            </a:ln>
          </p:spPr>
        </p:cxnSp>
        <p:cxnSp>
          <p:nvCxnSpPr>
            <p:cNvPr id="9258" name="Прямая соединительная линия 17"/>
            <p:cNvCxnSpPr>
              <a:cxnSpLocks noChangeShapeType="1"/>
              <a:stCxn id="9231" idx="4"/>
              <a:endCxn id="9231" idx="0"/>
            </p:cNvCxnSpPr>
            <p:nvPr/>
          </p:nvCxnSpPr>
          <p:spPr bwMode="auto">
            <a:xfrm flipH="1" flipV="1">
              <a:off x="5621335" y="1554198"/>
              <a:ext cx="1528762" cy="609600"/>
            </a:xfrm>
            <a:prstGeom prst="line">
              <a:avLst/>
            </a:prstGeom>
            <a:noFill/>
            <a:ln w="12700" algn="ctr">
              <a:solidFill>
                <a:srgbClr val="40458C"/>
              </a:solidFill>
              <a:round/>
              <a:headEnd/>
              <a:tailEnd/>
            </a:ln>
          </p:spPr>
        </p:cxnSp>
        <p:cxnSp>
          <p:nvCxnSpPr>
            <p:cNvPr id="9259" name="Прямая соединительная линия 18"/>
            <p:cNvCxnSpPr>
              <a:cxnSpLocks noChangeShapeType="1"/>
              <a:stCxn id="9231" idx="1"/>
              <a:endCxn id="9231" idx="0"/>
            </p:cNvCxnSpPr>
            <p:nvPr/>
          </p:nvCxnSpPr>
          <p:spPr bwMode="auto">
            <a:xfrm flipH="1">
              <a:off x="5621335" y="949360"/>
              <a:ext cx="919162" cy="604838"/>
            </a:xfrm>
            <a:prstGeom prst="line">
              <a:avLst/>
            </a:prstGeom>
            <a:noFill/>
            <a:ln w="12700" algn="ctr">
              <a:solidFill>
                <a:srgbClr val="40458C"/>
              </a:solidFill>
              <a:round/>
              <a:headEnd/>
              <a:tailEnd/>
            </a:ln>
          </p:spPr>
        </p:cxnSp>
        <p:cxnSp>
          <p:nvCxnSpPr>
            <p:cNvPr id="9260" name="Прямая соединительная линия 19"/>
            <p:cNvCxnSpPr>
              <a:cxnSpLocks noChangeShapeType="1"/>
              <a:stCxn id="9231" idx="2"/>
              <a:endCxn id="9231" idx="3"/>
            </p:cNvCxnSpPr>
            <p:nvPr/>
          </p:nvCxnSpPr>
          <p:spPr bwMode="auto">
            <a:xfrm>
              <a:off x="7764459" y="949360"/>
              <a:ext cx="600076" cy="604838"/>
            </a:xfrm>
            <a:prstGeom prst="line">
              <a:avLst/>
            </a:prstGeom>
            <a:noFill/>
            <a:ln w="12700" algn="ctr">
              <a:solidFill>
                <a:srgbClr val="40458C"/>
              </a:solidFill>
              <a:round/>
              <a:headEnd/>
              <a:tailEnd/>
            </a:ln>
          </p:spPr>
        </p:cxnSp>
        <p:cxnSp>
          <p:nvCxnSpPr>
            <p:cNvPr id="9261" name="Прямая соединительная линия 20"/>
            <p:cNvCxnSpPr>
              <a:cxnSpLocks noChangeShapeType="1"/>
              <a:stCxn id="9231" idx="2"/>
              <a:endCxn id="9231" idx="1"/>
            </p:cNvCxnSpPr>
            <p:nvPr/>
          </p:nvCxnSpPr>
          <p:spPr bwMode="auto">
            <a:xfrm flipH="1">
              <a:off x="6540497" y="949360"/>
              <a:ext cx="1223962" cy="0"/>
            </a:xfrm>
            <a:prstGeom prst="line">
              <a:avLst/>
            </a:prstGeom>
            <a:noFill/>
            <a:ln w="12700" algn="ctr">
              <a:solidFill>
                <a:srgbClr val="40458C"/>
              </a:solidFill>
              <a:round/>
              <a:headEnd/>
              <a:tailEnd/>
            </a:ln>
          </p:spPr>
        </p:cxnSp>
      </p:grpSp>
      <p:sp>
        <p:nvSpPr>
          <p:cNvPr id="9233" name="Прямоугольник 21"/>
          <p:cNvSpPr>
            <a:spLocks noChangeArrowheads="1"/>
          </p:cNvSpPr>
          <p:nvPr/>
        </p:nvSpPr>
        <p:spPr bwMode="auto">
          <a:xfrm>
            <a:off x="2637265" y="1814615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b="1" i="1" baseline="-25000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altLang="ru-RU" b="1" dirty="0">
              <a:solidFill>
                <a:srgbClr val="40458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4" name="Прямоугольник 22"/>
          <p:cNvSpPr>
            <a:spLocks noChangeArrowheads="1"/>
          </p:cNvSpPr>
          <p:nvPr/>
        </p:nvSpPr>
        <p:spPr bwMode="auto">
          <a:xfrm>
            <a:off x="4048125" y="2613025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b="1" i="1" baseline="-25000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b="1" dirty="0">
              <a:solidFill>
                <a:srgbClr val="40458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5" name="Прямоугольник 23"/>
          <p:cNvSpPr>
            <a:spLocks noChangeArrowheads="1"/>
          </p:cNvSpPr>
          <p:nvPr/>
        </p:nvSpPr>
        <p:spPr bwMode="auto">
          <a:xfrm>
            <a:off x="5749925" y="1963738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b="1" i="1" baseline="-25000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b="1" dirty="0">
              <a:solidFill>
                <a:srgbClr val="40458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6" name="Прямоугольник 24"/>
          <p:cNvSpPr>
            <a:spLocks noChangeArrowheads="1"/>
          </p:cNvSpPr>
          <p:nvPr/>
        </p:nvSpPr>
        <p:spPr bwMode="auto">
          <a:xfrm>
            <a:off x="5132388" y="1192768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b="1" i="1" baseline="-25000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altLang="ru-RU" b="1" dirty="0">
              <a:solidFill>
                <a:srgbClr val="40458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7" name="Прямоугольник 25"/>
          <p:cNvSpPr>
            <a:spLocks noChangeArrowheads="1"/>
          </p:cNvSpPr>
          <p:nvPr/>
        </p:nvSpPr>
        <p:spPr bwMode="auto">
          <a:xfrm>
            <a:off x="3722234" y="1148834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b="1" i="1" baseline="-25000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altLang="ru-RU" b="1" dirty="0">
              <a:solidFill>
                <a:srgbClr val="40458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26"/>
          <p:cNvGrpSpPr>
            <a:grpSpLocks/>
          </p:cNvGrpSpPr>
          <p:nvPr/>
        </p:nvGrpSpPr>
        <p:grpSpPr bwMode="auto">
          <a:xfrm>
            <a:off x="2438400" y="3660775"/>
            <a:ext cx="2743200" cy="1214438"/>
            <a:chOff x="5014685" y="3076607"/>
            <a:chExt cx="2743200" cy="1214438"/>
          </a:xfrm>
        </p:grpSpPr>
        <p:cxnSp>
          <p:nvCxnSpPr>
            <p:cNvPr id="9252" name="Прямая соединительная линия 27"/>
            <p:cNvCxnSpPr>
              <a:cxnSpLocks noChangeShapeType="1"/>
              <a:stCxn id="9220" idx="4"/>
              <a:endCxn id="9220" idx="0"/>
            </p:cNvCxnSpPr>
            <p:nvPr/>
          </p:nvCxnSpPr>
          <p:spPr bwMode="auto">
            <a:xfrm flipH="1" flipV="1">
              <a:off x="5014685" y="3681445"/>
              <a:ext cx="1528762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9253" name="Прямая соединительная линия 28"/>
            <p:cNvCxnSpPr>
              <a:cxnSpLocks noChangeShapeType="1"/>
              <a:stCxn id="9220" idx="3"/>
              <a:endCxn id="9220" idx="4"/>
            </p:cNvCxnSpPr>
            <p:nvPr/>
          </p:nvCxnSpPr>
          <p:spPr bwMode="auto">
            <a:xfrm flipH="1">
              <a:off x="6543447" y="3681445"/>
              <a:ext cx="1214438" cy="6096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9254" name="Прямая соединительная линия 29"/>
            <p:cNvCxnSpPr>
              <a:cxnSpLocks noChangeShapeType="1"/>
              <a:stCxn id="9220" idx="1"/>
              <a:endCxn id="9220" idx="0"/>
            </p:cNvCxnSpPr>
            <p:nvPr/>
          </p:nvCxnSpPr>
          <p:spPr bwMode="auto">
            <a:xfrm flipH="1">
              <a:off x="5014685" y="3076607"/>
              <a:ext cx="919162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9255" name="Прямая соединительная линия 30"/>
            <p:cNvCxnSpPr>
              <a:cxnSpLocks noChangeShapeType="1"/>
              <a:stCxn id="9220" idx="2"/>
              <a:endCxn id="9220" idx="3"/>
            </p:cNvCxnSpPr>
            <p:nvPr/>
          </p:nvCxnSpPr>
          <p:spPr bwMode="auto">
            <a:xfrm>
              <a:off x="7157809" y="3076607"/>
              <a:ext cx="600076" cy="604838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9256" name="Прямая соединительная линия 31"/>
            <p:cNvCxnSpPr>
              <a:cxnSpLocks noChangeShapeType="1"/>
              <a:stCxn id="9220" idx="2"/>
              <a:endCxn id="9220" idx="1"/>
            </p:cNvCxnSpPr>
            <p:nvPr/>
          </p:nvCxnSpPr>
          <p:spPr bwMode="auto">
            <a:xfrm flipH="1">
              <a:off x="5933847" y="3076607"/>
              <a:ext cx="1223962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</p:grpSp>
      <p:cxnSp>
        <p:nvCxnSpPr>
          <p:cNvPr id="36" name="Прямая соединительная линия 35"/>
          <p:cNvCxnSpPr>
            <a:cxnSpLocks noChangeShapeType="1"/>
            <a:stCxn id="9231" idx="0"/>
          </p:cNvCxnSpPr>
          <p:nvPr/>
        </p:nvCxnSpPr>
        <p:spPr bwMode="auto">
          <a:xfrm>
            <a:off x="3048000" y="2141538"/>
            <a:ext cx="3175" cy="2133600"/>
          </a:xfrm>
          <a:prstGeom prst="line">
            <a:avLst/>
          </a:prstGeom>
          <a:noFill/>
          <a:ln w="12700" algn="ctr">
            <a:solidFill>
              <a:srgbClr val="C00000"/>
            </a:solidFill>
            <a:prstDash val="dash"/>
            <a:round/>
            <a:headEnd/>
            <a:tailEnd/>
          </a:ln>
        </p:spPr>
      </p:cxnSp>
      <p:sp>
        <p:nvSpPr>
          <p:cNvPr id="38" name="Полилиния 37"/>
          <p:cNvSpPr>
            <a:spLocks/>
          </p:cNvSpPr>
          <p:nvPr/>
        </p:nvSpPr>
        <p:spPr bwMode="auto">
          <a:xfrm>
            <a:off x="3051175" y="4075113"/>
            <a:ext cx="171450" cy="200025"/>
          </a:xfrm>
          <a:custGeom>
            <a:avLst/>
            <a:gdLst>
              <a:gd name="T0" fmla="*/ 0 w 171450"/>
              <a:gd name="T1" fmla="*/ 0 h 200025"/>
              <a:gd name="T2" fmla="*/ 171450 w 171450"/>
              <a:gd name="T3" fmla="*/ 0 h 200025"/>
              <a:gd name="T4" fmla="*/ 171450 w 171450"/>
              <a:gd name="T5" fmla="*/ 200025 h 200025"/>
              <a:gd name="T6" fmla="*/ 0 60000 65536"/>
              <a:gd name="T7" fmla="*/ 0 60000 65536"/>
              <a:gd name="T8" fmla="*/ 0 60000 65536"/>
              <a:gd name="T9" fmla="*/ 0 w 171450"/>
              <a:gd name="T10" fmla="*/ 0 h 200025"/>
              <a:gd name="T11" fmla="*/ 171450 w 171450"/>
              <a:gd name="T12" fmla="*/ 200025 h 2000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1450" h="200025">
                <a:moveTo>
                  <a:pt x="0" y="0"/>
                </a:moveTo>
                <a:lnTo>
                  <a:pt x="171450" y="0"/>
                </a:lnTo>
                <a:lnTo>
                  <a:pt x="171450" y="200025"/>
                </a:lnTo>
              </a:path>
            </a:pathLst>
          </a:cu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9" name="Овал 38"/>
          <p:cNvSpPr>
            <a:spLocks noChangeArrowheads="1"/>
          </p:cNvSpPr>
          <p:nvPr/>
        </p:nvSpPr>
        <p:spPr bwMode="auto">
          <a:xfrm>
            <a:off x="3032125" y="4237038"/>
            <a:ext cx="46038" cy="52387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cxnSp>
        <p:nvCxnSpPr>
          <p:cNvPr id="40" name="Прямая соединительная линия 39"/>
          <p:cNvCxnSpPr>
            <a:cxnSpLocks noChangeShapeType="1"/>
            <a:stCxn id="9231" idx="3"/>
          </p:cNvCxnSpPr>
          <p:nvPr/>
        </p:nvCxnSpPr>
        <p:spPr bwMode="auto">
          <a:xfrm>
            <a:off x="5791200" y="2141538"/>
            <a:ext cx="3175" cy="2133600"/>
          </a:xfrm>
          <a:prstGeom prst="line">
            <a:avLst/>
          </a:prstGeom>
          <a:noFill/>
          <a:ln w="12700" algn="ctr">
            <a:solidFill>
              <a:srgbClr val="C00000"/>
            </a:solidFill>
            <a:round/>
            <a:headEnd/>
            <a:tailEnd/>
          </a:ln>
        </p:spPr>
      </p:cxnSp>
      <p:sp>
        <p:nvSpPr>
          <p:cNvPr id="41" name="Полилиния 40"/>
          <p:cNvSpPr>
            <a:spLocks/>
          </p:cNvSpPr>
          <p:nvPr/>
        </p:nvSpPr>
        <p:spPr bwMode="auto">
          <a:xfrm>
            <a:off x="5794375" y="4075113"/>
            <a:ext cx="171450" cy="200025"/>
          </a:xfrm>
          <a:custGeom>
            <a:avLst/>
            <a:gdLst>
              <a:gd name="T0" fmla="*/ 0 w 171450"/>
              <a:gd name="T1" fmla="*/ 0 h 200025"/>
              <a:gd name="T2" fmla="*/ 171450 w 171450"/>
              <a:gd name="T3" fmla="*/ 0 h 200025"/>
              <a:gd name="T4" fmla="*/ 171450 w 171450"/>
              <a:gd name="T5" fmla="*/ 200025 h 200025"/>
              <a:gd name="T6" fmla="*/ 0 60000 65536"/>
              <a:gd name="T7" fmla="*/ 0 60000 65536"/>
              <a:gd name="T8" fmla="*/ 0 60000 65536"/>
              <a:gd name="T9" fmla="*/ 0 w 171450"/>
              <a:gd name="T10" fmla="*/ 0 h 200025"/>
              <a:gd name="T11" fmla="*/ 171450 w 171450"/>
              <a:gd name="T12" fmla="*/ 200025 h 2000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1450" h="200025">
                <a:moveTo>
                  <a:pt x="0" y="0"/>
                </a:moveTo>
                <a:lnTo>
                  <a:pt x="171450" y="0"/>
                </a:lnTo>
                <a:lnTo>
                  <a:pt x="171450" y="200025"/>
                </a:lnTo>
              </a:path>
            </a:pathLst>
          </a:cu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2" name="Овал 41"/>
          <p:cNvSpPr>
            <a:spLocks noChangeArrowheads="1"/>
          </p:cNvSpPr>
          <p:nvPr/>
        </p:nvSpPr>
        <p:spPr bwMode="auto">
          <a:xfrm>
            <a:off x="5775325" y="4237038"/>
            <a:ext cx="46038" cy="52387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44" name="Прямоугольник 43"/>
          <p:cNvSpPr>
            <a:spLocks noChangeArrowheads="1"/>
          </p:cNvSpPr>
          <p:nvPr/>
        </p:nvSpPr>
        <p:spPr bwMode="auto">
          <a:xfrm>
            <a:off x="5637213" y="4241800"/>
            <a:ext cx="341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Овал 46"/>
          <p:cNvSpPr>
            <a:spLocks noChangeArrowheads="1"/>
          </p:cNvSpPr>
          <p:nvPr/>
        </p:nvSpPr>
        <p:spPr bwMode="auto">
          <a:xfrm>
            <a:off x="5770563" y="2112963"/>
            <a:ext cx="46037" cy="52387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48" name="Овал 47"/>
          <p:cNvSpPr>
            <a:spLocks noChangeArrowheads="1"/>
          </p:cNvSpPr>
          <p:nvPr/>
        </p:nvSpPr>
        <p:spPr bwMode="auto">
          <a:xfrm>
            <a:off x="3032125" y="2117725"/>
            <a:ext cx="46038" cy="52388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wrap="none"/>
          <a:lstStyle/>
          <a:p>
            <a:pPr eaLnBrk="1" hangingPunct="1"/>
            <a:endParaRPr lang="ru-RU" altLang="ru-RU">
              <a:solidFill>
                <a:srgbClr val="40458C"/>
              </a:solidFill>
            </a:endParaRPr>
          </a:p>
        </p:txBody>
      </p:sp>
      <p:sp>
        <p:nvSpPr>
          <p:cNvPr id="50" name="Прямоугольник 49"/>
          <p:cNvSpPr>
            <a:spLocks noChangeArrowheads="1"/>
          </p:cNvSpPr>
          <p:nvPr/>
        </p:nvSpPr>
        <p:spPr bwMode="auto">
          <a:xfrm>
            <a:off x="3012281" y="4237038"/>
            <a:ext cx="381000" cy="374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50465" y="5493659"/>
            <a:ext cx="772193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Перпендикуляр, проведенный из какой-нибудь точки одного основания к плоскости другого основания, называется </a:t>
            </a:r>
            <a:r>
              <a:rPr lang="ru-RU" sz="2200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высотой </a:t>
            </a:r>
            <a:r>
              <a:rPr lang="ru-RU" sz="22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призмы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2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6615113" y="2057400"/>
            <a:ext cx="21371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i="1" baseline="-25000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⊥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(А</a:t>
            </a:r>
            <a:r>
              <a:rPr lang="ru-RU" sz="24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40458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6629400" y="2646363"/>
            <a:ext cx="2311400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i="1" baseline="-25000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i="1" dirty="0">
                <a:solidFill>
                  <a:srgbClr val="40458C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⊥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(А</a:t>
            </a:r>
            <a:r>
              <a:rPr lang="ru-RU" sz="24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40458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" name="Picture 2" descr="C:\Documents and Settings\Admin\Мои документы\Загрузки\3_Карандаш\95110f7166f9db82b960c8bb349967e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2508" y="4787900"/>
            <a:ext cx="1127481" cy="1965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07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38" grpId="0" animBg="1"/>
      <p:bldP spid="39" grpId="0" animBg="1"/>
      <p:bldP spid="41" grpId="0" animBg="1"/>
      <p:bldP spid="42" grpId="0" animBg="1"/>
      <p:bldP spid="44" grpId="0"/>
      <p:bldP spid="47" grpId="0" animBg="1"/>
      <p:bldP spid="48" grpId="0" animBg="1"/>
      <p:bldP spid="50" grpId="0"/>
      <p:bldP spid="53" grpId="0"/>
      <p:bldP spid="5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744</Words>
  <Application>Microsoft Office PowerPoint</Application>
  <PresentationFormat>Экран (4:3)</PresentationFormat>
  <Paragraphs>191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Формула</vt:lpstr>
      <vt:lpstr>п27.Понятие многогранника п30.Призма</vt:lpstr>
      <vt:lpstr>План</vt:lpstr>
      <vt:lpstr>Презентация PowerPoint</vt:lpstr>
      <vt:lpstr>Элементы многогранника</vt:lpstr>
      <vt:lpstr>Выпуклые и невыпуклые многогранники</vt:lpstr>
      <vt:lpstr>Определение призмы</vt:lpstr>
      <vt:lpstr>Элементы призмы</vt:lpstr>
      <vt:lpstr>Презентация PowerPoint</vt:lpstr>
      <vt:lpstr>Высота призмы</vt:lpstr>
      <vt:lpstr>Элементы призмы</vt:lpstr>
      <vt:lpstr>Название и обозначение призмы</vt:lpstr>
      <vt:lpstr>Виды призм</vt:lpstr>
      <vt:lpstr>Презентация PowerPoint</vt:lpstr>
      <vt:lpstr>Свойства призмы</vt:lpstr>
      <vt:lpstr>Правильная призма</vt:lpstr>
      <vt:lpstr>Презентация PowerPoint</vt:lpstr>
      <vt:lpstr>Презентация PowerPoint</vt:lpstr>
      <vt:lpstr>Некоторые сечения призмы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многогранника Призма</dc:title>
  <dc:creator>Догадова</dc:creator>
  <cp:lastModifiedBy>Догадова</cp:lastModifiedBy>
  <cp:revision>31</cp:revision>
  <dcterms:created xsi:type="dcterms:W3CDTF">2020-02-10T10:30:22Z</dcterms:created>
  <dcterms:modified xsi:type="dcterms:W3CDTF">2020-02-10T16:13:11Z</dcterms:modified>
</cp:coreProperties>
</file>