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0"/>
  </p:notesMasterIdLst>
  <p:handoutMasterIdLst>
    <p:handoutMasterId r:id="rId11"/>
  </p:handoutMasterIdLst>
  <p:sldIdLst>
    <p:sldId id="305" r:id="rId2"/>
    <p:sldId id="306" r:id="rId3"/>
    <p:sldId id="274" r:id="rId4"/>
    <p:sldId id="279" r:id="rId5"/>
    <p:sldId id="276" r:id="rId6"/>
    <p:sldId id="278" r:id="rId7"/>
    <p:sldId id="280" r:id="rId8"/>
    <p:sldId id="277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FF9999"/>
    <a:srgbClr val="FFCCCC"/>
    <a:srgbClr val="AC00AC"/>
    <a:srgbClr val="FFFF99"/>
    <a:srgbClr val="FF0AFF"/>
    <a:srgbClr val="96A5E2"/>
    <a:srgbClr val="2D44A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3" autoAdjust="0"/>
    <p:restoredTop sz="90805" autoAdjust="0"/>
  </p:normalViewPr>
  <p:slideViewPr>
    <p:cSldViewPr snapToGrid="0">
      <p:cViewPr>
        <p:scale>
          <a:sx n="64" d="100"/>
          <a:sy n="64" d="100"/>
        </p:scale>
        <p:origin x="-2994" y="-1350"/>
      </p:cViewPr>
      <p:guideLst>
        <p:guide orient="horz" pos="8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920EEB9-9124-4B02-8ED3-CA5D2FBCB447}" type="datetimeFigureOut">
              <a:rPr lang="ru-RU"/>
              <a:pPr>
                <a:defRPr/>
              </a:pPr>
              <a:t>21.01.2020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C828FB-0510-4663-A46D-E12D5B771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9837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7218D38-6549-4912-B5D8-A0ED4A7834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11305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mtClean="0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307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307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137B-C523-4EC3-A430-DDCDAC570F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3857331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E3CE-3B47-4134-A482-9CCEADC00D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3230441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1455B-666A-4C46-8F28-07D8065203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65153875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83EC-BEE4-46ED-A378-E56201FAB7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5997381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7BFD4-5ED2-4999-94B2-96A4A1BC1C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6073009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14194-D5A6-4A4B-BF37-85AF7419F2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4813953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0841E-C966-47FB-B32D-B483963963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9440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83206-D4DB-4452-9335-EF3EB19667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20130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BF7D7-3124-4472-A275-790B7B8F80F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8411869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ADC24-F746-4060-A516-278F5677E8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50271857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5967A-51BF-431C-8563-B71D9B67A1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6795299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2049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050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051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9503BF4-3F75-4288-9337-43271EA78B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 bwMode="auto">
          <a:xfrm>
            <a:off x="1008063" y="2068513"/>
            <a:ext cx="70104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80000"/>
              </a:lnSpc>
              <a:defRPr/>
            </a:pPr>
            <a:r>
              <a:rPr lang="ru-RU" sz="4000" b="1" kern="0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п.24. </a:t>
            </a:r>
            <a:r>
              <a:rPr lang="ru-RU" sz="5000" b="1" kern="0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Прямоугольный </a:t>
            </a:r>
            <a:r>
              <a:rPr lang="ru-RU" sz="5000" b="1" kern="0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параллелепипед</a:t>
            </a:r>
            <a:r>
              <a:rPr lang="ru-RU" sz="5000" kern="0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 </a:t>
            </a:r>
            <a:endParaRPr lang="ru-RU" sz="5000" kern="0" dirty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18435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0413" y="4079875"/>
            <a:ext cx="3232150" cy="25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411760" y="3681028"/>
            <a:ext cx="4068762" cy="617537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10 класс</a:t>
            </a:r>
          </a:p>
        </p:txBody>
      </p:sp>
    </p:spTree>
    <p:extLst>
      <p:ext uri="{BB962C8B-B14F-4D97-AF65-F5344CB8AC3E}">
        <p14:creationId xmlns:p14="http://schemas.microsoft.com/office/powerpoint/2010/main" xmlns="" val="3072384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11188" y="515938"/>
            <a:ext cx="8367712" cy="893762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Прямой и наклонный параллелепипед</a:t>
            </a:r>
            <a:endParaRPr lang="ru-RU" sz="36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1507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104" t="44658" r="19868" b="14104"/>
          <a:stretch>
            <a:fillRect/>
          </a:stretch>
        </p:blipFill>
        <p:spPr bwMode="auto">
          <a:xfrm>
            <a:off x="4860032" y="1952836"/>
            <a:ext cx="3771418" cy="30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8" name="Группа 66"/>
          <p:cNvGrpSpPr>
            <a:grpSpLocks/>
          </p:cNvGrpSpPr>
          <p:nvPr/>
        </p:nvGrpSpPr>
        <p:grpSpPr bwMode="auto">
          <a:xfrm>
            <a:off x="250825" y="2345222"/>
            <a:ext cx="4321175" cy="3140075"/>
            <a:chOff x="2318266" y="3023490"/>
            <a:chExt cx="4432168" cy="3335871"/>
          </a:xfrm>
        </p:grpSpPr>
        <p:grpSp>
          <p:nvGrpSpPr>
            <p:cNvPr id="5" name="Группа 53"/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14" name="Куб 13"/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490"/>
                </a:avLst>
              </a:prstGeom>
              <a:grpFill/>
              <a:ln w="2857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ru-RU" sz="36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Полилиния 14"/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1" hangingPunct="1">
                  <a:defRPr/>
                </a:pPr>
                <a:endParaRPr lang="ru-RU" i="1">
                  <a:latin typeface="+mn-lt"/>
                  <a:cs typeface="+mn-cs"/>
                </a:endParaRPr>
              </a:p>
            </p:txBody>
          </p:sp>
          <p:cxnSp>
            <p:nvCxnSpPr>
              <p:cNvPr id="16" name="Прямая соединительная линия 15"/>
              <p:cNvCxnSpPr>
                <a:stCxn id="15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" name="TextBox 5"/>
            <p:cNvSpPr txBox="1"/>
            <p:nvPr/>
          </p:nvSpPr>
          <p:spPr>
            <a:xfrm>
              <a:off x="2599246" y="5775346"/>
              <a:ext cx="328602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24911" y="5757889"/>
              <a:ext cx="328602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В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91642" y="5073892"/>
              <a:ext cx="328602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С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18266" y="3994733"/>
              <a:ext cx="687368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61232" y="5045326"/>
              <a:ext cx="328603" cy="58560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16745" y="3023490"/>
              <a:ext cx="688954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63019" y="4078845"/>
              <a:ext cx="687368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B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63067" y="3061578"/>
              <a:ext cx="687367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C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</p:grpSp>
      <p:sp>
        <p:nvSpPr>
          <p:cNvPr id="21509" name="Прямоугольник 16"/>
          <p:cNvSpPr>
            <a:spLocks noChangeArrowheads="1"/>
          </p:cNvSpPr>
          <p:nvPr/>
        </p:nvSpPr>
        <p:spPr bwMode="auto">
          <a:xfrm>
            <a:off x="504711" y="5485297"/>
            <a:ext cx="3732212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rgbClr val="000000"/>
                </a:solidFill>
              </a:rPr>
              <a:t>Прямой параллелепипед</a:t>
            </a:r>
          </a:p>
        </p:txBody>
      </p:sp>
      <p:sp>
        <p:nvSpPr>
          <p:cNvPr id="21510" name="Прямоугольник 17"/>
          <p:cNvSpPr>
            <a:spLocks noChangeArrowheads="1"/>
          </p:cNvSpPr>
          <p:nvPr/>
        </p:nvSpPr>
        <p:spPr bwMode="auto">
          <a:xfrm>
            <a:off x="4752020" y="5013176"/>
            <a:ext cx="42926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rgbClr val="000000"/>
                </a:solidFill>
              </a:rPr>
              <a:t>Наклонный параллелепипед</a:t>
            </a:r>
          </a:p>
        </p:txBody>
      </p:sp>
      <p:pic>
        <p:nvPicPr>
          <p:cNvPr id="19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21604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1"/>
          <p:cNvSpPr txBox="1">
            <a:spLocks/>
          </p:cNvSpPr>
          <p:nvPr/>
        </p:nvSpPr>
        <p:spPr>
          <a:xfrm>
            <a:off x="498475" y="571500"/>
            <a:ext cx="7202488" cy="646331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36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Прямой параллелепипед</a:t>
            </a:r>
          </a:p>
        </p:txBody>
      </p:sp>
      <p:sp>
        <p:nvSpPr>
          <p:cNvPr id="22531" name="TextBox 21"/>
          <p:cNvSpPr txBox="1">
            <a:spLocks noChangeArrowheads="1"/>
          </p:cNvSpPr>
          <p:nvPr/>
        </p:nvSpPr>
        <p:spPr bwMode="auto">
          <a:xfrm>
            <a:off x="673972" y="1541750"/>
            <a:ext cx="7942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cs typeface="Tahoma" pitchFamily="34" charset="0"/>
              </a:rPr>
              <a:t>Если боковые ребра параллелепипеда перпендикулярны плоскости основания, то такой параллелепипед называется </a:t>
            </a:r>
            <a:r>
              <a:rPr lang="ru-RU" i="1" u="sng" dirty="0">
                <a:solidFill>
                  <a:srgbClr val="FF0000"/>
                </a:solidFill>
                <a:cs typeface="Tahoma" pitchFamily="34" charset="0"/>
              </a:rPr>
              <a:t>прямым</a:t>
            </a:r>
            <a:r>
              <a:rPr lang="ru-RU" i="1" dirty="0">
                <a:solidFill>
                  <a:srgbClr val="FF0000"/>
                </a:solidFill>
                <a:cs typeface="Tahoma" pitchFamily="34" charset="0"/>
              </a:rPr>
              <a:t>.</a:t>
            </a:r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673972" y="5842000"/>
            <a:ext cx="6851494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dirty="0">
                <a:solidFill>
                  <a:srgbClr val="000000"/>
                </a:solidFill>
                <a:cs typeface="Tahoma" pitchFamily="34" charset="0"/>
              </a:rPr>
              <a:t>Боковые грани – прямоугольники, в основании </a:t>
            </a:r>
            <a:endParaRPr lang="ru-RU" altLang="ru-RU" dirty="0" smtClean="0">
              <a:solidFill>
                <a:srgbClr val="000000"/>
              </a:solidFill>
              <a:cs typeface="Tahoma" pitchFamily="34" charset="0"/>
            </a:endParaRPr>
          </a:p>
          <a:p>
            <a:pPr eaLnBrk="1" hangingPunct="1"/>
            <a:r>
              <a:rPr lang="ru-RU" altLang="ru-RU" dirty="0" smtClean="0">
                <a:solidFill>
                  <a:srgbClr val="000000"/>
                </a:solidFill>
                <a:cs typeface="Tahoma" pitchFamily="34" charset="0"/>
              </a:rPr>
              <a:t>может </a:t>
            </a:r>
            <a:r>
              <a:rPr lang="ru-RU" altLang="ru-RU" dirty="0">
                <a:solidFill>
                  <a:srgbClr val="000000"/>
                </a:solidFill>
                <a:cs typeface="Tahoma" pitchFamily="34" charset="0"/>
              </a:rPr>
              <a:t>быть параллелограмм, ромб </a:t>
            </a:r>
          </a:p>
        </p:txBody>
      </p:sp>
      <p:grpSp>
        <p:nvGrpSpPr>
          <p:cNvPr id="22533" name="Группа 22"/>
          <p:cNvGrpSpPr>
            <a:grpSpLocks/>
          </p:cNvGrpSpPr>
          <p:nvPr/>
        </p:nvGrpSpPr>
        <p:grpSpPr bwMode="auto">
          <a:xfrm>
            <a:off x="2160588" y="2690813"/>
            <a:ext cx="4432300" cy="3336925"/>
            <a:chOff x="2318266" y="3023490"/>
            <a:chExt cx="4432168" cy="3335871"/>
          </a:xfrm>
        </p:grpSpPr>
        <p:sp>
          <p:nvSpPr>
            <p:cNvPr id="24" name="Полилиния 23"/>
            <p:cNvSpPr/>
            <p:nvPr/>
          </p:nvSpPr>
          <p:spPr bwMode="auto">
            <a:xfrm>
              <a:off x="5592476" y="5288486"/>
              <a:ext cx="201555" cy="358070"/>
            </a:xfrm>
            <a:custGeom>
              <a:avLst/>
              <a:gdLst>
                <a:gd name="connsiteX0" fmla="*/ 0 w 169682"/>
                <a:gd name="connsiteY0" fmla="*/ 179110 h 367646"/>
                <a:gd name="connsiteX1" fmla="*/ 169682 w 169682"/>
                <a:gd name="connsiteY1" fmla="*/ 0 h 367646"/>
                <a:gd name="connsiteX2" fmla="*/ 169682 w 169682"/>
                <a:gd name="connsiteY2" fmla="*/ 367646 h 367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682" h="367646">
                  <a:moveTo>
                    <a:pt x="0" y="179110"/>
                  </a:moveTo>
                  <a:lnTo>
                    <a:pt x="169682" y="0"/>
                  </a:lnTo>
                  <a:lnTo>
                    <a:pt x="169682" y="367646"/>
                  </a:lnTo>
                </a:path>
              </a:pathLst>
            </a:custGeom>
            <a:grpFill/>
            <a:ln w="28575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5229397" y="5465263"/>
              <a:ext cx="358219" cy="386499"/>
            </a:xfrm>
            <a:prstGeom prst="rect">
              <a:avLst/>
            </a:prstGeom>
            <a:grpFill/>
            <a:ln w="28575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26" name="Группа 53"/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35" name="Куб 34"/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912"/>
                </a:avLst>
              </a:prstGeom>
              <a:grpFill/>
              <a:ln w="2857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ru-RU" sz="36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36" name="Полилиния 35"/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1" hangingPunct="1">
                  <a:defRPr/>
                </a:pPr>
                <a:endParaRPr lang="ru-RU" i="1">
                  <a:latin typeface="+mn-lt"/>
                  <a:cs typeface="+mn-cs"/>
                </a:endParaRPr>
              </a:p>
            </p:txBody>
          </p:sp>
          <p:cxnSp>
            <p:nvCxnSpPr>
              <p:cNvPr id="37" name="Прямая соединительная линия 36"/>
              <p:cNvCxnSpPr>
                <a:stCxn id="36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/>
            <p:cNvSpPr txBox="1"/>
            <p:nvPr/>
          </p:nvSpPr>
          <p:spPr>
            <a:xfrm>
              <a:off x="2599245" y="5775346"/>
              <a:ext cx="328603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24910" y="5757888"/>
              <a:ext cx="328603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В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91641" y="5073892"/>
              <a:ext cx="328603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С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18266" y="3994733"/>
              <a:ext cx="687367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61232" y="5045326"/>
              <a:ext cx="328602" cy="58560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016745" y="3023490"/>
              <a:ext cx="688954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3019" y="4078844"/>
              <a:ext cx="687367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B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63066" y="3061578"/>
              <a:ext cx="687368" cy="5840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C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</p:grpSp>
      <p:pic>
        <p:nvPicPr>
          <p:cNvPr id="20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1"/>
          <p:cNvSpPr txBox="1">
            <a:spLocks/>
          </p:cNvSpPr>
          <p:nvPr/>
        </p:nvSpPr>
        <p:spPr>
          <a:xfrm>
            <a:off x="482600" y="615950"/>
            <a:ext cx="8255000" cy="646331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36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Прямоугольный параллелепипед</a:t>
            </a:r>
          </a:p>
        </p:txBody>
      </p:sp>
      <p:sp>
        <p:nvSpPr>
          <p:cNvPr id="23555" name="TextBox 21"/>
          <p:cNvSpPr txBox="1">
            <a:spLocks noChangeArrowheads="1"/>
          </p:cNvSpPr>
          <p:nvPr/>
        </p:nvSpPr>
        <p:spPr bwMode="auto">
          <a:xfrm>
            <a:off x="679450" y="1531938"/>
            <a:ext cx="81153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u="sng" dirty="0">
                <a:solidFill>
                  <a:srgbClr val="000000"/>
                </a:solidFill>
                <a:cs typeface="Tahoma" pitchFamily="34" charset="0"/>
              </a:rPr>
              <a:t>Прямой</a:t>
            </a:r>
            <a:r>
              <a:rPr lang="ru-RU" dirty="0">
                <a:solidFill>
                  <a:srgbClr val="000000"/>
                </a:solidFill>
                <a:cs typeface="Tahoma" pitchFamily="34" charset="0"/>
              </a:rPr>
              <a:t> параллелепипед, основания которого являются прямоугольниками называется </a:t>
            </a:r>
            <a:r>
              <a:rPr lang="ru-RU" i="1" u="sng" dirty="0">
                <a:solidFill>
                  <a:srgbClr val="FF0000"/>
                </a:solidFill>
                <a:cs typeface="Tahoma" pitchFamily="34" charset="0"/>
              </a:rPr>
              <a:t>прямоугольным</a:t>
            </a:r>
            <a:r>
              <a:rPr lang="ru-RU" i="1" dirty="0">
                <a:solidFill>
                  <a:srgbClr val="FF0000"/>
                </a:solidFill>
                <a:cs typeface="Tahoma" pitchFamily="34" charset="0"/>
              </a:rPr>
              <a:t>.</a:t>
            </a:r>
          </a:p>
        </p:txBody>
      </p:sp>
      <p:grpSp>
        <p:nvGrpSpPr>
          <p:cNvPr id="23556" name="Группа 44"/>
          <p:cNvGrpSpPr>
            <a:grpSpLocks/>
          </p:cNvGrpSpPr>
          <p:nvPr/>
        </p:nvGrpSpPr>
        <p:grpSpPr bwMode="auto">
          <a:xfrm>
            <a:off x="2160588" y="2690813"/>
            <a:ext cx="4432300" cy="3336925"/>
            <a:chOff x="2355916" y="2768967"/>
            <a:chExt cx="4432168" cy="3335871"/>
          </a:xfrm>
        </p:grpSpPr>
        <p:sp>
          <p:nvSpPr>
            <p:cNvPr id="41" name="Полилиния 40"/>
            <p:cNvSpPr/>
            <p:nvPr/>
          </p:nvSpPr>
          <p:spPr bwMode="auto">
            <a:xfrm>
              <a:off x="3102769" y="3857625"/>
              <a:ext cx="316706" cy="190500"/>
            </a:xfrm>
            <a:custGeom>
              <a:avLst/>
              <a:gdLst>
                <a:gd name="connsiteX0" fmla="*/ 0 w 261937"/>
                <a:gd name="connsiteY0" fmla="*/ 0 h 173831"/>
                <a:gd name="connsiteX1" fmla="*/ 261937 w 261937"/>
                <a:gd name="connsiteY1" fmla="*/ 0 h 173831"/>
                <a:gd name="connsiteX2" fmla="*/ 104775 w 261937"/>
                <a:gd name="connsiteY2" fmla="*/ 173831 h 173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1937" h="173831">
                  <a:moveTo>
                    <a:pt x="0" y="0"/>
                  </a:moveTo>
                  <a:lnTo>
                    <a:pt x="261937" y="0"/>
                  </a:lnTo>
                  <a:lnTo>
                    <a:pt x="104775" y="173831"/>
                  </a:lnTo>
                </a:path>
              </a:pathLst>
            </a:custGeom>
            <a:grpFill/>
            <a:ln w="28575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23558" name="Группа 22"/>
            <p:cNvGrpSpPr>
              <a:grpSpLocks/>
            </p:cNvGrpSpPr>
            <p:nvPr/>
          </p:nvGrpSpPr>
          <p:grpSpPr bwMode="auto">
            <a:xfrm>
              <a:off x="2355916" y="2768967"/>
              <a:ext cx="4432168" cy="3335871"/>
              <a:chOff x="2318266" y="3023490"/>
              <a:chExt cx="4432168" cy="3335871"/>
            </a:xfrm>
          </p:grpSpPr>
          <p:sp>
            <p:nvSpPr>
              <p:cNvPr id="24" name="Полилиния 23"/>
              <p:cNvSpPr/>
              <p:nvPr/>
            </p:nvSpPr>
            <p:spPr bwMode="auto">
              <a:xfrm>
                <a:off x="5592476" y="5288486"/>
                <a:ext cx="201555" cy="358070"/>
              </a:xfrm>
              <a:custGeom>
                <a:avLst/>
                <a:gdLst>
                  <a:gd name="connsiteX0" fmla="*/ 0 w 169682"/>
                  <a:gd name="connsiteY0" fmla="*/ 179110 h 367646"/>
                  <a:gd name="connsiteX1" fmla="*/ 169682 w 169682"/>
                  <a:gd name="connsiteY1" fmla="*/ 0 h 367646"/>
                  <a:gd name="connsiteX2" fmla="*/ 169682 w 169682"/>
                  <a:gd name="connsiteY2" fmla="*/ 367646 h 367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9682" h="367646">
                    <a:moveTo>
                      <a:pt x="0" y="179110"/>
                    </a:moveTo>
                    <a:lnTo>
                      <a:pt x="169682" y="0"/>
                    </a:lnTo>
                    <a:lnTo>
                      <a:pt x="169682" y="367646"/>
                    </a:lnTo>
                  </a:path>
                </a:pathLst>
              </a:custGeom>
              <a:grpFill/>
              <a:ln w="28575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25" name="Прямоугольник 24"/>
              <p:cNvSpPr/>
              <p:nvPr/>
            </p:nvSpPr>
            <p:spPr bwMode="auto">
              <a:xfrm>
                <a:off x="5229397" y="5465263"/>
                <a:ext cx="358219" cy="386499"/>
              </a:xfrm>
              <a:prstGeom prst="rect">
                <a:avLst/>
              </a:prstGeom>
              <a:grpFill/>
              <a:ln w="28575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grpSp>
            <p:nvGrpSpPr>
              <p:cNvPr id="4" name="Группа 53"/>
              <p:cNvGrpSpPr/>
              <p:nvPr/>
            </p:nvGrpSpPr>
            <p:grpSpPr>
              <a:xfrm>
                <a:off x="2861810" y="3617536"/>
                <a:ext cx="3425869" cy="2232248"/>
                <a:chOff x="2861810" y="3617536"/>
                <a:chExt cx="3425869" cy="2232248"/>
              </a:xfrm>
              <a:noFill/>
            </p:grpSpPr>
            <p:sp>
              <p:nvSpPr>
                <p:cNvPr id="38" name="Куб 37"/>
                <p:cNvSpPr/>
                <p:nvPr/>
              </p:nvSpPr>
              <p:spPr bwMode="auto">
                <a:xfrm>
                  <a:off x="2861810" y="3617536"/>
                  <a:ext cx="3420380" cy="2232248"/>
                </a:xfrm>
                <a:prstGeom prst="cube">
                  <a:avLst>
                    <a:gd name="adj" fmla="val 30912"/>
                  </a:avLst>
                </a:prstGeom>
                <a:grpFill/>
                <a:ln w="2857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>
                    <a:defRPr/>
                  </a:pPr>
                  <a:endParaRPr lang="ru-RU" sz="3600">
                    <a:latin typeface="Times New Roman" pitchFamily="18" charset="0"/>
                    <a:cs typeface="+mn-cs"/>
                  </a:endParaRPr>
                </a:p>
              </p:txBody>
            </p:sp>
            <p:sp>
              <p:nvSpPr>
                <p:cNvPr id="36" name="Полилиния 35"/>
                <p:cNvSpPr/>
                <p:nvPr/>
              </p:nvSpPr>
              <p:spPr bwMode="auto">
                <a:xfrm>
                  <a:off x="3557589" y="3619893"/>
                  <a:ext cx="2730090" cy="1542657"/>
                </a:xfrm>
                <a:custGeom>
                  <a:avLst/>
                  <a:gdLst>
                    <a:gd name="connsiteX0" fmla="*/ 0 w 2667785"/>
                    <a:gd name="connsiteY0" fmla="*/ 0 h 1583703"/>
                    <a:gd name="connsiteX1" fmla="*/ 0 w 2667785"/>
                    <a:gd name="connsiteY1" fmla="*/ 1583703 h 1583703"/>
                    <a:gd name="connsiteX2" fmla="*/ 2667785 w 2667785"/>
                    <a:gd name="connsiteY2" fmla="*/ 1583703 h 1583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67785" h="1583703">
                      <a:moveTo>
                        <a:pt x="0" y="0"/>
                      </a:moveTo>
                      <a:lnTo>
                        <a:pt x="0" y="1583703"/>
                      </a:lnTo>
                      <a:lnTo>
                        <a:pt x="2667785" y="1583703"/>
                      </a:lnTo>
                    </a:path>
                  </a:pathLst>
                </a:cu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1" hangingPunct="1">
                    <a:defRPr/>
                  </a:pPr>
                  <a:endParaRPr lang="ru-RU" i="1">
                    <a:latin typeface="+mn-lt"/>
                    <a:cs typeface="+mn-cs"/>
                  </a:endParaRPr>
                </a:p>
              </p:txBody>
            </p:sp>
            <p:cxnSp>
              <p:nvCxnSpPr>
                <p:cNvPr id="37" name="Прямая соединительная линия 36"/>
                <p:cNvCxnSpPr>
                  <a:stCxn id="36" idx="1"/>
                </p:cNvCxnSpPr>
                <p:nvPr/>
              </p:nvCxnSpPr>
              <p:spPr bwMode="auto">
                <a:xfrm flipH="1">
                  <a:off x="2871788" y="5162550"/>
                  <a:ext cx="685801" cy="685800"/>
                </a:xfrm>
                <a:prstGeom prst="line">
                  <a:avLst/>
                </a:pr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27" name="TextBox 26"/>
              <p:cNvSpPr txBox="1"/>
              <p:nvPr/>
            </p:nvSpPr>
            <p:spPr>
              <a:xfrm>
                <a:off x="2599245" y="5775346"/>
                <a:ext cx="328603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А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424910" y="5757888"/>
                <a:ext cx="328603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В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91641" y="5073892"/>
                <a:ext cx="328603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С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318266" y="3994733"/>
                <a:ext cx="687367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А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461232" y="5045326"/>
                <a:ext cx="328602" cy="58560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D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016745" y="3023490"/>
                <a:ext cx="688954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D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563019" y="4078844"/>
                <a:ext cx="687367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B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063066" y="3061578"/>
                <a:ext cx="687368" cy="5840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C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</p:grpSp>
      </p:grpSp>
      <p:pic>
        <p:nvPicPr>
          <p:cNvPr id="21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1"/>
          <p:cNvSpPr txBox="1">
            <a:spLocks/>
          </p:cNvSpPr>
          <p:nvPr/>
        </p:nvSpPr>
        <p:spPr>
          <a:xfrm>
            <a:off x="546100" y="520700"/>
            <a:ext cx="7439025" cy="677863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3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Измерения параллелепипеда</a:t>
            </a:r>
          </a:p>
        </p:txBody>
      </p:sp>
      <p:sp>
        <p:nvSpPr>
          <p:cNvPr id="25603" name="TextBox 21"/>
          <p:cNvSpPr txBox="1">
            <a:spLocks noChangeArrowheads="1"/>
          </p:cNvSpPr>
          <p:nvPr/>
        </p:nvSpPr>
        <p:spPr bwMode="auto">
          <a:xfrm>
            <a:off x="792163" y="1522413"/>
            <a:ext cx="7559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  <a:cs typeface="Tahoma" pitchFamily="34" charset="0"/>
              </a:rPr>
              <a:t>Длины трех ребер, имеющих  общую вершину, назовем </a:t>
            </a:r>
            <a:r>
              <a:rPr lang="ru-RU" i="1" u="sng">
                <a:solidFill>
                  <a:srgbClr val="FF0000"/>
                </a:solidFill>
                <a:cs typeface="Tahoma" pitchFamily="34" charset="0"/>
              </a:rPr>
              <a:t>измерениями</a:t>
            </a:r>
            <a:r>
              <a:rPr lang="ru-RU">
                <a:solidFill>
                  <a:srgbClr val="000000"/>
                </a:solidFill>
                <a:cs typeface="Tahoma" pitchFamily="34" charset="0"/>
              </a:rPr>
              <a:t> прямоугольного параллелепипеда</a:t>
            </a:r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1443038" y="6138863"/>
            <a:ext cx="62579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ru-RU" sz="2800">
                <a:solidFill>
                  <a:srgbClr val="FF0000"/>
                </a:solidFill>
                <a:cs typeface="Tahoma" pitchFamily="34" charset="0"/>
              </a:rPr>
              <a:t>длина, ширина и высота</a:t>
            </a:r>
          </a:p>
        </p:txBody>
      </p:sp>
      <p:grpSp>
        <p:nvGrpSpPr>
          <p:cNvPr id="25605" name="Группа 22"/>
          <p:cNvGrpSpPr>
            <a:grpSpLocks/>
          </p:cNvGrpSpPr>
          <p:nvPr/>
        </p:nvGrpSpPr>
        <p:grpSpPr bwMode="auto">
          <a:xfrm>
            <a:off x="2355850" y="2816225"/>
            <a:ext cx="4432300" cy="3335338"/>
            <a:chOff x="2318266" y="3023490"/>
            <a:chExt cx="4432168" cy="3335871"/>
          </a:xfrm>
        </p:grpSpPr>
        <p:grpSp>
          <p:nvGrpSpPr>
            <p:cNvPr id="3" name="Группа 53"/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38" name="Куб 37"/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912"/>
                </a:avLst>
              </a:prstGeom>
              <a:grpFill/>
              <a:ln w="28575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ru-RU" sz="36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36" name="Полилиния 35"/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1" hangingPunct="1">
                  <a:defRPr/>
                </a:pPr>
                <a:endParaRPr lang="ru-RU" i="1">
                  <a:latin typeface="+mn-lt"/>
                  <a:cs typeface="+mn-cs"/>
                </a:endParaRPr>
              </a:p>
            </p:txBody>
          </p:sp>
          <p:cxnSp>
            <p:nvCxnSpPr>
              <p:cNvPr id="37" name="Прямая соединительная линия 36"/>
              <p:cNvCxnSpPr>
                <a:stCxn id="36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/>
            <p:cNvSpPr txBox="1"/>
            <p:nvPr/>
          </p:nvSpPr>
          <p:spPr>
            <a:xfrm>
              <a:off x="2599246" y="5775068"/>
              <a:ext cx="328602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77297" y="5752839"/>
              <a:ext cx="328603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В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91642" y="5073281"/>
              <a:ext cx="328602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С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18266" y="3995195"/>
              <a:ext cx="687368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61232" y="5046288"/>
              <a:ext cx="328603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016745" y="3023490"/>
              <a:ext cx="688954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3019" y="4079347"/>
              <a:ext cx="687368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B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63067" y="3061596"/>
              <a:ext cx="687367" cy="58429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C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</p:grpSp>
      <p:cxnSp>
        <p:nvCxnSpPr>
          <p:cNvPr id="49" name="Прямая соединительная линия 48"/>
          <p:cNvCxnSpPr>
            <a:cxnSpLocks noChangeShapeType="1"/>
          </p:cNvCxnSpPr>
          <p:nvPr/>
        </p:nvCxnSpPr>
        <p:spPr bwMode="auto">
          <a:xfrm flipV="1">
            <a:off x="5629275" y="4100513"/>
            <a:ext cx="0" cy="153352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4" name="Прямая соединительная линия 63"/>
          <p:cNvCxnSpPr>
            <a:cxnSpLocks noChangeShapeType="1"/>
          </p:cNvCxnSpPr>
          <p:nvPr/>
        </p:nvCxnSpPr>
        <p:spPr bwMode="auto">
          <a:xfrm flipV="1">
            <a:off x="5629275" y="4953000"/>
            <a:ext cx="690563" cy="68580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0" name="Прямая соединительная линия 69"/>
          <p:cNvCxnSpPr>
            <a:cxnSpLocks noChangeShapeType="1"/>
          </p:cNvCxnSpPr>
          <p:nvPr/>
        </p:nvCxnSpPr>
        <p:spPr bwMode="auto">
          <a:xfrm>
            <a:off x="2903538" y="5643563"/>
            <a:ext cx="2725737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21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1"/>
          <p:cNvSpPr txBox="1">
            <a:spLocks/>
          </p:cNvSpPr>
          <p:nvPr/>
        </p:nvSpPr>
        <p:spPr>
          <a:xfrm>
            <a:off x="622300" y="311150"/>
            <a:ext cx="7847013" cy="977900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36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Свойства прямоугольного параллелепипеда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22300" y="1506538"/>
            <a:ext cx="82105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  <a:cs typeface="Tahoma" pitchFamily="34" charset="0"/>
              </a:rPr>
              <a:t>1.  В прямоугольном параллелепипеде все шесть  граней – прямоугольники. 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22300" y="2671763"/>
            <a:ext cx="82105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000000"/>
                </a:solidFill>
                <a:cs typeface="Tahoma" pitchFamily="34" charset="0"/>
              </a:rPr>
              <a:t>2.  Все двугранные углы прямоугольного </a:t>
            </a:r>
            <a:r>
              <a:rPr lang="ru-RU" dirty="0" smtClean="0">
                <a:solidFill>
                  <a:srgbClr val="000000"/>
                </a:solidFill>
                <a:cs typeface="Tahoma" pitchFamily="34" charset="0"/>
              </a:rPr>
              <a:t>параллелепипеда – </a:t>
            </a:r>
            <a:r>
              <a:rPr lang="ru-RU" dirty="0">
                <a:solidFill>
                  <a:srgbClr val="000000"/>
                </a:solidFill>
                <a:cs typeface="Tahoma" pitchFamily="34" charset="0"/>
              </a:rPr>
              <a:t>прямые. </a:t>
            </a:r>
          </a:p>
        </p:txBody>
      </p:sp>
      <p:grpSp>
        <p:nvGrpSpPr>
          <p:cNvPr id="24581" name="Группа 44"/>
          <p:cNvGrpSpPr>
            <a:grpSpLocks/>
          </p:cNvGrpSpPr>
          <p:nvPr/>
        </p:nvGrpSpPr>
        <p:grpSpPr bwMode="auto">
          <a:xfrm>
            <a:off x="2339975" y="3608388"/>
            <a:ext cx="4216400" cy="3109912"/>
            <a:chOff x="2355916" y="2768967"/>
            <a:chExt cx="4432168" cy="3335871"/>
          </a:xfrm>
        </p:grpSpPr>
        <p:sp>
          <p:nvSpPr>
            <p:cNvPr id="13" name="Полилиния 12"/>
            <p:cNvSpPr/>
            <p:nvPr/>
          </p:nvSpPr>
          <p:spPr bwMode="auto">
            <a:xfrm>
              <a:off x="3102769" y="3857625"/>
              <a:ext cx="316706" cy="190500"/>
            </a:xfrm>
            <a:custGeom>
              <a:avLst/>
              <a:gdLst>
                <a:gd name="connsiteX0" fmla="*/ 0 w 261937"/>
                <a:gd name="connsiteY0" fmla="*/ 0 h 173831"/>
                <a:gd name="connsiteX1" fmla="*/ 261937 w 261937"/>
                <a:gd name="connsiteY1" fmla="*/ 0 h 173831"/>
                <a:gd name="connsiteX2" fmla="*/ 104775 w 261937"/>
                <a:gd name="connsiteY2" fmla="*/ 173831 h 173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1937" h="173831">
                  <a:moveTo>
                    <a:pt x="0" y="0"/>
                  </a:moveTo>
                  <a:lnTo>
                    <a:pt x="261937" y="0"/>
                  </a:lnTo>
                  <a:lnTo>
                    <a:pt x="104775" y="173831"/>
                  </a:lnTo>
                </a:path>
              </a:pathLst>
            </a:custGeom>
            <a:grpFill/>
            <a:ln w="28575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24583" name="Группа 22"/>
            <p:cNvGrpSpPr>
              <a:grpSpLocks/>
            </p:cNvGrpSpPr>
            <p:nvPr/>
          </p:nvGrpSpPr>
          <p:grpSpPr bwMode="auto">
            <a:xfrm>
              <a:off x="2355916" y="2768967"/>
              <a:ext cx="4432168" cy="3335871"/>
              <a:chOff x="2318266" y="3023490"/>
              <a:chExt cx="4432168" cy="3335871"/>
            </a:xfrm>
          </p:grpSpPr>
          <p:sp>
            <p:nvSpPr>
              <p:cNvPr id="15" name="Полилиния 14"/>
              <p:cNvSpPr/>
              <p:nvPr/>
            </p:nvSpPr>
            <p:spPr bwMode="auto">
              <a:xfrm>
                <a:off x="5592476" y="5288486"/>
                <a:ext cx="201555" cy="358070"/>
              </a:xfrm>
              <a:custGeom>
                <a:avLst/>
                <a:gdLst>
                  <a:gd name="connsiteX0" fmla="*/ 0 w 169682"/>
                  <a:gd name="connsiteY0" fmla="*/ 179110 h 367646"/>
                  <a:gd name="connsiteX1" fmla="*/ 169682 w 169682"/>
                  <a:gd name="connsiteY1" fmla="*/ 0 h 367646"/>
                  <a:gd name="connsiteX2" fmla="*/ 169682 w 169682"/>
                  <a:gd name="connsiteY2" fmla="*/ 367646 h 367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9682" h="367646">
                    <a:moveTo>
                      <a:pt x="0" y="179110"/>
                    </a:moveTo>
                    <a:lnTo>
                      <a:pt x="169682" y="0"/>
                    </a:lnTo>
                    <a:lnTo>
                      <a:pt x="169682" y="367646"/>
                    </a:lnTo>
                  </a:path>
                </a:pathLst>
              </a:custGeom>
              <a:grpFill/>
              <a:ln w="28575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6" name="Прямоугольник 15"/>
              <p:cNvSpPr/>
              <p:nvPr/>
            </p:nvSpPr>
            <p:spPr bwMode="auto">
              <a:xfrm>
                <a:off x="5231917" y="5457082"/>
                <a:ext cx="358219" cy="386499"/>
              </a:xfrm>
              <a:prstGeom prst="rect">
                <a:avLst/>
              </a:prstGeom>
              <a:grpFill/>
              <a:ln w="28575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grpSp>
            <p:nvGrpSpPr>
              <p:cNvPr id="17" name="Группа 53"/>
              <p:cNvGrpSpPr/>
              <p:nvPr/>
            </p:nvGrpSpPr>
            <p:grpSpPr>
              <a:xfrm>
                <a:off x="2861810" y="3617536"/>
                <a:ext cx="3425869" cy="2232248"/>
                <a:chOff x="2861810" y="3617536"/>
                <a:chExt cx="3425869" cy="2232248"/>
              </a:xfrm>
              <a:noFill/>
            </p:grpSpPr>
            <p:sp>
              <p:nvSpPr>
                <p:cNvPr id="28" name="Куб 27"/>
                <p:cNvSpPr/>
                <p:nvPr/>
              </p:nvSpPr>
              <p:spPr bwMode="auto">
                <a:xfrm>
                  <a:off x="2861810" y="3617536"/>
                  <a:ext cx="3420380" cy="2232248"/>
                </a:xfrm>
                <a:prstGeom prst="cube">
                  <a:avLst>
                    <a:gd name="adj" fmla="val 30912"/>
                  </a:avLst>
                </a:prstGeom>
                <a:grpFill/>
                <a:ln w="28575" algn="ctr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>
                    <a:defRPr/>
                  </a:pPr>
                  <a:endParaRPr lang="ru-RU" sz="3600">
                    <a:latin typeface="Times New Roman" pitchFamily="18" charset="0"/>
                    <a:cs typeface="+mn-cs"/>
                  </a:endParaRPr>
                </a:p>
              </p:txBody>
            </p:sp>
            <p:sp>
              <p:nvSpPr>
                <p:cNvPr id="29" name="Полилиния 28"/>
                <p:cNvSpPr/>
                <p:nvPr/>
              </p:nvSpPr>
              <p:spPr bwMode="auto">
                <a:xfrm>
                  <a:off x="3557589" y="3619893"/>
                  <a:ext cx="2730090" cy="1542657"/>
                </a:xfrm>
                <a:custGeom>
                  <a:avLst/>
                  <a:gdLst>
                    <a:gd name="connsiteX0" fmla="*/ 0 w 2667785"/>
                    <a:gd name="connsiteY0" fmla="*/ 0 h 1583703"/>
                    <a:gd name="connsiteX1" fmla="*/ 0 w 2667785"/>
                    <a:gd name="connsiteY1" fmla="*/ 1583703 h 1583703"/>
                    <a:gd name="connsiteX2" fmla="*/ 2667785 w 2667785"/>
                    <a:gd name="connsiteY2" fmla="*/ 1583703 h 1583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67785" h="1583703">
                      <a:moveTo>
                        <a:pt x="0" y="0"/>
                      </a:moveTo>
                      <a:lnTo>
                        <a:pt x="0" y="1583703"/>
                      </a:lnTo>
                      <a:lnTo>
                        <a:pt x="2667785" y="1583703"/>
                      </a:lnTo>
                    </a:path>
                  </a:pathLst>
                </a:cu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1" hangingPunct="1">
                    <a:defRPr/>
                  </a:pPr>
                  <a:endParaRPr lang="ru-RU" i="1">
                    <a:latin typeface="+mn-lt"/>
                    <a:cs typeface="+mn-cs"/>
                  </a:endParaRPr>
                </a:p>
              </p:txBody>
            </p:sp>
            <p:cxnSp>
              <p:nvCxnSpPr>
                <p:cNvPr id="30" name="Прямая соединительная линия 29"/>
                <p:cNvCxnSpPr>
                  <a:stCxn id="29" idx="1"/>
                </p:cNvCxnSpPr>
                <p:nvPr/>
              </p:nvCxnSpPr>
              <p:spPr bwMode="auto">
                <a:xfrm flipH="1">
                  <a:off x="2871788" y="5162550"/>
                  <a:ext cx="685801" cy="685800"/>
                </a:xfrm>
                <a:prstGeom prst="line">
                  <a:avLst/>
                </a:pr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8" name="TextBox 17"/>
              <p:cNvSpPr txBox="1"/>
              <p:nvPr/>
            </p:nvSpPr>
            <p:spPr>
              <a:xfrm>
                <a:off x="2598614" y="5775286"/>
                <a:ext cx="328742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А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425456" y="5758258"/>
                <a:ext cx="328742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В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091283" y="5073714"/>
                <a:ext cx="328741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С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18266" y="3994111"/>
                <a:ext cx="687520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ru-RU" sz="3200" i="1" dirty="0">
                    <a:latin typeface="+mn-lt"/>
                    <a:cs typeface="+mn-cs"/>
                  </a:rPr>
                  <a:t>А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461352" y="5044765"/>
                <a:ext cx="328741" cy="58577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D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017468" y="3023490"/>
                <a:ext cx="687520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D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562293" y="4079253"/>
                <a:ext cx="687520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B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062914" y="3060953"/>
                <a:ext cx="687520" cy="5840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200" i="1" dirty="0">
                    <a:latin typeface="+mn-lt"/>
                    <a:cs typeface="+mn-cs"/>
                  </a:rPr>
                  <a:t>C</a:t>
                </a:r>
                <a:r>
                  <a:rPr lang="ru-RU" sz="3200" i="1" baseline="-25000" dirty="0">
                    <a:latin typeface="+mn-lt"/>
                    <a:cs typeface="+mn-cs"/>
                  </a:rPr>
                  <a:t>1</a:t>
                </a:r>
                <a:endParaRPr lang="ru-RU" sz="3200" i="1" dirty="0">
                  <a:latin typeface="+mn-lt"/>
                  <a:cs typeface="+mn-cs"/>
                </a:endParaRPr>
              </a:p>
            </p:txBody>
          </p:sp>
        </p:grpSp>
      </p:grpSp>
      <p:pic>
        <p:nvPicPr>
          <p:cNvPr id="31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>
            <a:cxnSpLocks noChangeShapeType="1"/>
          </p:cNvCxnSpPr>
          <p:nvPr/>
        </p:nvCxnSpPr>
        <p:spPr bwMode="auto">
          <a:xfrm>
            <a:off x="1379538" y="3770313"/>
            <a:ext cx="2041525" cy="2244725"/>
          </a:xfrm>
          <a:prstGeom prst="line">
            <a:avLst/>
          </a:prstGeom>
          <a:noFill/>
          <a:ln w="3175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4" name="Заголовок 1"/>
          <p:cNvSpPr txBox="1">
            <a:spLocks/>
          </p:cNvSpPr>
          <p:nvPr/>
        </p:nvSpPr>
        <p:spPr>
          <a:xfrm>
            <a:off x="585788" y="193675"/>
            <a:ext cx="7439025" cy="955675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3. Теорема </a:t>
            </a:r>
            <a:r>
              <a:rPr lang="ru-RU" sz="2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о диагонали </a:t>
            </a:r>
          </a:p>
          <a:p>
            <a:pPr eaLnBrk="1" hangingPunct="1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прямоугольного параллелепипеда</a:t>
            </a:r>
          </a:p>
        </p:txBody>
      </p:sp>
      <p:sp>
        <p:nvSpPr>
          <p:cNvPr id="26628" name="TextBox 21"/>
          <p:cNvSpPr txBox="1">
            <a:spLocks noChangeArrowheads="1"/>
          </p:cNvSpPr>
          <p:nvPr/>
        </p:nvSpPr>
        <p:spPr bwMode="auto">
          <a:xfrm>
            <a:off x="612775" y="1522413"/>
            <a:ext cx="78438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solidFill>
                  <a:srgbClr val="000000"/>
                </a:solidFill>
                <a:cs typeface="Tahoma" pitchFamily="34" charset="0"/>
              </a:rPr>
              <a:t>Квадрат диагонали прямоугольного параллелепипеда равен сумме квадратов трех его измерений: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2987675" y="2630488"/>
            <a:ext cx="3071813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d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 = a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 + b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 + c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endParaRPr lang="ru-RU" sz="3200" b="1" i="1" baseline="30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grpSp>
        <p:nvGrpSpPr>
          <p:cNvPr id="26630" name="Группа 22"/>
          <p:cNvGrpSpPr>
            <a:grpSpLocks/>
          </p:cNvGrpSpPr>
          <p:nvPr/>
        </p:nvGrpSpPr>
        <p:grpSpPr bwMode="auto">
          <a:xfrm>
            <a:off x="142875" y="3176588"/>
            <a:ext cx="4432300" cy="3335337"/>
            <a:chOff x="2318266" y="3023490"/>
            <a:chExt cx="4432168" cy="3335871"/>
          </a:xfrm>
        </p:grpSpPr>
        <p:grpSp>
          <p:nvGrpSpPr>
            <p:cNvPr id="3" name="Группа 53"/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36" name="Полилиния 35"/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1" hangingPunct="1">
                  <a:defRPr/>
                </a:pPr>
                <a:endParaRPr lang="ru-RU" i="1">
                  <a:latin typeface="+mn-lt"/>
                  <a:cs typeface="+mn-cs"/>
                </a:endParaRPr>
              </a:p>
            </p:txBody>
          </p:sp>
          <p:cxnSp>
            <p:nvCxnSpPr>
              <p:cNvPr id="37" name="Прямая соединительная линия 36"/>
              <p:cNvCxnSpPr>
                <a:stCxn id="36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8" name="Куб 37"/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912"/>
                </a:avLst>
              </a:prstGeom>
              <a:grpFill/>
              <a:ln w="19050" algn="ctr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ru-RU" sz="3600">
                  <a:latin typeface="Times New Roman" pitchFamily="18" charset="0"/>
                  <a:cs typeface="+mn-cs"/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2599246" y="5775067"/>
              <a:ext cx="328602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77297" y="5752839"/>
              <a:ext cx="328603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В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91642" y="5073280"/>
              <a:ext cx="328602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С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18266" y="3995196"/>
              <a:ext cx="687368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3200" i="1" dirty="0">
                  <a:latin typeface="+mn-lt"/>
                  <a:cs typeface="+mn-cs"/>
                </a:rPr>
                <a:t>А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61232" y="5046289"/>
              <a:ext cx="328603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016745" y="3023490"/>
              <a:ext cx="688954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D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63019" y="4079346"/>
              <a:ext cx="687368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B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63067" y="3061596"/>
              <a:ext cx="687367" cy="584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i="1" dirty="0">
                  <a:latin typeface="+mn-lt"/>
                  <a:cs typeface="+mn-cs"/>
                </a:rPr>
                <a:t>C</a:t>
              </a:r>
              <a:r>
                <a:rPr lang="ru-RU" sz="3200" i="1" baseline="-25000" dirty="0">
                  <a:latin typeface="+mn-lt"/>
                  <a:cs typeface="+mn-cs"/>
                </a:rPr>
                <a:t>1</a:t>
              </a:r>
              <a:endParaRPr lang="ru-RU" sz="3200" i="1" dirty="0">
                <a:latin typeface="+mn-lt"/>
                <a:cs typeface="+mn-cs"/>
              </a:endParaRPr>
            </a:p>
          </p:txBody>
        </p:sp>
      </p:grpSp>
      <p:cxnSp>
        <p:nvCxnSpPr>
          <p:cNvPr id="26631" name="Прямая соединительная линия 48"/>
          <p:cNvCxnSpPr>
            <a:cxnSpLocks noChangeShapeType="1"/>
          </p:cNvCxnSpPr>
          <p:nvPr/>
        </p:nvCxnSpPr>
        <p:spPr bwMode="auto">
          <a:xfrm flipV="1">
            <a:off x="3413125" y="4459288"/>
            <a:ext cx="0" cy="15335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632" name="Прямая соединительная линия 63"/>
          <p:cNvCxnSpPr>
            <a:cxnSpLocks noChangeShapeType="1"/>
          </p:cNvCxnSpPr>
          <p:nvPr/>
        </p:nvCxnSpPr>
        <p:spPr bwMode="auto">
          <a:xfrm flipV="1">
            <a:off x="3413125" y="5311775"/>
            <a:ext cx="690563" cy="6858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633" name="Прямая соединительная линия 69"/>
          <p:cNvCxnSpPr>
            <a:cxnSpLocks noChangeShapeType="1"/>
          </p:cNvCxnSpPr>
          <p:nvPr/>
        </p:nvCxnSpPr>
        <p:spPr bwMode="auto">
          <a:xfrm>
            <a:off x="687388" y="6002338"/>
            <a:ext cx="2725737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5" name="TextBox 24"/>
          <p:cNvSpPr txBox="1"/>
          <p:nvPr/>
        </p:nvSpPr>
        <p:spPr>
          <a:xfrm>
            <a:off x="1884363" y="5851525"/>
            <a:ext cx="32861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a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76650" y="5524500"/>
            <a:ext cx="3286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b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84550" y="4816475"/>
            <a:ext cx="3286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c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55850" y="4429125"/>
            <a:ext cx="3286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d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41838" y="3963988"/>
            <a:ext cx="4287369" cy="1262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4. Следствие</a:t>
            </a:r>
            <a:r>
              <a:rPr lang="ru-RU" sz="2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:</a:t>
            </a:r>
          </a:p>
          <a:p>
            <a:pPr eaLnBrk="1" hangingPunct="1">
              <a:defRPr/>
            </a:pPr>
            <a:r>
              <a:rPr lang="ru-RU" dirty="0">
                <a:solidFill>
                  <a:srgbClr val="000000"/>
                </a:solidFill>
                <a:cs typeface="Tahoma" pitchFamily="34" charset="0"/>
              </a:rPr>
              <a:t>Диагонали прямоугольного параллелепипеда равны</a:t>
            </a:r>
          </a:p>
        </p:txBody>
      </p:sp>
      <p:sp>
        <p:nvSpPr>
          <p:cNvPr id="26639" name="Прямоугольник 1"/>
          <p:cNvSpPr>
            <a:spLocks noChangeArrowheads="1"/>
          </p:cNvSpPr>
          <p:nvPr/>
        </p:nvSpPr>
        <p:spPr bwMode="auto">
          <a:xfrm>
            <a:off x="2929444" y="2630488"/>
            <a:ext cx="3188273" cy="61595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eaLnBrk="1" hangingPunct="1"/>
            <a:endParaRPr lang="ru-RU"/>
          </a:p>
        </p:txBody>
      </p:sp>
      <p:pic>
        <p:nvPicPr>
          <p:cNvPr id="41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40" grpId="0"/>
      <p:bldP spid="266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Заголовок 1"/>
          <p:cNvSpPr txBox="1">
            <a:spLocks/>
          </p:cNvSpPr>
          <p:nvPr/>
        </p:nvSpPr>
        <p:spPr>
          <a:xfrm>
            <a:off x="679450" y="600075"/>
            <a:ext cx="1254125" cy="677863"/>
          </a:xfrm>
          <a:prstGeom prst="rect">
            <a:avLst/>
          </a:prstGeom>
          <a:solidFill>
            <a:srgbClr val="FFFFFF">
              <a:alpha val="83137"/>
            </a:srgbClr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3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Куб </a:t>
            </a:r>
          </a:p>
        </p:txBody>
      </p:sp>
      <p:sp>
        <p:nvSpPr>
          <p:cNvPr id="27651" name="TextBox 21"/>
          <p:cNvSpPr txBox="1">
            <a:spLocks noChangeArrowheads="1"/>
          </p:cNvSpPr>
          <p:nvPr/>
        </p:nvSpPr>
        <p:spPr bwMode="auto">
          <a:xfrm>
            <a:off x="679450" y="1531938"/>
            <a:ext cx="81153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ru-RU">
                <a:solidFill>
                  <a:srgbClr val="000000"/>
                </a:solidFill>
                <a:cs typeface="Tahoma" pitchFamily="34" charset="0"/>
              </a:rPr>
              <a:t>Прямоугольный параллелепипед, все грани которого – равные квадраты называется </a:t>
            </a:r>
            <a:r>
              <a:rPr lang="ru-RU" i="1" u="sng">
                <a:solidFill>
                  <a:srgbClr val="FF0000"/>
                </a:solidFill>
                <a:cs typeface="Tahoma" pitchFamily="34" charset="0"/>
              </a:rPr>
              <a:t>кубом</a:t>
            </a:r>
            <a:r>
              <a:rPr lang="ru-RU" i="1">
                <a:solidFill>
                  <a:srgbClr val="FF0000"/>
                </a:solidFill>
                <a:cs typeface="Tahoma" pitchFamily="34" charset="0"/>
              </a:rPr>
              <a:t>.</a:t>
            </a:r>
          </a:p>
        </p:txBody>
      </p:sp>
      <p:grpSp>
        <p:nvGrpSpPr>
          <p:cNvPr id="27653" name="Группа 44"/>
          <p:cNvGrpSpPr>
            <a:grpSpLocks/>
          </p:cNvGrpSpPr>
          <p:nvPr/>
        </p:nvGrpSpPr>
        <p:grpSpPr bwMode="auto">
          <a:xfrm>
            <a:off x="3455988" y="2825750"/>
            <a:ext cx="2232025" cy="2236788"/>
            <a:chOff x="3455876" y="3249891"/>
            <a:chExt cx="2232248" cy="2236509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4143332" y="3253066"/>
              <a:ext cx="1528916" cy="1560318"/>
            </a:xfrm>
            <a:custGeom>
              <a:avLst/>
              <a:gdLst>
                <a:gd name="connsiteX0" fmla="*/ 0 w 2667785"/>
                <a:gd name="connsiteY0" fmla="*/ 0 h 1583703"/>
                <a:gd name="connsiteX1" fmla="*/ 0 w 2667785"/>
                <a:gd name="connsiteY1" fmla="*/ 1583703 h 1583703"/>
                <a:gd name="connsiteX2" fmla="*/ 2667785 w 2667785"/>
                <a:gd name="connsiteY2" fmla="*/ 1583703 h 1583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67785" h="1583703">
                  <a:moveTo>
                    <a:pt x="0" y="0"/>
                  </a:moveTo>
                  <a:lnTo>
                    <a:pt x="0" y="1583703"/>
                  </a:lnTo>
                  <a:lnTo>
                    <a:pt x="2667785" y="1583703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1" hangingPunct="1">
                <a:defRPr/>
              </a:pPr>
              <a:endParaRPr lang="ru-RU" i="1">
                <a:latin typeface="+mn-lt"/>
                <a:cs typeface="+mn-cs"/>
              </a:endParaRPr>
            </a:p>
          </p:txBody>
        </p:sp>
        <p:cxnSp>
          <p:nvCxnSpPr>
            <p:cNvPr id="27662" name="Прямая соединительная линия 41"/>
            <p:cNvCxnSpPr>
              <a:cxnSpLocks noChangeShapeType="1"/>
              <a:stCxn id="35" idx="1"/>
            </p:cNvCxnSpPr>
            <p:nvPr/>
          </p:nvCxnSpPr>
          <p:spPr bwMode="auto">
            <a:xfrm flipH="1">
              <a:off x="3462339" y="4812777"/>
              <a:ext cx="681036" cy="673623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7663" name="Куб 25"/>
            <p:cNvSpPr>
              <a:spLocks noChangeArrowheads="1"/>
            </p:cNvSpPr>
            <p:nvPr/>
          </p:nvSpPr>
          <p:spPr bwMode="auto">
            <a:xfrm>
              <a:off x="3455876" y="3249891"/>
              <a:ext cx="2232248" cy="2232248"/>
            </a:xfrm>
            <a:prstGeom prst="cube">
              <a:avLst>
                <a:gd name="adj" fmla="val 30912"/>
              </a:avLst>
            </a:prstGeom>
            <a:solidFill>
              <a:srgbClr val="FF9999">
                <a:alpha val="29803"/>
              </a:srgbClr>
            </a:solidFill>
            <a:ln w="1905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ru-RU" altLang="ru-RU" sz="3600">
                <a:latin typeface="Times New Roman" pitchFamily="18" charset="0"/>
              </a:endParaRPr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3687580" y="5434013"/>
            <a:ext cx="1771833" cy="585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d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 = </a:t>
            </a:r>
            <a:r>
              <a:rPr lang="ru-RU" sz="3200" b="1" i="1" dirty="0">
                <a:solidFill>
                  <a:srgbClr val="FF0000"/>
                </a:solidFill>
                <a:latin typeface="+mn-lt"/>
                <a:cs typeface="+mn-cs"/>
              </a:rPr>
              <a:t>3</a:t>
            </a: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a</a:t>
            </a:r>
            <a:r>
              <a:rPr lang="en-US" sz="3200" b="1" i="1" baseline="30000" dirty="0">
                <a:solidFill>
                  <a:srgbClr val="FF0000"/>
                </a:solidFill>
                <a:latin typeface="+mn-lt"/>
                <a:cs typeface="+mn-cs"/>
              </a:rPr>
              <a:t>2</a:t>
            </a:r>
            <a:endParaRPr lang="ru-RU" sz="3200" b="1" i="1" baseline="300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cxnSp>
        <p:nvCxnSpPr>
          <p:cNvPr id="47" name="Прямая соединительная линия 46"/>
          <p:cNvCxnSpPr>
            <a:cxnSpLocks noChangeShapeType="1"/>
          </p:cNvCxnSpPr>
          <p:nvPr/>
        </p:nvCxnSpPr>
        <p:spPr bwMode="auto">
          <a:xfrm>
            <a:off x="4167188" y="2827338"/>
            <a:ext cx="819150" cy="2225675"/>
          </a:xfrm>
          <a:prstGeom prst="line">
            <a:avLst/>
          </a:prstGeom>
          <a:noFill/>
          <a:ln w="3175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8" name="TextBox 47"/>
          <p:cNvSpPr txBox="1"/>
          <p:nvPr/>
        </p:nvSpPr>
        <p:spPr>
          <a:xfrm>
            <a:off x="4572000" y="3551238"/>
            <a:ext cx="3286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d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043363" y="4881563"/>
            <a:ext cx="32861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a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295900" y="4475163"/>
            <a:ext cx="3286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a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48238" y="3844925"/>
            <a:ext cx="32861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i="1" dirty="0">
                <a:solidFill>
                  <a:srgbClr val="FF0000"/>
                </a:solidFill>
                <a:latin typeface="+mn-lt"/>
                <a:cs typeface="+mn-cs"/>
              </a:rPr>
              <a:t>a</a:t>
            </a:r>
            <a:endParaRPr lang="ru-RU" sz="3200" b="1" i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7660" name="Прямоугольник 14"/>
          <p:cNvSpPr>
            <a:spLocks noChangeArrowheads="1"/>
          </p:cNvSpPr>
          <p:nvPr/>
        </p:nvSpPr>
        <p:spPr bwMode="auto">
          <a:xfrm>
            <a:off x="3576638" y="5424488"/>
            <a:ext cx="1882775" cy="61595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eaLnBrk="1" hangingPunct="1"/>
            <a:endParaRPr lang="ru-RU"/>
          </a:p>
        </p:txBody>
      </p:sp>
      <p:pic>
        <p:nvPicPr>
          <p:cNvPr id="16" name="Picture 4" descr="C:\Documents and Settings\Admin\Мои документы\РИСУНКИ\2_Школа\1_Ученик\Рисунок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4119" y="5418930"/>
            <a:ext cx="1718444" cy="136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7660" grpId="0" animBg="1"/>
    </p:bldLst>
  </p:timing>
</p:sld>
</file>

<file path=ppt/theme/theme1.xml><?xml version="1.0" encoding="utf-8"?>
<a:theme xmlns:a="http://schemas.openxmlformats.org/drawingml/2006/main" name="Эскиз">
  <a:themeElements>
    <a:clrScheme name="Эскиз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Эскиз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скиз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скиз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 2000\Templates\Presentation Designs\Эскиз.pot</Template>
  <TotalTime>1416</TotalTime>
  <Words>221</Words>
  <Application>Microsoft Office PowerPoint</Application>
  <PresentationFormat>Экран (4:3)</PresentationFormat>
  <Paragraphs>82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Эскиз</vt:lpstr>
      <vt:lpstr>10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FIO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ZHuravlevaLB</dc:creator>
  <cp:lastModifiedBy>Ирина</cp:lastModifiedBy>
  <cp:revision>112</cp:revision>
  <cp:lastPrinted>2014-10-28T06:55:28Z</cp:lastPrinted>
  <dcterms:created xsi:type="dcterms:W3CDTF">2004-06-19T07:33:10Z</dcterms:created>
  <dcterms:modified xsi:type="dcterms:W3CDTF">2020-01-21T15:18:41Z</dcterms:modified>
</cp:coreProperties>
</file>