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7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79" r:id="rId13"/>
    <p:sldId id="271" r:id="rId14"/>
    <p:sldId id="273" r:id="rId15"/>
    <p:sldId id="266" r:id="rId16"/>
    <p:sldId id="268" r:id="rId17"/>
    <p:sldId id="267" r:id="rId18"/>
    <p:sldId id="269" r:id="rId19"/>
    <p:sldId id="270" r:id="rId20"/>
    <p:sldId id="281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B42-8278-4477-806D-C030543E1E3D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C2B0-61BB-4483-A4FA-20098B4A2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819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B42-8278-4477-806D-C030543E1E3D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C2B0-61BB-4483-A4FA-20098B4A2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0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B42-8278-4477-806D-C030543E1E3D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C2B0-61BB-4483-A4FA-20098B4A2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89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B42-8278-4477-806D-C030543E1E3D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C2B0-61BB-4483-A4FA-20098B4A2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71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B42-8278-4477-806D-C030543E1E3D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C2B0-61BB-4483-A4FA-20098B4A2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7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B42-8278-4477-806D-C030543E1E3D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C2B0-61BB-4483-A4FA-20098B4A2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234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B42-8278-4477-806D-C030543E1E3D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C2B0-61BB-4483-A4FA-20098B4A2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76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B42-8278-4477-806D-C030543E1E3D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C2B0-61BB-4483-A4FA-20098B4A2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76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B42-8278-4477-806D-C030543E1E3D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C2B0-61BB-4483-A4FA-20098B4A2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61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B42-8278-4477-806D-C030543E1E3D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C2B0-61BB-4483-A4FA-20098B4A2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015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B42-8278-4477-806D-C030543E1E3D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C2B0-61BB-4483-A4FA-20098B4A2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2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BAB42-8278-4477-806D-C030543E1E3D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AC2B0-61BB-4483-A4FA-20098B4A2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219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microsoft.com/office/2007/relationships/hdphoto" Target="../media/hdphoto3.wdp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34" y="46790"/>
            <a:ext cx="8573166" cy="680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Admin\Мои документы\РИСУНКИ\2_Школа\1_Учитель\TEACH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4528" y="2276872"/>
            <a:ext cx="3444553" cy="459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00808"/>
            <a:ext cx="6480720" cy="30498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§5. Модуль  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действительного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числа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10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класс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9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Решение уравнений вида</a:t>
            </a:r>
            <a:b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536581" y="764704"/>
                <a:ext cx="413856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4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581" y="764704"/>
                <a:ext cx="4138569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2449853" y="2223615"/>
                <a:ext cx="401353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853" y="2223615"/>
                <a:ext cx="4013535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632132" y="2928196"/>
                <a:ext cx="329949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32" y="2928196"/>
                <a:ext cx="3299493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4015633" y="3112862"/>
            <a:ext cx="881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2200056" y="5743708"/>
                <a:ext cx="436561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4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3−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sz="4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056" y="5743708"/>
                <a:ext cx="4365618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292232" y="5805264"/>
            <a:ext cx="1989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</a:t>
            </a:r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4897606" y="2993056"/>
                <a:ext cx="37213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606" y="2993056"/>
                <a:ext cx="3721340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682171" y="2223615"/>
            <a:ext cx="7778262" cy="1562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C:\Documents and Settings\Admin\Мои документы\РИСУНКИ\2_Школа\1_Учитель\TEA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1290"/>
            <a:ext cx="1875972" cy="249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89756" y="1700395"/>
            <a:ext cx="1746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1 способ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5545" y="4083814"/>
            <a:ext cx="1746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2 способ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2669958" y="4071847"/>
                <a:ext cx="401353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958" y="4071847"/>
                <a:ext cx="4013535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2693266" y="4824296"/>
                <a:ext cx="396692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ru-RU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ru-RU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266" y="4824296"/>
                <a:ext cx="3966920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2701609" y="4071300"/>
            <a:ext cx="3981884" cy="15399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65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8" grpId="0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88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Решение уравнений вида</a:t>
            </a:r>
            <a:br>
              <a:rPr lang="ru-RU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963582" y="624185"/>
                <a:ext cx="334168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582" y="624185"/>
                <a:ext cx="3341684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8"/>
          <p:cNvSpPr txBox="1">
            <a:spLocks noChangeArrowheads="1"/>
          </p:cNvSpPr>
          <p:nvPr/>
        </p:nvSpPr>
        <p:spPr>
          <a:xfrm>
            <a:off x="277992" y="5469739"/>
            <a:ext cx="4505224" cy="577153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defRPr/>
            </a:pPr>
            <a:r>
              <a:rPr lang="ru-RU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</a:t>
            </a:r>
            <a:r>
              <a:rPr lang="en-US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3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3800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3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ru-RU" sz="3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3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+ 5</a:t>
            </a:r>
            <a:r>
              <a:rPr lang="ru-RU" sz="3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en-US" sz="3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3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3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1954055" y="6318869"/>
                <a:ext cx="3590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/>
                  <a:t>в)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+7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=4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+10</m:t>
                    </m:r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055" y="6318869"/>
                <a:ext cx="359015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3571" t="-10588" b="-3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1214740" y="2017486"/>
            <a:ext cx="6626618" cy="1339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49168" y="6003349"/>
            <a:ext cx="3121367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б)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2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218754" y="2057621"/>
                <a:ext cx="2911951" cy="1201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6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≥0      </m:t>
                              </m:r>
                            </m:e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754" y="2057621"/>
                <a:ext cx="2911951" cy="12012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4697885" y="2057621"/>
                <a:ext cx="3000243" cy="1201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6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&lt;0         </m:t>
                              </m:r>
                            </m:e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885" y="2057621"/>
                <a:ext cx="3000243" cy="12012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3906798" y="2367596"/>
            <a:ext cx="795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63679" y="1390128"/>
            <a:ext cx="592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1 способ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 по определению модуля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76880" y="3573016"/>
            <a:ext cx="4119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2 способ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 с учетом ОДЗ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1200226" y="4216894"/>
                <a:ext cx="3012941" cy="1201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6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36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) </m:t>
                              </m:r>
                            </m:e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≥0</m:t>
                              </m:r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226" y="4216894"/>
                <a:ext cx="3012941" cy="12011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4742294" y="4217391"/>
                <a:ext cx="3070998" cy="1201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6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36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) </m:t>
                              </m:r>
                            </m:e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≥0</m:t>
                              </m:r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294" y="4217391"/>
                <a:ext cx="3070998" cy="12011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3987805" y="4566050"/>
            <a:ext cx="795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2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09328" y="4133705"/>
            <a:ext cx="6626618" cy="1339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C:\Documents and Settings\Admin\Мои документы\РИСУНКИ\2_Школа\1_Учитель\TEACHE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1290"/>
            <a:ext cx="1875972" cy="249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939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" grpId="0"/>
      <p:bldP spid="17" grpId="0"/>
      <p:bldP spid="18" grpId="0" animBg="1"/>
      <p:bldP spid="24" grpId="0" animBg="1"/>
      <p:bldP spid="2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90" t="39088" r="9821" b="21825"/>
          <a:stretch/>
        </p:blipFill>
        <p:spPr bwMode="auto">
          <a:xfrm>
            <a:off x="179512" y="1628800"/>
            <a:ext cx="792161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Построение графика функции  </a:t>
            </a:r>
            <a:br>
              <a:rPr lang="ru-RU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ru-RU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en-US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en-US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3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Admin\Мои документы\РИСУНКИ\2_Школа\1_Учитель\TEACH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602937" cy="213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91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Построение графика функции  </a:t>
            </a:r>
            <a:br>
              <a:rPr lang="ru-RU" sz="3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3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ru-RU" sz="3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en-US" sz="3600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3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3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3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en-US" sz="3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en-US" sz="3600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3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3</a:t>
            </a:r>
            <a:r>
              <a:rPr lang="en-US" sz="3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41" t="40427" r="43899" b="19890"/>
          <a:stretch/>
        </p:blipFill>
        <p:spPr bwMode="auto">
          <a:xfrm>
            <a:off x="1387001" y="1509503"/>
            <a:ext cx="2770258" cy="348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454" t="38641" r="12946" b="20089"/>
          <a:stretch/>
        </p:blipFill>
        <p:spPr bwMode="auto">
          <a:xfrm>
            <a:off x="5013152" y="1581636"/>
            <a:ext cx="2025429" cy="337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902646" y="5039075"/>
                <a:ext cx="5315493" cy="1566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𝑦</m:t>
                      </m:r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30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0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−5, </m:t>
                              </m:r>
                              <m:r>
                                <a:rPr lang="ru-RU" sz="3000" b="0" i="1" smtClean="0">
                                  <a:latin typeface="Cambria Math"/>
                                </a:rPr>
                                <m:t>при 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b="0" i="1" smtClean="0">
                                  <a:latin typeface="Cambria Math"/>
                                  <a:ea typeface="Cambria Math"/>
                                </a:rPr>
                                <m:t>&lt;−2                 </m:t>
                              </m:r>
                            </m:e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−1, при −2≤</m:t>
                              </m:r>
                              <m:r>
                                <a:rPr lang="en-US" sz="3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3000" b="0" i="1" smtClean="0">
                                  <a:latin typeface="Cambria Math"/>
                                  <a:ea typeface="Cambria Math"/>
                                </a:rPr>
                                <m:t>≤3</m:t>
                              </m:r>
                            </m:e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5, </m:t>
                              </m:r>
                              <m:r>
                                <a:rPr lang="ru-RU" sz="3000" b="0" i="1" smtClean="0">
                                  <a:latin typeface="Cambria Math"/>
                                </a:rPr>
                                <m:t>при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b="0" i="1" smtClean="0">
                                  <a:latin typeface="Cambria Math"/>
                                  <a:ea typeface="Cambria Math"/>
                                </a:rPr>
                                <m:t>&gt;3.</m:t>
                              </m:r>
                              <m:r>
                                <a:rPr lang="ru-RU" sz="3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646" y="5039075"/>
                <a:ext cx="5315493" cy="15661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C:\Documents and Settings\Admin\Мои документы\РИСУНКИ\2_Школа\1_Учитель\TEA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602937" cy="213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05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Таблица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4704054"/>
              </p:ext>
            </p:extLst>
          </p:nvPr>
        </p:nvGraphicFramePr>
        <p:xfrm>
          <a:off x="249238" y="906463"/>
          <a:ext cx="8650296" cy="576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29"/>
                <a:gridCol w="360429"/>
                <a:gridCol w="360429"/>
                <a:gridCol w="360429"/>
                <a:gridCol w="360429"/>
                <a:gridCol w="360429"/>
                <a:gridCol w="360429"/>
                <a:gridCol w="360429"/>
                <a:gridCol w="360429"/>
                <a:gridCol w="360429"/>
                <a:gridCol w="360429"/>
                <a:gridCol w="360429"/>
                <a:gridCol w="360429"/>
                <a:gridCol w="360429"/>
                <a:gridCol w="360429"/>
                <a:gridCol w="360429"/>
                <a:gridCol w="360429"/>
                <a:gridCol w="360429"/>
                <a:gridCol w="360429"/>
                <a:gridCol w="360429"/>
                <a:gridCol w="360429"/>
                <a:gridCol w="360429"/>
                <a:gridCol w="360429"/>
                <a:gridCol w="360429"/>
              </a:tblGrid>
              <a:tr h="36036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effectLst/>
                      </a:endParaRPr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effectLst/>
                      </a:endParaRPr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effectLst/>
                      </a:endParaRPr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effectLst/>
                      </a:endParaRPr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8317" name="Line 5"/>
          <p:cNvSpPr>
            <a:spLocks noChangeShapeType="1"/>
          </p:cNvSpPr>
          <p:nvPr/>
        </p:nvSpPr>
        <p:spPr bwMode="auto">
          <a:xfrm>
            <a:off x="152400" y="3789363"/>
            <a:ext cx="884555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8318" name="Line 6"/>
          <p:cNvSpPr>
            <a:spLocks noChangeShapeType="1"/>
          </p:cNvSpPr>
          <p:nvPr/>
        </p:nvSpPr>
        <p:spPr bwMode="auto">
          <a:xfrm flipH="1" flipV="1">
            <a:off x="4573588" y="850900"/>
            <a:ext cx="0" cy="58308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02" name="Text Box 10"/>
          <p:cNvSpPr txBox="1">
            <a:spLocks noChangeArrowheads="1"/>
          </p:cNvSpPr>
          <p:nvPr/>
        </p:nvSpPr>
        <p:spPr bwMode="auto">
          <a:xfrm>
            <a:off x="8523288" y="3675063"/>
            <a:ext cx="404812" cy="584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0" i="1" dirty="0">
                <a:latin typeface="+mn-lt"/>
              </a:rPr>
              <a:t>x</a:t>
            </a:r>
            <a:endParaRPr lang="ru-RU" sz="3200" b="0" i="1" dirty="0">
              <a:latin typeface="+mn-lt"/>
            </a:endParaRPr>
          </a:p>
        </p:txBody>
      </p:sp>
      <p:sp>
        <p:nvSpPr>
          <p:cNvPr id="103" name="Text Box 12"/>
          <p:cNvSpPr txBox="1">
            <a:spLocks noChangeArrowheads="1"/>
          </p:cNvSpPr>
          <p:nvPr/>
        </p:nvSpPr>
        <p:spPr bwMode="auto">
          <a:xfrm>
            <a:off x="4132263" y="3703638"/>
            <a:ext cx="441325" cy="5794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 i="1" dirty="0">
                <a:latin typeface="+mn-lt"/>
              </a:rPr>
              <a:t>0</a:t>
            </a:r>
            <a:endParaRPr lang="ru-RU" sz="3200" b="0" i="1" dirty="0">
              <a:latin typeface="+mn-lt"/>
            </a:endParaRPr>
          </a:p>
        </p:txBody>
      </p:sp>
      <p:sp>
        <p:nvSpPr>
          <p:cNvPr id="105" name="Text Box 10"/>
          <p:cNvSpPr txBox="1">
            <a:spLocks noChangeArrowheads="1"/>
          </p:cNvSpPr>
          <p:nvPr/>
        </p:nvSpPr>
        <p:spPr bwMode="auto">
          <a:xfrm>
            <a:off x="4575175" y="4243388"/>
            <a:ext cx="560388" cy="523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0" i="1" dirty="0">
                <a:latin typeface="+mn-lt"/>
              </a:rPr>
              <a:t>-2</a:t>
            </a:r>
          </a:p>
        </p:txBody>
      </p:sp>
      <p:sp>
        <p:nvSpPr>
          <p:cNvPr id="106" name="Text Box 10"/>
          <p:cNvSpPr txBox="1">
            <a:spLocks noChangeArrowheads="1"/>
          </p:cNvSpPr>
          <p:nvPr/>
        </p:nvSpPr>
        <p:spPr bwMode="auto">
          <a:xfrm>
            <a:off x="5091113" y="3725863"/>
            <a:ext cx="407987" cy="523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0" i="1" dirty="0">
                <a:latin typeface="+mn-lt"/>
              </a:rPr>
              <a:t>2</a:t>
            </a:r>
          </a:p>
        </p:txBody>
      </p:sp>
      <p:sp>
        <p:nvSpPr>
          <p:cNvPr id="109" name="Text Box 10"/>
          <p:cNvSpPr txBox="1">
            <a:spLocks noChangeArrowheads="1"/>
          </p:cNvSpPr>
          <p:nvPr/>
        </p:nvSpPr>
        <p:spPr bwMode="auto">
          <a:xfrm>
            <a:off x="4167188" y="2806700"/>
            <a:ext cx="407987" cy="523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0" i="1" dirty="0">
                <a:latin typeface="+mn-lt"/>
              </a:rPr>
              <a:t>2</a:t>
            </a:r>
          </a:p>
        </p:txBody>
      </p:sp>
      <p:sp>
        <p:nvSpPr>
          <p:cNvPr id="110" name="Text Box 10"/>
          <p:cNvSpPr txBox="1">
            <a:spLocks noChangeArrowheads="1"/>
          </p:cNvSpPr>
          <p:nvPr/>
        </p:nvSpPr>
        <p:spPr bwMode="auto">
          <a:xfrm>
            <a:off x="5805488" y="3724275"/>
            <a:ext cx="406400" cy="523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0" i="1" dirty="0">
                <a:latin typeface="+mn-lt"/>
              </a:rPr>
              <a:t>4</a:t>
            </a:r>
          </a:p>
        </p:txBody>
      </p:sp>
      <p:sp>
        <p:nvSpPr>
          <p:cNvPr id="111" name="Text Box 10"/>
          <p:cNvSpPr txBox="1">
            <a:spLocks noChangeArrowheads="1"/>
          </p:cNvSpPr>
          <p:nvPr/>
        </p:nvSpPr>
        <p:spPr bwMode="auto">
          <a:xfrm>
            <a:off x="6519863" y="3714750"/>
            <a:ext cx="407987" cy="523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0" i="1" dirty="0">
                <a:latin typeface="+mn-lt"/>
              </a:rPr>
              <a:t>6</a:t>
            </a:r>
          </a:p>
        </p:txBody>
      </p:sp>
      <p:sp>
        <p:nvSpPr>
          <p:cNvPr id="112" name="Text Box 10"/>
          <p:cNvSpPr txBox="1">
            <a:spLocks noChangeArrowheads="1"/>
          </p:cNvSpPr>
          <p:nvPr/>
        </p:nvSpPr>
        <p:spPr bwMode="auto">
          <a:xfrm>
            <a:off x="2843213" y="3714750"/>
            <a:ext cx="558800" cy="523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0" i="1" dirty="0">
                <a:latin typeface="+mn-lt"/>
              </a:rPr>
              <a:t>-4</a:t>
            </a:r>
          </a:p>
        </p:txBody>
      </p:sp>
      <p:sp>
        <p:nvSpPr>
          <p:cNvPr id="113" name="Text Box 10"/>
          <p:cNvSpPr txBox="1">
            <a:spLocks noChangeArrowheads="1"/>
          </p:cNvSpPr>
          <p:nvPr/>
        </p:nvSpPr>
        <p:spPr bwMode="auto">
          <a:xfrm>
            <a:off x="2100263" y="3724275"/>
            <a:ext cx="560387" cy="523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0" i="1" dirty="0">
                <a:latin typeface="+mn-lt"/>
              </a:rPr>
              <a:t>-6</a:t>
            </a:r>
          </a:p>
        </p:txBody>
      </p:sp>
      <p:sp>
        <p:nvSpPr>
          <p:cNvPr id="114" name="Text Box 10"/>
          <p:cNvSpPr txBox="1">
            <a:spLocks noChangeArrowheads="1"/>
          </p:cNvSpPr>
          <p:nvPr/>
        </p:nvSpPr>
        <p:spPr bwMode="auto">
          <a:xfrm>
            <a:off x="4575175" y="4973638"/>
            <a:ext cx="560388" cy="523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0" i="1" dirty="0">
                <a:latin typeface="+mn-lt"/>
              </a:rPr>
              <a:t>-4</a:t>
            </a:r>
          </a:p>
        </p:txBody>
      </p:sp>
      <p:sp>
        <p:nvSpPr>
          <p:cNvPr id="115" name="Text Box 10"/>
          <p:cNvSpPr txBox="1">
            <a:spLocks noChangeArrowheads="1"/>
          </p:cNvSpPr>
          <p:nvPr/>
        </p:nvSpPr>
        <p:spPr bwMode="auto">
          <a:xfrm>
            <a:off x="4157663" y="2105025"/>
            <a:ext cx="417512" cy="5222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0" i="1" dirty="0">
                <a:latin typeface="+mn-lt"/>
              </a:rPr>
              <a:t>4</a:t>
            </a:r>
          </a:p>
        </p:txBody>
      </p:sp>
      <p:sp>
        <p:nvSpPr>
          <p:cNvPr id="116" name="Text Box 10"/>
          <p:cNvSpPr txBox="1">
            <a:spLocks noChangeArrowheads="1"/>
          </p:cNvSpPr>
          <p:nvPr/>
        </p:nvSpPr>
        <p:spPr bwMode="auto">
          <a:xfrm>
            <a:off x="7235825" y="3714750"/>
            <a:ext cx="406400" cy="523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0" i="1" dirty="0">
                <a:latin typeface="+mn-lt"/>
              </a:rPr>
              <a:t>8</a:t>
            </a:r>
          </a:p>
        </p:txBody>
      </p:sp>
      <p:sp>
        <p:nvSpPr>
          <p:cNvPr id="117" name="Text Box 10"/>
          <p:cNvSpPr txBox="1">
            <a:spLocks noChangeArrowheads="1"/>
          </p:cNvSpPr>
          <p:nvPr/>
        </p:nvSpPr>
        <p:spPr bwMode="auto">
          <a:xfrm>
            <a:off x="7877175" y="3714750"/>
            <a:ext cx="630238" cy="523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0" i="1" dirty="0">
                <a:latin typeface="+mn-lt"/>
              </a:rPr>
              <a:t>10</a:t>
            </a:r>
          </a:p>
        </p:txBody>
      </p:sp>
      <p:sp>
        <p:nvSpPr>
          <p:cNvPr id="118" name="Text Box 10"/>
          <p:cNvSpPr txBox="1">
            <a:spLocks noChangeArrowheads="1"/>
          </p:cNvSpPr>
          <p:nvPr/>
        </p:nvSpPr>
        <p:spPr bwMode="auto">
          <a:xfrm>
            <a:off x="4157663" y="1352550"/>
            <a:ext cx="417512" cy="523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0" i="1" dirty="0">
                <a:latin typeface="+mn-lt"/>
              </a:rPr>
              <a:t>6</a:t>
            </a:r>
          </a:p>
        </p:txBody>
      </p:sp>
      <p:sp>
        <p:nvSpPr>
          <p:cNvPr id="119" name="Text Box 10"/>
          <p:cNvSpPr txBox="1">
            <a:spLocks noChangeArrowheads="1"/>
          </p:cNvSpPr>
          <p:nvPr/>
        </p:nvSpPr>
        <p:spPr bwMode="auto">
          <a:xfrm>
            <a:off x="1374775" y="3722688"/>
            <a:ext cx="560388" cy="523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0" i="1" dirty="0">
                <a:latin typeface="+mn-lt"/>
              </a:rPr>
              <a:t>-8</a:t>
            </a:r>
          </a:p>
        </p:txBody>
      </p:sp>
      <p:sp>
        <p:nvSpPr>
          <p:cNvPr id="120" name="Text Box 10"/>
          <p:cNvSpPr txBox="1">
            <a:spLocks noChangeArrowheads="1"/>
          </p:cNvSpPr>
          <p:nvPr/>
        </p:nvSpPr>
        <p:spPr bwMode="auto">
          <a:xfrm>
            <a:off x="566738" y="3713163"/>
            <a:ext cx="749300" cy="523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0" i="1" dirty="0">
                <a:latin typeface="+mn-lt"/>
              </a:rPr>
              <a:t>-10</a:t>
            </a:r>
          </a:p>
        </p:txBody>
      </p:sp>
      <p:sp>
        <p:nvSpPr>
          <p:cNvPr id="122" name="Text Box 10"/>
          <p:cNvSpPr txBox="1">
            <a:spLocks noChangeArrowheads="1"/>
          </p:cNvSpPr>
          <p:nvPr/>
        </p:nvSpPr>
        <p:spPr bwMode="auto">
          <a:xfrm>
            <a:off x="4575175" y="5695950"/>
            <a:ext cx="560388" cy="523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0" i="1" dirty="0">
                <a:latin typeface="+mn-lt"/>
              </a:rPr>
              <a:t>-6</a:t>
            </a:r>
          </a:p>
        </p:txBody>
      </p:sp>
      <p:sp>
        <p:nvSpPr>
          <p:cNvPr id="147" name="Text Box 11"/>
          <p:cNvSpPr txBox="1">
            <a:spLocks noChangeArrowheads="1"/>
          </p:cNvSpPr>
          <p:nvPr/>
        </p:nvSpPr>
        <p:spPr bwMode="auto">
          <a:xfrm>
            <a:off x="4141788" y="715963"/>
            <a:ext cx="431800" cy="584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0" i="1" dirty="0">
                <a:latin typeface="+mn-lt"/>
              </a:rPr>
              <a:t>y</a:t>
            </a:r>
            <a:endParaRPr lang="ru-RU" sz="3200" b="0" i="1" dirty="0">
              <a:latin typeface="+mn-lt"/>
            </a:endParaRPr>
          </a:p>
        </p:txBody>
      </p:sp>
      <p:sp>
        <p:nvSpPr>
          <p:cNvPr id="62" name="Rectangle 70"/>
          <p:cNvSpPr>
            <a:spLocks noChangeArrowheads="1"/>
          </p:cNvSpPr>
          <p:nvPr/>
        </p:nvSpPr>
        <p:spPr bwMode="auto">
          <a:xfrm>
            <a:off x="1433513" y="5154613"/>
            <a:ext cx="1638300" cy="4365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ru-RU" sz="3200" b="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</a:t>
            </a:r>
            <a:r>
              <a:rPr lang="en-US" sz="3200" b="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–</a:t>
            </a:r>
            <a:r>
              <a:rPr lang="ru-RU" sz="3200" b="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5</a:t>
            </a:r>
            <a:r>
              <a:rPr lang="en-US" sz="3200" b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63" name="Rectangle 71"/>
          <p:cNvSpPr>
            <a:spLocks noChangeArrowheads="1"/>
          </p:cNvSpPr>
          <p:nvPr/>
        </p:nvSpPr>
        <p:spPr bwMode="auto">
          <a:xfrm rot="17814925">
            <a:off x="4129087" y="2378076"/>
            <a:ext cx="1935163" cy="4365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ru-RU" sz="3200" b="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</a:t>
            </a:r>
            <a:r>
              <a:rPr lang="en-US" sz="1400" b="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</a:t>
            </a:r>
            <a:r>
              <a:rPr lang="en-US" sz="1600" b="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2х –</a:t>
            </a:r>
            <a:r>
              <a:rPr lang="ru-RU" sz="1400" b="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64" name="Rectangle 73"/>
          <p:cNvSpPr>
            <a:spLocks noChangeArrowheads="1"/>
          </p:cNvSpPr>
          <p:nvPr/>
        </p:nvSpPr>
        <p:spPr bwMode="auto">
          <a:xfrm>
            <a:off x="6334125" y="1509713"/>
            <a:ext cx="1223963" cy="482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200" b="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</a:t>
            </a:r>
            <a:r>
              <a:rPr lang="en-US" sz="3200" b="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</a:t>
            </a:r>
            <a:r>
              <a:rPr lang="ru-RU" sz="3200" b="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</a:p>
        </p:txBody>
      </p:sp>
      <p:sp>
        <p:nvSpPr>
          <p:cNvPr id="66" name="Line 78"/>
          <p:cNvSpPr>
            <a:spLocks noChangeShapeType="1"/>
          </p:cNvSpPr>
          <p:nvPr/>
        </p:nvSpPr>
        <p:spPr bwMode="auto">
          <a:xfrm flipH="1">
            <a:off x="3854450" y="919163"/>
            <a:ext cx="4763" cy="5788025"/>
          </a:xfrm>
          <a:prstGeom prst="line">
            <a:avLst/>
          </a:prstGeom>
          <a:noFill/>
          <a:ln w="28575">
            <a:solidFill>
              <a:srgbClr val="F98EB2"/>
            </a:solidFill>
            <a:prstDash val="dash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67" name="Line 79"/>
          <p:cNvSpPr>
            <a:spLocks noChangeShapeType="1"/>
          </p:cNvSpPr>
          <p:nvPr/>
        </p:nvSpPr>
        <p:spPr bwMode="auto">
          <a:xfrm flipH="1">
            <a:off x="5651500" y="923925"/>
            <a:ext cx="7938" cy="5741988"/>
          </a:xfrm>
          <a:prstGeom prst="line">
            <a:avLst/>
          </a:prstGeom>
          <a:noFill/>
          <a:ln w="28575">
            <a:solidFill>
              <a:srgbClr val="F98EB2"/>
            </a:solidFill>
            <a:prstDash val="dash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0" name="Rectangle 92"/>
          <p:cNvSpPr>
            <a:spLocks noChangeArrowheads="1"/>
          </p:cNvSpPr>
          <p:nvPr/>
        </p:nvSpPr>
        <p:spPr bwMode="auto">
          <a:xfrm>
            <a:off x="922338" y="0"/>
            <a:ext cx="7302500" cy="785813"/>
          </a:xfrm>
          <a:prstGeom prst="rect">
            <a:avLst/>
          </a:prstGeom>
          <a:solidFill>
            <a:srgbClr val="FFFFFF">
              <a:alpha val="8196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4000" b="0" i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y</a:t>
            </a:r>
            <a:r>
              <a:rPr lang="en-US" sz="4000" b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=</a:t>
            </a:r>
            <a:r>
              <a:rPr lang="ru-RU" sz="4000" b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000" b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  <a:sym typeface="Symbol"/>
              </a:rPr>
              <a:t></a:t>
            </a:r>
            <a:r>
              <a:rPr lang="en-US" sz="4000" b="0" i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x</a:t>
            </a:r>
            <a:r>
              <a:rPr lang="en-US" sz="4000" b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4000" b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+</a:t>
            </a:r>
            <a:r>
              <a:rPr lang="en-US" b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000" b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lang="en-US" sz="4000" b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  <a:sym typeface="Symbol"/>
              </a:rPr>
              <a:t></a:t>
            </a:r>
            <a:r>
              <a:rPr lang="en-US" sz="4000" b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– </a:t>
            </a:r>
            <a:r>
              <a:rPr lang="en-US" sz="4000" b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  <a:sym typeface="Symbol"/>
              </a:rPr>
              <a:t></a:t>
            </a:r>
            <a:r>
              <a:rPr lang="en-US" sz="4000" b="0" i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x</a:t>
            </a:r>
            <a:r>
              <a:rPr lang="en-US" sz="4000" b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–</a:t>
            </a:r>
            <a:r>
              <a:rPr lang="en-US" sz="2800" b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000" b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lang="en-US" sz="4000" b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  <a:sym typeface="Symbol"/>
              </a:rPr>
              <a:t></a:t>
            </a:r>
            <a:endParaRPr lang="en-US" sz="4000" b="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8" name="Text Box 10"/>
          <p:cNvSpPr txBox="1">
            <a:spLocks noChangeArrowheads="1"/>
          </p:cNvSpPr>
          <p:nvPr/>
        </p:nvSpPr>
        <p:spPr bwMode="auto">
          <a:xfrm>
            <a:off x="3551238" y="3716338"/>
            <a:ext cx="558800" cy="523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0" i="1" dirty="0">
                <a:latin typeface="+mn-lt"/>
              </a:rPr>
              <a:t>-2</a:t>
            </a:r>
          </a:p>
        </p:txBody>
      </p:sp>
      <p:sp>
        <p:nvSpPr>
          <p:cNvPr id="71" name="Полилиния 70"/>
          <p:cNvSpPr/>
          <p:nvPr/>
        </p:nvSpPr>
        <p:spPr>
          <a:xfrm>
            <a:off x="255588" y="1993900"/>
            <a:ext cx="8659812" cy="3584575"/>
          </a:xfrm>
          <a:custGeom>
            <a:avLst/>
            <a:gdLst>
              <a:gd name="connsiteX0" fmla="*/ 0 w 8659368"/>
              <a:gd name="connsiteY0" fmla="*/ 3593592 h 3593592"/>
              <a:gd name="connsiteX1" fmla="*/ 3602736 w 8659368"/>
              <a:gd name="connsiteY1" fmla="*/ 3593592 h 3593592"/>
              <a:gd name="connsiteX2" fmla="*/ 5413248 w 8659368"/>
              <a:gd name="connsiteY2" fmla="*/ 0 h 3593592"/>
              <a:gd name="connsiteX3" fmla="*/ 8659368 w 8659368"/>
              <a:gd name="connsiteY3" fmla="*/ 0 h 359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9368" h="3593592">
                <a:moveTo>
                  <a:pt x="0" y="3593592"/>
                </a:moveTo>
                <a:lnTo>
                  <a:pt x="3602736" y="3593592"/>
                </a:lnTo>
                <a:lnTo>
                  <a:pt x="5413248" y="0"/>
                </a:lnTo>
                <a:lnTo>
                  <a:pt x="8659368" y="0"/>
                </a:lnTo>
              </a:path>
            </a:pathLst>
          </a:cu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Oval 101"/>
          <p:cNvSpPr>
            <a:spLocks noChangeArrowheads="1"/>
          </p:cNvSpPr>
          <p:nvPr/>
        </p:nvSpPr>
        <p:spPr bwMode="auto">
          <a:xfrm>
            <a:off x="5603875" y="1947863"/>
            <a:ext cx="96838" cy="9525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5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3" name="Oval 101"/>
          <p:cNvSpPr>
            <a:spLocks noChangeArrowheads="1"/>
          </p:cNvSpPr>
          <p:nvPr/>
        </p:nvSpPr>
        <p:spPr bwMode="auto">
          <a:xfrm>
            <a:off x="3790950" y="5538788"/>
            <a:ext cx="96838" cy="9525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5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3" name="Picture 2" descr="C:\Documents and Settings\Admin\Мои документы\РИСУНКИ\2_Школа\1_Учитель\TEACH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602937" cy="213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161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6" grpId="0" animBg="1"/>
      <p:bldP spid="67" grpId="0" animBg="1"/>
      <p:bldP spid="72" grpId="0" animBg="1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Решение неравенства вида</a:t>
            </a:r>
            <a:br>
              <a:rPr lang="ru-RU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en-US" sz="4900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6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en-US" sz="6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 </a:t>
            </a:r>
            <a:r>
              <a:rPr lang="ru-RU" sz="6000" b="0" i="1" dirty="0" smtClean="0">
                <a:solidFill>
                  <a:srgbClr val="FF0000"/>
                </a:solidFill>
                <a:cs typeface="Arial" pitchFamily="34" charset="0"/>
                <a:sym typeface="Symbol"/>
              </a:rPr>
              <a:t>а</a:t>
            </a:r>
            <a:endParaRPr lang="ru-RU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18" t="28571" r="3275" b="48029"/>
          <a:stretch/>
        </p:blipFill>
        <p:spPr bwMode="auto">
          <a:xfrm>
            <a:off x="1475656" y="1916832"/>
            <a:ext cx="6604000" cy="171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2716762" y="4573175"/>
                <a:ext cx="345331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−</m:t>
                      </m:r>
                      <m:r>
                        <a:rPr lang="en-US" sz="4800" b="0" i="1" smtClean="0">
                          <a:latin typeface="Cambria Math"/>
                        </a:rPr>
                        <m:t>𝑎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762" y="4573175"/>
                <a:ext cx="3453318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716762" y="3877875"/>
            <a:ext cx="3727446" cy="1592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15973" y="3819818"/>
            <a:ext cx="19271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en-US" sz="5400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5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en-US" sz="5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 </a:t>
            </a:r>
            <a:r>
              <a:rPr lang="ru-RU" sz="5400" b="0" i="1" dirty="0" smtClean="0">
                <a:solidFill>
                  <a:srgbClr val="FF0000"/>
                </a:solidFill>
                <a:cs typeface="Arial" pitchFamily="34" charset="0"/>
                <a:sym typeface="Symbol"/>
              </a:rPr>
              <a:t>а</a:t>
            </a:r>
            <a:endParaRPr lang="ru-RU" sz="5400" dirty="0"/>
          </a:p>
        </p:txBody>
      </p:sp>
      <p:pic>
        <p:nvPicPr>
          <p:cNvPr id="8" name="Picture 2" descr="C:\Documents and Settings\Admin\Мои документы\РИСУНКИ\2_Школа\1_Учитель\TEACH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1290"/>
            <a:ext cx="1875972" cy="249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351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2195513" y="1636713"/>
            <a:ext cx="4752975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4000" b="0" dirty="0">
                <a:latin typeface="+mn-lt"/>
              </a:rPr>
              <a:t>– 12 </a:t>
            </a:r>
            <a:r>
              <a:rPr lang="en-US" sz="4000" b="0" dirty="0">
                <a:latin typeface="+mn-lt"/>
              </a:rPr>
              <a:t>&lt;</a:t>
            </a:r>
            <a:r>
              <a:rPr lang="ru-RU" sz="4000" b="0" dirty="0">
                <a:latin typeface="+mn-lt"/>
              </a:rPr>
              <a:t> 5</a:t>
            </a:r>
            <a:r>
              <a:rPr lang="ru-RU" sz="4000" b="0" i="1" dirty="0">
                <a:latin typeface="+mn-lt"/>
              </a:rPr>
              <a:t>x</a:t>
            </a:r>
            <a:r>
              <a:rPr lang="en-US" sz="4000" b="0" dirty="0">
                <a:latin typeface="+mn-lt"/>
              </a:rPr>
              <a:t> </a:t>
            </a:r>
            <a:r>
              <a:rPr lang="ru-RU" sz="4000" b="0" dirty="0">
                <a:latin typeface="+mn-lt"/>
              </a:rPr>
              <a:t>+</a:t>
            </a:r>
            <a:r>
              <a:rPr lang="en-US" sz="4000" b="0" dirty="0">
                <a:latin typeface="+mn-lt"/>
              </a:rPr>
              <a:t> </a:t>
            </a:r>
            <a:r>
              <a:rPr lang="ru-RU" sz="4000" b="0" dirty="0">
                <a:latin typeface="+mn-lt"/>
              </a:rPr>
              <a:t>8 </a:t>
            </a:r>
            <a:r>
              <a:rPr lang="en-US" sz="4000" b="0" dirty="0">
                <a:latin typeface="+mn-lt"/>
              </a:rPr>
              <a:t>&lt;</a:t>
            </a:r>
            <a:r>
              <a:rPr lang="ru-RU" sz="4000" b="0" dirty="0">
                <a:latin typeface="+mn-lt"/>
              </a:rPr>
              <a:t> 12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164388" y="1565275"/>
            <a:ext cx="1152525" cy="936625"/>
            <a:chOff x="3288" y="2296"/>
            <a:chExt cx="726" cy="590"/>
          </a:xfrm>
        </p:grpSpPr>
        <p:sp>
          <p:nvSpPr>
            <p:cNvPr id="135175" name="Rectangle 7"/>
            <p:cNvSpPr>
              <a:spLocks noChangeArrowheads="1"/>
            </p:cNvSpPr>
            <p:nvPr/>
          </p:nvSpPr>
          <p:spPr bwMode="auto">
            <a:xfrm>
              <a:off x="3288" y="2341"/>
              <a:ext cx="726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en-US" sz="4000" b="0" dirty="0">
                  <a:solidFill>
                    <a:srgbClr val="FF0000"/>
                  </a:solidFill>
                  <a:latin typeface="+mn-lt"/>
                </a:rPr>
                <a:t>– </a:t>
              </a:r>
              <a:r>
                <a:rPr lang="ru-RU" sz="4000" b="0" dirty="0">
                  <a:solidFill>
                    <a:srgbClr val="FF0000"/>
                  </a:solidFill>
                  <a:latin typeface="+mn-lt"/>
                </a:rPr>
                <a:t>8</a:t>
              </a:r>
            </a:p>
          </p:txBody>
        </p:sp>
        <p:sp>
          <p:nvSpPr>
            <p:cNvPr id="135176" name="Line 8"/>
            <p:cNvSpPr>
              <a:spLocks noChangeShapeType="1"/>
            </p:cNvSpPr>
            <p:nvPr/>
          </p:nvSpPr>
          <p:spPr bwMode="auto">
            <a:xfrm>
              <a:off x="3288" y="2296"/>
              <a:ext cx="0" cy="5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>
                <a:defRPr/>
              </a:pPr>
              <a:endParaRPr lang="ru-RU" sz="4000" b="0">
                <a:latin typeface="+mn-lt"/>
              </a:endParaRPr>
            </a:p>
          </p:txBody>
        </p:sp>
      </p:grp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1323975" y="2473325"/>
            <a:ext cx="74898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4000" b="0" dirty="0">
                <a:latin typeface="+mn-lt"/>
              </a:rPr>
              <a:t>– 12</a:t>
            </a:r>
            <a:r>
              <a:rPr lang="en-US" sz="4000" b="0" dirty="0">
                <a:latin typeface="+mn-lt"/>
              </a:rPr>
              <a:t> </a:t>
            </a:r>
            <a:r>
              <a:rPr lang="en-US" sz="4000" b="0" dirty="0">
                <a:solidFill>
                  <a:srgbClr val="FF0000"/>
                </a:solidFill>
                <a:latin typeface="+mn-lt"/>
              </a:rPr>
              <a:t>–</a:t>
            </a:r>
            <a:r>
              <a:rPr lang="ru-RU" sz="4000" b="0" dirty="0">
                <a:solidFill>
                  <a:srgbClr val="FF0000"/>
                </a:solidFill>
                <a:latin typeface="+mn-lt"/>
              </a:rPr>
              <a:t> 8</a:t>
            </a:r>
            <a:r>
              <a:rPr lang="en-US" sz="4000" b="0" dirty="0">
                <a:solidFill>
                  <a:srgbClr val="F98EB2"/>
                </a:solidFill>
                <a:latin typeface="+mn-lt"/>
              </a:rPr>
              <a:t> </a:t>
            </a:r>
            <a:r>
              <a:rPr lang="en-US" sz="4000" b="0" dirty="0">
                <a:latin typeface="+mn-lt"/>
              </a:rPr>
              <a:t>&lt;</a:t>
            </a:r>
            <a:r>
              <a:rPr lang="ru-RU" sz="4000" b="0" dirty="0">
                <a:latin typeface="+mn-lt"/>
              </a:rPr>
              <a:t> 5</a:t>
            </a:r>
            <a:r>
              <a:rPr lang="ru-RU" sz="4000" b="0" i="1" dirty="0">
                <a:latin typeface="+mn-lt"/>
              </a:rPr>
              <a:t>x</a:t>
            </a:r>
            <a:r>
              <a:rPr lang="en-US" sz="4000" b="0" dirty="0">
                <a:latin typeface="+mn-lt"/>
              </a:rPr>
              <a:t> </a:t>
            </a:r>
            <a:r>
              <a:rPr lang="ru-RU" sz="4000" b="0" dirty="0">
                <a:latin typeface="+mn-lt"/>
              </a:rPr>
              <a:t>+</a:t>
            </a:r>
            <a:r>
              <a:rPr lang="en-US" sz="4000" b="0" dirty="0">
                <a:latin typeface="+mn-lt"/>
              </a:rPr>
              <a:t> </a:t>
            </a:r>
            <a:r>
              <a:rPr lang="ru-RU" sz="4000" b="0" dirty="0">
                <a:latin typeface="+mn-lt"/>
              </a:rPr>
              <a:t>8</a:t>
            </a:r>
            <a:r>
              <a:rPr lang="en-US" sz="4000" b="0" dirty="0">
                <a:latin typeface="+mn-lt"/>
              </a:rPr>
              <a:t> </a:t>
            </a:r>
            <a:r>
              <a:rPr lang="en-US" sz="4000" b="0" dirty="0">
                <a:solidFill>
                  <a:srgbClr val="FF0000"/>
                </a:solidFill>
                <a:latin typeface="+mn-lt"/>
              </a:rPr>
              <a:t>– </a:t>
            </a:r>
            <a:r>
              <a:rPr lang="ru-RU" sz="4000" b="0" dirty="0">
                <a:solidFill>
                  <a:srgbClr val="FF0000"/>
                </a:solidFill>
                <a:latin typeface="+mn-lt"/>
              </a:rPr>
              <a:t>8 </a:t>
            </a:r>
            <a:r>
              <a:rPr lang="en-US" sz="4000" b="0" dirty="0">
                <a:latin typeface="+mn-lt"/>
              </a:rPr>
              <a:t>&lt;</a:t>
            </a:r>
            <a:r>
              <a:rPr lang="ru-RU" sz="4000" b="0" dirty="0">
                <a:latin typeface="+mn-lt"/>
              </a:rPr>
              <a:t> 12</a:t>
            </a:r>
            <a:r>
              <a:rPr lang="en-US" sz="4000" b="0" dirty="0">
                <a:latin typeface="+mn-lt"/>
              </a:rPr>
              <a:t> </a:t>
            </a:r>
            <a:r>
              <a:rPr lang="en-US" sz="4000" b="0" dirty="0">
                <a:solidFill>
                  <a:srgbClr val="FF0000"/>
                </a:solidFill>
                <a:latin typeface="+mn-lt"/>
              </a:rPr>
              <a:t>– </a:t>
            </a:r>
            <a:r>
              <a:rPr lang="ru-RU" sz="4000" b="0" dirty="0">
                <a:solidFill>
                  <a:srgbClr val="FF0000"/>
                </a:solidFill>
                <a:latin typeface="+mn-lt"/>
              </a:rPr>
              <a:t>8</a:t>
            </a:r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2211388" y="3300413"/>
            <a:ext cx="39243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4000" b="0" dirty="0">
                <a:latin typeface="+mn-lt"/>
              </a:rPr>
              <a:t>– 20 </a:t>
            </a:r>
            <a:r>
              <a:rPr lang="en-US" sz="4000" b="0" dirty="0">
                <a:latin typeface="+mn-lt"/>
              </a:rPr>
              <a:t>&lt;</a:t>
            </a:r>
            <a:r>
              <a:rPr lang="ru-RU" sz="4000" b="0" dirty="0">
                <a:latin typeface="+mn-lt"/>
              </a:rPr>
              <a:t> 5</a:t>
            </a:r>
            <a:r>
              <a:rPr lang="ru-RU" sz="4000" b="0" i="1" dirty="0">
                <a:latin typeface="+mn-lt"/>
              </a:rPr>
              <a:t>x</a:t>
            </a:r>
            <a:r>
              <a:rPr lang="en-US" sz="4000" b="0" dirty="0">
                <a:latin typeface="+mn-lt"/>
              </a:rPr>
              <a:t> &lt;</a:t>
            </a:r>
            <a:r>
              <a:rPr lang="ru-RU" sz="4000" b="0" dirty="0">
                <a:latin typeface="+mn-lt"/>
              </a:rPr>
              <a:t> 4</a:t>
            </a:r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2366963" y="5365753"/>
            <a:ext cx="47974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0" i="1" dirty="0">
                <a:latin typeface="+mn-lt"/>
              </a:rPr>
              <a:t>Ответ:</a:t>
            </a:r>
            <a:r>
              <a:rPr lang="en-US" sz="4000" b="0" i="1" dirty="0">
                <a:latin typeface="+mn-lt"/>
              </a:rPr>
              <a:t> </a:t>
            </a:r>
            <a:r>
              <a:rPr lang="en-US" sz="4000" b="0" dirty="0">
                <a:latin typeface="+mn-lt"/>
              </a:rPr>
              <a:t>(– </a:t>
            </a:r>
            <a:r>
              <a:rPr lang="ru-RU" sz="4000" b="0" dirty="0">
                <a:latin typeface="+mn-lt"/>
              </a:rPr>
              <a:t>4</a:t>
            </a:r>
            <a:r>
              <a:rPr lang="en-US" sz="4000" b="0" dirty="0">
                <a:latin typeface="+mn-lt"/>
              </a:rPr>
              <a:t>; </a:t>
            </a:r>
            <a:r>
              <a:rPr lang="ru-RU" sz="4000" b="0" dirty="0">
                <a:latin typeface="+mn-lt"/>
              </a:rPr>
              <a:t>0,8</a:t>
            </a:r>
            <a:r>
              <a:rPr lang="en-US" sz="4000" b="0" dirty="0" smtClean="0">
                <a:latin typeface="+mn-lt"/>
              </a:rPr>
              <a:t>)</a:t>
            </a:r>
            <a:endParaRPr lang="ru-RU" sz="4000" b="0" dirty="0">
              <a:latin typeface="+mn-lt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18213" y="3255963"/>
            <a:ext cx="1152525" cy="936625"/>
            <a:chOff x="3288" y="2296"/>
            <a:chExt cx="726" cy="590"/>
          </a:xfrm>
        </p:grpSpPr>
        <p:sp>
          <p:nvSpPr>
            <p:cNvPr id="135181" name="Rectangle 13"/>
            <p:cNvSpPr>
              <a:spLocks noChangeArrowheads="1"/>
            </p:cNvSpPr>
            <p:nvPr/>
          </p:nvSpPr>
          <p:spPr bwMode="auto">
            <a:xfrm>
              <a:off x="3288" y="2341"/>
              <a:ext cx="726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ru-RU" sz="4000" dirty="0">
                  <a:solidFill>
                    <a:srgbClr val="FF0000"/>
                  </a:solidFill>
                </a:rPr>
                <a:t>: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ru-RU" sz="40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35182" name="Line 14"/>
            <p:cNvSpPr>
              <a:spLocks noChangeShapeType="1"/>
            </p:cNvSpPr>
            <p:nvPr/>
          </p:nvSpPr>
          <p:spPr bwMode="auto">
            <a:xfrm>
              <a:off x="3288" y="2296"/>
              <a:ext cx="0" cy="5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>
                <a:defRPr/>
              </a:pPr>
              <a:endParaRPr lang="ru-RU" sz="4000" b="0">
                <a:solidFill>
                  <a:srgbClr val="F98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35184" name="Rectangle 16"/>
          <p:cNvSpPr>
            <a:spLocks noChangeArrowheads="1"/>
          </p:cNvSpPr>
          <p:nvPr/>
        </p:nvSpPr>
        <p:spPr bwMode="auto">
          <a:xfrm>
            <a:off x="2483768" y="4190547"/>
            <a:ext cx="39243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4000" dirty="0">
                <a:latin typeface="+mn-lt"/>
              </a:rPr>
              <a:t>– 4 </a:t>
            </a:r>
            <a:r>
              <a:rPr lang="en-US" sz="4000" dirty="0">
                <a:latin typeface="+mn-lt"/>
              </a:rPr>
              <a:t>&lt;</a:t>
            </a:r>
            <a:r>
              <a:rPr lang="ru-RU" sz="4000" dirty="0">
                <a:latin typeface="+mn-lt"/>
              </a:rPr>
              <a:t> </a:t>
            </a:r>
            <a:r>
              <a:rPr lang="ru-RU" sz="4000" i="1" dirty="0"/>
              <a:t>х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>
                <a:latin typeface="+mn-lt"/>
              </a:rPr>
              <a:t>&lt;</a:t>
            </a:r>
            <a:r>
              <a:rPr lang="ru-RU" sz="4000" dirty="0">
                <a:latin typeface="+mn-lt"/>
              </a:rPr>
              <a:t> 0,8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59679" y="663249"/>
            <a:ext cx="8229600" cy="899727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sym typeface="Symbol"/>
              </a:rPr>
              <a:t></a:t>
            </a:r>
            <a:r>
              <a:rPr lang="ru-RU" dirty="0">
                <a:solidFill>
                  <a:srgbClr val="FF0000"/>
                </a:solidFill>
              </a:rPr>
              <a:t>5</a:t>
            </a:r>
            <a:r>
              <a:rPr lang="ru-RU" i="1" dirty="0">
                <a:solidFill>
                  <a:srgbClr val="FF0000"/>
                </a:solidFill>
              </a:rPr>
              <a:t>x </a:t>
            </a:r>
            <a:r>
              <a:rPr lang="ru-RU" dirty="0">
                <a:solidFill>
                  <a:srgbClr val="FF0000"/>
                </a:solidFill>
              </a:rPr>
              <a:t>+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8</a:t>
            </a:r>
            <a:r>
              <a:rPr lang="ru-RU" dirty="0">
                <a:solidFill>
                  <a:srgbClr val="FF0000"/>
                </a:solidFill>
                <a:sym typeface="Symbol"/>
              </a:rPr>
              <a:t>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12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" name="Picture 2" descr="C:\Documents and Settings\Admin\Мои документы\РИСУНКИ\2_Школа\1_Учитель\TEACH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1290"/>
            <a:ext cx="1875972" cy="249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702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5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/>
      <p:bldP spid="135177" grpId="0"/>
      <p:bldP spid="135178" grpId="0"/>
      <p:bldP spid="135179" grpId="0"/>
      <p:bldP spid="1351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Решение неравенства вида</a:t>
            </a:r>
            <a:br>
              <a:rPr lang="ru-RU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en-US" sz="4900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6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en-US" sz="6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 </a:t>
            </a:r>
            <a:r>
              <a:rPr lang="ru-RU" sz="6000" b="0" i="1" dirty="0" smtClean="0">
                <a:solidFill>
                  <a:srgbClr val="FF0000"/>
                </a:solidFill>
                <a:cs typeface="Arial" pitchFamily="34" charset="0"/>
                <a:sym typeface="Symbol"/>
              </a:rPr>
              <a:t>а</a:t>
            </a:r>
            <a:endParaRPr lang="ru-RU" dirty="0">
              <a:solidFill>
                <a:srgbClr val="FF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187623" y="4581128"/>
                <a:ext cx="65527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≤−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   или   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3" y="4581128"/>
                <a:ext cx="6552728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42" t="34524" r="3273" b="39484"/>
          <a:stretch/>
        </p:blipFill>
        <p:spPr bwMode="auto">
          <a:xfrm>
            <a:off x="827584" y="1772816"/>
            <a:ext cx="7632848" cy="210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5801" y="3869941"/>
            <a:ext cx="19271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en-US" sz="5400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5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en-US" sz="5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 </a:t>
            </a:r>
            <a:r>
              <a:rPr lang="ru-RU" sz="5400" b="0" i="1" dirty="0" smtClean="0">
                <a:solidFill>
                  <a:srgbClr val="FF0000"/>
                </a:solidFill>
                <a:cs typeface="Arial" pitchFamily="34" charset="0"/>
                <a:sym typeface="Symbol"/>
              </a:rPr>
              <a:t>а</a:t>
            </a:r>
            <a:endParaRPr lang="ru-RU" sz="5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3877875"/>
            <a:ext cx="5112568" cy="1592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Documents and Settings\Admin\Мои документы\РИСУНКИ\2_Школа\1_Учитель\TEACH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1290"/>
            <a:ext cx="1875972" cy="249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324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7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1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Admin\Мои документы\РИСУНКИ\2_Школа\1_Учитель\TEACH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1290"/>
            <a:ext cx="1875972" cy="249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Documents and Settings\Admin\Мои документы\Kyocera_20191007_001\Scan_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86" b="3485"/>
          <a:stretch/>
        </p:blipFill>
        <p:spPr bwMode="auto">
          <a:xfrm>
            <a:off x="1115616" y="1412776"/>
            <a:ext cx="6408712" cy="377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91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346" y="404664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4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Решение неравенства вида </a:t>
            </a:r>
            <a:br>
              <a:rPr lang="ru-RU" sz="4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en-US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ru-RU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 </a:t>
            </a:r>
            <a:r>
              <a:rPr lang="en-US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g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en-US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x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57858555"/>
              </p:ext>
            </p:extLst>
          </p:nvPr>
        </p:nvGraphicFramePr>
        <p:xfrm>
          <a:off x="1749454" y="1484784"/>
          <a:ext cx="5213044" cy="792088"/>
        </p:xfrm>
        <a:graphic>
          <a:graphicData uri="http://schemas.openxmlformats.org/presentationml/2006/ole">
            <p:oleObj spid="_x0000_s10257" name="Формула" r:id="rId3" imgW="1346200" imgH="203200" progId="Equation.3">
              <p:embed/>
            </p:oleObj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61346" y="3140968"/>
            <a:ext cx="8229600" cy="128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Решение неравенства вида </a:t>
            </a:r>
            <a:b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en-US" sz="45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en-US" sz="4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ru-RU" sz="45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4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4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en-US" sz="4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500" dirty="0" smtClean="0">
                <a:solidFill>
                  <a:srgbClr val="FF0000"/>
                </a:solidFill>
                <a:latin typeface="Cambria Math"/>
                <a:ea typeface="Cambria Math"/>
                <a:cs typeface="Arial" pitchFamily="34" charset="0"/>
                <a:sym typeface="Symbol"/>
              </a:rPr>
              <a:t>≥</a:t>
            </a:r>
            <a:r>
              <a:rPr lang="ru-RU" sz="4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45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g</a:t>
            </a:r>
            <a:r>
              <a:rPr lang="en-US" sz="4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en-US" sz="45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x</a:t>
            </a:r>
            <a:r>
              <a:rPr lang="en-US" sz="4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ru-RU" sz="4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179512" y="4340423"/>
                <a:ext cx="83529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4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≤−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𝑔</m:t>
                      </m:r>
                      <m:d>
                        <m:dPr>
                          <m:ctrlPr>
                            <a:rPr lang="en-US" sz="4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4400" b="0" i="1" smtClean="0">
                          <a:latin typeface="Cambria Math"/>
                          <a:ea typeface="Cambria Math"/>
                        </a:rPr>
                        <m:t>или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)≥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𝑔</m:t>
                      </m:r>
                      <m:d>
                        <m:dPr>
                          <m:ctrlPr>
                            <a:rPr lang="en-US" sz="4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sz="4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340423"/>
                <a:ext cx="8352928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C:\Documents and Settings\Admin\Мои документы\РИСУНКИ\2_Школа\1_Учитель\TEACH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602937" cy="213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511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4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24744"/>
                <a:ext cx="8229600" cy="5400600"/>
              </a:xfrm>
            </p:spPr>
            <p:txBody>
              <a:bodyPr>
                <a:normAutofit fontScale="92500" lnSpcReduction="20000"/>
              </a:bodyPr>
              <a:lstStyle/>
              <a:p>
                <a:pPr marL="514350" indent="-514350">
                  <a:buAutoNum type="arabicPeriod"/>
                </a:pP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Определение модуля</a:t>
                </a:r>
                <a:endParaRPr lang="ru-RU" sz="2800" dirty="0" smtClean="0">
                  <a:latin typeface="Arial" pitchFamily="34" charset="0"/>
                  <a:cs typeface="Arial" pitchFamily="34" charset="0"/>
                </a:endParaRPr>
              </a:p>
              <a:p>
                <a:pPr marL="514350" indent="-514350">
                  <a:buFont typeface="Arial" pitchFamily="34" charset="0"/>
                  <a:buAutoNum type="arabicPeriod"/>
                </a:pP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Свойства 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модуля</a:t>
                </a:r>
                <a:endParaRPr lang="ru-RU" sz="2800" dirty="0" smtClean="0">
                  <a:latin typeface="Arial" pitchFamily="34" charset="0"/>
                  <a:cs typeface="Arial" pitchFamily="34" charset="0"/>
                </a:endParaRPr>
              </a:p>
              <a:p>
                <a:pPr marL="514350" indent="-514350">
                  <a:buFont typeface="Arial" pitchFamily="34" charset="0"/>
                  <a:buAutoNum type="arabicPeriod"/>
                </a:pP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Геометрический </a:t>
                </a:r>
                <a:r>
                  <a:rPr lang="ru-RU" sz="2800" dirty="0">
                    <a:latin typeface="Arial" pitchFamily="34" charset="0"/>
                    <a:cs typeface="Arial" pitchFamily="34" charset="0"/>
                  </a:rPr>
                  <a:t>смысл 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модуля</a:t>
                </a:r>
                <a:endParaRPr lang="ru-RU" sz="2800" dirty="0" smtClean="0">
                  <a:latin typeface="Arial" pitchFamily="34" charset="0"/>
                  <a:cs typeface="Arial" pitchFamily="34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Решение уравнений вида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</m:oMath>
                </a14:m>
                <a:endParaRPr lang="ru-RU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514350" indent="-514350">
                  <a:buFont typeface="Arial" pitchFamily="34" charset="0"/>
                  <a:buAutoNum type="arabicPeriod"/>
                </a:pPr>
                <a:r>
                  <a:rPr lang="ru-RU" sz="2800" dirty="0">
                    <a:latin typeface="Arial" pitchFamily="34" charset="0"/>
                    <a:cs typeface="Arial" pitchFamily="34" charset="0"/>
                  </a:rPr>
                  <a:t>Решение уравнений 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вида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514350" indent="-514350">
                  <a:buFont typeface="Arial" pitchFamily="34" charset="0"/>
                  <a:buAutoNum type="arabicPeriod"/>
                </a:pPr>
                <a:r>
                  <a:rPr lang="ru-RU" sz="2800" dirty="0">
                    <a:latin typeface="Arial" pitchFamily="34" charset="0"/>
                    <a:cs typeface="Arial" pitchFamily="34" charset="0"/>
                  </a:rPr>
                  <a:t>Решение уравнений вида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514350" indent="-514350">
                  <a:buFont typeface="Arial" pitchFamily="34" charset="0"/>
                  <a:buAutoNum type="arabicPeriod"/>
                </a:pPr>
                <a:r>
                  <a:rPr lang="ru-RU" sz="2800" dirty="0">
                    <a:latin typeface="Arial" pitchFamily="34" charset="0"/>
                    <a:cs typeface="Arial" pitchFamily="34" charset="0"/>
                  </a:rPr>
                  <a:t>Построение графика функции с несколькими модулями</a:t>
                </a:r>
              </a:p>
              <a:p>
                <a:pPr marL="514350" indent="-514350">
                  <a:buFont typeface="Arial" pitchFamily="34" charset="0"/>
                  <a:buAutoNum type="arabicPeriod"/>
                </a:pP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Решение неравенств </a:t>
                </a:r>
                <a:r>
                  <a:rPr lang="ru-RU" sz="2800" dirty="0">
                    <a:latin typeface="Arial" pitchFamily="34" charset="0"/>
                    <a:cs typeface="Arial" pitchFamily="34" charset="0"/>
                  </a:rPr>
                  <a:t>вида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  <a:sym typeface="Symbol"/>
                  </a:rPr>
                  <a:t></a:t>
                </a:r>
                <a:r>
                  <a:rPr lang="en-US" sz="2800" i="1" dirty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ru-RU" sz="2800" dirty="0">
                    <a:latin typeface="Arial" pitchFamily="34" charset="0"/>
                    <a:cs typeface="Arial" pitchFamily="34" charset="0"/>
                    <a:sym typeface="Symbol"/>
                  </a:rPr>
                  <a:t>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>
                    <a:latin typeface="Arial" pitchFamily="34" charset="0"/>
                    <a:cs typeface="Arial" pitchFamily="34" charset="0"/>
                    <a:sym typeface="Symbol"/>
                  </a:rPr>
                  <a:t> </a:t>
                </a:r>
                <a:r>
                  <a:rPr lang="ru-RU" sz="2800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а</a:t>
                </a:r>
              </a:p>
              <a:p>
                <a:pPr marL="514350" indent="-514350">
                  <a:buFont typeface="Arial" pitchFamily="34" charset="0"/>
                  <a:buAutoNum type="arabicPeriod"/>
                </a:pPr>
                <a:r>
                  <a:rPr lang="ru-RU" sz="2800" dirty="0">
                    <a:latin typeface="Arial" pitchFamily="34" charset="0"/>
                    <a:cs typeface="Arial" pitchFamily="34" charset="0"/>
                  </a:rPr>
                  <a:t>Решение неравенства 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вида 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  <a:sym typeface="Symbol"/>
                  </a:rPr>
                  <a:t></a:t>
                </a:r>
                <a:r>
                  <a:rPr lang="en-US" sz="2800" i="1" dirty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ru-RU" sz="2800" dirty="0">
                    <a:latin typeface="Arial" pitchFamily="34" charset="0"/>
                    <a:cs typeface="Arial" pitchFamily="34" charset="0"/>
                    <a:sym typeface="Symbol"/>
                  </a:rPr>
                  <a:t>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>
                    <a:latin typeface="Arial" pitchFamily="34" charset="0"/>
                    <a:cs typeface="Arial" pitchFamily="34" charset="0"/>
                    <a:sym typeface="Symbol"/>
                  </a:rPr>
                  <a:t> </a:t>
                </a:r>
                <a:r>
                  <a:rPr lang="ru-RU" sz="2800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а</a:t>
                </a:r>
              </a:p>
              <a:p>
                <a:pPr marL="514350" indent="-514350">
                  <a:buFont typeface="Arial" pitchFamily="34" charset="0"/>
                  <a:buAutoNum type="arabicPeriod"/>
                </a:pP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Неравенства </a:t>
                </a:r>
                <a:r>
                  <a:rPr lang="ru-RU" sz="2800" dirty="0">
                    <a:latin typeface="Arial" pitchFamily="34" charset="0"/>
                    <a:cs typeface="Arial" pitchFamily="34" charset="0"/>
                  </a:rPr>
                  <a:t>вида</a:t>
                </a:r>
                <a:r>
                  <a:rPr lang="ru-RU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  <a:sym typeface="Symbol"/>
                  </a:rPr>
                  <a:t></a:t>
                </a:r>
                <a:r>
                  <a:rPr lang="en-US" sz="2800" i="1" dirty="0">
                    <a:latin typeface="Arial" pitchFamily="34" charset="0"/>
                    <a:cs typeface="Arial" pitchFamily="34" charset="0"/>
                    <a:sym typeface="Symbol"/>
                  </a:rPr>
                  <a:t>f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  <a:sym typeface="Symbol"/>
                  </a:rPr>
                  <a:t>(</a:t>
                </a:r>
                <a:r>
                  <a:rPr lang="ru-RU" sz="2800" i="1" dirty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ru-RU" sz="2800" dirty="0">
                    <a:latin typeface="Arial" pitchFamily="34" charset="0"/>
                    <a:cs typeface="Arial" pitchFamily="34" charset="0"/>
                    <a:sym typeface="Symbol"/>
                  </a:rPr>
                  <a:t>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>
                    <a:latin typeface="Arial" pitchFamily="34" charset="0"/>
                    <a:cs typeface="Arial" pitchFamily="34" charset="0"/>
                    <a:sym typeface="Symbol"/>
                  </a:rPr>
                  <a:t> </a:t>
                </a:r>
                <a:r>
                  <a:rPr lang="en-US" sz="2800" i="1" dirty="0">
                    <a:latin typeface="Arial" pitchFamily="34" charset="0"/>
                    <a:cs typeface="Arial" pitchFamily="34" charset="0"/>
                    <a:sym typeface="Symbol"/>
                  </a:rPr>
                  <a:t>g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  <a:sym typeface="Symbol"/>
                  </a:rPr>
                  <a:t>(</a:t>
                </a:r>
                <a:r>
                  <a:rPr lang="en-US" sz="2800" i="1" dirty="0">
                    <a:latin typeface="Arial" pitchFamily="34" charset="0"/>
                    <a:cs typeface="Arial" pitchFamily="34" charset="0"/>
                    <a:sym typeface="Symbol"/>
                  </a:rPr>
                  <a:t>x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  <a:sym typeface="Symbol"/>
                  </a:rPr>
                  <a:t>)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  <a:sym typeface="Symbol"/>
                  </a:rPr>
                  <a:t>, </a:t>
                </a:r>
                <a:r>
                  <a:rPr lang="ru-RU" sz="2800" dirty="0">
                    <a:latin typeface="Arial" pitchFamily="34" charset="0"/>
                    <a:cs typeface="Arial" pitchFamily="34" charset="0"/>
                    <a:sym typeface="Symbol"/>
                  </a:rPr>
                  <a:t></a:t>
                </a:r>
                <a:r>
                  <a:rPr lang="en-US" sz="2800" i="1" dirty="0">
                    <a:latin typeface="Arial" pitchFamily="34" charset="0"/>
                    <a:cs typeface="Arial" pitchFamily="34" charset="0"/>
                    <a:sym typeface="Symbol"/>
                  </a:rPr>
                  <a:t>f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  <a:sym typeface="Symbol"/>
                  </a:rPr>
                  <a:t>(</a:t>
                </a:r>
                <a:r>
                  <a:rPr lang="ru-RU" sz="2800" i="1" dirty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ru-RU" sz="2800" dirty="0">
                    <a:latin typeface="Arial" pitchFamily="34" charset="0"/>
                    <a:cs typeface="Arial" pitchFamily="34" charset="0"/>
                    <a:sym typeface="Symbol"/>
                  </a:rPr>
                  <a:t>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>
                    <a:latin typeface="Arial" pitchFamily="34" charset="0"/>
                    <a:ea typeface="Cambria Math"/>
                    <a:cs typeface="Arial" pitchFamily="34" charset="0"/>
                    <a:sym typeface="Symbol"/>
                  </a:rPr>
                  <a:t>≥</a:t>
                </a:r>
                <a:r>
                  <a:rPr lang="ru-RU" sz="2800" dirty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800" i="1" dirty="0">
                    <a:latin typeface="Arial" pitchFamily="34" charset="0"/>
                    <a:cs typeface="Arial" pitchFamily="34" charset="0"/>
                    <a:sym typeface="Symbol"/>
                  </a:rPr>
                  <a:t>g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  <a:sym typeface="Symbol"/>
                  </a:rPr>
                  <a:t>(</a:t>
                </a:r>
                <a:r>
                  <a:rPr lang="en-US" sz="2800" i="1" dirty="0">
                    <a:latin typeface="Arial" pitchFamily="34" charset="0"/>
                    <a:cs typeface="Arial" pitchFamily="34" charset="0"/>
                    <a:sym typeface="Symbol"/>
                  </a:rPr>
                  <a:t>x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  <a:sym typeface="Symbol"/>
                  </a:rPr>
                  <a:t>)</a:t>
                </a:r>
                <a:endParaRPr lang="ru-RU" sz="2800" dirty="0" smtClean="0">
                  <a:latin typeface="Arial" pitchFamily="34" charset="0"/>
                  <a:cs typeface="Arial" pitchFamily="34" charset="0"/>
                  <a:sym typeface="Symbol"/>
                </a:endParaRPr>
              </a:p>
              <a:p>
                <a:pPr marL="514350" indent="-514350">
                  <a:buFont typeface="Arial" pitchFamily="34" charset="0"/>
                  <a:buAutoNum type="arabicPeriod"/>
                </a:pPr>
                <a:r>
                  <a:rPr lang="ru-RU" sz="2800" dirty="0">
                    <a:latin typeface="Arial" pitchFamily="34" charset="0"/>
                    <a:cs typeface="Arial" pitchFamily="34" charset="0"/>
                  </a:rPr>
                  <a:t>Неравенства вида </a:t>
                </a:r>
                <a:r>
                  <a:rPr lang="ru-RU" sz="2800" dirty="0">
                    <a:latin typeface="Arial" pitchFamily="34" charset="0"/>
                    <a:cs typeface="Arial" pitchFamily="34" charset="0"/>
                    <a:sym typeface="Symbol"/>
                  </a:rPr>
                  <a:t></a:t>
                </a:r>
                <a:r>
                  <a:rPr lang="en-US" sz="2800" i="1" dirty="0">
                    <a:latin typeface="Arial" pitchFamily="34" charset="0"/>
                    <a:cs typeface="Arial" pitchFamily="34" charset="0"/>
                    <a:sym typeface="Symbol"/>
                  </a:rPr>
                  <a:t>f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  <a:sym typeface="Symbol"/>
                  </a:rPr>
                  <a:t>(</a:t>
                </a:r>
                <a:r>
                  <a:rPr lang="ru-RU" sz="2800" i="1" dirty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ru-RU" sz="2800" dirty="0">
                    <a:latin typeface="Arial" pitchFamily="34" charset="0"/>
                    <a:cs typeface="Arial" pitchFamily="34" charset="0"/>
                    <a:sym typeface="Symbol"/>
                  </a:rPr>
                  <a:t>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>
                    <a:latin typeface="Arial" pitchFamily="34" charset="0"/>
                    <a:cs typeface="Arial" pitchFamily="34" charset="0"/>
                    <a:sym typeface="Symbol"/>
                  </a:rPr>
                  <a:t> 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  <a:sym typeface="Symbol"/>
                  </a:rPr>
                  <a:t>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g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  <a:sym typeface="Symbol"/>
                  </a:rPr>
                  <a:t>(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x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  <a:sym typeface="Symbol"/>
                  </a:rPr>
                  <a:t>)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  <a:sym typeface="Symbol"/>
                  </a:rPr>
                  <a:t></a:t>
                </a:r>
                <a:endParaRPr lang="ru-RU" sz="2800" dirty="0" smtClean="0">
                  <a:latin typeface="Arial" pitchFamily="34" charset="0"/>
                  <a:cs typeface="Arial" pitchFamily="34" charset="0"/>
                  <a:sym typeface="Symbol"/>
                </a:endParaRPr>
              </a:p>
              <a:p>
                <a:pPr marL="514350" indent="-514350">
                  <a:buFont typeface="Arial" pitchFamily="34" charset="0"/>
                  <a:buAutoNum type="arabicPeriod"/>
                </a:pP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Уравнения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c 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несколькими модулями</a:t>
                </a:r>
              </a:p>
              <a:p>
                <a:pPr marL="514350" indent="-514350">
                  <a:buFont typeface="Arial" pitchFamily="34" charset="0"/>
                  <a:buAutoNum type="arabicPeriod"/>
                </a:pPr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24744"/>
                <a:ext cx="8229600" cy="5400600"/>
              </a:xfrm>
              <a:blipFill rotWithShape="1">
                <a:blip r:embed="rId2"/>
                <a:stretch>
                  <a:fillRect l="-1185" t="-24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Documents and Settings\Admin\Мои документы\РИСУНКИ\2_Школа\1_Учитель\TEACH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602937" cy="213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03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346" y="404664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4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Решение неравенства вида </a:t>
            </a:r>
            <a:br>
              <a:rPr lang="ru-RU" sz="4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en-US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ru-RU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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r>
              <a:rPr lang="en-US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g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en-US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x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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Documents and Settings\Admin\Мои документы\РИСУНКИ\2_Школа\1_Учитель\TEACH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602937" cy="213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844824"/>
            <a:ext cx="82996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Так как обе части неравенства неотрицательны, то возведение в квадрат является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равносиль-ным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преобразование: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2588127" y="4173760"/>
                <a:ext cx="396692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ru-RU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)≤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ru-RU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127" y="4173760"/>
                <a:ext cx="3966920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2588127" y="3404319"/>
                <a:ext cx="401353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127" y="3404319"/>
                <a:ext cx="4013535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2681653" y="3404319"/>
            <a:ext cx="3777204" cy="1592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2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29209" y="218920"/>
                <a:ext cx="8229600" cy="99412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32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Уравнения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ru-RU" sz="32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несколькими модулями</a:t>
                </a:r>
                <a:r>
                  <a:rPr lang="ru-RU" sz="34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ru-RU" sz="34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3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3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3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3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</m:d>
                      <m:r>
                        <a:rPr lang="en-US" sz="3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3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𝟑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3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3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3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e>
                      </m:d>
                      <m:r>
                        <a:rPr lang="en-US" sz="3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m:oMathPara>
                </a14:m>
                <a:endParaRPr lang="ru-RU" sz="3400" b="1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29209" y="218920"/>
                <a:ext cx="8229600" cy="994122"/>
              </a:xfrm>
              <a:blipFill rotWithShape="1">
                <a:blip r:embed="rId2"/>
                <a:stretch>
                  <a:fillRect t="-128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Documents and Settings\Admin\Мои документы\Kyocera_20191006_001\Копия (2) Scan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4" t="6050" r="14088" b="78969"/>
          <a:stretch/>
        </p:blipFill>
        <p:spPr bwMode="auto">
          <a:xfrm>
            <a:off x="174171" y="1278128"/>
            <a:ext cx="4469838" cy="9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Kyocera_20191006_001\Копия (2) Scan_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15" t="53025"/>
          <a:stretch/>
        </p:blipFill>
        <p:spPr bwMode="auto">
          <a:xfrm>
            <a:off x="315774" y="3277037"/>
            <a:ext cx="5403687" cy="33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Мои документы\Kyocera_20191006_001\Копия (2) Scan_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3" t="20625" r="14066" b="45817"/>
          <a:stretch/>
        </p:blipFill>
        <p:spPr bwMode="auto">
          <a:xfrm>
            <a:off x="4651221" y="1213042"/>
            <a:ext cx="4203554" cy="206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Documents and Settings\Admin\Мои документы\Kyocera_20191006_001\Копия Scan_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7213" y="3645023"/>
            <a:ext cx="3127561" cy="319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76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Определение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idx="1"/>
          </p:nvPr>
        </p:nvSpPr>
        <p:spPr bwMode="auto">
          <a:xfrm>
            <a:off x="323528" y="1340768"/>
            <a:ext cx="8428700" cy="29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ru-RU" sz="2800" u="sng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Модулем</a:t>
            </a: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800" kern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 неотрицательного </a:t>
            </a: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действительного числа </a:t>
            </a:r>
            <a:r>
              <a:rPr lang="en-US" sz="2800" i="1" kern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x</a:t>
            </a: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 называют само это число:</a:t>
            </a:r>
            <a:r>
              <a:rPr lang="ru-RU" sz="2800" b="1" kern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ru-RU" sz="2800" b="1" kern="0" dirty="0" smtClean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el-GR" sz="2800" kern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|</a:t>
            </a:r>
            <a:r>
              <a:rPr lang="ru-RU" sz="2800" i="1" kern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х</a:t>
            </a:r>
            <a:r>
              <a:rPr lang="el-GR" sz="2800" i="1" kern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|</a:t>
            </a:r>
            <a:r>
              <a:rPr lang="ru-RU" sz="2800" i="1" kern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800" kern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= </a:t>
            </a:r>
            <a:r>
              <a:rPr lang="ru-RU" sz="2800" i="1" kern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х, </a:t>
            </a:r>
            <a:r>
              <a:rPr lang="ru-RU" sz="2800" kern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если</a:t>
            </a:r>
            <a:r>
              <a:rPr lang="ru-RU" sz="2800" i="1" kern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800" i="1" kern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х ≥ </a:t>
            </a:r>
            <a:r>
              <a:rPr lang="ru-RU" sz="2800" kern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  <a:r>
              <a:rPr lang="ru-RU" sz="2800" kern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;</a:t>
            </a:r>
            <a:r>
              <a:rPr lang="ru-RU" sz="2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ru-RU" sz="2800" u="sng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модулем</a:t>
            </a:r>
            <a:r>
              <a:rPr lang="ru-RU" sz="2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отрицательного </a:t>
            </a: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действительного числа </a:t>
            </a:r>
            <a:r>
              <a:rPr 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называют противоположное число:</a:t>
            </a: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ru-RU" sz="2800" kern="0" dirty="0" smtClean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el-GR" sz="2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ru-RU" sz="2800" i="1" kern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х</a:t>
            </a:r>
            <a:r>
              <a:rPr lang="el-GR" sz="2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ru-RU" sz="2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kern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= </a:t>
            </a: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–</a:t>
            </a:r>
            <a:r>
              <a:rPr lang="ru-RU" sz="2800" kern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800" i="1" kern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х</a:t>
            </a:r>
            <a:r>
              <a:rPr lang="ru-RU" sz="2800" kern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, если </a:t>
            </a:r>
            <a:r>
              <a:rPr lang="ru-RU" sz="2800" i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2800" i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2800" i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</a:t>
            </a:r>
          </a:p>
        </p:txBody>
      </p:sp>
      <p:pic>
        <p:nvPicPr>
          <p:cNvPr id="7" name="Picture 2" descr="C:\Documents and Settings\Admin\Мои документы\РИСУНКИ\2_Школа\1_Учитель\TEACH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1290"/>
            <a:ext cx="1875972" cy="249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44720219"/>
              </p:ext>
            </p:extLst>
          </p:nvPr>
        </p:nvGraphicFramePr>
        <p:xfrm>
          <a:off x="2419191" y="4409677"/>
          <a:ext cx="4189504" cy="1456253"/>
        </p:xfrm>
        <a:graphic>
          <a:graphicData uri="http://schemas.openxmlformats.org/presentationml/2006/ole">
            <p:oleObj spid="_x0000_s4115" name="Формула" r:id="rId4" imgW="1307880" imgH="457200" progId="Equation.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35201" y="4361290"/>
            <a:ext cx="4557484" cy="15530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27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Примеры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875127" y="1187465"/>
                <a:ext cx="16561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 smtClean="0"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27" y="1187465"/>
                <a:ext cx="1656184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895782" y="1854098"/>
                <a:ext cx="40324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ru-RU" sz="3200" b="1" i="1" smtClean="0">
                              <a:latin typeface="Cambria Math"/>
                            </a:rPr>
                            <m:t>𝟕</m:t>
                          </m:r>
                        </m:e>
                      </m:d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=−</m:t>
                      </m:r>
                      <m:d>
                        <m:dPr>
                          <m:ctrlPr>
                            <a:rPr lang="ru-RU" sz="32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32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ru-RU" sz="32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</m:e>
                      </m:d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𝟕</m:t>
                      </m:r>
                    </m:oMath>
                  </m:oMathPara>
                </a14:m>
                <a:endParaRPr lang="ru-RU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82" y="1854098"/>
                <a:ext cx="403244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875127" y="2599002"/>
                <a:ext cx="4977297" cy="692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ru-RU" sz="32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32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rad>
                          <m:r>
                            <a:rPr lang="ru-RU" sz="32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ru-RU" sz="3200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3200" b="1" i="1" smtClean="0">
                              <a:latin typeface="Cambria Math"/>
                            </a:rPr>
                            <m:t>𝟓</m:t>
                          </m:r>
                        </m:e>
                      </m:rad>
                      <m:r>
                        <a:rPr lang="ru-RU" sz="3200" b="1" i="0" smtClean="0">
                          <a:latin typeface="Cambria Math"/>
                        </a:rPr>
                        <m:t>−</m:t>
                      </m:r>
                      <m:r>
                        <a:rPr lang="ru-RU" sz="3200" b="1" i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27" y="2599002"/>
                <a:ext cx="4977297" cy="6923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875127" y="3429248"/>
                <a:ext cx="7964852" cy="1252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ru-RU" sz="32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32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rad>
                          <m:r>
                            <a:rPr lang="ru-RU" sz="3200" b="1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ru-RU" sz="32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3200" b="1" i="1">
                                  <a:latin typeface="Cambria Math"/>
                                </a:rPr>
                                <m:t>𝟔</m:t>
                              </m:r>
                            </m:e>
                          </m:rad>
                        </m:e>
                      </m:d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=−</m:t>
                      </m:r>
                      <m:d>
                        <m:dPr>
                          <m:ctrlPr>
                            <a:rPr lang="ru-RU" sz="32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ru-RU" sz="32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3200" b="1" i="1" smtClean="0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e>
                          </m:rad>
                          <m:r>
                            <a:rPr lang="ru-RU" sz="32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ru-RU" sz="32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3200" b="1" i="1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e>
                          </m:rad>
                        </m:e>
                      </m:d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3200" b="1" i="1" smtClean="0">
                              <a:latin typeface="Cambria Math"/>
                            </a:rPr>
                            <m:t>𝟓</m:t>
                          </m:r>
                        </m:e>
                      </m:rad>
                      <m:r>
                        <a:rPr lang="ru-RU" sz="3200" b="1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3200" b="1" i="1">
                              <a:latin typeface="Cambria Math"/>
                            </a:rPr>
                            <m:t>𝟔</m:t>
                          </m:r>
                        </m:e>
                      </m:rad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3200" b="1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3200" b="1" i="1">
                              <a:latin typeface="Cambria Math"/>
                              <a:ea typeface="Cambria Math"/>
                            </a:rPr>
                            <m:t>𝟔</m:t>
                          </m:r>
                        </m:e>
                      </m:rad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3200" b="1" i="1" smtClean="0">
                              <a:latin typeface="Cambria Math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ru-RU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27" y="3429248"/>
                <a:ext cx="7964852" cy="12529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C:\Documents and Settings\Admin\Мои документы\РИСУНКИ\2_Школа\1_Учитель\TEACH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1290"/>
            <a:ext cx="1875972" cy="249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18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Пример.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Используя определение модуля, запишите выражение без модуля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3466728" cy="74868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4400" dirty="0" smtClean="0"/>
                  <a:t>а)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4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ru-RU" sz="4400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ru-RU" sz="4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3466728" cy="748680"/>
              </a:xfrm>
              <a:blipFill rotWithShape="1">
                <a:blip r:embed="rId2"/>
                <a:stretch>
                  <a:fillRect l="-7030" t="-15574" b="-41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48" t="49261" r="16071" b="36360"/>
          <a:stretch/>
        </p:blipFill>
        <p:spPr bwMode="auto">
          <a:xfrm>
            <a:off x="3755580" y="1484784"/>
            <a:ext cx="385464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467544" y="3068960"/>
                <a:ext cx="6552728" cy="7486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4400" dirty="0" smtClean="0"/>
                  <a:t>б)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4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−7</m:t>
                        </m:r>
                      </m:e>
                    </m:d>
                    <m:r>
                      <a:rPr lang="ru-RU" sz="44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ru-RU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ru-RU" sz="4400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ru-RU" sz="4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068960"/>
                <a:ext cx="6552728" cy="748680"/>
              </a:xfrm>
              <a:prstGeom prst="rect">
                <a:avLst/>
              </a:prstGeom>
              <a:blipFill rotWithShape="1">
                <a:blip r:embed="rId4"/>
                <a:stretch>
                  <a:fillRect l="-3814" t="-15447" b="-414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C:\Documents and Settings\Admin\Мои документы\РИСУНКИ\2_Школа\1_Учитель\TEACH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1290"/>
            <a:ext cx="1875972" cy="249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168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Свойства модуля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Admin\Мои документы\РИСУНКИ\2_Школа\1_Учитель\TEACH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1290"/>
            <a:ext cx="1875972" cy="249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935" y="1222670"/>
            <a:ext cx="2052637" cy="6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935" y="2155523"/>
            <a:ext cx="3138062" cy="64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842" y="2957160"/>
            <a:ext cx="2190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356" y="4376209"/>
            <a:ext cx="23050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617" y="5301713"/>
            <a:ext cx="25050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30476"/>
            <a:ext cx="18764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6500124" y="1233946"/>
                <a:ext cx="26984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i="1" dirty="0" smtClean="0">
                    <a:solidFill>
                      <a:srgbClr val="FF0000"/>
                    </a:solidFill>
                  </a:rPr>
                  <a:t>Пр: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3200" b="1" i="1" smtClean="0">
                            <a:latin typeface="Cambria Math"/>
                          </a:rPr>
                          <m:t>−</m:t>
                        </m:r>
                        <m:r>
                          <a:rPr lang="ru-RU" sz="3200" b="1" i="1" smtClean="0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ru-RU" sz="3200" b="1">
                        <a:latin typeface="Cambria Math"/>
                        <a:ea typeface="Cambria Math"/>
                      </a:rPr>
                      <m:t>≥</m:t>
                    </m:r>
                    <m:r>
                      <a:rPr lang="ru-RU" sz="3200" b="1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ru-RU" sz="3200" b="1" i="0" smtClean="0"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endParaRPr lang="ru-RU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24" y="1233946"/>
                <a:ext cx="2698418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5643"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4067944" y="2951940"/>
                <a:ext cx="49723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i="1" dirty="0" err="1" smtClean="0">
                    <a:solidFill>
                      <a:srgbClr val="FF0000"/>
                    </a:solidFill>
                  </a:rPr>
                  <a:t>Пр</a:t>
                </a:r>
                <a:r>
                  <a:rPr lang="ru-RU" sz="3200" b="1" i="1" dirty="0" smtClean="0">
                    <a:solidFill>
                      <a:srgbClr val="FF0000"/>
                    </a:solidFill>
                  </a:rPr>
                  <a:t>:</a:t>
                </a:r>
                <a:r>
                  <a:rPr lang="ru-RU" sz="32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3200" b="1" i="1" smtClean="0">
                            <a:latin typeface="Cambria Math"/>
                          </a:rPr>
                          <m:t>−</m:t>
                        </m:r>
                        <m:r>
                          <a:rPr lang="ru-RU" sz="3200" b="1" i="1" smtClean="0">
                            <a:latin typeface="Cambria Math"/>
                          </a:rPr>
                          <m:t>𝟕</m:t>
                        </m:r>
                        <m:r>
                          <a:rPr lang="ru-RU" sz="3200" b="1" i="1" smtClean="0">
                            <a:latin typeface="Cambria Math"/>
                          </a:rPr>
                          <m:t>+</m:t>
                        </m:r>
                        <m:r>
                          <a:rPr lang="ru-RU" sz="3200" b="1" i="1" smtClean="0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ru-RU" sz="3200" b="1" i="1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ru-RU" sz="32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32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ru-RU" sz="3200" b="1" i="1" smtClean="0">
                            <a:latin typeface="Cambria Math"/>
                            <a:ea typeface="Cambria Math"/>
                          </a:rPr>
                          <m:t>𝟕</m:t>
                        </m:r>
                      </m:e>
                    </m:d>
                    <m:r>
                      <a:rPr lang="ru-RU" sz="3200" b="1" i="1" smtClean="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32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32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ru-RU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951940"/>
                <a:ext cx="4972316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3064"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5594449" y="3536650"/>
                <a:ext cx="21853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latin typeface="Cambria Math"/>
                        </a:rPr>
                        <m:t>𝟓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sz="3200" b="1" i="0" smtClean="0">
                          <a:latin typeface="Cambria Math"/>
                          <a:ea typeface="Cambria Math"/>
                        </a:rPr>
                        <m:t>𝟗</m:t>
                      </m:r>
                    </m:oMath>
                  </m:oMathPara>
                </a14:m>
                <a:endParaRPr lang="ru-RU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449" y="3536650"/>
                <a:ext cx="2185392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4427984" y="2060848"/>
                <a:ext cx="4252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/>
                  <a:t>7.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/>
                          </a:rPr>
                          <m:t>𝒂</m:t>
                        </m:r>
                        <m:r>
                          <a:rPr lang="ru-RU" sz="3200" b="1" i="1" smtClean="0">
                            <a:latin typeface="Cambria Math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ru-RU" sz="3200" b="1" i="1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ru-RU" sz="32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</m:d>
                    <m:r>
                      <a:rPr lang="ru-RU" sz="3200" b="1" i="1" smtClean="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32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𝒃</m:t>
                        </m:r>
                      </m:e>
                    </m:d>
                  </m:oMath>
                </a14:m>
                <a:endParaRPr lang="ru-RU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060848"/>
                <a:ext cx="4252236" cy="584775"/>
              </a:xfrm>
              <a:prstGeom prst="rect">
                <a:avLst/>
              </a:prstGeom>
              <a:blipFill rotWithShape="1">
                <a:blip r:embed="rId12"/>
                <a:stretch>
                  <a:fillRect l="-3582"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7498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Геометрический смысл модуля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75" t="36706" r="1935" b="36310"/>
          <a:stretch/>
        </p:blipFill>
        <p:spPr bwMode="auto">
          <a:xfrm>
            <a:off x="971599" y="1412776"/>
            <a:ext cx="7033317" cy="223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12612" y="3791678"/>
            <a:ext cx="79198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800" dirty="0" smtClean="0">
                <a:latin typeface="Arial" pitchFamily="34" charset="0"/>
                <a:cs typeface="Arial" pitchFamily="34" charset="0"/>
              </a:rPr>
              <a:t>Модуль – это </a:t>
            </a:r>
            <a:r>
              <a:rPr lang="ru-RU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расстояние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от начала отсчета до точки, изображающей число.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9853114"/>
              </p:ext>
            </p:extLst>
          </p:nvPr>
        </p:nvGraphicFramePr>
        <p:xfrm>
          <a:off x="755576" y="5229200"/>
          <a:ext cx="1520825" cy="779463"/>
        </p:xfrm>
        <a:graphic>
          <a:graphicData uri="http://schemas.openxmlformats.org/presentationml/2006/ole">
            <p:oleObj spid="_x0000_s5138" name="Формула" r:id="rId4" imgW="494870" imgH="253780" progId="Equation.3">
              <p:embed/>
            </p:oleObj>
          </a:graphicData>
        </a:graphic>
      </p:graphicFrame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75495"/>
            <a:ext cx="4914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Admin\Мои документы\РИСУНКИ\2_Школа\1_Учитель\TEACHE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602937" cy="213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66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93" t="40080" r="10566" b="13492"/>
          <a:stretch/>
        </p:blipFill>
        <p:spPr bwMode="auto">
          <a:xfrm>
            <a:off x="467544" y="1484783"/>
            <a:ext cx="8348724" cy="457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Геометрический смысл модуля</a:t>
            </a:r>
            <a:endParaRPr lang="ru-RU" dirty="0"/>
          </a:p>
        </p:txBody>
      </p:sp>
      <p:pic>
        <p:nvPicPr>
          <p:cNvPr id="4" name="Picture 2" descr="C:\Documents and Settings\Admin\Мои документы\РИСУНКИ\2_Школа\1_Учитель\TEACH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1290"/>
            <a:ext cx="1875972" cy="249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49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Решение уравнений вида</a:t>
            </a:r>
            <a:b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где </a:t>
            </a:r>
            <a:r>
              <a:rPr lang="en-US" i="1" dirty="0" smtClean="0">
                <a:solidFill>
                  <a:srgbClr val="FF0000"/>
                </a:solidFill>
                <a:cs typeface="Arial" pitchFamily="34" charset="0"/>
              </a:rPr>
              <a:t>a – </a:t>
            </a:r>
            <a: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число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691680" y="760149"/>
                <a:ext cx="308578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ru-RU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760149"/>
                <a:ext cx="3085780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2565484" y="1916832"/>
                <a:ext cx="296074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484" y="1916832"/>
                <a:ext cx="2960746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1537533" y="2884056"/>
                <a:ext cx="248831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533" y="2884056"/>
                <a:ext cx="2488310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4934937" y="2884656"/>
                <a:ext cx="29101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937" y="2884656"/>
                <a:ext cx="2910156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5724128" y="1916832"/>
                <a:ext cx="133177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ru-RU" sz="4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4400" dirty="0" smtClean="0"/>
                  <a:t>≥ 0</a:t>
                </a:r>
                <a:endParaRPr lang="ru-RU" sz="44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916832"/>
                <a:ext cx="1331775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5748" r="-17890" b="-36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4045857" y="3020530"/>
            <a:ext cx="881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2166191" y="4106406"/>
                <a:ext cx="351788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dirty="0" smtClean="0"/>
                  <a:t>а)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4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+7</m:t>
                        </m:r>
                      </m:e>
                    </m:d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/>
                      </a:rPr>
                      <m:t>=3</m:t>
                    </m:r>
                  </m:oMath>
                </a14:m>
                <a:endParaRPr lang="ru-RU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91" y="4106406"/>
                <a:ext cx="3517886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6932" t="-15873" b="-37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292232" y="4167962"/>
            <a:ext cx="1989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</a:t>
            </a:r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37532" y="1892320"/>
            <a:ext cx="6307561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C:\Documents and Settings\Admin\Мои документы\РИСУНКИ\2_Школа\1_Учитель\TEACHE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1290"/>
            <a:ext cx="1875972" cy="249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2166190" y="5032278"/>
                <a:ext cx="391382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dirty="0" smtClean="0"/>
                  <a:t>б)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4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ru-RU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−6</m:t>
                        </m:r>
                      </m:e>
                    </m:d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ru-RU" sz="4400" b="0" i="1" smtClean="0">
                        <a:solidFill>
                          <a:srgbClr val="FF0000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ru-RU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90" y="5032278"/>
                <a:ext cx="3913828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6231" t="-15873" b="-37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0373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298</Words>
  <Application>Microsoft Office PowerPoint</Application>
  <PresentationFormat>Экран (4:3)</PresentationFormat>
  <Paragraphs>108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Microsoft Equation 3.0</vt:lpstr>
      <vt:lpstr>Формула</vt:lpstr>
      <vt:lpstr>§5. Модуль   действительного   числа 10 класс</vt:lpstr>
      <vt:lpstr>План</vt:lpstr>
      <vt:lpstr>Определение</vt:lpstr>
      <vt:lpstr>Примеры</vt:lpstr>
      <vt:lpstr>Пример. Используя определение модуля, запишите выражение без модуля</vt:lpstr>
      <vt:lpstr>Свойства модуля</vt:lpstr>
      <vt:lpstr>Геометрический смысл модуля</vt:lpstr>
      <vt:lpstr>Геометрический смысл модуля</vt:lpstr>
      <vt:lpstr>Решение уравнений вида                      где a – число</vt:lpstr>
      <vt:lpstr>Решение уравнений вида                    </vt:lpstr>
      <vt:lpstr>Решение уравнений вида                      </vt:lpstr>
      <vt:lpstr>Построение графика функции   y = x + 2 – x – 3</vt:lpstr>
      <vt:lpstr>Построение графика функции   y = x + 2 – x – 3</vt:lpstr>
      <vt:lpstr>Слайд 14</vt:lpstr>
      <vt:lpstr>Решение неравенства вида  x  а</vt:lpstr>
      <vt:lpstr>Пример: 5x + 8 &lt; 12</vt:lpstr>
      <vt:lpstr>Решение неравенства вида  x  а</vt:lpstr>
      <vt:lpstr>Пример:  10x – 7 &gt; 19</vt:lpstr>
      <vt:lpstr>Решение неравенства вида  f(x)  g(x)</vt:lpstr>
      <vt:lpstr>Решение неравенства вида  f(x)  g(x)</vt:lpstr>
      <vt:lpstr> 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  действительного  числа</dc:title>
  <dc:creator>Догадова</dc:creator>
  <cp:lastModifiedBy>Ирина</cp:lastModifiedBy>
  <cp:revision>32</cp:revision>
  <dcterms:created xsi:type="dcterms:W3CDTF">2019-10-06T13:17:40Z</dcterms:created>
  <dcterms:modified xsi:type="dcterms:W3CDTF">2019-10-13T14:26:09Z</dcterms:modified>
</cp:coreProperties>
</file>