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7" r:id="rId4"/>
    <p:sldId id="261" r:id="rId5"/>
    <p:sldId id="278" r:id="rId6"/>
    <p:sldId id="279" r:id="rId7"/>
    <p:sldId id="271" r:id="rId8"/>
    <p:sldId id="280" r:id="rId9"/>
    <p:sldId id="28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452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016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078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6D5022-788D-453E-BDE2-7EEACC461A05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11063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580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51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963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843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026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333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940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468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24CE9-0864-414F-9690-D59CFB88E5D3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1B419-78B2-4B10-BB51-3D8AD92328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947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563" y="3434724"/>
            <a:ext cx="1407384" cy="322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633565"/>
            <a:ext cx="6400800" cy="1415008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Алгебра и начала </a:t>
            </a: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математического анализ, </a:t>
            </a: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класс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683568" y="19888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54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Определённый</a:t>
            </a:r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нтеграл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0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2600" dirty="0" smtClean="0">
                    <a:latin typeface="Arial" pitchFamily="34" charset="0"/>
                    <a:cs typeface="Arial" pitchFamily="34" charset="0"/>
                  </a:rPr>
                  <a:t>Множество всех перообразных для функции </a:t>
                </a:r>
                <a:r>
                  <a:rPr lang="en-US" sz="2600" i="1" dirty="0" smtClean="0">
                    <a:latin typeface="Arial" pitchFamily="34" charset="0"/>
                    <a:cs typeface="Arial" pitchFamily="34" charset="0"/>
                  </a:rPr>
                  <a:t>f(x)</a:t>
                </a:r>
                <a:r>
                  <a:rPr lang="ru-RU" sz="2600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600" dirty="0" smtClean="0">
                    <a:latin typeface="Arial" pitchFamily="34" charset="0"/>
                    <a:cs typeface="Arial" pitchFamily="34" charset="0"/>
                  </a:rPr>
                  <a:t>называют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600" i="1" u="sng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неопределённым интегралом</a:t>
                </a:r>
                <a:r>
                  <a:rPr lang="ru-RU" sz="2600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600" dirty="0" smtClean="0">
                    <a:latin typeface="Arial" pitchFamily="34" charset="0"/>
                    <a:cs typeface="Arial" pitchFamily="34" charset="0"/>
                  </a:rPr>
                  <a:t>и обозначают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2600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𝑑𝑥</m:t>
                        </m:r>
                      </m:e>
                    </m:nary>
                  </m:oMath>
                </a14:m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(</a:t>
                </a:r>
                <a:r>
                  <a:rPr lang="ru-RU" sz="2600" dirty="0" smtClean="0">
                    <a:latin typeface="Arial" pitchFamily="34" charset="0"/>
                    <a:cs typeface="Arial" pitchFamily="34" charset="0"/>
                  </a:rPr>
                  <a:t>читают: </a:t>
                </a:r>
                <a:r>
                  <a:rPr lang="ru-RU" sz="2600" i="1" dirty="0" smtClean="0">
                    <a:latin typeface="Arial" pitchFamily="34" charset="0"/>
                    <a:cs typeface="Arial" pitchFamily="34" charset="0"/>
                  </a:rPr>
                  <a:t>неопределённый интеграл эф от икс дэ икс</a:t>
                </a:r>
                <a:r>
                  <a:rPr lang="ru-RU" sz="2600" dirty="0" smtClean="0">
                    <a:latin typeface="Arial" pitchFamily="34" charset="0"/>
                    <a:cs typeface="Arial" pitchFamily="34" charset="0"/>
                  </a:rPr>
                  <a:t>).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ru-RU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𝒅𝒙</m:t>
                          </m:r>
                          <m:r>
                            <a:rPr lang="ru-RU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𝑭</m:t>
                          </m:r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𝑪</m:t>
                          </m:r>
                        </m:e>
                      </m:nary>
                    </m:oMath>
                  </m:oMathPara>
                </a14:m>
                <a:endParaRPr lang="en-US" sz="40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ru-RU" sz="4400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naryPr>
                      <m:sub/>
                      <m:sup/>
                      <m:e/>
                    </m:nary>
                  </m:oMath>
                </a14:m>
                <a:r>
                  <a:rPr lang="en-US" sz="40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- 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</a:rPr>
                  <a:t>стилизованная буква </a:t>
                </a:r>
                <a:r>
                  <a:rPr lang="en-US" sz="2800" b="1" i="1" dirty="0">
                    <a:latin typeface="Arial" pitchFamily="34" charset="0"/>
                    <a:cs typeface="Arial" pitchFamily="34" charset="0"/>
                  </a:rPr>
                  <a:t>S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</a:rPr>
                  <a:t> (сумма)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59" t="-12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Определение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740" y="4365104"/>
            <a:ext cx="1024190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91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Если  указаны числа </a:t>
                </a:r>
                <a:r>
                  <a:rPr lang="en-US" sz="2800" i="1" dirty="0" smtClean="0">
                    <a:latin typeface="Arial" pitchFamily="34" charset="0"/>
                    <a:cs typeface="Arial" pitchFamily="34" charset="0"/>
                  </a:rPr>
                  <a:t>a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и </a:t>
                </a:r>
                <a:r>
                  <a:rPr lang="en-US" sz="2800" i="1" dirty="0" smtClean="0">
                    <a:latin typeface="Arial" pitchFamily="34" charset="0"/>
                    <a:cs typeface="Arial" pitchFamily="34" charset="0"/>
                  </a:rPr>
                  <a:t>b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, то имеем уже </a:t>
                </a:r>
                <a:r>
                  <a:rPr lang="ru-RU" sz="2800" i="1" u="sng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определённый интеграл</a:t>
                </a:r>
                <a:r>
                  <a:rPr lang="ru-RU" sz="2800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</a:rPr>
                  <a:t>от 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функции </a:t>
                </a:r>
                <a:r>
                  <a:rPr lang="en-US" sz="2800" i="1" dirty="0" smtClean="0">
                    <a:latin typeface="Arial" pitchFamily="34" charset="0"/>
                    <a:cs typeface="Arial" pitchFamily="34" charset="0"/>
                  </a:rPr>
                  <a:t>y=f(x)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 на отрезке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800" i="1" smtClean="0"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  <a:cs typeface="Arial" pitchFamily="34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/>
                            <a:cs typeface="Arial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latin typeface="Cambria Math"/>
                            <a:cs typeface="Arial" pitchFamily="34" charset="0"/>
                          </a:rPr>
                          <m:t>𝑏</m:t>
                        </m:r>
                      </m:e>
                    </m:d>
                  </m:oMath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ru-RU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sub>
                        <m:sup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sup>
                        <m:e>
                          <m: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40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40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0" indent="0">
                  <a:buNone/>
                </a:pP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</a:rPr>
                  <a:t>читают: </a:t>
                </a:r>
                <a:r>
                  <a:rPr lang="ru-RU" sz="2800" i="1" dirty="0" smtClean="0">
                    <a:latin typeface="Arial" pitchFamily="34" charset="0"/>
                    <a:cs typeface="Arial" pitchFamily="34" charset="0"/>
                  </a:rPr>
                  <a:t>интеграл от </a:t>
                </a:r>
                <a:r>
                  <a:rPr lang="en-US" sz="2800" i="1" dirty="0" smtClean="0">
                    <a:latin typeface="Arial" pitchFamily="34" charset="0"/>
                    <a:cs typeface="Arial" pitchFamily="34" charset="0"/>
                  </a:rPr>
                  <a:t>a </a:t>
                </a:r>
                <a:r>
                  <a:rPr lang="ru-RU" sz="2800" i="1" dirty="0" smtClean="0">
                    <a:latin typeface="Arial" pitchFamily="34" charset="0"/>
                    <a:cs typeface="Arial" pitchFamily="34" charset="0"/>
                  </a:rPr>
                  <a:t>до </a:t>
                </a:r>
                <a:r>
                  <a:rPr lang="en-US" sz="2800" i="1" dirty="0" smtClean="0">
                    <a:latin typeface="Arial" pitchFamily="34" charset="0"/>
                    <a:cs typeface="Arial" pitchFamily="34" charset="0"/>
                  </a:rPr>
                  <a:t>b</a:t>
                </a:r>
                <a:r>
                  <a:rPr lang="ru-RU" sz="2800" i="1" dirty="0" smtClean="0">
                    <a:latin typeface="Arial" pitchFamily="34" charset="0"/>
                    <a:cs typeface="Arial" pitchFamily="34" charset="0"/>
                  </a:rPr>
                  <a:t> эф </a:t>
                </a:r>
                <a:r>
                  <a:rPr lang="ru-RU" sz="2800" i="1" dirty="0">
                    <a:latin typeface="Arial" pitchFamily="34" charset="0"/>
                    <a:cs typeface="Arial" pitchFamily="34" charset="0"/>
                  </a:rPr>
                  <a:t>от икс дэ икс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).</a:t>
                </a:r>
              </a:p>
              <a:p>
                <a:pPr marL="0" indent="0">
                  <a:buNone/>
                </a:pPr>
                <a:endParaRPr lang="en-US" sz="1600" dirty="0" smtClean="0">
                  <a:latin typeface="Arial" pitchFamily="34" charset="0"/>
                  <a:cs typeface="Arial" pitchFamily="34" charset="0"/>
                </a:endParaRPr>
              </a:p>
              <a:p>
                <a:pPr marL="0" indent="0">
                  <a:buNone/>
                </a:pPr>
                <a:r>
                  <a:rPr lang="ru-RU" sz="2800" dirty="0">
                    <a:latin typeface="Arial" pitchFamily="34" charset="0"/>
                    <a:cs typeface="Arial" pitchFamily="34" charset="0"/>
                  </a:rPr>
                  <a:t>Ч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исла </a:t>
                </a:r>
                <a:r>
                  <a:rPr lang="en-US" sz="2800" i="1" dirty="0">
                    <a:latin typeface="Arial" pitchFamily="34" charset="0"/>
                    <a:cs typeface="Arial" pitchFamily="34" charset="0"/>
                  </a:rPr>
                  <a:t>a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</a:rPr>
                  <a:t>и </a:t>
                </a:r>
                <a:r>
                  <a:rPr lang="en-US" sz="2800" i="1" dirty="0" smtClean="0">
                    <a:latin typeface="Arial" pitchFamily="34" charset="0"/>
                    <a:cs typeface="Arial" pitchFamily="34" charset="0"/>
                  </a:rPr>
                  <a:t>b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 называют </a:t>
                </a:r>
                <a:r>
                  <a:rPr lang="ru-RU" sz="2800" i="1" u="sng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пределами интегрирования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 (соответственно </a:t>
                </a:r>
                <a:r>
                  <a:rPr lang="ru-RU" sz="2800" i="1" u="sng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нижним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 и </a:t>
                </a:r>
                <a:r>
                  <a:rPr lang="ru-RU" sz="2800" i="1" u="sng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верхним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)</a:t>
                </a:r>
                <a:endParaRPr lang="en-US" sz="28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59" t="-12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Определение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911" y="5301208"/>
            <a:ext cx="616018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94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340768"/>
                <a:ext cx="8229600" cy="108012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2800" i="1" u="sng" dirty="0" smtClean="0">
                    <a:solidFill>
                      <a:srgbClr val="FF0000"/>
                    </a:solidFill>
                  </a:rPr>
                  <a:t>Теорема</a:t>
                </a:r>
                <a:r>
                  <a:rPr lang="ru-RU" sz="2800" i="1" dirty="0" smtClean="0">
                    <a:solidFill>
                      <a:srgbClr val="FF0000"/>
                    </a:solidFill>
                  </a:rPr>
                  <a:t>: </a:t>
                </a:r>
                <a:r>
                  <a:rPr lang="ru-RU" sz="2800" dirty="0" smtClean="0"/>
                  <a:t>Если функция </a:t>
                </a:r>
                <a:r>
                  <a:rPr lang="en-US" sz="2800" i="1" dirty="0" smtClean="0">
                    <a:latin typeface="Arial" pitchFamily="34" charset="0"/>
                    <a:cs typeface="Arial" pitchFamily="34" charset="0"/>
                  </a:rPr>
                  <a:t>y=f(x</a:t>
                </a:r>
                <a:r>
                  <a:rPr lang="en-US" sz="2800" i="1" dirty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800" dirty="0" smtClean="0"/>
                  <a:t> непрерывна </a:t>
                </a:r>
                <a:r>
                  <a:rPr lang="ru-RU" sz="2800" dirty="0" smtClean="0">
                    <a:latin typeface="Arial" pitchFamily="34" charset="0"/>
                    <a:cs typeface="Arial" pitchFamily="34" charset="0"/>
                  </a:rPr>
                  <a:t>на </a:t>
                </a:r>
                <a:r>
                  <a:rPr lang="ru-RU" sz="2800" dirty="0">
                    <a:latin typeface="Arial" pitchFamily="34" charset="0"/>
                    <a:cs typeface="Arial" pitchFamily="34" charset="0"/>
                  </a:rPr>
                  <a:t>отрезке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800" i="1"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  <a:cs typeface="Arial" pitchFamily="34" charset="0"/>
                          </a:rPr>
                          <m:t>𝑎</m:t>
                        </m:r>
                        <m:r>
                          <a:rPr lang="en-US" sz="2800" i="1">
                            <a:latin typeface="Cambria Math"/>
                            <a:cs typeface="Arial" pitchFamily="34" charset="0"/>
                          </a:rPr>
                          <m:t>;</m:t>
                        </m:r>
                        <m:r>
                          <a:rPr lang="en-US" sz="2800" i="1">
                            <a:latin typeface="Cambria Math"/>
                            <a:cs typeface="Arial" pitchFamily="34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ru-RU" sz="2800" dirty="0" smtClean="0"/>
                  <a:t>, то справедлива формула</a:t>
                </a:r>
                <a:endParaRPr lang="ru-RU" sz="2800" dirty="0"/>
              </a:p>
              <a:p>
                <a:endParaRPr lang="ru-RU" sz="2800" dirty="0"/>
              </a:p>
              <a:p>
                <a:pPr marL="0" indent="0">
                  <a:buNone/>
                </a:pPr>
                <a:endParaRPr lang="en-US" sz="28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340768"/>
                <a:ext cx="8229600" cy="1080120"/>
              </a:xfrm>
              <a:blipFill rotWithShape="1">
                <a:blip r:embed="rId3"/>
                <a:stretch>
                  <a:fillRect l="-1556" t="-6780" b="-3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Формула Ньютона - Лейбница</a:t>
            </a: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8031205"/>
              </p:ext>
            </p:extLst>
          </p:nvPr>
        </p:nvGraphicFramePr>
        <p:xfrm>
          <a:off x="1259632" y="2420888"/>
          <a:ext cx="6408006" cy="1511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Формула" r:id="rId4" imgW="2044440" imgH="482400" progId="Equation.3">
                  <p:embed/>
                </p:oleObj>
              </mc:Choice>
              <mc:Fallback>
                <p:oleObj name="Формула" r:id="rId4" imgW="2044440" imgH="4824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2420888"/>
                        <a:ext cx="6408006" cy="15116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01124" y="4077072"/>
            <a:ext cx="52613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где </a:t>
            </a:r>
            <a:r>
              <a:rPr lang="en-US" sz="2800" i="1" dirty="0"/>
              <a:t>F(x)</a:t>
            </a:r>
            <a:r>
              <a:rPr lang="en-US" sz="2800" dirty="0"/>
              <a:t> – </a:t>
            </a:r>
            <a:r>
              <a:rPr lang="ru-RU" sz="2800" dirty="0"/>
              <a:t>первообразная </a:t>
            </a:r>
            <a:r>
              <a:rPr lang="ru-RU" sz="2800" dirty="0" smtClean="0"/>
              <a:t>для </a:t>
            </a:r>
            <a:r>
              <a:rPr lang="en-US" sz="2800" i="1" dirty="0" smtClean="0"/>
              <a:t>f(x</a:t>
            </a:r>
            <a:r>
              <a:rPr lang="en-US" sz="2800" i="1" dirty="0"/>
              <a:t>)</a:t>
            </a:r>
            <a:r>
              <a:rPr lang="en-US" sz="2800" dirty="0"/>
              <a:t>.</a:t>
            </a:r>
            <a:endParaRPr lang="ru-RU" sz="2800" dirty="0"/>
          </a:p>
        </p:txBody>
      </p:sp>
      <p:pic>
        <p:nvPicPr>
          <p:cNvPr id="7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740" y="4365104"/>
            <a:ext cx="1024190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61142" y="2492896"/>
            <a:ext cx="6487887" cy="13824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04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Admin\Мои документы\Учёные\Ньютон\newt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550" y="638582"/>
            <a:ext cx="2672339" cy="353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Documents and Settings\Admin\Мои документы\Учёные\Лейбниц\Г.В. Лейбниц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22130"/>
            <a:ext cx="2808312" cy="35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0" y="4504297"/>
            <a:ext cx="874109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/>
              <a:t>Формулу обычно называют </a:t>
            </a:r>
            <a:r>
              <a:rPr lang="ru-RU" sz="2600" dirty="0"/>
              <a:t>формулой Ньютона </a:t>
            </a:r>
            <a:r>
              <a:rPr lang="ru-RU" sz="2600" dirty="0" smtClean="0"/>
              <a:t>– Лейбница в честь английского физика Исаака Ньютона (1643-1727) и немецкого философа Готфрида Лейбница (1646-1716), получивших её независимо друг от друга и практически одновременно.  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17640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Свойства определенного </a:t>
            </a:r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интеграла</a:t>
            </a:r>
            <a:endParaRPr lang="ru-RU" sz="3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484784"/>
                <a:ext cx="8229600" cy="4608512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r>
                  <a:rPr lang="ru-RU" sz="3100" b="1" dirty="0" smtClean="0"/>
                  <a:t>1.</a:t>
                </a:r>
                <a:r>
                  <a:rPr lang="ru-RU" sz="3100" i="1" dirty="0"/>
                  <a:t> Интеграл от суммы функций равен сумме интегралов этих функций:</a:t>
                </a:r>
                <a:endParaRPr lang="ru-RU" sz="31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ru-RU" sz="31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31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sub>
                        <m:sup>
                          <m:r>
                            <a:rPr lang="en-US" sz="31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𝒃</m:t>
                          </m:r>
                        </m:sup>
                        <m:e>
                          <m:d>
                            <m:dPr>
                              <m:ctrlPr>
                                <a:rPr lang="en-US" sz="31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1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ru-RU" sz="31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1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31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31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𝒈</m:t>
                              </m:r>
                              <m:d>
                                <m:dPr>
                                  <m:ctrlPr>
                                    <a:rPr lang="ru-RU" sz="31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1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  <m:r>
                            <a:rPr lang="en-US" sz="3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𝒅𝒙</m:t>
                          </m:r>
                          <m:r>
                            <a:rPr lang="ru-RU" sz="31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=</m:t>
                          </m:r>
                        </m:e>
                      </m:nary>
                      <m:nary>
                        <m:naryPr>
                          <m:ctrlPr>
                            <a:rPr lang="ru-RU" sz="31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31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sub>
                        <m:sup>
                          <m:r>
                            <a:rPr lang="en-US" sz="31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𝒃</m:t>
                          </m:r>
                        </m:sup>
                        <m:e>
                          <m:r>
                            <a:rPr lang="en-US" sz="3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𝒇</m:t>
                          </m:r>
                          <m:d>
                            <m:dPr>
                              <m:ctrlPr>
                                <a:rPr lang="ru-RU" sz="31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1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𝒅𝒙</m:t>
                          </m:r>
                        </m:e>
                      </m:nary>
                      <m:r>
                        <a:rPr lang="en-US" sz="3100" b="1" i="1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nary>
                        <m:naryPr>
                          <m:ctrlPr>
                            <a:rPr lang="ru-RU" sz="3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3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sub>
                        <m:sup>
                          <m:r>
                            <a:rPr lang="en-US" sz="3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𝒃</m:t>
                          </m:r>
                        </m:sup>
                        <m:e>
                          <m:r>
                            <a:rPr lang="en-US" sz="31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𝒈</m:t>
                          </m:r>
                          <m:d>
                            <m:dPr>
                              <m:ctrlPr>
                                <a:rPr lang="ru-RU" sz="31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1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en-US" sz="3100" b="1" dirty="0"/>
              </a:p>
              <a:p>
                <a:pPr marL="0" indent="0">
                  <a:buNone/>
                </a:pPr>
                <a:r>
                  <a:rPr lang="ru-RU" sz="3100" b="1" dirty="0" smtClean="0"/>
                  <a:t>2</a:t>
                </a:r>
                <a:r>
                  <a:rPr lang="ru-RU" sz="3100" b="1" dirty="0"/>
                  <a:t>.</a:t>
                </a:r>
                <a:r>
                  <a:rPr lang="ru-RU" sz="3100" i="1" dirty="0"/>
                  <a:t> Постоянный множитель (коэффициент) можно выносить за знак интеграла:</a:t>
                </a:r>
                <a:endParaRPr lang="ru-RU" sz="31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ru-RU" sz="3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3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sub>
                        <m:sup>
                          <m:r>
                            <a:rPr lang="en-US" sz="3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𝒃</m:t>
                          </m:r>
                        </m:sup>
                        <m:e>
                          <m:r>
                            <a:rPr lang="en-US" sz="31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𝒌</m:t>
                          </m:r>
                          <m:r>
                            <a:rPr lang="en-US" sz="3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𝒇</m:t>
                          </m:r>
                          <m:d>
                            <m:dPr>
                              <m:ctrlPr>
                                <a:rPr lang="ru-RU" sz="31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1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𝒅𝒙</m:t>
                          </m:r>
                        </m:e>
                      </m:nary>
                      <m:r>
                        <a:rPr lang="en-US" sz="31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1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𝒌</m:t>
                      </m:r>
                      <m:nary>
                        <m:naryPr>
                          <m:ctrlPr>
                            <a:rPr lang="ru-RU" sz="3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3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sub>
                        <m:sup>
                          <m:r>
                            <a:rPr lang="en-US" sz="3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𝒃</m:t>
                          </m:r>
                        </m:sup>
                        <m:e>
                          <m:r>
                            <a:rPr lang="en-US" sz="3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𝒇</m:t>
                          </m:r>
                          <m:d>
                            <m:dPr>
                              <m:ctrlPr>
                                <a:rPr lang="ru-RU" sz="31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1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3100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ru-RU" sz="3100" b="1" dirty="0"/>
                  <a:t>3.</a:t>
                </a:r>
                <a:r>
                  <a:rPr lang="ru-RU" sz="3100" i="1" dirty="0"/>
                  <a:t> </a:t>
                </a:r>
                <a:r>
                  <a:rPr lang="ru-RU" sz="3100" i="1" dirty="0" smtClean="0"/>
                  <a:t>Аддитивное свойство интеграла: Если а</a:t>
                </a:r>
                <a:r>
                  <a:rPr lang="en-US" sz="3100" i="1" dirty="0" smtClean="0"/>
                  <a:t>&lt;c&lt;b</a:t>
                </a:r>
                <a:r>
                  <a:rPr lang="ru-RU" sz="3100" i="1" dirty="0" smtClean="0"/>
                  <a:t>, то </a:t>
                </a:r>
                <a:endParaRPr lang="ru-RU" sz="31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nary>
                      <m:naryPr>
                        <m:ctrlP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sub>
                      <m: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𝒄</m:t>
                        </m:r>
                      </m:sup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ru-RU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𝒅𝒙</m:t>
                        </m:r>
                      </m:e>
                    </m:nary>
                    <m:r>
                      <a:rPr lang="en-US" b="1" i="1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nary>
                      <m:naryPr>
                        <m:ctrlPr>
                          <a:rPr lang="ru-RU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𝒄</m:t>
                        </m:r>
                      </m:sub>
                      <m:sup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sup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𝒇</m:t>
                        </m:r>
                        <m:d>
                          <m:dPr>
                            <m:ctrlPr>
                              <a:rPr lang="ru-RU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d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𝒅𝒙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nary>
                          <m:nary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𝒂</m:t>
                            </m:r>
                          </m:sub>
                          <m:sup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𝒃</m:t>
                            </m:r>
                          </m:sup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𝒅𝒙</m:t>
                            </m:r>
                          </m:e>
                        </m:nary>
                      </m:e>
                    </m:nary>
                  </m:oMath>
                </a14:m>
                <a:r>
                  <a:rPr lang="ru-RU" b="1" i="1" dirty="0"/>
                  <a:t> </a:t>
                </a:r>
                <a:r>
                  <a:rPr lang="en-US" dirty="0"/>
                  <a:t> </a:t>
                </a:r>
                <a:endParaRPr lang="ru-RU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484784"/>
                <a:ext cx="8229600" cy="4608512"/>
              </a:xfrm>
              <a:blipFill rotWithShape="1">
                <a:blip r:embed="rId2"/>
                <a:stretch>
                  <a:fillRect l="-1333" t="-19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4822986"/>
            <a:ext cx="824538" cy="1890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08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36" name="Object 4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051343873"/>
              </p:ext>
            </p:extLst>
          </p:nvPr>
        </p:nvGraphicFramePr>
        <p:xfrm>
          <a:off x="430897" y="3789040"/>
          <a:ext cx="5664629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4" name="Формула" r:id="rId3" imgW="2247840" imgH="228600" progId="Equation.3">
                  <p:embed/>
                </p:oleObj>
              </mc:Choice>
              <mc:Fallback>
                <p:oleObj name="Формула" r:id="rId3" imgW="22478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97" y="3789040"/>
                        <a:ext cx="5664629" cy="5760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3" name="Object 11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173435102"/>
              </p:ext>
            </p:extLst>
          </p:nvPr>
        </p:nvGraphicFramePr>
        <p:xfrm>
          <a:off x="539552" y="2492896"/>
          <a:ext cx="5037138" cy="111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5" name="Формула" r:id="rId5" imgW="2120760" imgH="469800" progId="Equation.3">
                  <p:embed/>
                </p:oleObj>
              </mc:Choice>
              <mc:Fallback>
                <p:oleObj name="Формула" r:id="rId5" imgW="212076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2492896"/>
                        <a:ext cx="5037138" cy="1116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 1.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Вычислите:</a:t>
            </a:r>
            <a:endParaRPr lang="ru-RU" sz="3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51" name="Picture 35" descr="C:\Documents and Settings\Admin\Мои документы\Kyocera_20190203_001\Scan_00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" b="74996"/>
          <a:stretch/>
        </p:blipFill>
        <p:spPr bwMode="auto">
          <a:xfrm>
            <a:off x="429635" y="1268760"/>
            <a:ext cx="603805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740" y="4365104"/>
            <a:ext cx="1024190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90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67544" y="418654"/>
            <a:ext cx="8229600" cy="850106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 2.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Вычислите:</a:t>
            </a:r>
            <a:endParaRPr lang="ru-RU" sz="3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5" descr="C:\Documents and Settings\Admin\Мои документы\Kyocera_20190203_001\Scan_0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" t="25004"/>
          <a:stretch/>
        </p:blipFill>
        <p:spPr bwMode="auto">
          <a:xfrm>
            <a:off x="467544" y="1268760"/>
            <a:ext cx="7934143" cy="482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740" y="4365104"/>
            <a:ext cx="1024190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731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008112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 3.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Вычислите:</a:t>
            </a:r>
            <a:endParaRPr lang="ru-RU" sz="3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50" name="Picture 34" descr="C:\Documents and Settings\Admin\Мои документы\Kyocera_20190203_002\Scan_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21" y="1531390"/>
            <a:ext cx="8373394" cy="333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Admin\Мои документы\Загрузки\0_10c61d_859a6c23_or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740" y="4365104"/>
            <a:ext cx="1024190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95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332</Words>
  <Application>Microsoft Office PowerPoint</Application>
  <PresentationFormat>Экран (4:3)</PresentationFormat>
  <Paragraphs>28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Тема Office</vt:lpstr>
      <vt:lpstr>Формула</vt:lpstr>
      <vt:lpstr>Определённый интеграл</vt:lpstr>
      <vt:lpstr>Определение</vt:lpstr>
      <vt:lpstr>Определение</vt:lpstr>
      <vt:lpstr>Формула Ньютона - Лейбница</vt:lpstr>
      <vt:lpstr>Презентация PowerPoint</vt:lpstr>
      <vt:lpstr>Свойства определенного интеграла</vt:lpstr>
      <vt:lpstr>Пример 1. Вычислите:</vt:lpstr>
      <vt:lpstr>Пример 2. Вычислите:</vt:lpstr>
      <vt:lpstr>Пример 3. Вычислите: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Неопределённый интеграл</dc:title>
  <dc:creator>Догадова</dc:creator>
  <cp:lastModifiedBy>Догадова</cp:lastModifiedBy>
  <cp:revision>28</cp:revision>
  <dcterms:created xsi:type="dcterms:W3CDTF">2019-02-02T08:38:53Z</dcterms:created>
  <dcterms:modified xsi:type="dcterms:W3CDTF">2021-01-31T11:34:17Z</dcterms:modified>
</cp:coreProperties>
</file>