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72" r:id="rId6"/>
    <p:sldId id="257" r:id="rId7"/>
    <p:sldId id="261" r:id="rId8"/>
    <p:sldId id="262" r:id="rId9"/>
    <p:sldId id="266" r:id="rId10"/>
    <p:sldId id="269" r:id="rId11"/>
    <p:sldId id="270" r:id="rId12"/>
    <p:sldId id="271" r:id="rId13"/>
    <p:sldId id="27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FF"/>
    <a:srgbClr val="0033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75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681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01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14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22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086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84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11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5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05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56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7522E-D2A1-4BB8-AB3C-C072D960676E}" type="datetimeFigureOut">
              <a:rPr lang="ru-RU" smtClean="0"/>
              <a:t>02.02.2019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DD7E-C8ED-426A-94FE-8385A67F6A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04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C:\Documents and Settings\Admin\Мои документы\ПРЕЗЕНТАЦИИ_шаблоны\Презентации_образцы\Доска\Копия лист в клетку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4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7772400" cy="1470025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Первообразная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26975" y="3356992"/>
            <a:ext cx="6400800" cy="141500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Алгебра и начала 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математического анализ, </a:t>
            </a:r>
          </a:p>
          <a:p>
            <a:pPr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 класс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563" y="3434724"/>
            <a:ext cx="1407384" cy="3227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999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2642286"/>
                  </p:ext>
                </p:extLst>
              </p:nvPr>
            </p:nvGraphicFramePr>
            <p:xfrm>
              <a:off x="842098" y="1315165"/>
              <a:ext cx="3600400" cy="430951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00200"/>
                    <a:gridCol w="1800200"/>
                  </a:tblGrid>
                  <a:tr h="592378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1800" b="1" i="0" kern="1200" dirty="0" smtClean="0">
                              <a:solidFill>
                                <a:srgbClr val="002060"/>
                              </a:solidFill>
                              <a:latin typeface="+mn-lt"/>
                              <a:ea typeface="+mn-ea"/>
                              <a:cs typeface="Arial" pitchFamily="34" charset="0"/>
                            </a:rPr>
                            <a:t>Функция</a:t>
                          </a:r>
                          <a:endParaRPr lang="en-US" sz="1800" b="1" i="0" kern="1200" dirty="0" smtClean="0">
                            <a:solidFill>
                              <a:srgbClr val="002060"/>
                            </a:solidFill>
                            <a:latin typeface="+mn-lt"/>
                            <a:ea typeface="+mn-ea"/>
                            <a:cs typeface="Arial" pitchFamily="34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𝒇</m:t>
                                </m:r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ru-RU" b="1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CEC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1800" b="1" i="0" kern="1200" dirty="0" smtClean="0">
                              <a:solidFill>
                                <a:srgbClr val="002060"/>
                              </a:solidFill>
                              <a:latin typeface="+mn-lt"/>
                              <a:ea typeface="+mn-ea"/>
                              <a:cs typeface="Arial" pitchFamily="34" charset="0"/>
                            </a:rPr>
                            <a:t>Первообразная</a:t>
                          </a:r>
                          <a:endParaRPr lang="en-US" sz="1800" b="1" i="0" kern="1200" dirty="0" smtClean="0">
                            <a:solidFill>
                              <a:srgbClr val="002060"/>
                            </a:solidFill>
                            <a:latin typeface="+mn-lt"/>
                            <a:ea typeface="+mn-ea"/>
                            <a:cs typeface="Arial" pitchFamily="34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solidFill>
                                      <a:srgbClr val="00206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solidFill>
                                          <a:srgbClr val="002060"/>
                                        </a:solidFill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b="1" dirty="0" smtClean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CECFF"/>
                        </a:solidFill>
                      </a:tcPr>
                    </a:tc>
                  </a:tr>
                  <a:tr h="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𝒄</m:t>
                                </m:r>
                              </m:oMath>
                            </m:oMathPara>
                          </a14:m>
                          <a:endParaRPr lang="en-US" b="1" dirty="0" smtClean="0"/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𝒄</m:t>
                                </m:r>
                                <m:r>
                                  <a:rPr lang="en-US" b="1" i="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1" i="0" smtClean="0">
                                    <a:latin typeface="Cambria Math"/>
                                  </a:rPr>
                                  <m:t>𝐜𝐨𝐧𝐬𝐭</m:t>
                                </m:r>
                              </m:oMath>
                            </m:oMathPara>
                          </a14:m>
                          <a:endParaRPr lang="en-US" b="1" dirty="0" smtClean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448032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en-US" b="1" dirty="0" smtClean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6681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p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 smtClean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669274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𝒓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b="1" dirty="0" smtClean="0"/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𝒓</m:t>
                                </m:r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</a:rPr>
                                  <m:t>≠−</m:t>
                                </m:r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p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𝒓</m:t>
                                        </m:r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𝟏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𝒓</m:t>
                                    </m:r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 smtClean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55714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  <m:sup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=−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b="1" dirty="0" smtClean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425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rad>
                                  </m:den>
                                </m:f>
                                <m:r>
                                  <a:rPr lang="en-US" b="1" i="1" smtClean="0">
                                    <a:latin typeface="Cambria Math"/>
                                  </a:rPr>
                                  <m:t>, 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</a:rPr>
                                  <m:t>&gt;</m:t>
                                </m:r>
                                <m:r>
                                  <a:rPr lang="en-US" b="1" i="1" smtClean="0">
                                    <a:latin typeface="Cambria Math"/>
                                    <a:ea typeface="Cambria Math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rad>
                              </m:oMath>
                            </m:oMathPara>
                          </a14:m>
                          <a:endParaRPr lang="en-US" b="1" dirty="0" smtClean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Таблица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32642286"/>
                  </p:ext>
                </p:extLst>
              </p:nvPr>
            </p:nvGraphicFramePr>
            <p:xfrm>
              <a:off x="842098" y="1315165"/>
              <a:ext cx="3600400" cy="4309515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00200"/>
                    <a:gridCol w="1800200"/>
                  </a:tblGrid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4762" r="-99662" b="-5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339" t="-4762" b="-573333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104762" r="-99662" b="-47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339" t="-104762" b="-473333"/>
                          </a:stretch>
                        </a:blipFill>
                      </a:tcPr>
                    </a:tc>
                  </a:tr>
                  <a:tr h="448032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90541" r="-99662" b="-5716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339" t="-290541" b="-571622"/>
                          </a:stretch>
                        </a:blipFill>
                      </a:tcPr>
                    </a:tc>
                  </a:tr>
                  <a:tr h="647065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272642" r="-99662" b="-2990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339" t="-272642" b="-299057"/>
                          </a:stretch>
                        </a:blipFill>
                      </a:tcPr>
                    </a:tc>
                  </a:tr>
                  <a:tr h="669274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362385" r="-99662" b="-19082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339" t="-362385" b="-190826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504000" r="-99662" b="-108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339" t="-504000" b="-108000"/>
                          </a:stretch>
                        </a:blipFill>
                      </a:tcPr>
                    </a:tc>
                  </a:tr>
                  <a:tr h="65817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t="-559259" r="-996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100339" t="-559259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8391462"/>
                  </p:ext>
                </p:extLst>
              </p:nvPr>
            </p:nvGraphicFramePr>
            <p:xfrm>
              <a:off x="4689905" y="1340769"/>
              <a:ext cx="3528392" cy="3644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43910"/>
                    <a:gridCol w="1884482"/>
                  </a:tblGrid>
                  <a:tr h="432047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𝒔𝒊𝒏𝒙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𝒄𝒐𝒔𝒙</m:t>
                                </m:r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40758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𝒄𝒐𝒔𝒙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𝒔𝒊𝒏𝒙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99152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𝒔𝒊𝒏</m:t>
                                        </m:r>
                                      </m:e>
                                      <m:sup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d>
                                  <m:d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e>
                                </m:d>
                                <m:r>
                                  <a:rPr lang="en-US" b="1" i="1" smtClean="0">
                                    <a:latin typeface="Cambria Math"/>
                                  </a:rPr>
                                  <m:t>=−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𝒄𝒕𝒈𝒙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10114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sSup>
                                      <m:sSupPr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𝒄𝒐𝒔</m:t>
                                        </m:r>
                                      </m:e>
                                      <m:sup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)=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𝒕𝒈𝒙</m:t>
                                </m:r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342735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𝒆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)=</m:t>
                                </m:r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𝒆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77161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𝒂</m:t>
                                    </m:r>
                                  </m:e>
                                  <m:sup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ru-RU" b="1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)=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𝒂</m:t>
                                        </m:r>
                                      </m:e>
                                      <m:sup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sup>
                                    </m:sSup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𝒍𝒏</m:t>
                                        </m:r>
                                      </m:fName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𝒂</m:t>
                                        </m:r>
                                      </m:e>
                                    </m:func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515079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𝟏</m:t>
                                    </m:r>
                                  </m:num>
                                  <m:den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𝒙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𝑭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)=</m:t>
                                </m:r>
                                <m:func>
                                  <m:func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funcPr>
                                  <m:fNam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𝒍𝒏</m:t>
                                    </m:r>
                                  </m:fName>
                                  <m:e>
                                    <m:d>
                                      <m:dPr>
                                        <m:begChr m:val="|"/>
                                        <m:endChr m:val="|"/>
                                        <m:ctrlPr>
                                          <a:rPr lang="en-US" b="1" i="1" smtClean="0">
                                            <a:latin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b="1" i="1" smtClean="0">
                                            <a:latin typeface="Cambria Math"/>
                                          </a:rPr>
                                          <m:t>𝒙</m:t>
                                        </m:r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lang="ru-RU" dirty="0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48391462"/>
                  </p:ext>
                </p:extLst>
              </p:nvPr>
            </p:nvGraphicFramePr>
            <p:xfrm>
              <a:off x="4689905" y="1340769"/>
              <a:ext cx="3528392" cy="364424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643910"/>
                    <a:gridCol w="1884482"/>
                  </a:tblGrid>
                  <a:tr h="43204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1408" r="-114815" b="-74225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87379" t="-1408" r="-324" b="-742254"/>
                          </a:stretch>
                        </a:blipFill>
                      </a:tcPr>
                    </a:tc>
                  </a:tr>
                  <a:tr h="407588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107463" r="-114815" b="-6865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87379" t="-107463" r="-324" b="-686567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140404" r="-114815" b="-3646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87379" t="-140404" r="-324" b="-364646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238000" r="-114815" b="-261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87379" t="-238000" r="-324" b="-261000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563333" r="-114815" b="-33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87379" t="-563333" r="-324" b="-335000"/>
                          </a:stretch>
                        </a:blipFill>
                      </a:tcPr>
                    </a:tc>
                  </a:tr>
                  <a:tr h="618427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394059" r="-114815" b="-9901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87379" t="-394059" r="-324" b="-99010"/>
                          </a:stretch>
                        </a:blipFill>
                      </a:tcPr>
                    </a:tc>
                  </a:tr>
                  <a:tr h="606806"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499000" r="-11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l="-87379" t="-499000" r="-324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6" name="Прямоугольник 5"/>
          <p:cNvSpPr/>
          <p:nvPr/>
        </p:nvSpPr>
        <p:spPr>
          <a:xfrm>
            <a:off x="1969705" y="303582"/>
            <a:ext cx="544040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Таблица первообразных</a:t>
            </a:r>
          </a:p>
        </p:txBody>
      </p:sp>
      <p:pic>
        <p:nvPicPr>
          <p:cNvPr id="8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41" y="4293096"/>
            <a:ext cx="1033105" cy="236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319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03582"/>
            <a:ext cx="8352927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5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Три правила нахождения </a:t>
            </a:r>
            <a:r>
              <a:rPr lang="ru-RU" sz="3500" dirty="0" smtClean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первообразных</a:t>
            </a:r>
            <a:endParaRPr lang="ru-RU" sz="3500" dirty="0">
              <a:solidFill>
                <a:srgbClr val="FF0000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05387478"/>
                  </p:ext>
                </p:extLst>
              </p:nvPr>
            </p:nvGraphicFramePr>
            <p:xfrm>
              <a:off x="611560" y="1359936"/>
              <a:ext cx="7794833" cy="3783857"/>
            </p:xfrm>
            <a:graphic>
              <a:graphicData uri="http://schemas.openxmlformats.org/drawingml/2006/table">
                <a:tbl>
                  <a:tblPr/>
                  <a:tblGrid>
                    <a:gridCol w="2743889"/>
                    <a:gridCol w="5050944"/>
                  </a:tblGrid>
                  <a:tr h="6017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600" b="1" dirty="0" smtClean="0">
                              <a:solidFill>
                                <a:srgbClr val="002060"/>
                              </a:solidFill>
                            </a:rPr>
                            <a:t>Функция</a:t>
                          </a:r>
                          <a:endParaRPr lang="ru-RU" sz="2600" b="1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>
                        <a:lnL w="12700" cmpd="sng">
                          <a:solidFill>
                            <a:schemeClr val="tx1"/>
                          </a:solidFill>
                          <a:prstDash val="soli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chemeClr val="tx1"/>
                          </a:solidFill>
                          <a:prstDash val="soli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CEC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600" b="1" dirty="0" smtClean="0">
                              <a:solidFill>
                                <a:srgbClr val="002060"/>
                              </a:solidFill>
                            </a:rPr>
                            <a:t>Первообразная</a:t>
                          </a:r>
                          <a:endParaRPr lang="ru-RU" sz="2600" b="1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solidFill>
                            <a:schemeClr val="tx1"/>
                          </a:solidFill>
                          <a:prstDash val="soli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CECFF"/>
                        </a:solidFill>
                      </a:tcPr>
                    </a:tc>
                  </a:tr>
                  <a:tr h="9824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f(x)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+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g(x) </a:t>
                          </a:r>
                          <a:endParaRPr lang="ru-RU" sz="3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F(x) </a:t>
                          </a:r>
                          <a:r>
                            <a:rPr lang="ru-RU" sz="3000" b="1" i="0" dirty="0" smtClean="0">
                              <a:solidFill>
                                <a:srgbClr val="002060"/>
                              </a:solidFill>
                            </a:rPr>
                            <a:t>+</a:t>
                          </a:r>
                          <a:r>
                            <a:rPr lang="ru-RU" sz="3000" b="1" i="0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G(x)</a:t>
                          </a:r>
                        </a:p>
                        <a:p>
                          <a:pPr algn="ctr">
                            <a:lnSpc>
                              <a:spcPct val="80000"/>
                            </a:lnSpc>
                          </a:pPr>
                          <a:r>
                            <a:rPr lang="ru-RU" sz="2400" b="1" i="1" dirty="0" smtClean="0">
                              <a:solidFill>
                                <a:srgbClr val="0070C0"/>
                              </a:solidFill>
                              <a:latin typeface="+mn-lt"/>
                              <a:cs typeface="Times New Roman" pitchFamily="18" charset="0"/>
                            </a:rPr>
                            <a:t>Первообразная суммы равна сумме первообразных</a:t>
                          </a:r>
                          <a:endParaRPr lang="ru-RU" sz="2400" b="1" i="1" dirty="0">
                            <a:solidFill>
                              <a:srgbClr val="0070C0"/>
                            </a:solidFill>
                            <a:latin typeface="+mn-lt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92139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k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f(x)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endParaRPr lang="ru-RU" sz="3000" b="1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k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F(x)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endParaRPr lang="ru-RU" sz="3000" b="1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8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2400" b="1" i="1" kern="1200" dirty="0" smtClean="0">
                              <a:solidFill>
                                <a:srgbClr val="0070C0"/>
                              </a:solidFill>
                              <a:latin typeface="+mn-lt"/>
                              <a:ea typeface="+mn-ea"/>
                              <a:cs typeface="Arial" pitchFamily="34" charset="0"/>
                            </a:rPr>
                            <a:t>Постоянный множитель можно выносить за знак первообразной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788345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</a:t>
                          </a:r>
                          <a:r>
                            <a:rPr lang="en-US" sz="3000" b="1" i="1" dirty="0" err="1" smtClean="0">
                              <a:solidFill>
                                <a:srgbClr val="002060"/>
                              </a:solidFill>
                            </a:rPr>
                            <a:t>kx+m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)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 – </a:t>
                          </a:r>
                          <a:r>
                            <a:rPr lang="ru-RU" sz="2400" b="1" i="1" kern="1200" dirty="0" smtClean="0">
                              <a:solidFill>
                                <a:srgbClr val="0070C0"/>
                              </a:solidFill>
                              <a:latin typeface="+mn-lt"/>
                              <a:ea typeface="+mn-ea"/>
                              <a:cs typeface="Arial" pitchFamily="34" charset="0"/>
                            </a:rPr>
                            <a:t>сложная функция </a:t>
                          </a:r>
                          <a:endParaRPr lang="ru-RU" sz="2400" b="1" i="1" kern="1200" dirty="0" smtClean="0">
                            <a:solidFill>
                              <a:srgbClr val="0070C0"/>
                            </a:solidFill>
                            <a:latin typeface="+mn-lt"/>
                            <a:ea typeface="+mn-ea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ru-RU" sz="3000" b="1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3000" b="1" i="1" smtClean="0">
                                      <a:solidFill>
                                        <a:srgbClr val="00206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m:rPr>
                                      <m:nor/>
                                    </m:rPr>
                                    <a:rPr lang="en-US" sz="3000" b="1" i="1" dirty="0" smtClean="0">
                                      <a:solidFill>
                                        <a:srgbClr val="002060"/>
                                      </a:solidFill>
                                    </a:rPr>
                                    <m:t>k</m:t>
                                  </m:r>
                                </m:den>
                              </m:f>
                            </m:oMath>
                          </a14:m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</a:t>
                          </a:r>
                          <a:r>
                            <a:rPr lang="en-US" sz="3000" b="1" i="1" dirty="0" err="1" smtClean="0">
                              <a:solidFill>
                                <a:srgbClr val="002060"/>
                              </a:solidFill>
                            </a:rPr>
                            <a:t>kx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+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m)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endParaRPr lang="ru-RU" sz="3000" b="1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Таблица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05387478"/>
                  </p:ext>
                </p:extLst>
              </p:nvPr>
            </p:nvGraphicFramePr>
            <p:xfrm>
              <a:off x="611560" y="1359936"/>
              <a:ext cx="7794833" cy="3783857"/>
            </p:xfrm>
            <a:graphic>
              <a:graphicData uri="http://schemas.openxmlformats.org/drawingml/2006/table">
                <a:tbl>
                  <a:tblPr/>
                  <a:tblGrid>
                    <a:gridCol w="2743889"/>
                    <a:gridCol w="5050944"/>
                  </a:tblGrid>
                  <a:tr h="6017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600" b="1" dirty="0" smtClean="0">
                              <a:solidFill>
                                <a:srgbClr val="002060"/>
                              </a:solidFill>
                            </a:rPr>
                            <a:t>Функция</a:t>
                          </a:r>
                          <a:endParaRPr lang="ru-RU" sz="2600" b="1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>
                        <a:lnL w="12700" cmpd="sng">
                          <a:solidFill>
                            <a:schemeClr val="tx1"/>
                          </a:solidFill>
                          <a:prstDash val="soli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solidFill>
                            <a:schemeClr val="tx1"/>
                          </a:solidFill>
                          <a:prstDash val="soli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CECFF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2600" b="1" dirty="0" smtClean="0">
                              <a:solidFill>
                                <a:srgbClr val="002060"/>
                              </a:solidFill>
                            </a:rPr>
                            <a:t>Первообразная</a:t>
                          </a:r>
                          <a:endParaRPr lang="ru-RU" sz="2600" b="1" dirty="0">
                            <a:solidFill>
                              <a:srgbClr val="00206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solidFill>
                            <a:schemeClr val="tx1"/>
                          </a:solidFill>
                          <a:prstDash val="soli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CCECFF"/>
                        </a:solidFill>
                      </a:tcPr>
                    </a:tc>
                  </a:tr>
                  <a:tr h="11338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f(x)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+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g(x) </a:t>
                          </a:r>
                          <a:endParaRPr lang="ru-RU" sz="3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F(x) </a:t>
                          </a:r>
                          <a:r>
                            <a:rPr lang="ru-RU" sz="3000" b="1" i="0" dirty="0" smtClean="0">
                              <a:solidFill>
                                <a:srgbClr val="002060"/>
                              </a:solidFill>
                            </a:rPr>
                            <a:t>+</a:t>
                          </a:r>
                          <a:r>
                            <a:rPr lang="ru-RU" sz="3000" b="1" i="0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G(x)</a:t>
                          </a:r>
                        </a:p>
                        <a:p>
                          <a:pPr algn="ctr">
                            <a:lnSpc>
                              <a:spcPct val="80000"/>
                            </a:lnSpc>
                          </a:pPr>
                          <a:r>
                            <a:rPr lang="ru-RU" sz="2400" b="1" i="1" dirty="0" smtClean="0">
                              <a:solidFill>
                                <a:srgbClr val="0070C0"/>
                              </a:solidFill>
                              <a:latin typeface="+mn-lt"/>
                              <a:cs typeface="Times New Roman" pitchFamily="18" charset="0"/>
                            </a:rPr>
                            <a:t>Первообразная суммы равна сумме первообразных</a:t>
                          </a:r>
                          <a:endParaRPr lang="ru-RU" sz="2400" b="1" i="1" dirty="0">
                            <a:solidFill>
                              <a:srgbClr val="0070C0"/>
                            </a:solidFill>
                            <a:latin typeface="+mn-lt"/>
                            <a:cs typeface="Times New Roman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113385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k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f(x)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endParaRPr lang="ru-RU" sz="3000" b="1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k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F(x)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endParaRPr lang="ru-RU" sz="3000" b="1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8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2400" b="1" i="1" kern="1200" dirty="0" smtClean="0">
                              <a:solidFill>
                                <a:srgbClr val="0070C0"/>
                              </a:solidFill>
                              <a:latin typeface="+mn-lt"/>
                              <a:ea typeface="+mn-ea"/>
                              <a:cs typeface="Arial" pitchFamily="34" charset="0"/>
                            </a:rPr>
                            <a:t>Постоянный множитель можно выносить за знак первообразной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</a:tr>
                  <a:tr h="91440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у</a:t>
                          </a:r>
                          <a:r>
                            <a:rPr lang="ru-RU" sz="3000" b="1" i="1" baseline="0" dirty="0" smtClean="0">
                              <a:solidFill>
                                <a:srgbClr val="002060"/>
                              </a:solidFill>
                            </a:rPr>
                            <a:t> 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= 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f(</a:t>
                          </a:r>
                          <a:r>
                            <a:rPr lang="en-US" sz="3000" b="1" i="1" dirty="0" err="1" smtClean="0">
                              <a:solidFill>
                                <a:srgbClr val="002060"/>
                              </a:solidFill>
                            </a:rPr>
                            <a:t>kx+m</a:t>
                          </a:r>
                          <a:r>
                            <a:rPr lang="en-US" sz="3000" b="1" i="1" dirty="0" smtClean="0">
                              <a:solidFill>
                                <a:srgbClr val="002060"/>
                              </a:solidFill>
                            </a:rPr>
                            <a:t>)</a:t>
                          </a:r>
                          <a:r>
                            <a:rPr lang="ru-RU" sz="3000" b="1" i="1" dirty="0" smtClean="0">
                              <a:solidFill>
                                <a:srgbClr val="002060"/>
                              </a:solidFill>
                            </a:rPr>
                            <a:t> – </a:t>
                          </a:r>
                          <a:r>
                            <a:rPr lang="ru-RU" sz="2400" b="1" i="1" kern="1200" dirty="0" smtClean="0">
                              <a:solidFill>
                                <a:srgbClr val="0070C0"/>
                              </a:solidFill>
                              <a:latin typeface="+mn-lt"/>
                              <a:ea typeface="+mn-ea"/>
                              <a:cs typeface="Arial" pitchFamily="34" charset="0"/>
                            </a:rPr>
                            <a:t>сложная функция </a:t>
                          </a:r>
                          <a:endParaRPr lang="ru-RU" sz="2400" b="1" i="1" kern="1200" dirty="0" smtClean="0">
                            <a:solidFill>
                              <a:srgbClr val="0070C0"/>
                            </a:solidFill>
                            <a:latin typeface="+mn-lt"/>
                            <a:ea typeface="+mn-ea"/>
                            <a:cs typeface="Arial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54282" t="-319333" r="-121" b="-1533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7" name="Прямоугольник 6"/>
          <p:cNvSpPr/>
          <p:nvPr/>
        </p:nvSpPr>
        <p:spPr>
          <a:xfrm>
            <a:off x="611560" y="5331288"/>
            <a:ext cx="7128792" cy="13311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400" b="1" i="1" dirty="0">
                <a:solidFill>
                  <a:srgbClr val="0070C0"/>
                </a:solidFill>
                <a:cs typeface="Arial" pitchFamily="34" charset="0"/>
              </a:rPr>
              <a:t>Замечание: </a:t>
            </a:r>
            <a:r>
              <a:rPr lang="ru-RU" sz="2500" dirty="0" smtClean="0"/>
              <a:t>Нет правил для нахождения первообразных произведения и частного, т.к. невозможно по результату произведения или частного определить «первичный образ».</a:t>
            </a:r>
            <a:endParaRPr lang="ru-RU" sz="2500" dirty="0"/>
          </a:p>
        </p:txBody>
      </p:sp>
      <p:pic>
        <p:nvPicPr>
          <p:cNvPr id="9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41" y="4293096"/>
            <a:ext cx="1033105" cy="236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36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Найти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хотя бы одну первообразную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первообразные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функции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121247"/>
              </p:ext>
            </p:extLst>
          </p:nvPr>
        </p:nvGraphicFramePr>
        <p:xfrm>
          <a:off x="1331640" y="1484784"/>
          <a:ext cx="6192688" cy="8504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Формула" r:id="rId3" imgW="1663560" imgH="228600" progId="Equation.3">
                  <p:embed/>
                </p:oleObj>
              </mc:Choice>
              <mc:Fallback>
                <p:oleObj name="Формула" r:id="rId3" imgW="1663560" imgH="228600" progId="Equation.3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484784"/>
                        <a:ext cx="6192688" cy="8504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18161" y="2504154"/>
            <a:ext cx="212718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400" dirty="0">
                <a:latin typeface="Arial" pitchFamily="34" charset="0"/>
                <a:ea typeface="+mj-ea"/>
                <a:cs typeface="Arial" pitchFamily="34" charset="0"/>
              </a:rPr>
              <a:t>Решение:</a:t>
            </a: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006001"/>
              </p:ext>
            </p:extLst>
          </p:nvPr>
        </p:nvGraphicFramePr>
        <p:xfrm>
          <a:off x="1115616" y="3147871"/>
          <a:ext cx="6410325" cy="1438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Формула" r:id="rId5" imgW="1866600" imgH="419040" progId="Equation.3">
                  <p:embed/>
                </p:oleObj>
              </mc:Choice>
              <mc:Fallback>
                <p:oleObj name="Формула" r:id="rId5" imgW="1866600" imgH="41904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3147871"/>
                        <a:ext cx="6410325" cy="1438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8659" y="3717032"/>
            <a:ext cx="1284288" cy="2945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0054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Пример.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Найти </a:t>
            </a:r>
            <a:r>
              <a:rPr lang="ru-RU" sz="3200" dirty="0">
                <a:latin typeface="Arial" pitchFamily="34" charset="0"/>
                <a:cs typeface="Arial" pitchFamily="34" charset="0"/>
              </a:rPr>
              <a:t>хотя бы одну первообразную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первообразные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функции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Documents and Settings\Admin\Мои документы\Kyocera_20190202_001\Scan_001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06820"/>
            <a:ext cx="5976664" cy="522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920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33565" y="305467"/>
                <a:ext cx="8229600" cy="10074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500" dirty="0" smtClean="0"/>
                  <a:t>Рассмотрим функцию</a:t>
                </a:r>
                <a:r>
                  <a:rPr lang="ru-RU" sz="2500" dirty="0"/>
                  <a:t> </a:t>
                </a:r>
                <a:endParaRPr lang="ru-RU" sz="3000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+7</m:t>
                      </m:r>
                    </m:oMath>
                  </m:oMathPara>
                </a14:m>
                <a:endParaRPr lang="en-US" b="0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3565" y="305467"/>
                <a:ext cx="8229600" cy="1007400"/>
              </a:xfrm>
              <a:blipFill rotWithShape="1">
                <a:blip r:embed="rId2"/>
                <a:stretch>
                  <a:fillRect l="-1259" t="-42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82023" y="1408723"/>
                <a:ext cx="8784976" cy="96949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500" dirty="0" smtClean="0"/>
                  <a:t>Найдём производную этой функции </a:t>
                </a:r>
                <a:endParaRPr lang="ru-RU" sz="30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</a:rPr>
                        <m:t>𝑓</m:t>
                      </m:r>
                      <m:r>
                        <a:rPr lang="en-US" sz="3200" b="0" i="1" smtClean="0">
                          <a:latin typeface="Cambria Math"/>
                        </a:rPr>
                        <m:t>′</m:t>
                      </m:r>
                      <m:d>
                        <m:dPr>
                          <m:ctrlPr>
                            <a:rPr lang="en-US" sz="32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3200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2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32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32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i="1">
                          <a:latin typeface="Cambria Math"/>
                        </a:rPr>
                        <m:t>+7</m:t>
                      </m:r>
                      <m:r>
                        <a:rPr lang="en-US" sz="3200" b="0" i="1" smtClean="0">
                          <a:latin typeface="Cambria Math"/>
                        </a:rPr>
                        <m:t>)′=2</m:t>
                      </m:r>
                      <m:r>
                        <a:rPr lang="en-US" sz="32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023" y="1408723"/>
                <a:ext cx="8784976" cy="969496"/>
              </a:xfrm>
              <a:prstGeom prst="rect">
                <a:avLst/>
              </a:prstGeom>
              <a:blipFill rotWithShape="1">
                <a:blip r:embed="rId3"/>
                <a:stretch>
                  <a:fillRect l="-1110" t="-44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75532" y="3847909"/>
                <a:ext cx="8392797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500" dirty="0" smtClean="0"/>
                  <a:t>Но функция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5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5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500" dirty="0" smtClean="0"/>
                  <a:t> сама по тому же принципу «произведена на свет» какой то функцией, каким то «родителем».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532" y="3847909"/>
                <a:ext cx="8392797" cy="892552"/>
              </a:xfrm>
              <a:prstGeom prst="rect">
                <a:avLst/>
              </a:prstGeom>
              <a:blipFill rotWithShape="1">
                <a:blip r:embed="rId4"/>
                <a:stretch>
                  <a:fillRect l="-1162" t="-4762" b="-115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34806" y="4869160"/>
                <a:ext cx="8748758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500" dirty="0" smtClean="0"/>
                  <a:t>Сегодня мы научимся по функции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5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5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500" dirty="0" smtClean="0"/>
                  <a:t> находить её «родителей», т.е. «бабушек  и дедушек», восстанавливать их первичный образ, по-научному находить  </a:t>
                </a:r>
                <a:r>
                  <a:rPr lang="ru-RU" sz="2500" i="1" u="sng" dirty="0" smtClean="0">
                    <a:solidFill>
                      <a:srgbClr val="FF0000"/>
                    </a:solidFill>
                  </a:rPr>
                  <a:t>первообразную</a:t>
                </a:r>
                <a:r>
                  <a:rPr lang="ru-RU" sz="2500" dirty="0" smtClean="0"/>
                  <a:t> функции</a:t>
                </a:r>
                <a:r>
                  <a:rPr lang="en-US" sz="2500" dirty="0"/>
                  <a:t>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5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5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500" dirty="0" smtClean="0"/>
                  <a:t>, новую функцию обозначают 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solidFill>
                          <a:srgbClr val="FF0000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25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5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ru-RU" sz="2500" b="1" i="0" smtClean="0">
                        <a:solidFill>
                          <a:srgbClr val="FF0000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ru-RU" sz="2500" b="1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4806" y="4869160"/>
                <a:ext cx="8748758" cy="1631216"/>
              </a:xfrm>
              <a:prstGeom prst="rect">
                <a:avLst/>
              </a:prstGeom>
              <a:blipFill rotWithShape="1">
                <a:blip r:embed="rId5"/>
                <a:stretch>
                  <a:fillRect l="-1185" t="-2622" b="-82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70033" y="2511127"/>
                <a:ext cx="8983563" cy="1246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500" dirty="0" smtClean="0"/>
                  <a:t>Термин «производная» можно обосновать «по-житейски»: функция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𝑓</m:t>
                    </m:r>
                    <m:r>
                      <a:rPr lang="en-US" sz="2500" i="1">
                        <a:latin typeface="Cambria Math"/>
                      </a:rPr>
                      <m:t>′</m:t>
                    </m:r>
                    <m:d>
                      <m:dPr>
                        <m:ctrlPr>
                          <a:rPr lang="en-US" sz="25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5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500" dirty="0" smtClean="0"/>
                  <a:t> «произведена на свет» функцией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5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5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500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ru-RU" sz="2500" dirty="0"/>
                  <a:t> </a:t>
                </a:r>
                <a:r>
                  <a:rPr lang="ru-RU" sz="2500" dirty="0" smtClean="0"/>
                  <a:t>Функция </a:t>
                </a:r>
                <a14:m>
                  <m:oMath xmlns:m="http://schemas.openxmlformats.org/officeDocument/2006/math">
                    <m:r>
                      <a:rPr lang="en-US" sz="25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5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5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500" dirty="0"/>
                  <a:t> </a:t>
                </a:r>
                <a:r>
                  <a:rPr lang="ru-RU" sz="2500" dirty="0" smtClean="0"/>
                  <a:t>выступает как бы в качестве «родителя».</a:t>
                </a: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033" y="2511127"/>
                <a:ext cx="8983563" cy="1246495"/>
              </a:xfrm>
              <a:prstGeom prst="rect">
                <a:avLst/>
              </a:prstGeom>
              <a:blipFill rotWithShape="1">
                <a:blip r:embed="rId6"/>
                <a:stretch>
                  <a:fillRect l="-1085" t="-3431" b="-112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046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397784" y="260648"/>
                <a:ext cx="8435280" cy="1210146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ru-RU" sz="2800" dirty="0" smtClean="0">
                    <a:solidFill>
                      <a:schemeClr val="tx1"/>
                    </a:solidFill>
                    <a:latin typeface="+mn-lt"/>
                    <a:cs typeface="Arial" pitchFamily="34" charset="0"/>
                  </a:rPr>
                  <a:t>Найдём</a:t>
                </a:r>
                <a:r>
                  <a:rPr lang="ru-RU" sz="2800" dirty="0">
                    <a:solidFill>
                      <a:schemeClr val="tx1"/>
                    </a:solidFill>
                    <a:latin typeface="+mn-lt"/>
                    <a:cs typeface="Arial" pitchFamily="34" charset="0"/>
                  </a:rPr>
                  <a:t> первообразную функции</a:t>
                </a:r>
                <a:r>
                  <a:rPr lang="en-US" sz="2800" dirty="0">
                    <a:solidFill>
                      <a:schemeClr val="tx1"/>
                    </a:solidFill>
                    <a:latin typeface="+mn-lt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tx1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800" dirty="0" smtClean="0">
                    <a:solidFill>
                      <a:schemeClr val="tx1"/>
                    </a:solidFill>
                    <a:latin typeface="+mn-lt"/>
                    <a:cs typeface="Arial" pitchFamily="34" charset="0"/>
                  </a:rPr>
                  <a:t>, т.е. такую функцию, производная которой равна нашей функции </a:t>
                </a:r>
                <a:endParaRPr lang="ru-RU" sz="2800" dirty="0">
                  <a:solidFill>
                    <a:schemeClr val="tx1"/>
                  </a:solidFill>
                  <a:latin typeface="+mn-lt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397784" y="260648"/>
                <a:ext cx="8435280" cy="1210146"/>
              </a:xfrm>
              <a:blipFill rotWithShape="1">
                <a:blip r:embed="rId2"/>
                <a:stretch>
                  <a:fillRect l="-1445" t="-11111" b="-217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900320" y="2980037"/>
                <a:ext cx="3111749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/>
                        </a:rPr>
                        <m:t>+</m:t>
                      </m:r>
                      <m:r>
                        <a:rPr lang="en-US" sz="3600" b="1" i="1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320" y="2980037"/>
                <a:ext cx="3111749" cy="6588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57357" y="4509120"/>
                <a:ext cx="467147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/>
                        </a:rPr>
                        <m:t>𝒇</m:t>
                      </m:r>
                      <m:r>
                        <a:rPr lang="en-US" sz="3600" b="1" i="1">
                          <a:latin typeface="Cambria Math"/>
                        </a:rPr>
                        <m:t>′</m:t>
                      </m:r>
                      <m:d>
                        <m:d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/>
                            </a:rPr>
                            <m:t>(</m:t>
                          </m:r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/>
                        </a:rPr>
                        <m:t>+</m:t>
                      </m:r>
                      <m:r>
                        <a:rPr lang="en-US" sz="3600" b="1" i="1">
                          <a:latin typeface="Cambria Math"/>
                        </a:rPr>
                        <m:t>𝟕</m:t>
                      </m:r>
                      <m:r>
                        <a:rPr lang="en-US" sz="3600" b="1" i="1">
                          <a:latin typeface="Cambria Math"/>
                        </a:rPr>
                        <m:t>)′=</m:t>
                      </m:r>
                      <m:r>
                        <a:rPr lang="en-US" sz="3600" b="1" i="1">
                          <a:latin typeface="Cambria Math"/>
                        </a:rPr>
                        <m:t>𝟐</m:t>
                      </m:r>
                      <m:r>
                        <a:rPr lang="en-US" sz="3600" b="1" i="1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7357" y="4509120"/>
                <a:ext cx="4671472" cy="6588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Стрелка вниз 5"/>
          <p:cNvSpPr/>
          <p:nvPr/>
        </p:nvSpPr>
        <p:spPr>
          <a:xfrm>
            <a:off x="4358066" y="3667648"/>
            <a:ext cx="172160" cy="61202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4359835" y="2357849"/>
            <a:ext cx="172160" cy="61202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805822" y="1268760"/>
                <a:ext cx="3247619" cy="975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1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600" b="1" i="1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600" b="1" i="1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r>
                      <a:rPr lang="en-US" sz="3600" b="1" i="1">
                        <a:solidFill>
                          <a:srgbClr val="FF0000"/>
                        </a:solidFill>
                        <a:latin typeface="Cambria Math"/>
                      </a:rPr>
                      <m:t>𝟕</m:t>
                    </m:r>
                    <m:r>
                      <a:rPr lang="en-US" sz="3600" b="1" i="1" smtClean="0">
                        <a:solidFill>
                          <a:srgbClr val="FF0000"/>
                        </a:solidFill>
                        <a:latin typeface="Cambria Math"/>
                      </a:rPr>
                      <m:t>𝒙</m:t>
                    </m:r>
                  </m:oMath>
                </a14:m>
                <a:endParaRPr lang="en-US" sz="3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5822" y="1268760"/>
                <a:ext cx="3247619" cy="97539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60973" y="5518084"/>
                <a:ext cx="8464241" cy="9894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𝑭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3600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6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36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3600" b="1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600" b="1" i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𝟑</m:t>
                    </m:r>
                    <m:sSup>
                      <m:sSup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𝟕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𝟕</m:t>
                    </m:r>
                  </m:oMath>
                </a14:m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73" y="5518084"/>
                <a:ext cx="8464241" cy="98943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407791" y="5168018"/>
            <a:ext cx="2644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ea typeface="+mj-ea"/>
                <a:cs typeface="Arial" pitchFamily="34" charset="0"/>
              </a:rPr>
              <a:t>Действительно,</a:t>
            </a:r>
            <a:r>
              <a:rPr lang="ru-RU" sz="2500" dirty="0" smtClean="0">
                <a:ea typeface="+mj-ea"/>
                <a:cs typeface="Arial" pitchFamily="34" charset="0"/>
              </a:rPr>
              <a:t> </a:t>
            </a:r>
            <a:endParaRPr lang="ru-RU" sz="2500" dirty="0"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7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19477" y="996277"/>
                <a:ext cx="3650359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3399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200" b="1" i="1">
                            <a:solidFill>
                              <a:srgbClr val="003399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rgbClr val="003399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rgbClr val="003399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003399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003399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rgbClr val="003399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003399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3399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200" b="1" i="1">
                        <a:solidFill>
                          <a:srgbClr val="003399"/>
                        </a:solidFill>
                        <a:latin typeface="Cambria Math"/>
                      </a:rPr>
                      <m:t>+</m:t>
                    </m:r>
                    <m:r>
                      <a:rPr lang="en-US" sz="3200" b="1" i="1">
                        <a:solidFill>
                          <a:srgbClr val="003399"/>
                        </a:solidFill>
                        <a:latin typeface="Cambria Math"/>
                      </a:rPr>
                      <m:t>𝟕</m:t>
                    </m:r>
                    <m:r>
                      <a:rPr lang="en-US" sz="3200" b="1" i="1" smtClean="0">
                        <a:solidFill>
                          <a:srgbClr val="003399"/>
                        </a:solidFill>
                        <a:latin typeface="Cambria Math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003399"/>
                        </a:solidFill>
                        <a:latin typeface="Cambria Math"/>
                      </a:rPr>
                      <m:t>+</m:t>
                    </m:r>
                    <m:r>
                      <a:rPr lang="en-US" sz="3200" b="1" i="1" smtClean="0">
                        <a:solidFill>
                          <a:srgbClr val="003399"/>
                        </a:solidFill>
                        <a:latin typeface="Cambria Math"/>
                      </a:rPr>
                      <m:t>𝟖</m:t>
                    </m:r>
                  </m:oMath>
                </a14:m>
                <a:endParaRPr lang="en-US" sz="3200" b="1" dirty="0">
                  <a:solidFill>
                    <a:srgbClr val="003399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477" y="996277"/>
                <a:ext cx="3650359" cy="87735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4660684" y="977110"/>
                <a:ext cx="3650359" cy="8773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b="1" dirty="0" smtClean="0"/>
                  <a:t>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rgbClr val="006600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200" b="1" i="1">
                            <a:solidFill>
                              <a:srgbClr val="0066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200" b="1" i="1">
                            <a:solidFill>
                              <a:srgbClr val="0066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200" b="1" i="1">
                        <a:solidFill>
                          <a:srgbClr val="0066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1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1" i="1">
                                <a:solidFill>
                                  <a:srgbClr val="0066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200" b="1" i="1">
                                <a:solidFill>
                                  <a:srgbClr val="0066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200" b="1" i="1">
                                <a:solidFill>
                                  <a:srgbClr val="006600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200" b="1" i="1" smtClean="0">
                            <a:solidFill>
                              <a:srgbClr val="0066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200" b="1" i="1">
                        <a:solidFill>
                          <a:srgbClr val="006600"/>
                        </a:solidFill>
                        <a:latin typeface="Cambria Math"/>
                      </a:rPr>
                      <m:t>+</m:t>
                    </m:r>
                    <m:r>
                      <a:rPr lang="en-US" sz="3200" b="1" i="1">
                        <a:solidFill>
                          <a:srgbClr val="006600"/>
                        </a:solidFill>
                        <a:latin typeface="Cambria Math"/>
                      </a:rPr>
                      <m:t>𝟕</m:t>
                    </m:r>
                    <m:r>
                      <a:rPr lang="en-US" sz="3200" b="1" i="1" smtClean="0">
                        <a:solidFill>
                          <a:srgbClr val="006600"/>
                        </a:solidFill>
                        <a:latin typeface="Cambria Math"/>
                      </a:rPr>
                      <m:t>𝒙</m:t>
                    </m:r>
                    <m:r>
                      <a:rPr lang="en-US" sz="3200" b="1" i="1" smtClean="0">
                        <a:solidFill>
                          <a:srgbClr val="006600"/>
                        </a:solidFill>
                        <a:latin typeface="Cambria Math"/>
                      </a:rPr>
                      <m:t>−</m:t>
                    </m:r>
                    <m:r>
                      <a:rPr lang="en-US" sz="3200" b="1" i="1" smtClean="0">
                        <a:solidFill>
                          <a:srgbClr val="006600"/>
                        </a:solidFill>
                        <a:latin typeface="Cambria Math"/>
                      </a:rPr>
                      <m:t>𝟐</m:t>
                    </m:r>
                  </m:oMath>
                </a14:m>
                <a:endParaRPr lang="en-US" sz="3200" b="1" dirty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0684" y="977110"/>
                <a:ext cx="3650359" cy="87735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pPr algn="l"/>
            <a:r>
              <a:rPr lang="ru-RU" sz="25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Являются ли функции</a:t>
            </a:r>
            <a:endParaRPr lang="ru-RU" sz="2500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5941" y="1988840"/>
            <a:ext cx="5886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 smtClean="0">
                <a:cs typeface="Arial" pitchFamily="34" charset="0"/>
              </a:rPr>
              <a:t>первообразными для нашей функции</a:t>
            </a:r>
            <a:endParaRPr lang="ru-RU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900319" y="2626168"/>
                <a:ext cx="3111749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/>
                        </a:rPr>
                        <m:t>+</m:t>
                      </m:r>
                      <m:r>
                        <a:rPr lang="en-US" sz="3600" b="1" i="1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319" y="2626168"/>
                <a:ext cx="3111749" cy="6588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016554" y="2626167"/>
            <a:ext cx="4693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4261" y="357301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 smtClean="0">
                <a:cs typeface="Arial" pitchFamily="34" charset="0"/>
              </a:rPr>
              <a:t>Да, т.к. их производные тоже равны нашей функции. </a:t>
            </a:r>
          </a:p>
          <a:p>
            <a:r>
              <a:rPr lang="ru-RU" sz="2500" dirty="0" smtClean="0">
                <a:cs typeface="Arial" pitchFamily="34" charset="0"/>
              </a:rPr>
              <a:t>Значит, все первообразные для данной функции имеют вид</a:t>
            </a:r>
            <a:endParaRPr lang="ru-RU" sz="25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494470" y="4581128"/>
                <a:ext cx="3923446" cy="950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sz="3500" b="1" i="1" smtClean="0">
                        <a:solidFill>
                          <a:schemeClr val="tx1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5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5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5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5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5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5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5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5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500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sz="3500" b="1" i="1">
                        <a:solidFill>
                          <a:schemeClr val="tx1"/>
                        </a:solidFill>
                        <a:latin typeface="Cambria Math"/>
                      </a:rPr>
                      <m:t>𝟕</m:t>
                    </m:r>
                    <m:r>
                      <a:rPr lang="en-US" sz="3500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en-US" sz="35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sz="3500" b="1" i="1" smtClean="0">
                        <a:solidFill>
                          <a:srgbClr val="FF0000"/>
                        </a:solidFill>
                        <a:latin typeface="Cambria Math"/>
                      </a:rPr>
                      <m:t>𝒄</m:t>
                    </m:r>
                  </m:oMath>
                </a14:m>
                <a:endParaRPr lang="en-US" sz="35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470" y="4581128"/>
                <a:ext cx="3923446" cy="950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624" y="4434790"/>
            <a:ext cx="971322" cy="2227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804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Геометрическая интерпретация</a:t>
            </a:r>
          </a:p>
        </p:txBody>
      </p:sp>
      <p:sp>
        <p:nvSpPr>
          <p:cNvPr id="4" name="Содержимое 2"/>
          <p:cNvSpPr txBox="1">
            <a:spLocks noGrp="1"/>
          </p:cNvSpPr>
          <p:nvPr>
            <p:ph idx="1"/>
          </p:nvPr>
        </p:nvSpPr>
        <p:spPr>
          <a:xfrm>
            <a:off x="4067944" y="1441746"/>
            <a:ext cx="4618856" cy="319695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None/>
              <a:tabLst/>
              <a:defRPr/>
            </a:pPr>
            <a:r>
              <a:rPr lang="ru-RU" sz="2800" dirty="0">
                <a:latin typeface="Arial" pitchFamily="34" charset="0"/>
                <a:cs typeface="Arial" pitchFamily="34" charset="0"/>
              </a:rPr>
              <a:t>Графики всех первообразных данной функции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f(x)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получаются из графика какой-либо одной первообразной параллельными переносами вдоль оси 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y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711992" y="1603483"/>
            <a:ext cx="3144550" cy="2432536"/>
            <a:chOff x="857224" y="4143380"/>
            <a:chExt cx="3144550" cy="2072496"/>
          </a:xfrm>
        </p:grpSpPr>
        <p:cxnSp>
          <p:nvCxnSpPr>
            <p:cNvPr id="6" name="Прямая со стрелкой 5"/>
            <p:cNvCxnSpPr/>
            <p:nvPr/>
          </p:nvCxnSpPr>
          <p:spPr>
            <a:xfrm rot="5400000" flipH="1" flipV="1">
              <a:off x="928662" y="5214950"/>
              <a:ext cx="200026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857224" y="5643578"/>
              <a:ext cx="3071834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571604" y="4143380"/>
              <a:ext cx="30489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 smtClean="0"/>
                <a:t>y</a:t>
              </a:r>
              <a:endParaRPr lang="en-US" sz="2000" b="1" i="1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698486" y="5656167"/>
              <a:ext cx="3032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i="1" dirty="0"/>
                <a:t>x</a:t>
              </a: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999744" y="5803392"/>
              <a:ext cx="2706624" cy="304800"/>
            </a:xfrm>
            <a:custGeom>
              <a:avLst/>
              <a:gdLst>
                <a:gd name="connsiteX0" fmla="*/ 0 w 2706624"/>
                <a:gd name="connsiteY0" fmla="*/ 304800 h 304800"/>
                <a:gd name="connsiteX1" fmla="*/ 609600 w 2706624"/>
                <a:gd name="connsiteY1" fmla="*/ 24384 h 304800"/>
                <a:gd name="connsiteX2" fmla="*/ 1999488 w 2706624"/>
                <a:gd name="connsiteY2" fmla="*/ 243840 h 304800"/>
                <a:gd name="connsiteX3" fmla="*/ 2706624 w 2706624"/>
                <a:gd name="connsiteY3" fmla="*/ 0 h 304800"/>
                <a:gd name="connsiteX4" fmla="*/ 2706624 w 2706624"/>
                <a:gd name="connsiteY4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6624" h="304800">
                  <a:moveTo>
                    <a:pt x="0" y="304800"/>
                  </a:moveTo>
                  <a:cubicBezTo>
                    <a:pt x="138176" y="169672"/>
                    <a:pt x="276352" y="34544"/>
                    <a:pt x="609600" y="24384"/>
                  </a:cubicBezTo>
                  <a:cubicBezTo>
                    <a:pt x="942848" y="14224"/>
                    <a:pt x="1649984" y="247904"/>
                    <a:pt x="1999488" y="243840"/>
                  </a:cubicBezTo>
                  <a:cubicBezTo>
                    <a:pt x="2348992" y="239776"/>
                    <a:pt x="2706624" y="0"/>
                    <a:pt x="2706624" y="0"/>
                  </a:cubicBezTo>
                  <a:lnTo>
                    <a:pt x="2706624" y="0"/>
                  </a:lnTo>
                </a:path>
              </a:pathLst>
            </a:custGeom>
            <a:ln w="285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46630" y="2373191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Полилиния 11"/>
          <p:cNvSpPr/>
          <p:nvPr/>
        </p:nvSpPr>
        <p:spPr>
          <a:xfrm>
            <a:off x="854512" y="3040222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Полилиния 12"/>
          <p:cNvSpPr/>
          <p:nvPr/>
        </p:nvSpPr>
        <p:spPr>
          <a:xfrm>
            <a:off x="846630" y="2170202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Полилиния 13"/>
          <p:cNvSpPr/>
          <p:nvPr/>
        </p:nvSpPr>
        <p:spPr>
          <a:xfrm>
            <a:off x="846630" y="2638024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740" y="4365104"/>
            <a:ext cx="1024190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9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Определение 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первообразной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hape 83"/>
          <p:cNvSpPr txBox="1">
            <a:spLocks noChangeArrowheads="1"/>
          </p:cNvSpPr>
          <p:nvPr/>
        </p:nvSpPr>
        <p:spPr bwMode="auto">
          <a:xfrm>
            <a:off x="460549" y="1484784"/>
            <a:ext cx="7967663" cy="2277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91425" rIns="91425" bIns="91425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  <a:sym typeface="Times New Roman" pitchFamily="18" charset="0"/>
              </a:rPr>
              <a:t>Функцию</a:t>
            </a:r>
            <a:r>
              <a:rPr lang="ru-RU" sz="2800" i="1" dirty="0" smtClean="0">
                <a:latin typeface="Arial" pitchFamily="34" charset="0"/>
                <a:cs typeface="Arial" pitchFamily="34" charset="0"/>
                <a:sym typeface="Times New Roman" pitchFamily="18" charset="0"/>
              </a:rPr>
              <a:t> F(x</a:t>
            </a:r>
            <a:r>
              <a:rPr lang="ru-RU" sz="2800" i="1" dirty="0">
                <a:latin typeface="Arial" pitchFamily="34" charset="0"/>
                <a:cs typeface="Arial" pitchFamily="34" charset="0"/>
                <a:sym typeface="Times New Roman" pitchFamily="18" charset="0"/>
              </a:rPr>
              <a:t>)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называют </a:t>
            </a:r>
            <a:r>
              <a:rPr lang="ru-RU" sz="2800" i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первообразной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для функции </a:t>
            </a:r>
            <a:r>
              <a:rPr lang="ru-RU" sz="2800" i="1" dirty="0" smtClean="0">
                <a:latin typeface="Arial" pitchFamily="34" charset="0"/>
                <a:cs typeface="Arial" pitchFamily="34" charset="0"/>
                <a:sym typeface="Times New Roman" pitchFamily="18" charset="0"/>
              </a:rPr>
              <a:t>y </a:t>
            </a:r>
            <a:r>
              <a:rPr lang="ru-RU" sz="2800" i="1" dirty="0">
                <a:latin typeface="Arial" pitchFamily="34" charset="0"/>
                <a:cs typeface="Arial" pitchFamily="34" charset="0"/>
                <a:sym typeface="Times New Roman" pitchFamily="18" charset="0"/>
              </a:rPr>
              <a:t>= f(x)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на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некотором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промежутке</a:t>
            </a:r>
            <a:r>
              <a:rPr lang="ru-RU" sz="2800" i="1" dirty="0" smtClean="0">
                <a:latin typeface="Arial" pitchFamily="34" charset="0"/>
                <a:cs typeface="Arial" pitchFamily="34" charset="0"/>
                <a:sym typeface="Times New Roman" pitchFamily="18" charset="0"/>
              </a:rPr>
              <a:t>, 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если при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всех </a:t>
            </a:r>
            <a:r>
              <a:rPr lang="ru-RU" sz="2800" i="1" dirty="0" smtClean="0">
                <a:latin typeface="Arial" pitchFamily="34" charset="0"/>
                <a:cs typeface="Arial" pitchFamily="34" charset="0"/>
                <a:sym typeface="Times New Roman" pitchFamily="18" charset="0"/>
              </a:rPr>
              <a:t>x </a:t>
            </a:r>
            <a:r>
              <a:rPr lang="ru-RU" sz="2800" dirty="0" smtClean="0">
                <a:latin typeface="Arial" pitchFamily="34" charset="0"/>
                <a:cs typeface="Arial" pitchFamily="34" charset="0"/>
                <a:sym typeface="Times New Roman" pitchFamily="18" charset="0"/>
              </a:rPr>
              <a:t>из этого промежутка </a:t>
            </a:r>
            <a:endParaRPr lang="en-US" sz="2800" dirty="0" smtClean="0">
              <a:latin typeface="Arial" pitchFamily="34" charset="0"/>
              <a:cs typeface="Arial" pitchFamily="34" charset="0"/>
              <a:sym typeface="Times New Roman" pitchFamily="18" charset="0"/>
            </a:endParaRPr>
          </a:p>
          <a:p>
            <a:endParaRPr lang="ru-RU" sz="1600" i="1" dirty="0">
              <a:latin typeface="Arial" pitchFamily="34" charset="0"/>
              <a:cs typeface="Arial" pitchFamily="34" charset="0"/>
              <a:sym typeface="Times New Roman" pitchFamily="18" charset="0"/>
            </a:endParaRPr>
          </a:p>
          <a:p>
            <a:pPr algn="ctr"/>
            <a:r>
              <a:rPr lang="ru-RU" sz="36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Times New Roman" pitchFamily="18" charset="0"/>
              </a:rPr>
              <a:t>F'(x) = f(x)</a:t>
            </a:r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6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563" y="3434724"/>
            <a:ext cx="1407384" cy="3227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89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Заголовок 1"/>
              <p:cNvSpPr txBox="1">
                <a:spLocks/>
              </p:cNvSpPr>
              <p:nvPr/>
            </p:nvSpPr>
            <p:spPr>
              <a:xfrm>
                <a:off x="457200" y="274638"/>
                <a:ext cx="8229600" cy="922114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ru-RU" sz="2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Пример. </a:t>
                </a: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Докажите, что  функция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i="1">
                        <a:latin typeface="Cambria Math"/>
                      </a:rPr>
                      <m:t> </m:t>
                    </m:r>
                  </m:oMath>
                </a14:m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является первообразной </a:t>
                </a:r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для функции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ru-RU" sz="2800" dirty="0" smtClean="0">
                    <a:latin typeface="Arial" pitchFamily="34" charset="0"/>
                    <a:cs typeface="Arial" pitchFamily="34" charset="0"/>
                  </a:rPr>
                  <a:t>, если:</a:t>
                </a:r>
                <a:endParaRPr lang="ru-RU" sz="28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74638"/>
                <a:ext cx="8229600" cy="922114"/>
              </a:xfrm>
              <a:prstGeom prst="rect">
                <a:avLst/>
              </a:prstGeom>
              <a:blipFill rotWithShape="1">
                <a:blip r:embed="rId2"/>
                <a:stretch>
                  <a:fillRect l="-1481" t="-6623" r="-1259" b="-211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486228" y="3789040"/>
            <a:ext cx="30292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Доказательство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: </a:t>
            </a:r>
            <a:endParaRPr lang="ru-RU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/>
              <p:cNvSpPr/>
              <p:nvPr/>
            </p:nvSpPr>
            <p:spPr>
              <a:xfrm>
                <a:off x="486228" y="4328190"/>
                <a:ext cx="799725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:r>
                  <a:rPr lang="ru-RU" sz="2800" b="0" dirty="0" smtClean="0"/>
                  <a:t>а)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i="1" smtClean="0">
                            <a:latin typeface="Cambria Math"/>
                          </a:rPr>
                          <m:t>𝐹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sz="28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800" b="0" i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2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=2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+3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</a:rPr>
                      <m:t>=</m:t>
                    </m:r>
                    <m:r>
                      <a:rPr lang="en-US" sz="28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ru-RU" sz="2800" b="0" i="1" smtClean="0">
                        <a:latin typeface="Cambria Math"/>
                      </a:rPr>
                      <m:t> −верно</m:t>
                    </m:r>
                  </m:oMath>
                </a14:m>
                <a:endParaRPr lang="ru-RU" sz="2800" i="1" dirty="0"/>
              </a:p>
            </p:txBody>
          </p:sp>
        </mc:Choice>
        <mc:Fallback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228" y="4328190"/>
                <a:ext cx="7997254" cy="523220"/>
              </a:xfrm>
              <a:prstGeom prst="rect">
                <a:avLst/>
              </a:prstGeom>
              <a:blipFill rotWithShape="1">
                <a:blip r:embed="rId3"/>
                <a:stretch>
                  <a:fillRect l="-1601" t="-10465" b="-325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рямоугольник 2"/>
              <p:cNvSpPr/>
              <p:nvPr/>
            </p:nvSpPr>
            <p:spPr>
              <a:xfrm>
                <a:off x="486228" y="1417666"/>
                <a:ext cx="8211706" cy="22088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400" i="1" smtClean="0"/>
                        <m:t>а) </m:t>
                      </m:r>
                      <m:r>
                        <a:rPr lang="en-US" sz="3400" i="1" smtClean="0"/>
                        <m:t>𝐹</m:t>
                      </m:r>
                      <m:d>
                        <m:dPr>
                          <m:ctrlPr>
                            <a:rPr lang="ru-RU" sz="3400" i="1"/>
                          </m:ctrlPr>
                        </m:dPr>
                        <m:e>
                          <m:r>
                            <a:rPr lang="en-US" sz="3400" i="1"/>
                            <m:t>𝑥</m:t>
                          </m:r>
                        </m:e>
                      </m:d>
                      <m:r>
                        <a:rPr lang="ru-RU" sz="3400"/>
                        <m:t>=</m:t>
                      </m:r>
                      <m:sSup>
                        <m:sSupPr>
                          <m:ctrlPr>
                            <a:rPr lang="ru-RU" sz="3400" i="1"/>
                          </m:ctrlPr>
                        </m:sSupPr>
                        <m:e>
                          <m:r>
                            <a:rPr lang="en-US" sz="3400" i="1"/>
                            <m:t>𝑥</m:t>
                          </m:r>
                        </m:e>
                        <m:sup>
                          <m:r>
                            <a:rPr lang="en-US" sz="3400" i="1"/>
                            <m:t>2</m:t>
                          </m:r>
                        </m:sup>
                      </m:sSup>
                      <m:r>
                        <a:rPr lang="en-US" sz="3400" i="1"/>
                        <m:t>+</m:t>
                      </m:r>
                      <m:sSup>
                        <m:sSupPr>
                          <m:ctrlPr>
                            <a:rPr lang="ru-RU" sz="3400" i="1"/>
                          </m:ctrlPr>
                        </m:sSupPr>
                        <m:e>
                          <m:r>
                            <a:rPr lang="en-US" sz="3400" i="1"/>
                            <m:t>𝑥</m:t>
                          </m:r>
                        </m:e>
                        <m:sup>
                          <m:r>
                            <a:rPr lang="en-US" sz="3400" i="1"/>
                            <m:t>3</m:t>
                          </m:r>
                        </m:sup>
                      </m:sSup>
                      <m:r>
                        <a:rPr lang="en-US" sz="3400" i="1"/>
                        <m:t>, </m:t>
                      </m:r>
                      <m:r>
                        <a:rPr lang="en-US" sz="3400" i="1"/>
                        <m:t>𝑓</m:t>
                      </m:r>
                      <m:d>
                        <m:dPr>
                          <m:ctrlPr>
                            <a:rPr lang="ru-RU" sz="3400" i="1"/>
                          </m:ctrlPr>
                        </m:dPr>
                        <m:e>
                          <m:r>
                            <a:rPr lang="en-US" sz="3400" i="1"/>
                            <m:t>𝑥</m:t>
                          </m:r>
                        </m:e>
                      </m:d>
                      <m:r>
                        <a:rPr lang="en-US" sz="3400" i="1"/>
                        <m:t>=2</m:t>
                      </m:r>
                      <m:r>
                        <a:rPr lang="en-US" sz="3400" i="1"/>
                        <m:t>𝑥</m:t>
                      </m:r>
                      <m:r>
                        <a:rPr lang="en-US" sz="3400" i="1"/>
                        <m:t>+3</m:t>
                      </m:r>
                    </m:oMath>
                  </m:oMathPara>
                </a14:m>
                <a:endParaRPr lang="ru-RU" sz="34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400" i="1"/>
                        <m:t>б) </m:t>
                      </m:r>
                      <m:r>
                        <a:rPr lang="en-US" sz="3400" i="1"/>
                        <m:t>𝐹</m:t>
                      </m:r>
                      <m:d>
                        <m:dPr>
                          <m:ctrlPr>
                            <a:rPr lang="ru-RU" sz="3400" i="1"/>
                          </m:ctrlPr>
                        </m:dPr>
                        <m:e>
                          <m:r>
                            <a:rPr lang="en-US" sz="3400" i="1"/>
                            <m:t>𝑥</m:t>
                          </m:r>
                        </m:e>
                      </m:d>
                      <m:r>
                        <a:rPr lang="ru-RU" sz="3400"/>
                        <m:t>=</m:t>
                      </m:r>
                      <m:sSup>
                        <m:sSupPr>
                          <m:ctrlPr>
                            <a:rPr lang="ru-RU" sz="3400" i="1"/>
                          </m:ctrlPr>
                        </m:sSupPr>
                        <m:e>
                          <m:r>
                            <a:rPr lang="en-US" sz="3400" i="1"/>
                            <m:t>𝑥</m:t>
                          </m:r>
                        </m:e>
                        <m:sup>
                          <m:r>
                            <a:rPr lang="en-US" sz="3400" i="1"/>
                            <m:t>4</m:t>
                          </m:r>
                        </m:sup>
                      </m:sSup>
                      <m:r>
                        <a:rPr lang="en-US" sz="3400" i="1"/>
                        <m:t>−</m:t>
                      </m:r>
                      <m:sSup>
                        <m:sSupPr>
                          <m:ctrlPr>
                            <a:rPr lang="ru-RU" sz="3400" i="1"/>
                          </m:ctrlPr>
                        </m:sSupPr>
                        <m:e>
                          <m:r>
                            <a:rPr lang="en-US" sz="3400" i="1"/>
                            <m:t>𝑥</m:t>
                          </m:r>
                        </m:e>
                        <m:sup>
                          <m:r>
                            <a:rPr lang="en-US" sz="3400" i="1"/>
                            <m:t>11</m:t>
                          </m:r>
                        </m:sup>
                      </m:sSup>
                      <m:r>
                        <a:rPr lang="en-US" sz="3400" i="1"/>
                        <m:t>, </m:t>
                      </m:r>
                      <m:r>
                        <a:rPr lang="en-US" sz="3400" i="1"/>
                        <m:t>𝑓</m:t>
                      </m:r>
                      <m:d>
                        <m:dPr>
                          <m:ctrlPr>
                            <a:rPr lang="ru-RU" sz="3400" i="1"/>
                          </m:ctrlPr>
                        </m:dPr>
                        <m:e>
                          <m:r>
                            <a:rPr lang="en-US" sz="3400" i="1"/>
                            <m:t>𝑥</m:t>
                          </m:r>
                        </m:e>
                      </m:d>
                      <m:r>
                        <a:rPr lang="ru-RU" sz="3400" b="0" i="1" smtClean="0">
                          <a:latin typeface="Cambria Math"/>
                        </a:rPr>
                        <m:t>=</m:t>
                      </m:r>
                      <m:r>
                        <a:rPr lang="en-US" sz="3400" i="1"/>
                        <m:t>4</m:t>
                      </m:r>
                      <m:sSup>
                        <m:sSupPr>
                          <m:ctrlPr>
                            <a:rPr lang="ru-RU" sz="3400" i="1"/>
                          </m:ctrlPr>
                        </m:sSupPr>
                        <m:e>
                          <m:r>
                            <a:rPr lang="en-US" sz="3400" i="1"/>
                            <m:t>𝑥</m:t>
                          </m:r>
                        </m:e>
                        <m:sup>
                          <m:r>
                            <a:rPr lang="en-US" sz="3400" i="1"/>
                            <m:t>3</m:t>
                          </m:r>
                        </m:sup>
                      </m:sSup>
                      <m:r>
                        <a:rPr lang="en-US" sz="3400" i="1"/>
                        <m:t>−113</m:t>
                      </m:r>
                      <m:sSup>
                        <m:sSupPr>
                          <m:ctrlPr>
                            <a:rPr lang="ru-RU" sz="3400" i="1"/>
                          </m:ctrlPr>
                        </m:sSupPr>
                        <m:e>
                          <m:r>
                            <a:rPr lang="en-US" sz="3400" i="1"/>
                            <m:t>𝑥</m:t>
                          </m:r>
                        </m:e>
                        <m:sup>
                          <m:r>
                            <a:rPr lang="en-US" sz="3400" i="1"/>
                            <m:t>10</m:t>
                          </m:r>
                        </m:sup>
                      </m:sSup>
                    </m:oMath>
                  </m:oMathPara>
                </a14:m>
                <a:endParaRPr lang="ru-RU" sz="34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400"/>
                        <m:t>в) </m:t>
                      </m:r>
                      <m:r>
                        <a:rPr lang="en-US" sz="3400" i="1"/>
                        <m:t>𝐹</m:t>
                      </m:r>
                      <m:d>
                        <m:dPr>
                          <m:ctrlPr>
                            <a:rPr lang="ru-RU" sz="3400" i="1"/>
                          </m:ctrlPr>
                        </m:dPr>
                        <m:e>
                          <m:r>
                            <a:rPr lang="en-US" sz="3400" i="1"/>
                            <m:t>𝑥</m:t>
                          </m:r>
                        </m:e>
                      </m:d>
                      <m:r>
                        <a:rPr lang="en-US" sz="3400" i="1"/>
                        <m:t>=</m:t>
                      </m:r>
                      <m:r>
                        <a:rPr lang="ru-RU" sz="3400" i="1"/>
                        <m:t>−4</m:t>
                      </m:r>
                      <m:r>
                        <a:rPr lang="en-US" sz="3400" i="1"/>
                        <m:t>𝑐𝑜𝑠𝑥</m:t>
                      </m:r>
                      <m:r>
                        <a:rPr lang="en-US" sz="3400" i="1"/>
                        <m:t>, </m:t>
                      </m:r>
                      <m:r>
                        <a:rPr lang="en-US" sz="3400" i="1"/>
                        <m:t>𝑓</m:t>
                      </m:r>
                      <m:d>
                        <m:dPr>
                          <m:ctrlPr>
                            <a:rPr lang="ru-RU" sz="3400" i="1"/>
                          </m:ctrlPr>
                        </m:dPr>
                        <m:e>
                          <m:r>
                            <a:rPr lang="en-US" sz="3400" i="1"/>
                            <m:t>𝑥</m:t>
                          </m:r>
                        </m:e>
                      </m:d>
                      <m:r>
                        <a:rPr lang="en-US" sz="3400" i="1"/>
                        <m:t>=4</m:t>
                      </m:r>
                      <m:r>
                        <a:rPr lang="en-US" sz="3400" i="1"/>
                        <m:t>𝑠𝑖𝑛𝑥</m:t>
                      </m:r>
                      <m:r>
                        <a:rPr lang="en-US" sz="3400" i="1"/>
                        <m:t> </m:t>
                      </m:r>
                    </m:oMath>
                  </m:oMathPara>
                </a14:m>
                <a:endParaRPr lang="ru-RU" sz="3400" i="1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3400"/>
                        <m:t>г) </m:t>
                      </m:r>
                      <m:r>
                        <a:rPr lang="en-US" sz="3400" i="1"/>
                        <m:t>𝐹</m:t>
                      </m:r>
                      <m:d>
                        <m:dPr>
                          <m:ctrlPr>
                            <a:rPr lang="ru-RU" sz="3400" i="1"/>
                          </m:ctrlPr>
                        </m:dPr>
                        <m:e>
                          <m:r>
                            <a:rPr lang="en-US" sz="3400" i="1"/>
                            <m:t>𝑥</m:t>
                          </m:r>
                        </m:e>
                      </m:d>
                      <m:r>
                        <a:rPr lang="en-US" sz="3400" i="1"/>
                        <m:t>=</m:t>
                      </m:r>
                      <m:r>
                        <a:rPr lang="ru-RU" sz="3400" i="1"/>
                        <m:t>−9</m:t>
                      </m:r>
                      <m:r>
                        <a:rPr lang="en-US" sz="3400" i="1"/>
                        <m:t>𝑠𝑖𝑛𝑥</m:t>
                      </m:r>
                      <m:r>
                        <a:rPr lang="en-US" sz="3400" i="1"/>
                        <m:t>, </m:t>
                      </m:r>
                      <m:r>
                        <a:rPr lang="en-US" sz="3400" i="1"/>
                        <m:t>𝑓</m:t>
                      </m:r>
                      <m:d>
                        <m:dPr>
                          <m:ctrlPr>
                            <a:rPr lang="ru-RU" sz="3400" i="1"/>
                          </m:ctrlPr>
                        </m:dPr>
                        <m:e>
                          <m:r>
                            <a:rPr lang="en-US" sz="3400" i="1"/>
                            <m:t>𝑥</m:t>
                          </m:r>
                        </m:e>
                      </m:d>
                      <m:r>
                        <a:rPr lang="en-US" sz="3400" i="1"/>
                        <m:t>=−9</m:t>
                      </m:r>
                      <m:r>
                        <a:rPr lang="en-US" sz="3400" i="1"/>
                        <m:t>𝑐𝑜𝑠𝑥</m:t>
                      </m:r>
                      <m:r>
                        <a:rPr lang="en-US" sz="3400" i="1"/>
                        <m:t> </m:t>
                      </m:r>
                    </m:oMath>
                  </m:oMathPara>
                </a14:m>
                <a:endParaRPr lang="ru-RU" sz="3400" dirty="0"/>
              </a:p>
            </p:txBody>
          </p:sp>
        </mc:Choice>
        <mc:Fallback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228" y="1417666"/>
                <a:ext cx="8211706" cy="220881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/>
              <p:cNvSpPr/>
              <p:nvPr/>
            </p:nvSpPr>
            <p:spPr>
              <a:xfrm>
                <a:off x="463692" y="4851410"/>
                <a:ext cx="7648128" cy="102893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800" i="1" smtClean="0"/>
                          </m:ctrlPr>
                        </m:sSupPr>
                        <m:e>
                          <m:r>
                            <a:rPr lang="ru-RU" sz="2800"/>
                            <m:t>в) </m:t>
                          </m:r>
                          <m:r>
                            <a:rPr lang="en-US" sz="2800" i="1"/>
                            <m:t>𝐹</m:t>
                          </m:r>
                        </m:e>
                        <m:sup>
                          <m:r>
                            <a:rPr lang="en-US" sz="2800" i="1"/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ru-RU" sz="2800" i="1"/>
                          </m:ctrlPr>
                        </m:dPr>
                        <m:e>
                          <m:r>
                            <a:rPr lang="en-US" sz="2800" i="1"/>
                            <m:t>𝑥</m:t>
                          </m:r>
                        </m:e>
                      </m:d>
                      <m:r>
                        <a:rPr lang="ru-RU" sz="2800"/>
                        <m:t>=</m:t>
                      </m:r>
                      <m:sSup>
                        <m:sSupPr>
                          <m:ctrlPr>
                            <a:rPr lang="ru-RU" sz="2800" i="1"/>
                          </m:ctrlPr>
                        </m:sSupPr>
                        <m:e>
                          <m:d>
                            <m:dPr>
                              <m:ctrlPr>
                                <a:rPr lang="ru-RU" sz="2800" i="1"/>
                              </m:ctrlPr>
                            </m:dPr>
                            <m:e>
                              <m:r>
                                <a:rPr lang="ru-RU" sz="2800" i="1"/>
                                <m:t>−4</m:t>
                              </m:r>
                              <m:r>
                                <a:rPr lang="en-US" sz="2800" i="1"/>
                                <m:t>𝑐𝑜𝑠𝑥</m:t>
                              </m:r>
                            </m:e>
                          </m:d>
                        </m:e>
                        <m:sup>
                          <m:r>
                            <a:rPr lang="en-US" sz="2800" i="1"/>
                            <m:t>′</m:t>
                          </m:r>
                        </m:sup>
                      </m:sSup>
                      <m:r>
                        <a:rPr lang="en-US" sz="2800" i="1"/>
                        <m:t>=−4∙</m:t>
                      </m:r>
                      <m:d>
                        <m:dPr>
                          <m:ctrlPr>
                            <a:rPr lang="ru-RU" sz="2800" i="1"/>
                          </m:ctrlPr>
                        </m:dPr>
                        <m:e>
                          <m:r>
                            <a:rPr lang="en-US" sz="2800" i="1"/>
                            <m:t>−</m:t>
                          </m:r>
                          <m:r>
                            <a:rPr lang="en-US" sz="2800" i="1"/>
                            <m:t>𝑠𝑖𝑛𝑥</m:t>
                          </m:r>
                        </m:e>
                      </m:d>
                      <m:r>
                        <a:rPr lang="en-US" sz="2800" i="1"/>
                        <m:t>=4</m:t>
                      </m:r>
                      <m:r>
                        <a:rPr lang="en-US" sz="2800" i="1"/>
                        <m:t>𝑠𝑖𝑛𝑥</m:t>
                      </m:r>
                      <m:r>
                        <a:rPr lang="ru-RU" sz="28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8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i="1"/>
                        <m:t>=</m:t>
                      </m:r>
                      <m:r>
                        <a:rPr lang="en-US" sz="2800" i="1"/>
                        <m:t>𝑓</m:t>
                      </m:r>
                      <m:d>
                        <m:dPr>
                          <m:ctrlPr>
                            <a:rPr lang="ru-RU" sz="2800" i="1"/>
                          </m:ctrlPr>
                        </m:dPr>
                        <m:e>
                          <m:r>
                            <a:rPr lang="en-US" sz="2800" i="1"/>
                            <m:t>𝑥</m:t>
                          </m:r>
                        </m:e>
                      </m:d>
                      <m:r>
                        <a:rPr lang="ru-RU" sz="2800" i="1"/>
                        <m:t> −верно.</m:t>
                      </m:r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692" y="4851410"/>
                <a:ext cx="7648128" cy="102893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898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26208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Процесс отыскания производной по заданной функции называют </a:t>
            </a:r>
            <a:r>
              <a:rPr lang="ru-RU" i="1" u="sng" dirty="0" smtClean="0">
                <a:solidFill>
                  <a:srgbClr val="FF0000"/>
                </a:solidFill>
              </a:rPr>
              <a:t>дифференцированием</a:t>
            </a:r>
            <a:r>
              <a:rPr lang="ru-RU" dirty="0" smtClean="0"/>
              <a:t>, а обратную операцию, т.е. процесс отыскания функции по заданной производной, - </a:t>
            </a:r>
            <a:r>
              <a:rPr lang="ru-RU" i="1" u="sng" dirty="0">
                <a:solidFill>
                  <a:srgbClr val="FF0000"/>
                </a:solidFill>
              </a:rPr>
              <a:t>интегрированием. </a:t>
            </a:r>
          </a:p>
        </p:txBody>
      </p:sp>
      <p:pic>
        <p:nvPicPr>
          <p:cNvPr id="4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5563" y="3434724"/>
            <a:ext cx="1407384" cy="3227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87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2900320" y="3094998"/>
                <a:ext cx="3111749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/>
                        </a:rPr>
                        <m:t>+</m:t>
                      </m:r>
                      <m:r>
                        <a:rPr lang="en-US" sz="3600" b="1" i="1"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320" y="3094998"/>
                <a:ext cx="3111749" cy="6588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2194490" y="4838569"/>
                <a:ext cx="4671472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/>
                        </a:rPr>
                        <m:t>𝒇</m:t>
                      </m:r>
                      <m:r>
                        <a:rPr lang="en-US" sz="3600" b="1" i="1">
                          <a:latin typeface="Cambria Math"/>
                        </a:rPr>
                        <m:t>′</m:t>
                      </m:r>
                      <m:d>
                        <m:d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sz="3600" b="1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3600" b="1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600" b="1" i="1">
                              <a:latin typeface="Cambria Math"/>
                            </a:rPr>
                            <m:t>(</m:t>
                          </m:r>
                          <m:r>
                            <a:rPr lang="en-US" sz="3600" b="1" i="1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3600" b="1" i="1">
                          <a:latin typeface="Cambria Math"/>
                        </a:rPr>
                        <m:t>+</m:t>
                      </m:r>
                      <m:r>
                        <a:rPr lang="en-US" sz="3600" b="1" i="1">
                          <a:latin typeface="Cambria Math"/>
                        </a:rPr>
                        <m:t>𝟕</m:t>
                      </m:r>
                      <m:r>
                        <a:rPr lang="en-US" sz="3600" b="1" i="1">
                          <a:latin typeface="Cambria Math"/>
                        </a:rPr>
                        <m:t>)′=</m:t>
                      </m:r>
                      <m:r>
                        <a:rPr lang="en-US" sz="3600" b="1" i="1">
                          <a:latin typeface="Cambria Math"/>
                        </a:rPr>
                        <m:t>𝟐</m:t>
                      </m:r>
                      <m:r>
                        <a:rPr lang="en-US" sz="3600" b="1" i="1"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4490" y="4838569"/>
                <a:ext cx="4671472" cy="6588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Стрелка вниз 5"/>
          <p:cNvSpPr/>
          <p:nvPr/>
        </p:nvSpPr>
        <p:spPr>
          <a:xfrm>
            <a:off x="4500495" y="3973657"/>
            <a:ext cx="172160" cy="61202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flipV="1">
            <a:off x="3808056" y="2321764"/>
            <a:ext cx="172160" cy="66906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2805822" y="1268760"/>
                <a:ext cx="3247619" cy="975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ru-RU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𝑭</m:t>
                    </m:r>
                    <m:d>
                      <m:dPr>
                        <m:ctrlP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num>
                      <m:den>
                        <m:r>
                          <a:rPr lang="en-US" sz="36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sz="3600" b="1" i="1">
                        <a:solidFill>
                          <a:schemeClr val="tx1"/>
                        </a:solidFill>
                        <a:latin typeface="Cambria Math"/>
                      </a:rPr>
                      <m:t>𝟕</m:t>
                    </m:r>
                    <m:r>
                      <a:rPr lang="en-US" sz="3600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</m:oMath>
                </a14:m>
                <a:endParaRPr 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5822" y="1268760"/>
                <a:ext cx="3247619" cy="9753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918517" y="3924792"/>
            <a:ext cx="343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дифференцирование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683568" y="2368016"/>
            <a:ext cx="280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интегрирование</a:t>
            </a:r>
            <a:endParaRPr lang="ru-RU" sz="2800" dirty="0"/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3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Дифференцирование и </a:t>
            </a:r>
            <a:r>
              <a:rPr lang="ru-RU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интегрирование</a:t>
            </a:r>
            <a:endParaRPr lang="ru-RU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4500495" y="2368016"/>
            <a:ext cx="172160" cy="612021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 flipV="1">
            <a:off x="3801002" y="3954526"/>
            <a:ext cx="172160" cy="66906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4932039" y="2367845"/>
            <a:ext cx="34318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дифференцирование</a:t>
            </a:r>
            <a:endParaRPr lang="ru-RU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69752" y="3965078"/>
            <a:ext cx="280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интегрирование</a:t>
            </a:r>
            <a:endParaRPr lang="ru-RU" sz="2800" dirty="0"/>
          </a:p>
        </p:txBody>
      </p:sp>
      <p:pic>
        <p:nvPicPr>
          <p:cNvPr id="19" name="Picture 2" descr="C:\Documents and Settings\Admin\Мои документы\Загрузки\0_10c61d_859a6c23_orig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9841" y="4293096"/>
            <a:ext cx="1033105" cy="2369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851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/>
      <p:bldP spid="13" grpId="0"/>
      <p:bldP spid="15" grpId="0" animBg="1"/>
      <p:bldP spid="16" grpId="0" animBg="1"/>
      <p:bldP spid="17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906</Words>
  <Application>Microsoft Office PowerPoint</Application>
  <PresentationFormat>Экран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Тема Office</vt:lpstr>
      <vt:lpstr>Microsoft Equation 3.0</vt:lpstr>
      <vt:lpstr>Первообразная</vt:lpstr>
      <vt:lpstr>Презентация PowerPoint</vt:lpstr>
      <vt:lpstr>Найдём первообразную функции f(x), т.е. такую функцию, производная которой равна нашей функции </vt:lpstr>
      <vt:lpstr>Являются ли функции</vt:lpstr>
      <vt:lpstr>Геометрическая интерпретация</vt:lpstr>
      <vt:lpstr>Определение первообразной</vt:lpstr>
      <vt:lpstr>Презентация PowerPoint</vt:lpstr>
      <vt:lpstr>Презентация PowerPoint</vt:lpstr>
      <vt:lpstr>Дифференцирование и интегрирование</vt:lpstr>
      <vt:lpstr>Презентация PowerPoint</vt:lpstr>
      <vt:lpstr>Презентация PowerPoint</vt:lpstr>
      <vt:lpstr>Пример. Найти хотя бы одну первообразную первообразные функции</vt:lpstr>
      <vt:lpstr>Пример. Найти хотя бы одну первообразную первообразные функции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Первообразная</dc:title>
  <dc:creator>Догадова</dc:creator>
  <cp:lastModifiedBy>Догадова</cp:lastModifiedBy>
  <cp:revision>28</cp:revision>
  <dcterms:created xsi:type="dcterms:W3CDTF">2019-02-01T13:50:19Z</dcterms:created>
  <dcterms:modified xsi:type="dcterms:W3CDTF">2019-02-02T06:23:03Z</dcterms:modified>
</cp:coreProperties>
</file>