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72" r:id="rId6"/>
    <p:sldId id="257" r:id="rId7"/>
    <p:sldId id="261" r:id="rId8"/>
    <p:sldId id="262" r:id="rId9"/>
    <p:sldId id="266" r:id="rId10"/>
    <p:sldId id="269" r:id="rId11"/>
    <p:sldId id="270" r:id="rId12"/>
    <p:sldId id="271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FF"/>
    <a:srgbClr val="0033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75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8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1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22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86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84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1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5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05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68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522E-D2A1-4BB8-AB3C-C072D960676E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DD7E-C8ED-426A-94FE-8385A67F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4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Первообразная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6975" y="3356992"/>
            <a:ext cx="6400800" cy="141500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 и начала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математического анализ,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9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2642286"/>
                  </p:ext>
                </p:extLst>
              </p:nvPr>
            </p:nvGraphicFramePr>
            <p:xfrm>
              <a:off x="842098" y="1315165"/>
              <a:ext cx="3600400" cy="430951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800200"/>
                    <a:gridCol w="1800200"/>
                  </a:tblGrid>
                  <a:tr h="59237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="1" i="0" kern="1200" dirty="0" smtClean="0">
                              <a:solidFill>
                                <a:srgbClr val="00206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Функция</a:t>
                          </a:r>
                          <a:endParaRPr lang="en-US" sz="1800" b="1" i="0" kern="1200" dirty="0" smtClean="0">
                            <a:solidFill>
                              <a:srgbClr val="002060"/>
                            </a:solidFill>
                            <a:latin typeface="+mn-lt"/>
                            <a:ea typeface="+mn-ea"/>
                            <a:cs typeface="Arial" pitchFamily="34" charset="0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="1" i="0" kern="1200" dirty="0" smtClean="0">
                              <a:solidFill>
                                <a:srgbClr val="00206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Первообразная</a:t>
                          </a:r>
                          <a:endParaRPr lang="en-US" sz="1800" b="1" i="0" kern="1200" dirty="0" smtClean="0">
                            <a:solidFill>
                              <a:srgbClr val="002060"/>
                            </a:solidFill>
                            <a:latin typeface="+mn-lt"/>
                            <a:ea typeface="+mn-ea"/>
                            <a:cs typeface="Arial" pitchFamily="34" charset="0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1" dirty="0" smtClean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en-US" b="1" dirty="0" smtClean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𝒄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𝐜𝐨𝐧𝐬𝐭</m:t>
                                </m:r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4480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6681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6927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 smtClean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𝒓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≠−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𝒓</m:t>
                                        </m:r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𝒓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55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425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b="1" i="1" smtClean="0">
                                    <a:latin typeface="Cambria Math"/>
                                  </a:rPr>
                                  <m:t>, 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b="1" dirty="0" smtClean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2642286"/>
                  </p:ext>
                </p:extLst>
              </p:nvPr>
            </p:nvGraphicFramePr>
            <p:xfrm>
              <a:off x="842098" y="1315165"/>
              <a:ext cx="3600400" cy="430951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800200"/>
                    <a:gridCol w="1800200"/>
                  </a:tblGrid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4762" r="-99662" b="-5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4762" b="-573333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104762" r="-99662" b="-4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104762" b="-473333"/>
                          </a:stretch>
                        </a:blipFill>
                      </a:tcPr>
                    </a:tc>
                  </a:tr>
                  <a:tr h="44803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290541" r="-99662" b="-5716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290541" b="-571622"/>
                          </a:stretch>
                        </a:blipFill>
                      </a:tcPr>
                    </a:tc>
                  </a:tr>
                  <a:tr h="6470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272642" r="-99662" b="-2990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272642" b="-299057"/>
                          </a:stretch>
                        </a:blipFill>
                      </a:tcPr>
                    </a:tc>
                  </a:tr>
                  <a:tr h="6692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362385" r="-99662" b="-1908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362385" b="-190826"/>
                          </a:stretch>
                        </a:blipFill>
                      </a:tcPr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504000" r="-99662" b="-1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504000" b="-108000"/>
                          </a:stretch>
                        </a:blipFill>
                      </a:tcPr>
                    </a:tc>
                  </a:tr>
                  <a:tr h="65817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559259" r="-99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00339" t="-55925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8391462"/>
                  </p:ext>
                </p:extLst>
              </p:nvPr>
            </p:nvGraphicFramePr>
            <p:xfrm>
              <a:off x="4689905" y="1340769"/>
              <a:ext cx="3528392" cy="3644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43910"/>
                    <a:gridCol w="1884482"/>
                  </a:tblGrid>
                  <a:tr h="43204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𝒔𝒊𝒏𝒙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𝒄𝒐𝒔𝒙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407588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𝒄𝒐𝒔𝒙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𝒔𝒊𝒏𝒙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9915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𝒔𝒊𝒏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b="1" i="1" smtClean="0">
                                    <a:latin typeface="Cambria Math"/>
                                  </a:rPr>
                                  <m:t>=−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𝒄𝒕𝒈𝒙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10114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𝒄𝒐𝒔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𝒕𝒈𝒙</m:t>
                                </m:r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427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)=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7716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sup>
                                    </m:sSup>
                                  </m:num>
                                  <m:den>
                                    <m:func>
                                      <m:funcPr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𝒍𝒏</m:t>
                                        </m:r>
                                      </m:fName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</m:func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1507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𝑭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)=</m:t>
                                </m:r>
                                <m:func>
                                  <m:func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𝒍𝒏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b="1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8391462"/>
                  </p:ext>
                </p:extLst>
              </p:nvPr>
            </p:nvGraphicFramePr>
            <p:xfrm>
              <a:off x="4689905" y="1340769"/>
              <a:ext cx="3528392" cy="36442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43910"/>
                    <a:gridCol w="1884482"/>
                  </a:tblGrid>
                  <a:tr h="43204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408" r="-114815" b="-742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1408" r="-324" b="-742254"/>
                          </a:stretch>
                        </a:blipFill>
                      </a:tcPr>
                    </a:tc>
                  </a:tr>
                  <a:tr h="40758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7463" r="-114815" b="-6865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107463" r="-324" b="-686567"/>
                          </a:stretch>
                        </a:blipFill>
                      </a:tcPr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40404" r="-114815" b="-3646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140404" r="-324" b="-364646"/>
                          </a:stretch>
                        </a:blipFill>
                      </a:tcPr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38000" r="-114815" b="-26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238000" r="-324" b="-261000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563333" r="-114815" b="-3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563333" r="-324" b="-335000"/>
                          </a:stretch>
                        </a:blipFill>
                      </a:tcPr>
                    </a:tc>
                  </a:tr>
                  <a:tr h="61842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94059" r="-114815" b="-99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394059" r="-324" b="-99010"/>
                          </a:stretch>
                        </a:blipFill>
                      </a:tcPr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499000" r="-1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7379" t="-499000" r="-32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Прямоугольник 5"/>
          <p:cNvSpPr/>
          <p:nvPr/>
        </p:nvSpPr>
        <p:spPr>
          <a:xfrm>
            <a:off x="1969705" y="303582"/>
            <a:ext cx="5440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Таблица первообразных</a:t>
            </a:r>
          </a:p>
        </p:txBody>
      </p:sp>
      <p:pic>
        <p:nvPicPr>
          <p:cNvPr id="8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41" y="4293096"/>
            <a:ext cx="1033105" cy="236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19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03582"/>
            <a:ext cx="83529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5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Три правила нахождения </a:t>
            </a:r>
            <a:r>
              <a:rPr lang="ru-RU" sz="35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первообразных</a:t>
            </a:r>
            <a:endParaRPr lang="ru-RU" sz="350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5387478"/>
                  </p:ext>
                </p:extLst>
              </p:nvPr>
            </p:nvGraphicFramePr>
            <p:xfrm>
              <a:off x="611560" y="1359936"/>
              <a:ext cx="7794833" cy="3783857"/>
            </p:xfrm>
            <a:graphic>
              <a:graphicData uri="http://schemas.openxmlformats.org/drawingml/2006/table">
                <a:tbl>
                  <a:tblPr/>
                  <a:tblGrid>
                    <a:gridCol w="2743889"/>
                    <a:gridCol w="5050944"/>
                  </a:tblGrid>
                  <a:tr h="601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600" b="1" dirty="0" smtClean="0">
                              <a:solidFill>
                                <a:srgbClr val="002060"/>
                              </a:solidFill>
                            </a:rPr>
                            <a:t>Функция</a:t>
                          </a:r>
                          <a:endParaRPr lang="ru-RU" sz="2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600" b="1" dirty="0" smtClean="0">
                              <a:solidFill>
                                <a:srgbClr val="002060"/>
                              </a:solidFill>
                            </a:rPr>
                            <a:t>Первообразная</a:t>
                          </a:r>
                          <a:endParaRPr lang="ru-RU" sz="2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</a:tr>
                  <a:tr h="9824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+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g(x) </a:t>
                          </a:r>
                          <a:endParaRPr lang="ru-RU" sz="3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 </a:t>
                          </a:r>
                          <a:r>
                            <a:rPr lang="ru-RU" sz="3000" b="1" i="0" dirty="0" smtClean="0">
                              <a:solidFill>
                                <a:srgbClr val="002060"/>
                              </a:solidFill>
                            </a:rPr>
                            <a:t>+</a:t>
                          </a:r>
                          <a:r>
                            <a:rPr lang="ru-RU" sz="3000" b="1" i="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G(x)</a:t>
                          </a:r>
                        </a:p>
                        <a:p>
                          <a:pPr algn="ctr">
                            <a:lnSpc>
                              <a:spcPct val="80000"/>
                            </a:lnSpc>
                          </a:pPr>
                          <a:r>
                            <a:rPr lang="ru-RU" sz="2400" b="1" i="1" dirty="0" smtClean="0">
                              <a:solidFill>
                                <a:srgbClr val="0070C0"/>
                              </a:solidFill>
                              <a:latin typeface="+mn-lt"/>
                              <a:cs typeface="Times New Roman" pitchFamily="18" charset="0"/>
                            </a:rPr>
                            <a:t>Первообразная суммы равна сумме первообразных</a:t>
                          </a:r>
                          <a:endParaRPr lang="ru-RU" sz="2400" b="1" i="1" dirty="0">
                            <a:solidFill>
                              <a:srgbClr val="0070C0"/>
                            </a:solidFill>
                            <a:latin typeface="+mn-lt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9213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k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endParaRPr lang="ru-RU" sz="3000" b="1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k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endParaRPr lang="ru-RU" sz="3000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8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i="1" kern="1200" dirty="0" smtClean="0">
                              <a:solidFill>
                                <a:srgbClr val="0070C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Постоянный множитель можно выносить за знак первообразной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78834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</a:t>
                          </a:r>
                          <a:r>
                            <a:rPr lang="en-US" sz="3000" b="1" i="1" dirty="0" err="1" smtClean="0">
                              <a:solidFill>
                                <a:srgbClr val="002060"/>
                              </a:solidFill>
                            </a:rPr>
                            <a:t>kx+m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)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– </a:t>
                          </a:r>
                          <a:r>
                            <a:rPr lang="ru-RU" sz="2400" b="1" i="1" kern="1200" dirty="0" smtClean="0">
                              <a:solidFill>
                                <a:srgbClr val="0070C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сложная функция </a:t>
                          </a:r>
                          <a:endParaRPr lang="ru-RU" sz="2400" b="1" i="1" kern="1200" dirty="0" smtClean="0">
                            <a:solidFill>
                              <a:srgbClr val="0070C0"/>
                            </a:solidFill>
                            <a:latin typeface="+mn-lt"/>
                            <a:ea typeface="+mn-ea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0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3000" b="1" i="1" dirty="0" smtClean="0">
                                      <a:solidFill>
                                        <a:srgbClr val="002060"/>
                                      </a:solidFill>
                                    </a:rPr>
                                    <m:t>k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</a:t>
                          </a:r>
                          <a:r>
                            <a:rPr lang="en-US" sz="3000" b="1" i="1" dirty="0" err="1" smtClean="0">
                              <a:solidFill>
                                <a:srgbClr val="002060"/>
                              </a:solidFill>
                            </a:rPr>
                            <a:t>kx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+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m)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endParaRPr lang="ru-RU" sz="3000" b="1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5387478"/>
                  </p:ext>
                </p:extLst>
              </p:nvPr>
            </p:nvGraphicFramePr>
            <p:xfrm>
              <a:off x="611560" y="1359936"/>
              <a:ext cx="7794833" cy="3783857"/>
            </p:xfrm>
            <a:graphic>
              <a:graphicData uri="http://schemas.openxmlformats.org/drawingml/2006/table">
                <a:tbl>
                  <a:tblPr/>
                  <a:tblGrid>
                    <a:gridCol w="2743889"/>
                    <a:gridCol w="5050944"/>
                  </a:tblGrid>
                  <a:tr h="601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600" b="1" dirty="0" smtClean="0">
                              <a:solidFill>
                                <a:srgbClr val="002060"/>
                              </a:solidFill>
                            </a:rPr>
                            <a:t>Функция</a:t>
                          </a:r>
                          <a:endParaRPr lang="ru-RU" sz="2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chemeClr val="tx1"/>
                          </a:solidFill>
                          <a:prstDash val="soli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chemeClr val="tx1"/>
                          </a:solidFill>
                          <a:prstDash val="soli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600" b="1" dirty="0" smtClean="0">
                              <a:solidFill>
                                <a:srgbClr val="002060"/>
                              </a:solidFill>
                            </a:rPr>
                            <a:t>Первообразная</a:t>
                          </a:r>
                          <a:endParaRPr lang="ru-RU" sz="2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chemeClr val="tx1"/>
                          </a:solidFill>
                          <a:prstDash val="soli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</a:tr>
                  <a:tr h="11338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+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g(x) </a:t>
                          </a:r>
                          <a:endParaRPr lang="ru-RU" sz="3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 </a:t>
                          </a:r>
                          <a:r>
                            <a:rPr lang="ru-RU" sz="3000" b="1" i="0" dirty="0" smtClean="0">
                              <a:solidFill>
                                <a:srgbClr val="002060"/>
                              </a:solidFill>
                            </a:rPr>
                            <a:t>+</a:t>
                          </a:r>
                          <a:r>
                            <a:rPr lang="ru-RU" sz="3000" b="1" i="0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G(x)</a:t>
                          </a:r>
                        </a:p>
                        <a:p>
                          <a:pPr algn="ctr">
                            <a:lnSpc>
                              <a:spcPct val="80000"/>
                            </a:lnSpc>
                          </a:pPr>
                          <a:r>
                            <a:rPr lang="ru-RU" sz="2400" b="1" i="1" dirty="0" smtClean="0">
                              <a:solidFill>
                                <a:srgbClr val="0070C0"/>
                              </a:solidFill>
                              <a:latin typeface="+mn-lt"/>
                              <a:cs typeface="Times New Roman" pitchFamily="18" charset="0"/>
                            </a:rPr>
                            <a:t>Первообразная суммы равна сумме первообразных</a:t>
                          </a:r>
                          <a:endParaRPr lang="ru-RU" sz="2400" b="1" i="1" dirty="0">
                            <a:solidFill>
                              <a:srgbClr val="0070C0"/>
                            </a:solidFill>
                            <a:latin typeface="+mn-lt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11338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k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endParaRPr lang="ru-RU" sz="3000" b="1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k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F(x)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endParaRPr lang="ru-RU" sz="3000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8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i="1" kern="1200" dirty="0" smtClean="0">
                              <a:solidFill>
                                <a:srgbClr val="0070C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Постоянный множитель можно выносить за знак первообразной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у</a:t>
                          </a:r>
                          <a:r>
                            <a:rPr lang="ru-RU" sz="3000" b="1" i="1" baseline="0" dirty="0" smtClean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= 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f(</a:t>
                          </a:r>
                          <a:r>
                            <a:rPr lang="en-US" sz="3000" b="1" i="1" dirty="0" err="1" smtClean="0">
                              <a:solidFill>
                                <a:srgbClr val="002060"/>
                              </a:solidFill>
                            </a:rPr>
                            <a:t>kx+m</a:t>
                          </a:r>
                          <a:r>
                            <a:rPr lang="en-US" sz="3000" b="1" i="1" dirty="0" smtClean="0">
                              <a:solidFill>
                                <a:srgbClr val="002060"/>
                              </a:solidFill>
                            </a:rPr>
                            <a:t>)</a:t>
                          </a:r>
                          <a:r>
                            <a:rPr lang="ru-RU" sz="3000" b="1" i="1" dirty="0" smtClean="0">
                              <a:solidFill>
                                <a:srgbClr val="002060"/>
                              </a:solidFill>
                            </a:rPr>
                            <a:t> – </a:t>
                          </a:r>
                          <a:r>
                            <a:rPr lang="ru-RU" sz="2400" b="1" i="1" kern="1200" dirty="0" smtClean="0">
                              <a:solidFill>
                                <a:srgbClr val="0070C0"/>
                              </a:solidFill>
                              <a:latin typeface="+mn-lt"/>
                              <a:ea typeface="+mn-ea"/>
                              <a:cs typeface="Arial" pitchFamily="34" charset="0"/>
                            </a:rPr>
                            <a:t>сложная функция </a:t>
                          </a:r>
                          <a:endParaRPr lang="ru-RU" sz="2400" b="1" i="1" kern="1200" dirty="0" smtClean="0">
                            <a:solidFill>
                              <a:srgbClr val="0070C0"/>
                            </a:solidFill>
                            <a:latin typeface="+mn-lt"/>
                            <a:ea typeface="+mn-ea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4282" t="-319333" r="-121" b="-15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Прямоугольник 6"/>
          <p:cNvSpPr/>
          <p:nvPr/>
        </p:nvSpPr>
        <p:spPr>
          <a:xfrm>
            <a:off x="611560" y="5331288"/>
            <a:ext cx="7128792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70C0"/>
                </a:solidFill>
                <a:cs typeface="Arial" pitchFamily="34" charset="0"/>
              </a:rPr>
              <a:t>Замечание: </a:t>
            </a:r>
            <a:r>
              <a:rPr lang="ru-RU" sz="2500" dirty="0" smtClean="0"/>
              <a:t>Нет правил для нахождения первообразных произведения и частного, т.к. невозможно по результату произведения или частного определить «первичный образ».</a:t>
            </a:r>
            <a:endParaRPr lang="ru-RU" sz="2500" dirty="0"/>
          </a:p>
        </p:txBody>
      </p:sp>
      <p:pic>
        <p:nvPicPr>
          <p:cNvPr id="9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41" y="4293096"/>
            <a:ext cx="1033105" cy="236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3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хотя бы одну первообразную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первообразные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функции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121247"/>
              </p:ext>
            </p:extLst>
          </p:nvPr>
        </p:nvGraphicFramePr>
        <p:xfrm>
          <a:off x="1331640" y="1484784"/>
          <a:ext cx="6192688" cy="850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Формула" r:id="rId3" imgW="1663560" imgH="228600" progId="Equation.3">
                  <p:embed/>
                </p:oleObj>
              </mc:Choice>
              <mc:Fallback>
                <p:oleObj name="Формула" r:id="rId3" imgW="166356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484784"/>
                        <a:ext cx="6192688" cy="8504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8161" y="2504154"/>
            <a:ext cx="21271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>
                <a:latin typeface="Arial" pitchFamily="34" charset="0"/>
                <a:ea typeface="+mj-ea"/>
                <a:cs typeface="Arial" pitchFamily="34" charset="0"/>
              </a:rPr>
              <a:t>Решение: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006001"/>
              </p:ext>
            </p:extLst>
          </p:nvPr>
        </p:nvGraphicFramePr>
        <p:xfrm>
          <a:off x="1115616" y="3147871"/>
          <a:ext cx="6410325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Формула" r:id="rId5" imgW="1866600" imgH="419040" progId="Equation.3">
                  <p:embed/>
                </p:oleObj>
              </mc:Choice>
              <mc:Fallback>
                <p:oleObj name="Формула" r:id="rId5" imgW="1866600" imgH="419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147871"/>
                        <a:ext cx="6410325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659" y="3717032"/>
            <a:ext cx="1284288" cy="294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0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хотя бы одну первообразную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первообразные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функции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Admin\Мои документы\Kyocera_20190202_001\Scan_0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6820"/>
            <a:ext cx="5976664" cy="52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33565" y="305467"/>
                <a:ext cx="8229600" cy="1007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500" dirty="0" smtClean="0"/>
                  <a:t>Рассмотрим функцию</a:t>
                </a:r>
                <a:r>
                  <a:rPr lang="ru-RU" sz="2500" dirty="0"/>
                  <a:t> </a:t>
                </a:r>
                <a:endParaRPr lang="ru-RU" sz="30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+7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3565" y="305467"/>
                <a:ext cx="8229600" cy="1007400"/>
              </a:xfrm>
              <a:blipFill rotWithShape="1">
                <a:blip r:embed="rId2"/>
                <a:stretch>
                  <a:fillRect l="-1259" t="-4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2023" y="1408723"/>
                <a:ext cx="8784976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dirty="0" smtClean="0"/>
                  <a:t>Найдём производную этой функции </a:t>
                </a:r>
                <a:endParaRPr lang="ru-RU" sz="30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𝑓</m:t>
                      </m:r>
                      <m:r>
                        <a:rPr lang="en-US" sz="3200" b="0" i="1" smtClean="0">
                          <a:latin typeface="Cambria Math"/>
                        </a:rPr>
                        <m:t>′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/>
                        </a:rPr>
                        <m:t>+7</m:t>
                      </m:r>
                      <m:r>
                        <a:rPr lang="en-US" sz="3200" b="0" i="1" smtClean="0">
                          <a:latin typeface="Cambria Math"/>
                        </a:rPr>
                        <m:t>)′=2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23" y="1408723"/>
                <a:ext cx="8784976" cy="969496"/>
              </a:xfrm>
              <a:prstGeom prst="rect">
                <a:avLst/>
              </a:prstGeom>
              <a:blipFill rotWithShape="1">
                <a:blip r:embed="rId3"/>
                <a:stretch>
                  <a:fillRect l="-1110" t="-4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75532" y="3847909"/>
                <a:ext cx="8392797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dirty="0" smtClean="0"/>
                  <a:t>Но функция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500" dirty="0" smtClean="0"/>
                  <a:t> сама по тому же принципу «произведена на свет» какой то функцией, каким то «родителем».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32" y="3847909"/>
                <a:ext cx="8392797" cy="892552"/>
              </a:xfrm>
              <a:prstGeom prst="rect">
                <a:avLst/>
              </a:prstGeom>
              <a:blipFill rotWithShape="1">
                <a:blip r:embed="rId4"/>
                <a:stretch>
                  <a:fillRect l="-1162" t="-4762" b="-11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4806" y="4869160"/>
                <a:ext cx="8748758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dirty="0" smtClean="0"/>
                  <a:t>Сегодня мы научимся по функции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500" dirty="0" smtClean="0"/>
                  <a:t> находить её «родителей», т.е. «бабушек  и дедушек», восстанавливать их первичный образ, по-научному находить  </a:t>
                </a:r>
                <a:r>
                  <a:rPr lang="ru-RU" sz="2500" i="1" u="sng" dirty="0" smtClean="0">
                    <a:solidFill>
                      <a:srgbClr val="FF0000"/>
                    </a:solidFill>
                  </a:rPr>
                  <a:t>первообразную</a:t>
                </a:r>
                <a:r>
                  <a:rPr lang="ru-RU" sz="2500" dirty="0" smtClean="0"/>
                  <a:t> функции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500" dirty="0" smtClean="0"/>
                  <a:t>, новую функцию обозначают 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FF000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ru-RU" sz="2500" b="1" i="0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500" b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06" y="4869160"/>
                <a:ext cx="8748758" cy="1631216"/>
              </a:xfrm>
              <a:prstGeom prst="rect">
                <a:avLst/>
              </a:prstGeom>
              <a:blipFill rotWithShape="1">
                <a:blip r:embed="rId5"/>
                <a:stretch>
                  <a:fillRect l="-1185" t="-2622" b="-8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70033" y="2511127"/>
                <a:ext cx="8983563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dirty="0" smtClean="0"/>
                  <a:t>Термин «производная» можно обосновать «по-житейски»: функция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r>
                      <a:rPr lang="en-US" sz="2500" i="1"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500" dirty="0" smtClean="0"/>
                  <a:t> «произведена на свет» функцией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2500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ru-RU" sz="2500" dirty="0"/>
                  <a:t> </a:t>
                </a:r>
                <a:r>
                  <a:rPr lang="ru-RU" sz="2500" dirty="0" smtClean="0"/>
                  <a:t>Функция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500" dirty="0"/>
                  <a:t> </a:t>
                </a:r>
                <a:r>
                  <a:rPr lang="ru-RU" sz="2500" dirty="0" smtClean="0"/>
                  <a:t>выступает как бы в качестве «родителя».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33" y="2511127"/>
                <a:ext cx="8983563" cy="1246495"/>
              </a:xfrm>
              <a:prstGeom prst="rect">
                <a:avLst/>
              </a:prstGeom>
              <a:blipFill rotWithShape="1">
                <a:blip r:embed="rId6"/>
                <a:stretch>
                  <a:fillRect l="-1085" t="-3431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04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97784" y="260648"/>
                <a:ext cx="8435280" cy="1210146"/>
              </a:xfrm>
            </p:spPr>
            <p:txBody>
              <a:bodyPr>
                <a:noAutofit/>
              </a:bodyPr>
              <a:lstStyle/>
              <a:p>
                <a:pPr algn="l"/>
                <a:r>
                  <a:rPr lang="ru-RU" sz="2800" dirty="0" smtClean="0">
                    <a:solidFill>
                      <a:schemeClr val="tx1"/>
                    </a:solidFill>
                    <a:latin typeface="+mn-lt"/>
                    <a:cs typeface="Arial" pitchFamily="34" charset="0"/>
                  </a:rPr>
                  <a:t>Найдём</a:t>
                </a:r>
                <a:r>
                  <a:rPr lang="ru-RU" sz="2800" dirty="0">
                    <a:solidFill>
                      <a:schemeClr val="tx1"/>
                    </a:solidFill>
                    <a:latin typeface="+mn-lt"/>
                    <a:cs typeface="Arial" pitchFamily="34" charset="0"/>
                  </a:rPr>
                  <a:t> первообразную функции</a:t>
                </a:r>
                <a:r>
                  <a:rPr lang="en-US" sz="2800" dirty="0">
                    <a:solidFill>
                      <a:schemeClr val="tx1"/>
                    </a:solidFill>
                    <a:latin typeface="+mn-lt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800" dirty="0" smtClean="0">
                    <a:solidFill>
                      <a:schemeClr val="tx1"/>
                    </a:solidFill>
                    <a:latin typeface="+mn-lt"/>
                    <a:cs typeface="Arial" pitchFamily="34" charset="0"/>
                  </a:rPr>
                  <a:t>, т.е. такую функцию, производная которой равна нашей функции </a:t>
                </a:r>
                <a:endParaRPr lang="ru-RU" sz="2800" dirty="0">
                  <a:solidFill>
                    <a:schemeClr val="tx1"/>
                  </a:solidFill>
                  <a:latin typeface="+mn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7784" y="260648"/>
                <a:ext cx="8435280" cy="1210146"/>
              </a:xfrm>
              <a:blipFill rotWithShape="1">
                <a:blip r:embed="rId2"/>
                <a:stretch>
                  <a:fillRect l="-1445" t="-11111" b="-217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00320" y="2980037"/>
                <a:ext cx="311174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/>
                        </a:rPr>
                        <m:t>+</m:t>
                      </m:r>
                      <m:r>
                        <a:rPr lang="en-US" sz="3600" b="1" i="1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320" y="2980037"/>
                <a:ext cx="3111749" cy="6588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7357" y="4509120"/>
                <a:ext cx="467147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/>
                        </a:rPr>
                        <m:t>𝒇</m:t>
                      </m:r>
                      <m:r>
                        <a:rPr lang="en-US" sz="3600" b="1" i="1">
                          <a:latin typeface="Cambria Math"/>
                        </a:rPr>
                        <m:t>′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/>
                            </a:rPr>
                            <m:t>(</m:t>
                          </m:r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/>
                        </a:rPr>
                        <m:t>+</m:t>
                      </m:r>
                      <m:r>
                        <a:rPr lang="en-US" sz="3600" b="1" i="1">
                          <a:latin typeface="Cambria Math"/>
                        </a:rPr>
                        <m:t>𝟕</m:t>
                      </m:r>
                      <m:r>
                        <a:rPr lang="en-US" sz="3600" b="1" i="1">
                          <a:latin typeface="Cambria Math"/>
                        </a:rPr>
                        <m:t>)′=</m:t>
                      </m:r>
                      <m:r>
                        <a:rPr lang="en-US" sz="3600" b="1" i="1">
                          <a:latin typeface="Cambria Math"/>
                        </a:rPr>
                        <m:t>𝟐</m:t>
                      </m:r>
                      <m:r>
                        <a:rPr lang="en-US" sz="36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357" y="4509120"/>
                <a:ext cx="4671472" cy="6588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низ 5"/>
          <p:cNvSpPr/>
          <p:nvPr/>
        </p:nvSpPr>
        <p:spPr>
          <a:xfrm>
            <a:off x="4358066" y="3667648"/>
            <a:ext cx="172160" cy="61202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59835" y="2357849"/>
            <a:ext cx="172160" cy="61202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805822" y="1268760"/>
                <a:ext cx="3247619" cy="975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</a:rPr>
                      <m:t>𝟕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822" y="1268760"/>
                <a:ext cx="3247619" cy="9753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60973" y="5518084"/>
                <a:ext cx="8464241" cy="989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𝑭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36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𝟕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73" y="5518084"/>
                <a:ext cx="8464241" cy="9894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07791" y="5168018"/>
            <a:ext cx="2644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a typeface="+mj-ea"/>
                <a:cs typeface="Arial" pitchFamily="34" charset="0"/>
              </a:rPr>
              <a:t>Действительно,</a:t>
            </a:r>
            <a:r>
              <a:rPr lang="ru-RU" sz="2500" dirty="0" smtClean="0">
                <a:ea typeface="+mj-ea"/>
                <a:cs typeface="Arial" pitchFamily="34" charset="0"/>
              </a:rPr>
              <a:t> </a:t>
            </a:r>
            <a:endParaRPr lang="ru-RU" sz="2500" dirty="0"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7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19477" y="996277"/>
                <a:ext cx="3650359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003399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3399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3399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rgbClr val="003399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𝟕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𝟖</m:t>
                    </m:r>
                  </m:oMath>
                </a14:m>
                <a:endParaRPr lang="en-US" sz="3200" b="1" dirty="0">
                  <a:solidFill>
                    <a:srgbClr val="003399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77" y="996277"/>
                <a:ext cx="3650359" cy="8773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60684" y="977110"/>
                <a:ext cx="3650359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66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𝟕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−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US" sz="32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684" y="977110"/>
                <a:ext cx="3650359" cy="8773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l"/>
            <a:r>
              <a:rPr lang="ru-RU" sz="25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Являются ли функции</a:t>
            </a:r>
            <a:endParaRPr lang="ru-RU" sz="2500" dirty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941" y="1988840"/>
            <a:ext cx="5886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cs typeface="Arial" pitchFamily="34" charset="0"/>
              </a:rPr>
              <a:t>первообразными для нашей функции</a:t>
            </a:r>
            <a:endParaRPr lang="ru-RU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900319" y="2626168"/>
                <a:ext cx="311174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/>
                        </a:rPr>
                        <m:t>+</m:t>
                      </m:r>
                      <m:r>
                        <a:rPr lang="en-US" sz="3600" b="1" i="1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319" y="2626168"/>
                <a:ext cx="3111749" cy="6588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016554" y="2626167"/>
            <a:ext cx="469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4261" y="3573016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cs typeface="Arial" pitchFamily="34" charset="0"/>
              </a:rPr>
              <a:t>Да, т.к. их производные тоже равны нашей функции. </a:t>
            </a:r>
          </a:p>
          <a:p>
            <a:r>
              <a:rPr lang="ru-RU" sz="2500" dirty="0" smtClean="0">
                <a:cs typeface="Arial" pitchFamily="34" charset="0"/>
              </a:rPr>
              <a:t>Значит, все первообразные для данной функции имеют вид</a:t>
            </a:r>
            <a:endParaRPr lang="ru-RU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494470" y="4581128"/>
                <a:ext cx="3923446" cy="950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5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5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</a:rPr>
                      <m:t>𝟕</m:t>
                    </m:r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3500" b="1" i="1" smtClean="0">
                        <a:solidFill>
                          <a:srgbClr val="FF0000"/>
                        </a:solidFill>
                        <a:latin typeface="Cambria Math"/>
                      </a:rPr>
                      <m:t>𝒄</m:t>
                    </m:r>
                  </m:oMath>
                </a14:m>
                <a:endParaRPr lang="en-US" sz="35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470" y="4581128"/>
                <a:ext cx="3923446" cy="950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24" y="4434790"/>
            <a:ext cx="971322" cy="22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04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Геометрическая интерпретация</a:t>
            </a:r>
          </a:p>
        </p:txBody>
      </p:sp>
      <p:sp>
        <p:nvSpPr>
          <p:cNvPr id="4" name="Содержимое 2"/>
          <p:cNvSpPr txBox="1">
            <a:spLocks noGrp="1"/>
          </p:cNvSpPr>
          <p:nvPr>
            <p:ph idx="1"/>
          </p:nvPr>
        </p:nvSpPr>
        <p:spPr>
          <a:xfrm>
            <a:off x="4067944" y="1441746"/>
            <a:ext cx="4618856" cy="319695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None/>
              <a:tabLst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Графики всех первообразных данной функции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f(x)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получаются из графика какой-либо одной первообразной параллельными переносами вдоль оси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11992" y="1603483"/>
            <a:ext cx="3144550" cy="2432536"/>
            <a:chOff x="857224" y="4143380"/>
            <a:chExt cx="3144550" cy="2072496"/>
          </a:xfrm>
        </p:grpSpPr>
        <p:cxnSp>
          <p:nvCxnSpPr>
            <p:cNvPr id="6" name="Прямая со стрелкой 5"/>
            <p:cNvCxnSpPr/>
            <p:nvPr/>
          </p:nvCxnSpPr>
          <p:spPr>
            <a:xfrm rot="5400000" flipH="1" flipV="1">
              <a:off x="928662" y="5214950"/>
              <a:ext cx="2000264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>
              <a:off x="857224" y="5643578"/>
              <a:ext cx="3071834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571604" y="4143380"/>
              <a:ext cx="3048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/>
                <a:t>y</a:t>
              </a:r>
              <a:endParaRPr lang="en-US" sz="2000" b="1" i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98486" y="5656167"/>
              <a:ext cx="3032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/>
                <a:t>x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999744" y="5803392"/>
              <a:ext cx="2706624" cy="304800"/>
            </a:xfrm>
            <a:custGeom>
              <a:avLst/>
              <a:gdLst>
                <a:gd name="connsiteX0" fmla="*/ 0 w 2706624"/>
                <a:gd name="connsiteY0" fmla="*/ 304800 h 304800"/>
                <a:gd name="connsiteX1" fmla="*/ 609600 w 2706624"/>
                <a:gd name="connsiteY1" fmla="*/ 24384 h 304800"/>
                <a:gd name="connsiteX2" fmla="*/ 1999488 w 2706624"/>
                <a:gd name="connsiteY2" fmla="*/ 243840 h 304800"/>
                <a:gd name="connsiteX3" fmla="*/ 2706624 w 2706624"/>
                <a:gd name="connsiteY3" fmla="*/ 0 h 304800"/>
                <a:gd name="connsiteX4" fmla="*/ 2706624 w 2706624"/>
                <a:gd name="connsiteY4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24" h="304800">
                  <a:moveTo>
                    <a:pt x="0" y="304800"/>
                  </a:moveTo>
                  <a:cubicBezTo>
                    <a:pt x="138176" y="169672"/>
                    <a:pt x="276352" y="34544"/>
                    <a:pt x="609600" y="24384"/>
                  </a:cubicBezTo>
                  <a:cubicBezTo>
                    <a:pt x="942848" y="14224"/>
                    <a:pt x="1649984" y="247904"/>
                    <a:pt x="1999488" y="243840"/>
                  </a:cubicBezTo>
                  <a:cubicBezTo>
                    <a:pt x="2348992" y="239776"/>
                    <a:pt x="2706624" y="0"/>
                    <a:pt x="2706624" y="0"/>
                  </a:cubicBezTo>
                  <a:lnTo>
                    <a:pt x="2706624" y="0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846630" y="2373191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олилиния 11"/>
          <p:cNvSpPr/>
          <p:nvPr/>
        </p:nvSpPr>
        <p:spPr>
          <a:xfrm>
            <a:off x="854512" y="304022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олилиния 12"/>
          <p:cNvSpPr/>
          <p:nvPr/>
        </p:nvSpPr>
        <p:spPr>
          <a:xfrm>
            <a:off x="846630" y="217020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олилиния 13"/>
          <p:cNvSpPr/>
          <p:nvPr/>
        </p:nvSpPr>
        <p:spPr>
          <a:xfrm>
            <a:off x="846630" y="2638024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9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первообразной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hape 83"/>
          <p:cNvSpPr txBox="1">
            <a:spLocks noChangeArrowheads="1"/>
          </p:cNvSpPr>
          <p:nvPr/>
        </p:nvSpPr>
        <p:spPr bwMode="auto">
          <a:xfrm>
            <a:off x="460549" y="1484784"/>
            <a:ext cx="7967663" cy="227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Функцию</a:t>
            </a:r>
            <a:r>
              <a:rPr lang="ru-RU" sz="2800" i="1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 F(x</a:t>
            </a:r>
            <a:r>
              <a:rPr lang="ru-RU" sz="2800" i="1" dirty="0">
                <a:latin typeface="Arial" pitchFamily="34" charset="0"/>
                <a:cs typeface="Arial" pitchFamily="34" charset="0"/>
                <a:sym typeface="Times New Roman" pitchFamily="18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называют </a:t>
            </a:r>
            <a:r>
              <a:rPr lang="ru-RU" sz="28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первообразной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функции </a:t>
            </a:r>
            <a:r>
              <a:rPr lang="ru-RU" sz="2800" i="1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y </a:t>
            </a:r>
            <a:r>
              <a:rPr lang="ru-RU" sz="2800" i="1" dirty="0">
                <a:latin typeface="Arial" pitchFamily="34" charset="0"/>
                <a:cs typeface="Arial" pitchFamily="34" charset="0"/>
                <a:sym typeface="Times New Roman" pitchFamily="18" charset="0"/>
              </a:rPr>
              <a:t>= f(x)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некотором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промежутке</a:t>
            </a:r>
            <a:r>
              <a:rPr lang="ru-RU" sz="2800" i="1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если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всех </a:t>
            </a:r>
            <a:r>
              <a:rPr lang="ru-RU" sz="2800" i="1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x </a:t>
            </a:r>
            <a:r>
              <a:rPr lang="ru-RU" sz="2800" dirty="0" smtClean="0">
                <a:latin typeface="Arial" pitchFamily="34" charset="0"/>
                <a:cs typeface="Arial" pitchFamily="34" charset="0"/>
                <a:sym typeface="Times New Roman" pitchFamily="18" charset="0"/>
              </a:rPr>
              <a:t>из этого промежутка </a:t>
            </a:r>
            <a:endParaRPr lang="en-US" sz="2800" dirty="0" smtClean="0">
              <a:latin typeface="Arial" pitchFamily="34" charset="0"/>
              <a:cs typeface="Arial" pitchFamily="34" charset="0"/>
              <a:sym typeface="Times New Roman" pitchFamily="18" charset="0"/>
            </a:endParaRPr>
          </a:p>
          <a:p>
            <a:endParaRPr lang="ru-RU" sz="1600" i="1" dirty="0">
              <a:latin typeface="Arial" pitchFamily="34" charset="0"/>
              <a:cs typeface="Arial" pitchFamily="34" charset="0"/>
              <a:sym typeface="Times New Roman" pitchFamily="18" charset="0"/>
            </a:endParaRP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Times New Roman" pitchFamily="18" charset="0"/>
              </a:rPr>
              <a:t>F'(x) = f(x)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8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92211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Пример.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Докажите, что  функция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𝐹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является первообразной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для функции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, если:</a:t>
                </a:r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922114"/>
              </a:xfrm>
              <a:prstGeom prst="rect">
                <a:avLst/>
              </a:prstGeom>
              <a:blipFill rotWithShape="1">
                <a:blip r:embed="rId2"/>
                <a:stretch>
                  <a:fillRect l="-1481" t="-6623" r="-1259" b="-211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86228" y="3789040"/>
            <a:ext cx="3029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Доказательство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486228" y="4328190"/>
                <a:ext cx="799725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ru-RU" sz="2800" b="0" dirty="0" smtClean="0"/>
                  <a:t>а)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 smtClean="0">
                            <a:latin typeface="Cambria Math"/>
                          </a:rPr>
                          <m:t>𝐹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28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2800" b="0" i="1" smtClean="0">
                        <a:latin typeface="Cambria Math"/>
                      </a:rPr>
                      <m:t> −верно</m:t>
                    </m:r>
                  </m:oMath>
                </a14:m>
                <a:endParaRPr lang="ru-RU" sz="2800" i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28" y="4328190"/>
                <a:ext cx="7997254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601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486228" y="1417666"/>
                <a:ext cx="8211706" cy="2208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400" i="1" smtClean="0"/>
                        <m:t>а) </m:t>
                      </m:r>
                      <m:r>
                        <a:rPr lang="en-US" sz="3400" i="1" smtClean="0"/>
                        <m:t>𝐹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ru-RU" sz="3400"/>
                        <m:t>=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2</m:t>
                          </m:r>
                        </m:sup>
                      </m:sSup>
                      <m:r>
                        <a:rPr lang="en-US" sz="3400" i="1"/>
                        <m:t>+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3</m:t>
                          </m:r>
                        </m:sup>
                      </m:sSup>
                      <m:r>
                        <a:rPr lang="en-US" sz="3400" i="1"/>
                        <m:t>, </m:t>
                      </m:r>
                      <m:r>
                        <a:rPr lang="en-US" sz="3400" i="1"/>
                        <m:t>𝑓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en-US" sz="3400" i="1"/>
                        <m:t>=2</m:t>
                      </m:r>
                      <m:r>
                        <a:rPr lang="en-US" sz="3400" i="1"/>
                        <m:t>𝑥</m:t>
                      </m:r>
                      <m:r>
                        <a:rPr lang="en-US" sz="3400" i="1"/>
                        <m:t>+3</m:t>
                      </m:r>
                    </m:oMath>
                  </m:oMathPara>
                </a14:m>
                <a:endParaRPr lang="ru-RU" sz="3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400" i="1"/>
                        <m:t>б) </m:t>
                      </m:r>
                      <m:r>
                        <a:rPr lang="en-US" sz="3400" i="1"/>
                        <m:t>𝐹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ru-RU" sz="3400"/>
                        <m:t>=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4</m:t>
                          </m:r>
                        </m:sup>
                      </m:sSup>
                      <m:r>
                        <a:rPr lang="en-US" sz="3400" i="1"/>
                        <m:t>−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11</m:t>
                          </m:r>
                        </m:sup>
                      </m:sSup>
                      <m:r>
                        <a:rPr lang="en-US" sz="3400" i="1"/>
                        <m:t>, </m:t>
                      </m:r>
                      <m:r>
                        <a:rPr lang="en-US" sz="3400" i="1"/>
                        <m:t>𝑓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ru-RU" sz="3400" b="0" i="1" smtClean="0">
                          <a:latin typeface="Cambria Math"/>
                        </a:rPr>
                        <m:t>=</m:t>
                      </m:r>
                      <m:r>
                        <a:rPr lang="en-US" sz="3400" i="1"/>
                        <m:t>4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3</m:t>
                          </m:r>
                        </m:sup>
                      </m:sSup>
                      <m:r>
                        <a:rPr lang="en-US" sz="3400" i="1"/>
                        <m:t>−113</m:t>
                      </m:r>
                      <m:sSup>
                        <m:sSupPr>
                          <m:ctrlPr>
                            <a:rPr lang="ru-RU" sz="3400" i="1"/>
                          </m:ctrlPr>
                        </m:sSupPr>
                        <m:e>
                          <m:r>
                            <a:rPr lang="en-US" sz="3400" i="1"/>
                            <m:t>𝑥</m:t>
                          </m:r>
                        </m:e>
                        <m:sup>
                          <m:r>
                            <a:rPr lang="en-US" sz="3400" i="1"/>
                            <m:t>10</m:t>
                          </m:r>
                        </m:sup>
                      </m:sSup>
                    </m:oMath>
                  </m:oMathPara>
                </a14:m>
                <a:endParaRPr lang="ru-RU" sz="3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400"/>
                        <m:t>в) </m:t>
                      </m:r>
                      <m:r>
                        <a:rPr lang="en-US" sz="3400" i="1"/>
                        <m:t>𝐹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en-US" sz="3400" i="1"/>
                        <m:t>=</m:t>
                      </m:r>
                      <m:r>
                        <a:rPr lang="ru-RU" sz="3400" i="1"/>
                        <m:t>−4</m:t>
                      </m:r>
                      <m:r>
                        <a:rPr lang="en-US" sz="3400" i="1"/>
                        <m:t>𝑐𝑜𝑠𝑥</m:t>
                      </m:r>
                      <m:r>
                        <a:rPr lang="en-US" sz="3400" i="1"/>
                        <m:t>, </m:t>
                      </m:r>
                      <m:r>
                        <a:rPr lang="en-US" sz="3400" i="1"/>
                        <m:t>𝑓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en-US" sz="3400" i="1"/>
                        <m:t>=4</m:t>
                      </m:r>
                      <m:r>
                        <a:rPr lang="en-US" sz="3400" i="1"/>
                        <m:t>𝑠𝑖𝑛𝑥</m:t>
                      </m:r>
                      <m:r>
                        <a:rPr lang="en-US" sz="3400" i="1"/>
                        <m:t> </m:t>
                      </m:r>
                    </m:oMath>
                  </m:oMathPara>
                </a14:m>
                <a:endParaRPr lang="ru-RU" sz="3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400"/>
                        <m:t>г) </m:t>
                      </m:r>
                      <m:r>
                        <a:rPr lang="en-US" sz="3400" i="1"/>
                        <m:t>𝐹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en-US" sz="3400" i="1"/>
                        <m:t>=</m:t>
                      </m:r>
                      <m:r>
                        <a:rPr lang="ru-RU" sz="3400" i="1"/>
                        <m:t>−9</m:t>
                      </m:r>
                      <m:r>
                        <a:rPr lang="en-US" sz="3400" i="1"/>
                        <m:t>𝑠𝑖𝑛𝑥</m:t>
                      </m:r>
                      <m:r>
                        <a:rPr lang="en-US" sz="3400" i="1"/>
                        <m:t>, </m:t>
                      </m:r>
                      <m:r>
                        <a:rPr lang="en-US" sz="3400" i="1"/>
                        <m:t>𝑓</m:t>
                      </m:r>
                      <m:d>
                        <m:dPr>
                          <m:ctrlPr>
                            <a:rPr lang="ru-RU" sz="3400" i="1"/>
                          </m:ctrlPr>
                        </m:dPr>
                        <m:e>
                          <m:r>
                            <a:rPr lang="en-US" sz="3400" i="1"/>
                            <m:t>𝑥</m:t>
                          </m:r>
                        </m:e>
                      </m:d>
                      <m:r>
                        <a:rPr lang="en-US" sz="3400" i="1"/>
                        <m:t>=−9</m:t>
                      </m:r>
                      <m:r>
                        <a:rPr lang="en-US" sz="3400" i="1"/>
                        <m:t>𝑐𝑜𝑠𝑥</m:t>
                      </m:r>
                      <m:r>
                        <a:rPr lang="en-US" sz="3400" i="1"/>
                        <m:t> </m:t>
                      </m:r>
                    </m:oMath>
                  </m:oMathPara>
                </a14:m>
                <a:endParaRPr lang="ru-RU" sz="34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28" y="1417666"/>
                <a:ext cx="8211706" cy="22088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63692" y="4851410"/>
                <a:ext cx="7648128" cy="1028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/>
                          </m:ctrlPr>
                        </m:sSupPr>
                        <m:e>
                          <m:r>
                            <a:rPr lang="ru-RU" sz="2800"/>
                            <m:t>в) </m:t>
                          </m:r>
                          <m:r>
                            <a:rPr lang="en-US" sz="2800" i="1"/>
                            <m:t>𝐹</m:t>
                          </m:r>
                        </m:e>
                        <m:sup>
                          <m:r>
                            <a:rPr lang="en-US" sz="2800" i="1"/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2800" i="1"/>
                          </m:ctrlPr>
                        </m:dPr>
                        <m:e>
                          <m:r>
                            <a:rPr lang="en-US" sz="2800" i="1"/>
                            <m:t>𝑥</m:t>
                          </m:r>
                        </m:e>
                      </m:d>
                      <m:r>
                        <a:rPr lang="ru-RU" sz="2800"/>
                        <m:t>=</m:t>
                      </m:r>
                      <m:sSup>
                        <m:sSupPr>
                          <m:ctrlPr>
                            <a:rPr lang="ru-RU" sz="2800" i="1"/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/>
                              </m:ctrlPr>
                            </m:dPr>
                            <m:e>
                              <m:r>
                                <a:rPr lang="ru-RU" sz="2800" i="1"/>
                                <m:t>−4</m:t>
                              </m:r>
                              <m:r>
                                <a:rPr lang="en-US" sz="2800" i="1"/>
                                <m:t>𝑐𝑜𝑠𝑥</m:t>
                              </m:r>
                            </m:e>
                          </m:d>
                        </m:e>
                        <m:sup>
                          <m:r>
                            <a:rPr lang="en-US" sz="2800" i="1"/>
                            <m:t>′</m:t>
                          </m:r>
                        </m:sup>
                      </m:sSup>
                      <m:r>
                        <a:rPr lang="en-US" sz="2800" i="1"/>
                        <m:t>=−4∙</m:t>
                      </m:r>
                      <m:d>
                        <m:dPr>
                          <m:ctrlPr>
                            <a:rPr lang="ru-RU" sz="2800" i="1"/>
                          </m:ctrlPr>
                        </m:dPr>
                        <m:e>
                          <m:r>
                            <a:rPr lang="en-US" sz="2800" i="1"/>
                            <m:t>−</m:t>
                          </m:r>
                          <m:r>
                            <a:rPr lang="en-US" sz="2800" i="1"/>
                            <m:t>𝑠𝑖𝑛𝑥</m:t>
                          </m:r>
                        </m:e>
                      </m:d>
                      <m:r>
                        <a:rPr lang="en-US" sz="2800" i="1"/>
                        <m:t>=4</m:t>
                      </m:r>
                      <m:r>
                        <a:rPr lang="en-US" sz="2800" i="1"/>
                        <m:t>𝑠𝑖𝑛𝑥</m:t>
                      </m:r>
                      <m:r>
                        <a:rPr lang="ru-RU" sz="28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/>
                        <m:t>=</m:t>
                      </m:r>
                      <m:r>
                        <a:rPr lang="en-US" sz="2800" i="1"/>
                        <m:t>𝑓</m:t>
                      </m:r>
                      <m:d>
                        <m:dPr>
                          <m:ctrlPr>
                            <a:rPr lang="ru-RU" sz="2800" i="1"/>
                          </m:ctrlPr>
                        </m:dPr>
                        <m:e>
                          <m:r>
                            <a:rPr lang="en-US" sz="2800" i="1"/>
                            <m:t>𝑥</m:t>
                          </m:r>
                        </m:e>
                      </m:d>
                      <m:r>
                        <a:rPr lang="ru-RU" sz="2800" i="1"/>
                        <m:t> −верно.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92" y="4851410"/>
                <a:ext cx="7648128" cy="10289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9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2620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Процесс отыскания производной по заданной функции называют </a:t>
            </a:r>
            <a:r>
              <a:rPr lang="ru-RU" i="1" u="sng" dirty="0" smtClean="0">
                <a:solidFill>
                  <a:srgbClr val="FF0000"/>
                </a:solidFill>
              </a:rPr>
              <a:t>дифференцированием</a:t>
            </a:r>
            <a:r>
              <a:rPr lang="ru-RU" dirty="0" smtClean="0"/>
              <a:t>, а обратную операцию, т.е. процесс отыскания функции по заданной производной, - </a:t>
            </a:r>
            <a:r>
              <a:rPr lang="ru-RU" i="1" u="sng" dirty="0">
                <a:solidFill>
                  <a:srgbClr val="FF0000"/>
                </a:solidFill>
              </a:rPr>
              <a:t>интегрированием. </a:t>
            </a:r>
          </a:p>
        </p:txBody>
      </p:sp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8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00320" y="3094998"/>
                <a:ext cx="311174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/>
                        </a:rPr>
                        <m:t>+</m:t>
                      </m:r>
                      <m:r>
                        <a:rPr lang="en-US" sz="3600" b="1" i="1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320" y="3094998"/>
                <a:ext cx="3111749" cy="6588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94490" y="4838569"/>
                <a:ext cx="467147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/>
                        </a:rPr>
                        <m:t>𝒇</m:t>
                      </m:r>
                      <m:r>
                        <a:rPr lang="en-US" sz="3600" b="1" i="1">
                          <a:latin typeface="Cambria Math"/>
                        </a:rPr>
                        <m:t>′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/>
                            </a:rPr>
                            <m:t>(</m:t>
                          </m:r>
                          <m:r>
                            <a:rPr lang="en-US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/>
                        </a:rPr>
                        <m:t>+</m:t>
                      </m:r>
                      <m:r>
                        <a:rPr lang="en-US" sz="3600" b="1" i="1">
                          <a:latin typeface="Cambria Math"/>
                        </a:rPr>
                        <m:t>𝟕</m:t>
                      </m:r>
                      <m:r>
                        <a:rPr lang="en-US" sz="3600" b="1" i="1">
                          <a:latin typeface="Cambria Math"/>
                        </a:rPr>
                        <m:t>)′=</m:t>
                      </m:r>
                      <m:r>
                        <a:rPr lang="en-US" sz="3600" b="1" i="1">
                          <a:latin typeface="Cambria Math"/>
                        </a:rPr>
                        <m:t>𝟐</m:t>
                      </m:r>
                      <m:r>
                        <a:rPr lang="en-US" sz="36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490" y="4838569"/>
                <a:ext cx="4671472" cy="6588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низ 5"/>
          <p:cNvSpPr/>
          <p:nvPr/>
        </p:nvSpPr>
        <p:spPr>
          <a:xfrm>
            <a:off x="4500495" y="3973657"/>
            <a:ext cx="172160" cy="61202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flipV="1">
            <a:off x="3808056" y="2321764"/>
            <a:ext cx="172160" cy="6690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805822" y="1268760"/>
                <a:ext cx="3247619" cy="975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𝟕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822" y="1268760"/>
                <a:ext cx="3247619" cy="9753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918517" y="3924792"/>
            <a:ext cx="3431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дифференцирование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83568" y="2368016"/>
            <a:ext cx="2806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интегрирование</a:t>
            </a:r>
            <a:endParaRPr lang="ru-RU" sz="2800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Дифференцирование и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интегрирование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500495" y="2368016"/>
            <a:ext cx="172160" cy="61202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flipV="1">
            <a:off x="3801002" y="3954526"/>
            <a:ext cx="172160" cy="6690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932039" y="2367845"/>
            <a:ext cx="3431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дифференцирование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669752" y="3965078"/>
            <a:ext cx="2806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интегрирование</a:t>
            </a:r>
            <a:endParaRPr lang="ru-RU" sz="2800" dirty="0"/>
          </a:p>
        </p:txBody>
      </p:sp>
      <p:pic>
        <p:nvPicPr>
          <p:cNvPr id="19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41" y="4293096"/>
            <a:ext cx="1033105" cy="236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85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3" grpId="0"/>
      <p:bldP spid="15" grpId="0" animBg="1"/>
      <p:bldP spid="16" grpId="0" animBg="1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906</Words>
  <Application>Microsoft Office PowerPoint</Application>
  <PresentationFormat>Экран (4:3)</PresentationFormat>
  <Paragraphs>100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Microsoft Equation 3.0</vt:lpstr>
      <vt:lpstr>Первообразная</vt:lpstr>
      <vt:lpstr>Презентация PowerPoint</vt:lpstr>
      <vt:lpstr>Найдём первообразную функции f(x), т.е. такую функцию, производная которой равна нашей функции </vt:lpstr>
      <vt:lpstr>Являются ли функции</vt:lpstr>
      <vt:lpstr>Геометрическая интерпретация</vt:lpstr>
      <vt:lpstr>Определение первообразной</vt:lpstr>
      <vt:lpstr>Презентация PowerPoint</vt:lpstr>
      <vt:lpstr>Презентация PowerPoint</vt:lpstr>
      <vt:lpstr>Дифференцирование и интегрирование</vt:lpstr>
      <vt:lpstr>Презентация PowerPoint</vt:lpstr>
      <vt:lpstr>Презентация PowerPoint</vt:lpstr>
      <vt:lpstr>Пример. Найти хотя бы одну первообразную первообразные функции</vt:lpstr>
      <vt:lpstr>Пример. Найти хотя бы одну первообразную первообразные функции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Первообразная</dc:title>
  <dc:creator>Догадова</dc:creator>
  <cp:lastModifiedBy>Догадова</cp:lastModifiedBy>
  <cp:revision>28</cp:revision>
  <dcterms:created xsi:type="dcterms:W3CDTF">2019-02-01T13:50:19Z</dcterms:created>
  <dcterms:modified xsi:type="dcterms:W3CDTF">2019-02-02T06:23:03Z</dcterms:modified>
</cp:coreProperties>
</file>