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77" r:id="rId3"/>
    <p:sldId id="259" r:id="rId4"/>
    <p:sldId id="262" r:id="rId5"/>
    <p:sldId id="279" r:id="rId6"/>
    <p:sldId id="264" r:id="rId7"/>
    <p:sldId id="293" r:id="rId8"/>
    <p:sldId id="278" r:id="rId9"/>
    <p:sldId id="260" r:id="rId10"/>
    <p:sldId id="263" r:id="rId11"/>
    <p:sldId id="284" r:id="rId12"/>
    <p:sldId id="282" r:id="rId13"/>
    <p:sldId id="265" r:id="rId14"/>
    <p:sldId id="291" r:id="rId15"/>
    <p:sldId id="292" r:id="rId16"/>
    <p:sldId id="266" r:id="rId17"/>
    <p:sldId id="267" r:id="rId18"/>
    <p:sldId id="269" r:id="rId19"/>
    <p:sldId id="285" r:id="rId20"/>
    <p:sldId id="286" r:id="rId21"/>
    <p:sldId id="287" r:id="rId22"/>
    <p:sldId id="288" r:id="rId23"/>
    <p:sldId id="289" r:id="rId24"/>
    <p:sldId id="290" r:id="rId25"/>
    <p:sldId id="29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80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36625-1EC5-440C-BAC5-94B363B9A792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8A6D0-A55F-4899-A6AD-0A552DBC4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756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698CE-9D31-4318-B3D0-AE55D8700948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637F6-CDC5-4BDD-A284-36D7DD696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3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CA78512-CC35-473D-82DA-FFF451872E89}" type="slidenum">
              <a:rPr kumimoji="0" lang="ru-RU" sz="1200"/>
              <a:pPr/>
              <a:t>3</a:t>
            </a:fld>
            <a:endParaRPr kumimoji="0" lang="ru-RU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80E020D-B047-4BD0-AC8B-810FF9786266}" type="slidenum">
              <a:rPr kumimoji="0" lang="ru-RU" sz="1200"/>
              <a:pPr/>
              <a:t>4</a:t>
            </a:fld>
            <a:endParaRPr kumimoji="0" lang="ru-RU" sz="1200"/>
          </a:p>
        </p:txBody>
      </p:sp>
      <p:sp>
        <p:nvSpPr>
          <p:cNvPr id="112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CA78512-CC35-473D-82DA-FFF451872E89}" type="slidenum">
              <a:rPr kumimoji="0" lang="ru-RU" sz="1200"/>
              <a:pPr/>
              <a:t>9</a:t>
            </a:fld>
            <a:endParaRPr kumimoji="0" lang="ru-RU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80E020D-B047-4BD0-AC8B-810FF9786266}" type="slidenum">
              <a:rPr kumimoji="0" lang="ru-RU" sz="1200"/>
              <a:pPr/>
              <a:t>10</a:t>
            </a:fld>
            <a:endParaRPr kumimoji="0" lang="ru-RU" sz="1200"/>
          </a:p>
        </p:txBody>
      </p:sp>
      <p:sp>
        <p:nvSpPr>
          <p:cNvPr id="112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02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0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82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8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8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37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02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4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57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5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9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A035-638C-4CDF-9E6A-468CC7947B3C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D50B7-EC6A-4A39-9B24-7B911468B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1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2.png"/><Relationship Id="rId10" Type="http://schemas.openxmlformats.org/officeDocument/2006/relationships/image" Target="../media/image39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2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28.png"/><Relationship Id="rId10" Type="http://schemas.openxmlformats.org/officeDocument/2006/relationships/image" Target="../media/image39.png"/><Relationship Id="rId4" Type="http://schemas.openxmlformats.org/officeDocument/2006/relationships/image" Target="../media/image27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2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141.png"/><Relationship Id="rId7" Type="http://schemas.openxmlformats.org/officeDocument/2006/relationships/image" Target="../media/image18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image" Target="../media/image161.png"/><Relationship Id="rId4" Type="http://schemas.openxmlformats.org/officeDocument/2006/relationships/image" Target="../media/image151.png"/><Relationship Id="rId9" Type="http://schemas.openxmlformats.org/officeDocument/2006/relationships/image" Target="../media/image2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5.wmf"/><Relationship Id="rId17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49213"/>
            <a:ext cx="9671051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342584" cy="18276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933056"/>
            <a:ext cx="5832648" cy="97728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Подготовка к ЕГЭ (профиль),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11 класс</a:t>
            </a:r>
            <a:endParaRPr lang="ru-RU" sz="2800" b="1" dirty="0">
              <a:solidFill>
                <a:srgbClr val="FFF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РИСУНКИ\2_Школа\1_Учитель\Копия ___20160209_101731245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27095"/>
            <a:ext cx="3361556" cy="484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66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Oval 1027"/>
          <p:cNvSpPr>
            <a:spLocks noChangeArrowheads="1"/>
          </p:cNvSpPr>
          <p:nvPr/>
        </p:nvSpPr>
        <p:spPr bwMode="auto">
          <a:xfrm>
            <a:off x="514350" y="2116138"/>
            <a:ext cx="3598863" cy="35988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5151" name="Text Box 1047"/>
          <p:cNvSpPr txBox="1">
            <a:spLocks noChangeArrowheads="1"/>
          </p:cNvSpPr>
          <p:nvPr/>
        </p:nvSpPr>
        <p:spPr bwMode="auto">
          <a:xfrm>
            <a:off x="2383227" y="5703761"/>
            <a:ext cx="3810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 dirty="0"/>
              <a:t>-1</a:t>
            </a:r>
            <a:endParaRPr lang="ru-RU" sz="2800" b="1" dirty="0"/>
          </a:p>
        </p:txBody>
      </p:sp>
      <p:sp>
        <p:nvSpPr>
          <p:cNvPr id="5124" name="Line 1028"/>
          <p:cNvSpPr>
            <a:spLocks noChangeShapeType="1"/>
          </p:cNvSpPr>
          <p:nvPr/>
        </p:nvSpPr>
        <p:spPr bwMode="auto">
          <a:xfrm>
            <a:off x="2296884" y="1781629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5" name="Line 1029"/>
          <p:cNvSpPr>
            <a:spLocks noChangeShapeType="1"/>
          </p:cNvSpPr>
          <p:nvPr/>
        </p:nvSpPr>
        <p:spPr bwMode="auto">
          <a:xfrm>
            <a:off x="180181" y="3938245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6" name="Text Box 1031"/>
          <p:cNvSpPr txBox="1">
            <a:spLocks noChangeArrowheads="1"/>
          </p:cNvSpPr>
          <p:nvPr/>
        </p:nvSpPr>
        <p:spPr bwMode="auto">
          <a:xfrm>
            <a:off x="4408714" y="3900147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x</a:t>
            </a:r>
            <a:endParaRPr lang="ru-RU" b="1" i="1" dirty="0"/>
          </a:p>
        </p:txBody>
      </p:sp>
      <p:sp>
        <p:nvSpPr>
          <p:cNvPr id="5127" name="Text Box 1032"/>
          <p:cNvSpPr txBox="1">
            <a:spLocks noChangeArrowheads="1"/>
          </p:cNvSpPr>
          <p:nvPr/>
        </p:nvSpPr>
        <p:spPr bwMode="auto">
          <a:xfrm>
            <a:off x="1966686" y="1632622"/>
            <a:ext cx="381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y</a:t>
            </a:r>
            <a:endParaRPr lang="ru-RU" b="1" i="1" dirty="0"/>
          </a:p>
        </p:txBody>
      </p:sp>
      <p:sp>
        <p:nvSpPr>
          <p:cNvPr id="34825" name="Text Box 1033"/>
          <p:cNvSpPr txBox="1">
            <a:spLocks noChangeArrowheads="1"/>
          </p:cNvSpPr>
          <p:nvPr/>
        </p:nvSpPr>
        <p:spPr bwMode="auto">
          <a:xfrm>
            <a:off x="4949456" y="3131755"/>
            <a:ext cx="18722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i="1" dirty="0" smtClean="0">
                <a:cs typeface="Times New Roman" pitchFamily="18" charset="0"/>
              </a:rPr>
              <a:t>sin x </a:t>
            </a:r>
            <a:r>
              <a:rPr lang="en-US" sz="3600" b="1" i="1" dirty="0">
                <a:cs typeface="Times New Roman" pitchFamily="18" charset="0"/>
              </a:rPr>
              <a:t>= </a:t>
            </a:r>
            <a:r>
              <a:rPr lang="en-US" sz="3600" b="1" i="1" dirty="0">
                <a:cs typeface="Times New Roman" pitchFamily="18" charset="0"/>
                <a:sym typeface="Math1" pitchFamily="2" charset="2"/>
              </a:rPr>
              <a:t>0</a:t>
            </a:r>
            <a:endParaRPr lang="ru-RU" sz="3600" b="1" i="1" dirty="0">
              <a:cs typeface="Times New Roman" pitchFamily="18" charset="0"/>
              <a:sym typeface="Math1" pitchFamily="2" charset="2"/>
            </a:endParaRPr>
          </a:p>
        </p:txBody>
      </p:sp>
      <p:sp>
        <p:nvSpPr>
          <p:cNvPr id="34826" name="Text Box 1034"/>
          <p:cNvSpPr txBox="1">
            <a:spLocks noChangeArrowheads="1"/>
          </p:cNvSpPr>
          <p:nvPr/>
        </p:nvSpPr>
        <p:spPr bwMode="auto">
          <a:xfrm>
            <a:off x="4949456" y="4522569"/>
            <a:ext cx="23759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i="1" dirty="0" smtClean="0">
                <a:cs typeface="Times New Roman" pitchFamily="18" charset="0"/>
              </a:rPr>
              <a:t>sin x = -</a:t>
            </a:r>
            <a:r>
              <a:rPr lang="en-US" sz="3600" b="1" i="1" dirty="0" smtClean="0">
                <a:cs typeface="Times New Roman" pitchFamily="18" charset="0"/>
                <a:sym typeface="Math1" pitchFamily="2" charset="2"/>
              </a:rPr>
              <a:t>1</a:t>
            </a:r>
            <a:endParaRPr lang="ru-RU" sz="3600" b="1" i="1" dirty="0">
              <a:cs typeface="Times New Roman" pitchFamily="18" charset="0"/>
              <a:sym typeface="Math1" pitchFamily="2" charset="2"/>
            </a:endParaRPr>
          </a:p>
        </p:txBody>
      </p:sp>
      <p:sp>
        <p:nvSpPr>
          <p:cNvPr id="34830" name="Text Box 1038"/>
          <p:cNvSpPr txBox="1">
            <a:spLocks noChangeArrowheads="1"/>
          </p:cNvSpPr>
          <p:nvPr/>
        </p:nvSpPr>
        <p:spPr bwMode="auto">
          <a:xfrm>
            <a:off x="4933950" y="1424441"/>
            <a:ext cx="18722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i="1" dirty="0" smtClean="0">
                <a:cs typeface="Times New Roman" pitchFamily="18" charset="0"/>
              </a:rPr>
              <a:t>sin x </a:t>
            </a:r>
            <a:r>
              <a:rPr lang="en-US" sz="3600" b="1" i="1" dirty="0">
                <a:cs typeface="Times New Roman" pitchFamily="18" charset="0"/>
              </a:rPr>
              <a:t>= </a:t>
            </a:r>
            <a:r>
              <a:rPr lang="en-US" sz="3600" b="1" dirty="0">
                <a:cs typeface="Times New Roman" pitchFamily="18" charset="0"/>
                <a:sym typeface="Math1" pitchFamily="2" charset="2"/>
              </a:rPr>
              <a:t>1</a:t>
            </a:r>
            <a:endParaRPr lang="ru-RU" sz="3600" b="1" dirty="0"/>
          </a:p>
        </p:txBody>
      </p:sp>
      <p:grpSp>
        <p:nvGrpSpPr>
          <p:cNvPr id="34854" name="Group 1062"/>
          <p:cNvGrpSpPr>
            <a:grpSpLocks/>
          </p:cNvGrpSpPr>
          <p:nvPr/>
        </p:nvGrpSpPr>
        <p:grpSpPr bwMode="auto">
          <a:xfrm>
            <a:off x="2017716" y="3889032"/>
            <a:ext cx="527051" cy="430213"/>
            <a:chOff x="1279" y="2441"/>
            <a:chExt cx="332" cy="271"/>
          </a:xfrm>
        </p:grpSpPr>
        <p:sp>
          <p:nvSpPr>
            <p:cNvPr id="5155" name="Text Box 1030"/>
            <p:cNvSpPr txBox="1">
              <a:spLocks noChangeArrowheads="1"/>
            </p:cNvSpPr>
            <p:nvPr/>
          </p:nvSpPr>
          <p:spPr bwMode="auto">
            <a:xfrm>
              <a:off x="1279" y="2441"/>
              <a:ext cx="33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ru-RU" sz="2800" b="1" dirty="0"/>
                <a:t>0</a:t>
              </a:r>
            </a:p>
          </p:txBody>
        </p:sp>
        <p:sp>
          <p:nvSpPr>
            <p:cNvPr id="5156" name="AutoShape 1039"/>
            <p:cNvSpPr>
              <a:spLocks noChangeArrowheads="1"/>
            </p:cNvSpPr>
            <p:nvPr/>
          </p:nvSpPr>
          <p:spPr bwMode="auto">
            <a:xfrm>
              <a:off x="1424" y="2448"/>
              <a:ext cx="48" cy="48"/>
            </a:xfrm>
            <a:prstGeom prst="flowChartConnector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53" name="Text Box 1048"/>
          <p:cNvSpPr txBox="1">
            <a:spLocks noChangeArrowheads="1"/>
          </p:cNvSpPr>
          <p:nvPr/>
        </p:nvSpPr>
        <p:spPr bwMode="auto">
          <a:xfrm>
            <a:off x="2438521" y="1685924"/>
            <a:ext cx="3810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 dirty="0"/>
              <a:t>1</a:t>
            </a:r>
            <a:endParaRPr lang="ru-RU" sz="2800" b="1" dirty="0"/>
          </a:p>
        </p:txBody>
      </p:sp>
      <p:sp>
        <p:nvSpPr>
          <p:cNvPr id="5146" name="AutoShape 1060"/>
          <p:cNvSpPr>
            <a:spLocks noChangeArrowheads="1"/>
          </p:cNvSpPr>
          <p:nvPr/>
        </p:nvSpPr>
        <p:spPr bwMode="auto">
          <a:xfrm>
            <a:off x="4054475" y="3863974"/>
            <a:ext cx="111125" cy="111125"/>
          </a:xfrm>
          <a:prstGeom prst="flowChartConnector">
            <a:avLst/>
          </a:prstGeom>
          <a:solidFill>
            <a:srgbClr val="0070C0"/>
          </a:solidFill>
          <a:ln w="12700">
            <a:solidFill>
              <a:srgbClr val="0070C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Частные случаи уравнение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 x = m</a:t>
            </a:r>
            <a:endParaRPr lang="ru-RU" sz="3600" dirty="0"/>
          </a:p>
        </p:txBody>
      </p:sp>
      <p:sp>
        <p:nvSpPr>
          <p:cNvPr id="41" name="AutoShape 1060"/>
          <p:cNvSpPr>
            <a:spLocks noChangeArrowheads="1"/>
          </p:cNvSpPr>
          <p:nvPr/>
        </p:nvSpPr>
        <p:spPr bwMode="auto">
          <a:xfrm>
            <a:off x="2220912" y="5659437"/>
            <a:ext cx="111125" cy="111125"/>
          </a:xfrm>
          <a:prstGeom prst="flowChartConnector">
            <a:avLst/>
          </a:prstGeom>
          <a:solidFill>
            <a:srgbClr val="0070C0"/>
          </a:solidFill>
          <a:ln w="12700">
            <a:solidFill>
              <a:srgbClr val="0070C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p:sp>
        <p:nvSpPr>
          <p:cNvPr id="42" name="AutoShape 1060"/>
          <p:cNvSpPr>
            <a:spLocks noChangeArrowheads="1"/>
          </p:cNvSpPr>
          <p:nvPr/>
        </p:nvSpPr>
        <p:spPr bwMode="auto">
          <a:xfrm>
            <a:off x="2225678" y="2060575"/>
            <a:ext cx="111125" cy="111125"/>
          </a:xfrm>
          <a:prstGeom prst="flowChartConnector">
            <a:avLst/>
          </a:prstGeom>
          <a:solidFill>
            <a:srgbClr val="0070C0"/>
          </a:solidFill>
          <a:ln w="12700">
            <a:solidFill>
              <a:srgbClr val="0070C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802323" y="1538366"/>
                <a:ext cx="535723" cy="725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323" y="1538366"/>
                <a:ext cx="535723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949456" y="3730276"/>
                <a:ext cx="28333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456" y="3730276"/>
                <a:ext cx="283334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936119" y="2038357"/>
                <a:ext cx="3080202" cy="830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119" y="2038357"/>
                <a:ext cx="3080202" cy="83080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921605" y="5225998"/>
                <a:ext cx="3407728" cy="830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605" y="5225998"/>
                <a:ext cx="3407728" cy="8308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144409" y="6199163"/>
            <a:ext cx="355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 x = m –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ордината (у) точки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числовой окружности </a:t>
            </a:r>
            <a:endParaRPr lang="ru-RU" dirty="0"/>
          </a:p>
        </p:txBody>
      </p:sp>
      <p:sp>
        <p:nvSpPr>
          <p:cNvPr id="6" name="Дуга 5"/>
          <p:cNvSpPr/>
          <p:nvPr/>
        </p:nvSpPr>
        <p:spPr>
          <a:xfrm rot="5400000" flipH="1">
            <a:off x="1665688" y="3329300"/>
            <a:ext cx="1262391" cy="1180486"/>
          </a:xfrm>
          <a:prstGeom prst="arc">
            <a:avLst>
              <a:gd name="adj1" fmla="val 16200000"/>
              <a:gd name="adj2" fmla="val 5456024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AutoShape 1060"/>
          <p:cNvSpPr>
            <a:spLocks noChangeArrowheads="1"/>
          </p:cNvSpPr>
          <p:nvPr/>
        </p:nvSpPr>
        <p:spPr bwMode="auto">
          <a:xfrm>
            <a:off x="458787" y="3844582"/>
            <a:ext cx="111125" cy="111125"/>
          </a:xfrm>
          <a:prstGeom prst="flowChartConnector">
            <a:avLst/>
          </a:prstGeom>
          <a:solidFill>
            <a:srgbClr val="0070C0"/>
          </a:solidFill>
          <a:ln w="12700">
            <a:solidFill>
              <a:srgbClr val="0070C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433257" y="5412864"/>
                <a:ext cx="814647" cy="725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257" y="5412864"/>
                <a:ext cx="814647" cy="7253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 Box 1056"/>
          <p:cNvSpPr txBox="1">
            <a:spLocks noChangeArrowheads="1"/>
          </p:cNvSpPr>
          <p:nvPr/>
        </p:nvSpPr>
        <p:spPr bwMode="auto">
          <a:xfrm>
            <a:off x="4110037" y="3403155"/>
            <a:ext cx="484188" cy="50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339966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 i="1" dirty="0" smtClean="0">
                <a:solidFill>
                  <a:srgbClr val="0070C0"/>
                </a:solidFill>
                <a:sym typeface="Math1" pitchFamily="2" charset="2"/>
              </a:rPr>
              <a:t>0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>
            <a:off x="1230851" y="2883540"/>
            <a:ext cx="2132065" cy="2072006"/>
          </a:xfrm>
          <a:prstGeom prst="arc">
            <a:avLst>
              <a:gd name="adj1" fmla="val 16200000"/>
              <a:gd name="adj2" fmla="val 15500601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flipV="1">
            <a:off x="1415911" y="3138994"/>
            <a:ext cx="1761944" cy="1633426"/>
          </a:xfrm>
          <a:prstGeom prst="arc">
            <a:avLst>
              <a:gd name="adj1" fmla="val 16200000"/>
              <a:gd name="adj2" fmla="val 15500601"/>
            </a:avLst>
          </a:prstGeom>
          <a:ln w="28575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>
            <a:stCxn id="2" idx="2"/>
          </p:cNvCxnSpPr>
          <p:nvPr/>
        </p:nvCxnSpPr>
        <p:spPr>
          <a:xfrm flipV="1">
            <a:off x="2087325" y="2869162"/>
            <a:ext cx="98890" cy="3459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039257" y="4732396"/>
            <a:ext cx="157602" cy="54921"/>
          </a:xfrm>
          <a:prstGeom prst="straightConnector1">
            <a:avLst/>
          </a:prstGeom>
          <a:ln w="28575"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1706866" y="3730276"/>
            <a:ext cx="31863" cy="18926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66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1" grpId="0"/>
      <p:bldP spid="34825" grpId="0" autoUpdateAnimBg="0"/>
      <p:bldP spid="34826" grpId="0" autoUpdateAnimBg="0"/>
      <p:bldP spid="34830" grpId="0" autoUpdateAnimBg="0"/>
      <p:bldP spid="5153" grpId="0"/>
      <p:bldP spid="5146" grpId="0" animBg="1"/>
      <p:bldP spid="41" grpId="0" animBg="1"/>
      <p:bldP spid="42" grpId="0" animBg="1"/>
      <p:bldP spid="44" grpId="0"/>
      <p:bldP spid="5" grpId="0"/>
      <p:bldP spid="47" grpId="0"/>
      <p:bldP spid="48" grpId="0"/>
      <p:bldP spid="50" grpId="0"/>
      <p:bldP spid="6" grpId="0" animBg="1"/>
      <p:bldP spid="32" grpId="0" animBg="1"/>
      <p:bldP spid="33" grpId="0"/>
      <p:bldP spid="34" grpId="0"/>
      <p:bldP spid="2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8061678" y="4213313"/>
            <a:ext cx="381000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1</a:t>
            </a:r>
            <a:endParaRPr lang="ru-RU" b="1" i="1" baseline="-25000" dirty="0"/>
          </a:p>
        </p:txBody>
      </p:sp>
      <p:sp>
        <p:nvSpPr>
          <p:cNvPr id="82" name="Дуга 81"/>
          <p:cNvSpPr/>
          <p:nvPr/>
        </p:nvSpPr>
        <p:spPr>
          <a:xfrm rot="7932495">
            <a:off x="5487798" y="4132718"/>
            <a:ext cx="657021" cy="882425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968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11890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0" y="968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685800" y="11890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0" y="1173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77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1355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644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2642" y="5764969"/>
            <a:ext cx="3567767" cy="656871"/>
          </a:xfrm>
          <a:prstGeom prst="rect">
            <a:avLst/>
          </a:prstGeom>
          <a:noFill/>
        </p:spPr>
      </p:pic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 3.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уравнение</a:t>
            </a:r>
            <a:endParaRPr lang="ru-RU" sz="3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67544" y="2008198"/>
            <a:ext cx="20371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Решение: </a:t>
            </a:r>
            <a:endParaRPr lang="ru-RU" sz="3200" i="1" dirty="0"/>
          </a:p>
        </p:txBody>
      </p:sp>
      <p:sp>
        <p:nvSpPr>
          <p:cNvPr id="41" name="Line 1028"/>
          <p:cNvSpPr>
            <a:spLocks noChangeShapeType="1"/>
          </p:cNvSpPr>
          <p:nvPr/>
        </p:nvSpPr>
        <p:spPr bwMode="auto">
          <a:xfrm>
            <a:off x="6876256" y="1401763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Line 1029"/>
          <p:cNvSpPr>
            <a:spLocks noChangeShapeType="1"/>
          </p:cNvSpPr>
          <p:nvPr/>
        </p:nvSpPr>
        <p:spPr bwMode="auto">
          <a:xfrm>
            <a:off x="4742656" y="3535363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" name="Oval 1027"/>
          <p:cNvSpPr>
            <a:spLocks noChangeArrowheads="1"/>
          </p:cNvSpPr>
          <p:nvPr/>
        </p:nvSpPr>
        <p:spPr bwMode="auto">
          <a:xfrm>
            <a:off x="5328468" y="2058398"/>
            <a:ext cx="3095576" cy="291689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44" name="Line 31"/>
          <p:cNvSpPr>
            <a:spLocks noChangeShapeType="1"/>
          </p:cNvSpPr>
          <p:nvPr/>
        </p:nvSpPr>
        <p:spPr bwMode="auto">
          <a:xfrm>
            <a:off x="5124450" y="4221088"/>
            <a:ext cx="3503612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Text Box 1031"/>
          <p:cNvSpPr txBox="1">
            <a:spLocks noChangeArrowheads="1"/>
          </p:cNvSpPr>
          <p:nvPr/>
        </p:nvSpPr>
        <p:spPr bwMode="auto">
          <a:xfrm>
            <a:off x="8684305" y="3538419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x</a:t>
            </a:r>
            <a:endParaRPr lang="ru-RU" b="1" i="1" dirty="0"/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6944920" y="1355725"/>
            <a:ext cx="381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y</a:t>
            </a:r>
            <a:endParaRPr lang="ru-RU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30"/>
              <p:cNvSpPr txBox="1">
                <a:spLocks noChangeArrowheads="1"/>
              </p:cNvSpPr>
              <p:nvPr/>
            </p:nvSpPr>
            <p:spPr bwMode="auto">
              <a:xfrm>
                <a:off x="6930518" y="4024145"/>
                <a:ext cx="449664" cy="5186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30518" y="4024145"/>
                <a:ext cx="449664" cy="5186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AutoShape 29"/>
          <p:cNvSpPr>
            <a:spLocks noChangeArrowheads="1"/>
          </p:cNvSpPr>
          <p:nvPr/>
        </p:nvSpPr>
        <p:spPr bwMode="auto">
          <a:xfrm>
            <a:off x="6825568" y="4144888"/>
            <a:ext cx="119351" cy="136852"/>
          </a:xfrm>
          <a:prstGeom prst="flowChartConnector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AutoShape 33"/>
          <p:cNvSpPr>
            <a:spLocks noChangeArrowheads="1"/>
          </p:cNvSpPr>
          <p:nvPr/>
        </p:nvSpPr>
        <p:spPr bwMode="auto">
          <a:xfrm>
            <a:off x="8172400" y="4170615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AutoShape 33"/>
          <p:cNvSpPr>
            <a:spLocks noChangeArrowheads="1"/>
          </p:cNvSpPr>
          <p:nvPr/>
        </p:nvSpPr>
        <p:spPr bwMode="auto">
          <a:xfrm>
            <a:off x="5436096" y="4157751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Text Box 35"/>
          <p:cNvSpPr txBox="1">
            <a:spLocks noChangeArrowheads="1"/>
          </p:cNvSpPr>
          <p:nvPr/>
        </p:nvSpPr>
        <p:spPr bwMode="auto">
          <a:xfrm>
            <a:off x="5277573" y="4221088"/>
            <a:ext cx="4572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2</a:t>
            </a:r>
            <a:endParaRPr lang="ru-RU" b="1" i="1" baseline="-250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8134705" y="2814090"/>
            <a:ext cx="244070" cy="1505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7596336" y="2153638"/>
            <a:ext cx="216024" cy="2257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876256" y="1907091"/>
            <a:ext cx="0" cy="2465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5997871" y="2153638"/>
            <a:ext cx="169540" cy="263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328468" y="2837619"/>
            <a:ext cx="298677" cy="1035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5144413" y="3535363"/>
            <a:ext cx="3472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5399621" y="4104540"/>
            <a:ext cx="213104" cy="2175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6061450" y="4711845"/>
            <a:ext cx="211922" cy="263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8102839" y="4169336"/>
            <a:ext cx="298677" cy="1035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511566" y="4739692"/>
            <a:ext cx="169540" cy="263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>
            <a:off x="8027284" y="2908272"/>
            <a:ext cx="657021" cy="618792"/>
          </a:xfrm>
          <a:prstGeom prst="arc">
            <a:avLst>
              <a:gd name="adj1" fmla="val 15515264"/>
              <a:gd name="adj2" fmla="val 467247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Дуга 75"/>
          <p:cNvSpPr/>
          <p:nvPr/>
        </p:nvSpPr>
        <p:spPr>
          <a:xfrm rot="19143456">
            <a:off x="7715370" y="2139263"/>
            <a:ext cx="657021" cy="791303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Дуга 76"/>
          <p:cNvSpPr/>
          <p:nvPr/>
        </p:nvSpPr>
        <p:spPr>
          <a:xfrm rot="17338867">
            <a:off x="6961497" y="1735223"/>
            <a:ext cx="657021" cy="825654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Дуга 77"/>
          <p:cNvSpPr/>
          <p:nvPr/>
        </p:nvSpPr>
        <p:spPr>
          <a:xfrm rot="15781805">
            <a:off x="6159224" y="1701358"/>
            <a:ext cx="636193" cy="825654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Дуга 78"/>
          <p:cNvSpPr/>
          <p:nvPr/>
        </p:nvSpPr>
        <p:spPr>
          <a:xfrm rot="13913772">
            <a:off x="5412436" y="2103041"/>
            <a:ext cx="657021" cy="874866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Дуга 79"/>
          <p:cNvSpPr/>
          <p:nvPr/>
        </p:nvSpPr>
        <p:spPr>
          <a:xfrm rot="11695815">
            <a:off x="5033642" y="2911393"/>
            <a:ext cx="657021" cy="643607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Дуга 80"/>
          <p:cNvSpPr/>
          <p:nvPr/>
        </p:nvSpPr>
        <p:spPr>
          <a:xfrm rot="9867542">
            <a:off x="5045632" y="3531872"/>
            <a:ext cx="657021" cy="715274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Дуга 82"/>
          <p:cNvSpPr/>
          <p:nvPr/>
        </p:nvSpPr>
        <p:spPr>
          <a:xfrm rot="16490315" flipH="1">
            <a:off x="6259566" y="4567464"/>
            <a:ext cx="561214" cy="722077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Дуга 83"/>
          <p:cNvSpPr/>
          <p:nvPr/>
        </p:nvSpPr>
        <p:spPr>
          <a:xfrm rot="15200759" flipH="1">
            <a:off x="7032902" y="4576436"/>
            <a:ext cx="448709" cy="704130"/>
          </a:xfrm>
          <a:prstGeom prst="arc">
            <a:avLst>
              <a:gd name="adj1" fmla="val 15515264"/>
              <a:gd name="adj2" fmla="val 5556208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13686464" flipH="1">
            <a:off x="7663121" y="4155848"/>
            <a:ext cx="537463" cy="874866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599569" y="4304046"/>
                <a:ext cx="718466" cy="7813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B05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569" y="4304046"/>
                <a:ext cx="718466" cy="7813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316274" y="4462901"/>
                <a:ext cx="75821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𝟏𝟏</m:t>
                          </m:r>
                          <m: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B05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274" y="4462901"/>
                <a:ext cx="758216" cy="7838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я соединительная линия 87"/>
          <p:cNvCxnSpPr/>
          <p:nvPr/>
        </p:nvCxnSpPr>
        <p:spPr>
          <a:xfrm>
            <a:off x="6885243" y="4862961"/>
            <a:ext cx="0" cy="2803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67544" y="5707230"/>
            <a:ext cx="13694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294403" y="1173163"/>
                <a:ext cx="202779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403" y="1173163"/>
                <a:ext cx="2027799" cy="9017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66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00"/>
                            </p:stCondLst>
                            <p:childTnLst>
                              <p:par>
                                <p:cTn id="1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000"/>
                            </p:stCondLst>
                            <p:childTnLst>
                              <p:par>
                                <p:cTn id="1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5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5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6000"/>
                            </p:stCondLst>
                            <p:childTnLst>
                              <p:par>
                                <p:cTn id="1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82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 animBg="1"/>
      <p:bldP spid="49" grpId="0" animBg="1"/>
      <p:bldP spid="50" grpId="0" animBg="1"/>
      <p:bldP spid="52" grpId="0" autoUpdateAnimBg="0"/>
      <p:bldP spid="1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3" grpId="0" animBg="1"/>
      <p:bldP spid="84" grpId="0" animBg="1"/>
      <p:bldP spid="85" grpId="0" animBg="1"/>
      <p:bldP spid="86" grpId="0"/>
      <p:bldP spid="87" grpId="0"/>
      <p:bldP spid="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Мои документы\Kyocera_20190201_001\Копия Scan_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58467" r="2273" b="2287"/>
          <a:stretch/>
        </p:blipFill>
        <p:spPr bwMode="auto">
          <a:xfrm>
            <a:off x="4720387" y="2637635"/>
            <a:ext cx="4398957" cy="196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Kyocera_20190201_001\Копия Scan_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6999" b="50000"/>
          <a:stretch/>
        </p:blipFill>
        <p:spPr bwMode="auto">
          <a:xfrm>
            <a:off x="195204" y="2366435"/>
            <a:ext cx="4248472" cy="250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Пример 4.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уравнение: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83832" y="1295112"/>
                <a:ext cx="2263632" cy="997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832" y="1295112"/>
                <a:ext cx="2263632" cy="9973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80112" y="1295112"/>
                <a:ext cx="1733936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295112"/>
                <a:ext cx="1733936" cy="898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3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35888" cy="1143000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Уравнение  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 x = m</a:t>
            </a:r>
            <a:b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способ решения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помощью формул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2813" y="1956914"/>
                <a:ext cx="252145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813" y="1956914"/>
                <a:ext cx="2521459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6707" y="2700334"/>
                <a:ext cx="73168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𝒊𝒏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07" y="2700334"/>
                <a:ext cx="7316879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6245" y="4221088"/>
                <a:ext cx="649466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𝒊𝒏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𝒊𝒏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245" y="4221088"/>
                <a:ext cx="6494663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946708" y="1956914"/>
            <a:ext cx="7355464" cy="154409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53659" y="4192060"/>
            <a:ext cx="6582456" cy="7920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26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 5.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уравнение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94403" y="1173163"/>
                <a:ext cx="202779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403" y="1173163"/>
                <a:ext cx="2027799" cy="90178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67544" y="2117598"/>
            <a:ext cx="20371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Решение: </a:t>
            </a:r>
            <a:endParaRPr lang="ru-RU" sz="3200" i="1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417" y="2643182"/>
            <a:ext cx="3574377" cy="642942"/>
          </a:xfrm>
          <a:prstGeom prst="rect">
            <a:avLst/>
          </a:prstGeom>
          <a:noFill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417" y="3391242"/>
            <a:ext cx="3052208" cy="642942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417" y="4071942"/>
            <a:ext cx="3485546" cy="71438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5290" y="4775301"/>
            <a:ext cx="3543246" cy="64294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70" y="5531386"/>
            <a:ext cx="1331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22" y="5488744"/>
            <a:ext cx="3244342" cy="588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482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8061678" y="4213313"/>
            <a:ext cx="381000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1</a:t>
            </a:r>
            <a:endParaRPr lang="ru-RU" b="1" i="1" baseline="-25000" dirty="0"/>
          </a:p>
        </p:txBody>
      </p:sp>
      <p:sp>
        <p:nvSpPr>
          <p:cNvPr id="82" name="Дуга 81"/>
          <p:cNvSpPr/>
          <p:nvPr/>
        </p:nvSpPr>
        <p:spPr>
          <a:xfrm rot="7932495">
            <a:off x="5487798" y="4132718"/>
            <a:ext cx="657021" cy="882425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968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11890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0" y="968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685800" y="11890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0" y="1173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417" y="2643182"/>
            <a:ext cx="3574377" cy="642942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417" y="3391242"/>
            <a:ext cx="3052208" cy="642942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417" y="4071942"/>
            <a:ext cx="3485546" cy="71438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5290" y="4775301"/>
            <a:ext cx="3543246" cy="642942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77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1355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644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3156" y="6011712"/>
            <a:ext cx="3567767" cy="656871"/>
          </a:xfrm>
          <a:prstGeom prst="rect">
            <a:avLst/>
          </a:prstGeom>
          <a:noFill/>
        </p:spPr>
      </p:pic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Сравним ответы </a:t>
            </a:r>
            <a:endParaRPr lang="ru-RU" sz="3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54840" y="1974132"/>
            <a:ext cx="3612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 </a:t>
            </a:r>
            <a:endParaRPr lang="ru-RU" sz="3200" i="1" u="sng" dirty="0">
              <a:solidFill>
                <a:srgbClr val="FF0000"/>
              </a:solidFill>
            </a:endParaRPr>
          </a:p>
        </p:txBody>
      </p:sp>
      <p:sp>
        <p:nvSpPr>
          <p:cNvPr id="41" name="Line 1028"/>
          <p:cNvSpPr>
            <a:spLocks noChangeShapeType="1"/>
          </p:cNvSpPr>
          <p:nvPr/>
        </p:nvSpPr>
        <p:spPr bwMode="auto">
          <a:xfrm>
            <a:off x="6876256" y="1401763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Line 1029"/>
          <p:cNvSpPr>
            <a:spLocks noChangeShapeType="1"/>
          </p:cNvSpPr>
          <p:nvPr/>
        </p:nvSpPr>
        <p:spPr bwMode="auto">
          <a:xfrm>
            <a:off x="4742656" y="3535363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" name="Oval 1027"/>
          <p:cNvSpPr>
            <a:spLocks noChangeArrowheads="1"/>
          </p:cNvSpPr>
          <p:nvPr/>
        </p:nvSpPr>
        <p:spPr bwMode="auto">
          <a:xfrm>
            <a:off x="5328468" y="2058398"/>
            <a:ext cx="3095576" cy="291689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44" name="Line 31"/>
          <p:cNvSpPr>
            <a:spLocks noChangeShapeType="1"/>
          </p:cNvSpPr>
          <p:nvPr/>
        </p:nvSpPr>
        <p:spPr bwMode="auto">
          <a:xfrm>
            <a:off x="5124450" y="4221088"/>
            <a:ext cx="3503612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Text Box 1031"/>
          <p:cNvSpPr txBox="1">
            <a:spLocks noChangeArrowheads="1"/>
          </p:cNvSpPr>
          <p:nvPr/>
        </p:nvSpPr>
        <p:spPr bwMode="auto">
          <a:xfrm>
            <a:off x="8684305" y="3538419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x</a:t>
            </a:r>
            <a:endParaRPr lang="ru-RU" b="1" i="1" dirty="0"/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6944920" y="1355725"/>
            <a:ext cx="381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y</a:t>
            </a:r>
            <a:endParaRPr lang="ru-RU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30"/>
              <p:cNvSpPr txBox="1">
                <a:spLocks noChangeArrowheads="1"/>
              </p:cNvSpPr>
              <p:nvPr/>
            </p:nvSpPr>
            <p:spPr bwMode="auto">
              <a:xfrm>
                <a:off x="6930518" y="4024145"/>
                <a:ext cx="449664" cy="5186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18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30518" y="4024145"/>
                <a:ext cx="449664" cy="5186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AutoShape 29"/>
          <p:cNvSpPr>
            <a:spLocks noChangeArrowheads="1"/>
          </p:cNvSpPr>
          <p:nvPr/>
        </p:nvSpPr>
        <p:spPr bwMode="auto">
          <a:xfrm>
            <a:off x="6825568" y="4144888"/>
            <a:ext cx="119351" cy="136852"/>
          </a:xfrm>
          <a:prstGeom prst="flowChartConnector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AutoShape 33"/>
          <p:cNvSpPr>
            <a:spLocks noChangeArrowheads="1"/>
          </p:cNvSpPr>
          <p:nvPr/>
        </p:nvSpPr>
        <p:spPr bwMode="auto">
          <a:xfrm>
            <a:off x="8172400" y="4170615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AutoShape 33"/>
          <p:cNvSpPr>
            <a:spLocks noChangeArrowheads="1"/>
          </p:cNvSpPr>
          <p:nvPr/>
        </p:nvSpPr>
        <p:spPr bwMode="auto">
          <a:xfrm>
            <a:off x="5436096" y="4157751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Text Box 35"/>
          <p:cNvSpPr txBox="1">
            <a:spLocks noChangeArrowheads="1"/>
          </p:cNvSpPr>
          <p:nvPr/>
        </p:nvSpPr>
        <p:spPr bwMode="auto">
          <a:xfrm>
            <a:off x="5277573" y="4221088"/>
            <a:ext cx="4572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2</a:t>
            </a:r>
            <a:endParaRPr lang="ru-RU" b="1" i="1" baseline="-250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8134705" y="2814090"/>
            <a:ext cx="244070" cy="1505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7596336" y="2153638"/>
            <a:ext cx="216024" cy="2257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876256" y="1907091"/>
            <a:ext cx="0" cy="2465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5997871" y="2153638"/>
            <a:ext cx="169540" cy="263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328468" y="2837619"/>
            <a:ext cx="298677" cy="1035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5144413" y="3535363"/>
            <a:ext cx="3472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5399621" y="4104540"/>
            <a:ext cx="213104" cy="2175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6061450" y="4711845"/>
            <a:ext cx="211922" cy="263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8102839" y="4169336"/>
            <a:ext cx="298677" cy="1035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511566" y="4739692"/>
            <a:ext cx="169540" cy="263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>
            <a:off x="8027284" y="2908272"/>
            <a:ext cx="657021" cy="618792"/>
          </a:xfrm>
          <a:prstGeom prst="arc">
            <a:avLst>
              <a:gd name="adj1" fmla="val 15515264"/>
              <a:gd name="adj2" fmla="val 467247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Дуга 75"/>
          <p:cNvSpPr/>
          <p:nvPr/>
        </p:nvSpPr>
        <p:spPr>
          <a:xfrm rot="19143456">
            <a:off x="7715370" y="2139263"/>
            <a:ext cx="657021" cy="791303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Дуга 76"/>
          <p:cNvSpPr/>
          <p:nvPr/>
        </p:nvSpPr>
        <p:spPr>
          <a:xfrm rot="17338867">
            <a:off x="6961497" y="1735223"/>
            <a:ext cx="657021" cy="825654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Дуга 77"/>
          <p:cNvSpPr/>
          <p:nvPr/>
        </p:nvSpPr>
        <p:spPr>
          <a:xfrm rot="15781805">
            <a:off x="6159224" y="1701358"/>
            <a:ext cx="636193" cy="825654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Дуга 78"/>
          <p:cNvSpPr/>
          <p:nvPr/>
        </p:nvSpPr>
        <p:spPr>
          <a:xfrm rot="13913772">
            <a:off x="5412436" y="2103041"/>
            <a:ext cx="657021" cy="874866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Дуга 79"/>
          <p:cNvSpPr/>
          <p:nvPr/>
        </p:nvSpPr>
        <p:spPr>
          <a:xfrm rot="11695815">
            <a:off x="5033642" y="2911393"/>
            <a:ext cx="657021" cy="643607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Дуга 80"/>
          <p:cNvSpPr/>
          <p:nvPr/>
        </p:nvSpPr>
        <p:spPr>
          <a:xfrm rot="9867542">
            <a:off x="5045632" y="3531872"/>
            <a:ext cx="657021" cy="715274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Дуга 82"/>
          <p:cNvSpPr/>
          <p:nvPr/>
        </p:nvSpPr>
        <p:spPr>
          <a:xfrm rot="16490315" flipH="1">
            <a:off x="6259566" y="4567464"/>
            <a:ext cx="561214" cy="722077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Дуга 83"/>
          <p:cNvSpPr/>
          <p:nvPr/>
        </p:nvSpPr>
        <p:spPr>
          <a:xfrm rot="15200759" flipH="1">
            <a:off x="7032902" y="4576436"/>
            <a:ext cx="448709" cy="704130"/>
          </a:xfrm>
          <a:prstGeom prst="arc">
            <a:avLst>
              <a:gd name="adj1" fmla="val 15515264"/>
              <a:gd name="adj2" fmla="val 5556208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13686464" flipH="1">
            <a:off x="7663121" y="4155848"/>
            <a:ext cx="537463" cy="874866"/>
          </a:xfrm>
          <a:prstGeom prst="arc">
            <a:avLst>
              <a:gd name="adj1" fmla="val 15515264"/>
              <a:gd name="adj2" fmla="val 546269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599569" y="4304046"/>
                <a:ext cx="718466" cy="7813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B05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569" y="4304046"/>
                <a:ext cx="718466" cy="7813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316274" y="4462901"/>
                <a:ext cx="75821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𝟏𝟏</m:t>
                          </m:r>
                          <m: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B05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274" y="4462901"/>
                <a:ext cx="758216" cy="7838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я соединительная линия 87"/>
          <p:cNvCxnSpPr/>
          <p:nvPr/>
        </p:nvCxnSpPr>
        <p:spPr>
          <a:xfrm>
            <a:off x="6885243" y="4862961"/>
            <a:ext cx="0" cy="2803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 89"/>
          <p:cNvSpPr/>
          <p:nvPr/>
        </p:nvSpPr>
        <p:spPr>
          <a:xfrm>
            <a:off x="1470" y="5531386"/>
            <a:ext cx="1331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pic>
        <p:nvPicPr>
          <p:cNvPr id="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22" y="5488744"/>
            <a:ext cx="3244342" cy="588704"/>
          </a:xfrm>
          <a:prstGeom prst="rect">
            <a:avLst/>
          </a:prstGeom>
          <a:noFill/>
        </p:spPr>
      </p:pic>
      <p:sp>
        <p:nvSpPr>
          <p:cNvPr id="92" name="Прямоугольник 91"/>
          <p:cNvSpPr/>
          <p:nvPr/>
        </p:nvSpPr>
        <p:spPr>
          <a:xfrm>
            <a:off x="4103773" y="5964271"/>
            <a:ext cx="13694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294403" y="1173163"/>
                <a:ext cx="202779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𝒔𝒊𝒏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403" y="1173163"/>
                <a:ext cx="2027799" cy="9017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Прямоугольник 88"/>
          <p:cNvSpPr/>
          <p:nvPr/>
        </p:nvSpPr>
        <p:spPr>
          <a:xfrm>
            <a:off x="7290007" y="1226039"/>
            <a:ext cx="1793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 </a:t>
            </a:r>
            <a:endParaRPr lang="ru-RU" sz="32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7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35888" cy="1143000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Уравнение 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</a:t>
            </a:r>
            <a:b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способ решения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помощью формул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2813" y="1956914"/>
                <a:ext cx="230345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813" y="1956914"/>
                <a:ext cx="2303451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6707" y="2700334"/>
                <a:ext cx="73168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07" y="2700334"/>
                <a:ext cx="7316879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49175" y="4219646"/>
                <a:ext cx="60586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175" y="4219646"/>
                <a:ext cx="6058646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403648" y="1956914"/>
            <a:ext cx="6332467" cy="154409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03647" y="4192060"/>
            <a:ext cx="6332467" cy="7920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58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35888" cy="1143000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Уравнение 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</a:t>
            </a:r>
            <a:b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 способ решения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помощью формул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2813" y="1956914"/>
                <a:ext cx="25631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𝒄𝒕𝒈𝒙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813" y="1956914"/>
                <a:ext cx="2563138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46707" y="2700334"/>
                <a:ext cx="73168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07" y="2700334"/>
                <a:ext cx="7316879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26601" y="4215251"/>
                <a:ext cx="715708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01" y="4215251"/>
                <a:ext cx="7157087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403648" y="1956914"/>
            <a:ext cx="6332467" cy="154409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82707" y="4192060"/>
            <a:ext cx="7044877" cy="7920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24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49"/>
          <a:stretch/>
        </p:blipFill>
        <p:spPr bwMode="auto">
          <a:xfrm>
            <a:off x="1763688" y="1340768"/>
            <a:ext cx="5517772" cy="575076"/>
          </a:xfrm>
          <a:prstGeom prst="rect">
            <a:avLst/>
          </a:prstGeom>
          <a:noFill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уравнение</a:t>
            </a:r>
            <a:endParaRPr lang="ru-RU" sz="3200" dirty="0"/>
          </a:p>
        </p:txBody>
      </p:sp>
      <p:pic>
        <p:nvPicPr>
          <p:cNvPr id="4098" name="Picture 2" descr="C:\Documents and Settings\Admin\Мои документы\Kyocera_20190201_001\Scan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4"/>
          <a:stretch/>
        </p:blipFill>
        <p:spPr bwMode="auto">
          <a:xfrm>
            <a:off x="1779329" y="2025377"/>
            <a:ext cx="5090864" cy="414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47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ru-RU" sz="2600" dirty="0" smtClean="0"/>
              <a:t>При решении более сложных тригонометрических уравнений вам понадобятся следующие формулы:</a:t>
            </a:r>
          </a:p>
          <a:p>
            <a:pPr marL="514350" indent="-514350">
              <a:spcBef>
                <a:spcPts val="400"/>
              </a:spcBef>
              <a:buAutoNum type="arabicPeriod"/>
            </a:pPr>
            <a:r>
              <a:rPr lang="ru-RU" sz="2800" dirty="0" smtClean="0"/>
              <a:t>Формулы двойного аргумента</a:t>
            </a:r>
          </a:p>
          <a:p>
            <a:pPr marL="514350" indent="-514350">
              <a:spcBef>
                <a:spcPts val="400"/>
              </a:spcBef>
              <a:buAutoNum type="arabicPeriod"/>
            </a:pPr>
            <a:r>
              <a:rPr lang="ru-RU" sz="2800" dirty="0" smtClean="0"/>
              <a:t>Формулы приведения</a:t>
            </a:r>
          </a:p>
          <a:p>
            <a:pPr marL="514350" indent="-514350">
              <a:spcBef>
                <a:spcPts val="400"/>
              </a:spcBef>
              <a:buAutoNum type="arabicPeriod"/>
            </a:pPr>
            <a:r>
              <a:rPr lang="ru-RU" sz="2800" dirty="0" smtClean="0"/>
              <a:t>Формулы суммы (разности) тригонометрических функций</a:t>
            </a:r>
          </a:p>
          <a:p>
            <a:pPr marL="514350" indent="-514350">
              <a:spcBef>
                <a:spcPts val="400"/>
              </a:spcBef>
              <a:buAutoNum type="arabicPeriod"/>
            </a:pPr>
            <a:r>
              <a:rPr lang="ru-RU" sz="2800" dirty="0" smtClean="0"/>
              <a:t>Формулы синуса (косинуса) суммы (разности) аргументов</a:t>
            </a:r>
            <a:endParaRPr lang="ru-RU" sz="2800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012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49213"/>
            <a:ext cx="9671051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342584" cy="201622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Тригонометрическое 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уравнение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6700" b="1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67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x = </a:t>
            </a:r>
            <a:r>
              <a:rPr lang="en-US" sz="67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67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РИСУНКИ\2_Школа\1_Учитель\Копия ___20160209_101731245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27095"/>
            <a:ext cx="3361556" cy="484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7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 двойного аргумента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6000" i="1">
                          <a:latin typeface="Cambria Math"/>
                        </a:rPr>
                        <m:t>𝑠𝑖𝑛</m:t>
                      </m:r>
                      <m:r>
                        <a:rPr lang="ru-RU" sz="6000" i="1">
                          <a:latin typeface="Cambria Math"/>
                        </a:rPr>
                        <m:t>2</m:t>
                      </m:r>
                      <m:r>
                        <a:rPr lang="ru-RU" sz="6000" i="1">
                          <a:latin typeface="Cambria Math"/>
                        </a:rPr>
                        <m:t>𝑥</m:t>
                      </m:r>
                      <m:r>
                        <a:rPr lang="ru-RU" sz="6000" i="1">
                          <a:latin typeface="Cambria Math"/>
                        </a:rPr>
                        <m:t>=2</m:t>
                      </m:r>
                      <m:r>
                        <a:rPr lang="ru-RU" sz="6000" i="1">
                          <a:latin typeface="Cambria Math"/>
                        </a:rPr>
                        <m:t>𝑠𝑖𝑛𝑥𝑐𝑜𝑠𝑥</m:t>
                      </m:r>
                    </m:oMath>
                  </m:oMathPara>
                </a14:m>
                <a:endParaRPr lang="ru-RU" sz="6000" dirty="0" smtClean="0"/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/>
                        </a:rPr>
                        <m:t>𝑐𝑜𝑠</m:t>
                      </m:r>
                      <m:r>
                        <a:rPr lang="en-US" sz="6000" i="1">
                          <a:latin typeface="Cambria Math"/>
                        </a:rPr>
                        <m:t>2</m:t>
                      </m:r>
                      <m:r>
                        <a:rPr lang="en-US" sz="6000" i="1">
                          <a:latin typeface="Cambria Math"/>
                        </a:rPr>
                        <m:t>𝑥</m:t>
                      </m:r>
                      <m:r>
                        <a:rPr lang="en-US" sz="6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6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60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6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6000" i="1">
                          <a:latin typeface="Cambria Math"/>
                        </a:rPr>
                        <m:t>𝑥</m:t>
                      </m:r>
                      <m:r>
                        <a:rPr lang="en-US" sz="60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6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60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6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60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75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приведения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86384" y="1463878"/>
                <a:ext cx="2736304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90°±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90°±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90°±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90°±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 smtClean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84" y="1463878"/>
                <a:ext cx="2736304" cy="20621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095639" y="1505356"/>
                <a:ext cx="3852546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180°±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180°±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180°±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180°±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639" y="1505356"/>
                <a:ext cx="3852546" cy="20621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7504" y="3919330"/>
                <a:ext cx="3277504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270°±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270°±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270°±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270°±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19330"/>
                <a:ext cx="3277504" cy="20621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464206" y="3952599"/>
                <a:ext cx="3211104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360°±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360°±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360°±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/>
                        </a:rPr>
                        <m:t>𝑐𝑡𝑔</m:t>
                      </m:r>
                      <m:d>
                        <m:dPr>
                          <m:ctrlPr>
                            <a:rPr lang="ru-RU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i="1">
                              <a:latin typeface="Cambria Math"/>
                            </a:rPr>
                            <m:t>360°±</m:t>
                          </m:r>
                          <m:r>
                            <a:rPr lang="ru-RU" sz="3200" i="1">
                              <a:latin typeface="Cambria Math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206" y="3952599"/>
                <a:ext cx="3211104" cy="206210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892969" y="1461248"/>
                <a:ext cx="1856919" cy="1033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</a:rPr>
                        <m:t>90°</m:t>
                      </m:r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969" y="1461248"/>
                <a:ext cx="1856919" cy="103368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805667" y="2672045"/>
                <a:ext cx="211179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/>
                        </a:rPr>
                        <m:t>18</m:t>
                      </m:r>
                      <m:r>
                        <a:rPr lang="ru-RU" sz="3600" i="1" smtClean="0">
                          <a:latin typeface="Cambria Math"/>
                        </a:rPr>
                        <m:t>0°</m:t>
                      </m:r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ru-RU" sz="3600" b="0" i="1" smtClean="0">
                          <a:latin typeface="Cambria Math"/>
                          <a:ea typeface="Cambria Math"/>
                        </a:rPr>
                        <m:t>𝜋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667" y="2672045"/>
                <a:ext cx="2111797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638092" y="3567459"/>
                <a:ext cx="2366674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/>
                        </a:rPr>
                        <m:t>27</m:t>
                      </m:r>
                      <m:r>
                        <a:rPr lang="ru-RU" sz="3600" i="1" smtClean="0">
                          <a:latin typeface="Cambria Math"/>
                        </a:rPr>
                        <m:t>0°</m:t>
                      </m:r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/>
                            </a:rPr>
                            <m:t>3</m:t>
                          </m:r>
                          <m:r>
                            <a:rPr lang="ru-RU" sz="36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092" y="3567459"/>
                <a:ext cx="2366674" cy="112947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678228" y="5229199"/>
                <a:ext cx="236667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/>
                        </a:rPr>
                        <m:t>36</m:t>
                      </m:r>
                      <m:r>
                        <a:rPr lang="ru-RU" sz="3600" i="1" smtClean="0">
                          <a:latin typeface="Cambria Math"/>
                        </a:rPr>
                        <m:t>0°</m:t>
                      </m:r>
                      <m:r>
                        <a:rPr lang="ru-RU" sz="3600" b="0" i="1" smtClean="0">
                          <a:latin typeface="Cambria Math"/>
                        </a:rPr>
                        <m:t>=2</m:t>
                      </m:r>
                      <m:r>
                        <a:rPr lang="ru-RU" sz="3600" b="0" i="1" smtClean="0">
                          <a:latin typeface="Cambria Math"/>
                          <a:ea typeface="Cambria Math"/>
                        </a:rPr>
                        <m:t>𝜋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228" y="5229199"/>
                <a:ext cx="2366674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06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8"/>
          <p:cNvSpPr>
            <a:spLocks noChangeArrowheads="1"/>
          </p:cNvSpPr>
          <p:nvPr/>
        </p:nvSpPr>
        <p:spPr bwMode="auto">
          <a:xfrm>
            <a:off x="203909" y="1556792"/>
            <a:ext cx="87137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sz="2000" b="1" dirty="0" smtClean="0">
                <a:cs typeface="Times New Roman" pitchFamily="18" charset="0"/>
              </a:rPr>
              <a:t>1. Функция </a:t>
            </a:r>
            <a:r>
              <a:rPr lang="ru-RU" sz="2000" b="1" dirty="0">
                <a:cs typeface="Times New Roman" pitchFamily="18" charset="0"/>
              </a:rPr>
              <a:t>в правой части равенства берётся с тем же знаком, какой имеет исходная функция, если считать, что угол       </a:t>
            </a:r>
            <a:r>
              <a:rPr lang="ru-RU" sz="2000" b="1" dirty="0" smtClean="0">
                <a:cs typeface="Times New Roman" pitchFamily="18" charset="0"/>
              </a:rPr>
              <a:t>  является </a:t>
            </a:r>
            <a:r>
              <a:rPr lang="ru-RU" sz="2000" b="1" dirty="0">
                <a:cs typeface="Times New Roman" pitchFamily="18" charset="0"/>
              </a:rPr>
              <a:t>углом </a:t>
            </a:r>
            <a:r>
              <a:rPr lang="en-US" sz="2000" b="1" dirty="0">
                <a:cs typeface="Times New Roman" pitchFamily="18" charset="0"/>
              </a:rPr>
              <a:t>I</a:t>
            </a:r>
            <a:r>
              <a:rPr lang="ru-RU" sz="2000" b="1" dirty="0">
                <a:cs typeface="Times New Roman" pitchFamily="18" charset="0"/>
              </a:rPr>
              <a:t> четверти; </a:t>
            </a:r>
            <a:endParaRPr lang="ru-RU" sz="1200" b="1" dirty="0"/>
          </a:p>
          <a:p>
            <a:pPr algn="just"/>
            <a:endParaRPr lang="ru-RU" sz="2000" b="1" dirty="0"/>
          </a:p>
        </p:txBody>
      </p:sp>
      <p:sp>
        <p:nvSpPr>
          <p:cNvPr id="3085" name="Прямоугольник 19"/>
          <p:cNvSpPr>
            <a:spLocks noChangeArrowheads="1"/>
          </p:cNvSpPr>
          <p:nvPr/>
        </p:nvSpPr>
        <p:spPr bwMode="auto">
          <a:xfrm>
            <a:off x="193902" y="2529114"/>
            <a:ext cx="87137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 dirty="0" smtClean="0">
                <a:cs typeface="Times New Roman" pitchFamily="18" charset="0"/>
              </a:rPr>
              <a:t>2. для </a:t>
            </a:r>
            <a:r>
              <a:rPr lang="ru-RU" sz="2000" b="1" dirty="0">
                <a:cs typeface="Times New Roman" pitchFamily="18" charset="0"/>
              </a:rPr>
              <a:t>углов     </a:t>
            </a:r>
            <a:r>
              <a:rPr lang="ru-RU" sz="2000" b="1" dirty="0" smtClean="0">
                <a:cs typeface="Times New Roman" pitchFamily="18" charset="0"/>
              </a:rPr>
              <a:t>                  </a:t>
            </a:r>
            <a:r>
              <a:rPr lang="ru-RU" sz="2000" b="1" dirty="0">
                <a:cs typeface="Times New Roman" pitchFamily="18" charset="0"/>
              </a:rPr>
              <a:t>,   </a:t>
            </a:r>
            <a:r>
              <a:rPr lang="ru-RU" sz="2000" b="1" dirty="0" smtClean="0">
                <a:cs typeface="Times New Roman" pitchFamily="18" charset="0"/>
              </a:rPr>
              <a:t>                    </a:t>
            </a:r>
            <a:r>
              <a:rPr lang="ru-RU" sz="2000" b="1" dirty="0">
                <a:cs typeface="Times New Roman" pitchFamily="18" charset="0"/>
              </a:rPr>
              <a:t>, </a:t>
            </a:r>
            <a:r>
              <a:rPr lang="ru-RU" sz="2000" b="1" dirty="0" smtClean="0">
                <a:cs typeface="Times New Roman" pitchFamily="18" charset="0"/>
              </a:rPr>
              <a:t>                        </a:t>
            </a:r>
            <a:r>
              <a:rPr lang="ru-RU" sz="2000" b="1" dirty="0">
                <a:cs typeface="Times New Roman" pitchFamily="18" charset="0"/>
              </a:rPr>
              <a:t>, … название исходной функции сохраняется; </a:t>
            </a:r>
            <a:endParaRPr lang="ru-RU" sz="1200" b="1" dirty="0"/>
          </a:p>
          <a:p>
            <a:pPr eaLnBrk="0" hangingPunct="0"/>
            <a:endParaRPr lang="ru-RU" sz="2000" b="1" dirty="0"/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327148"/>
              </p:ext>
            </p:extLst>
          </p:nvPr>
        </p:nvGraphicFramePr>
        <p:xfrm>
          <a:off x="4917526" y="1936842"/>
          <a:ext cx="304020" cy="342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Формула" r:id="rId3" imgW="152280" imgH="139680" progId="Equation.3">
                  <p:embed/>
                </p:oleObj>
              </mc:Choice>
              <mc:Fallback>
                <p:oleObj name="Формула" r:id="rId3" imgW="1522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7526" y="1936842"/>
                        <a:ext cx="304020" cy="3426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452850"/>
              </p:ext>
            </p:extLst>
          </p:nvPr>
        </p:nvGraphicFramePr>
        <p:xfrm>
          <a:off x="1781175" y="2476273"/>
          <a:ext cx="10080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Формула" r:id="rId5" imgW="380880" imgH="164880" progId="Equation.3">
                  <p:embed/>
                </p:oleObj>
              </mc:Choice>
              <mc:Fallback>
                <p:oleObj name="Формула" r:id="rId5" imgW="3808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175" y="2476273"/>
                        <a:ext cx="1008063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4439173"/>
              </p:ext>
            </p:extLst>
          </p:nvPr>
        </p:nvGraphicFramePr>
        <p:xfrm>
          <a:off x="3007633" y="2433638"/>
          <a:ext cx="125888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Формула" r:id="rId7" imgW="457200" imgH="177480" progId="Equation.3">
                  <p:embed/>
                </p:oleObj>
              </mc:Choice>
              <mc:Fallback>
                <p:oleObj name="Формула" r:id="rId7" imgW="457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7633" y="2433638"/>
                        <a:ext cx="1258888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489600"/>
              </p:ext>
            </p:extLst>
          </p:nvPr>
        </p:nvGraphicFramePr>
        <p:xfrm>
          <a:off x="4428547" y="2436776"/>
          <a:ext cx="126206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Формула" r:id="rId9" imgW="457200" imgH="177480" progId="Equation.3">
                  <p:embed/>
                </p:oleObj>
              </mc:Choice>
              <mc:Fallback>
                <p:oleObj name="Формула" r:id="rId9" imgW="457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8547" y="2436776"/>
                        <a:ext cx="1262062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62030"/>
              </p:ext>
            </p:extLst>
          </p:nvPr>
        </p:nvGraphicFramePr>
        <p:xfrm>
          <a:off x="1799545" y="3117624"/>
          <a:ext cx="1198562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Формула" r:id="rId11" imgW="406080" imgH="393480" progId="Equation.3">
                  <p:embed/>
                </p:oleObj>
              </mc:Choice>
              <mc:Fallback>
                <p:oleObj name="Формула" r:id="rId11" imgW="406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9545" y="3117624"/>
                        <a:ext cx="1198562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009584"/>
              </p:ext>
            </p:extLst>
          </p:nvPr>
        </p:nvGraphicFramePr>
        <p:xfrm>
          <a:off x="3325359" y="3088596"/>
          <a:ext cx="1433512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Формула" r:id="rId13" imgW="482400" imgH="393480" progId="Equation.3">
                  <p:embed/>
                </p:oleObj>
              </mc:Choice>
              <mc:Fallback>
                <p:oleObj name="Формула" r:id="rId13" imgW="482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359" y="3088596"/>
                        <a:ext cx="1433512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473685"/>
              </p:ext>
            </p:extLst>
          </p:nvPr>
        </p:nvGraphicFramePr>
        <p:xfrm>
          <a:off x="4967514" y="3094038"/>
          <a:ext cx="1431925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Формула" r:id="rId15" imgW="482400" imgH="393480" progId="Equation.3">
                  <p:embed/>
                </p:oleObj>
              </mc:Choice>
              <mc:Fallback>
                <p:oleObj name="Формула" r:id="rId15" imgW="482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514" y="3094038"/>
                        <a:ext cx="1431925" cy="1154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Прямоугольник 22"/>
          <p:cNvSpPr>
            <a:spLocks noChangeArrowheads="1"/>
          </p:cNvSpPr>
          <p:nvPr/>
        </p:nvSpPr>
        <p:spPr bwMode="auto">
          <a:xfrm>
            <a:off x="227693" y="3486604"/>
            <a:ext cx="885234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cs typeface="Times New Roman" pitchFamily="18" charset="0"/>
              </a:rPr>
              <a:t>3. для </a:t>
            </a:r>
            <a:r>
              <a:rPr lang="ru-RU" sz="2000" b="1" dirty="0">
                <a:cs typeface="Times New Roman" pitchFamily="18" charset="0"/>
              </a:rPr>
              <a:t>углов    </a:t>
            </a:r>
            <a:r>
              <a:rPr lang="ru-RU" sz="2000" b="1" dirty="0" smtClean="0">
                <a:cs typeface="Times New Roman" pitchFamily="18" charset="0"/>
              </a:rPr>
              <a:t>                       </a:t>
            </a:r>
            <a:r>
              <a:rPr lang="ru-RU" sz="2000" b="1" dirty="0">
                <a:cs typeface="Times New Roman" pitchFamily="18" charset="0"/>
              </a:rPr>
              <a:t>,  </a:t>
            </a:r>
            <a:r>
              <a:rPr lang="ru-RU" sz="2000" b="1" dirty="0" smtClean="0">
                <a:cs typeface="Times New Roman" pitchFamily="18" charset="0"/>
              </a:rPr>
              <a:t>                          </a:t>
            </a:r>
            <a:r>
              <a:rPr lang="ru-RU" sz="2000" b="1" dirty="0">
                <a:cs typeface="Times New Roman" pitchFamily="18" charset="0"/>
              </a:rPr>
              <a:t>, </a:t>
            </a:r>
            <a:r>
              <a:rPr lang="ru-RU" sz="2000" b="1" dirty="0" smtClean="0">
                <a:cs typeface="Times New Roman" pitchFamily="18" charset="0"/>
              </a:rPr>
              <a:t>                         </a:t>
            </a:r>
            <a:r>
              <a:rPr lang="ru-RU" sz="2000" b="1" dirty="0">
                <a:cs typeface="Times New Roman" pitchFamily="18" charset="0"/>
              </a:rPr>
              <a:t>, … название исходной</a:t>
            </a:r>
            <a:endParaRPr lang="ru-RU" sz="2000" b="1" dirty="0"/>
          </a:p>
        </p:txBody>
      </p:sp>
      <p:sp>
        <p:nvSpPr>
          <p:cNvPr id="3087" name="Прямоугольник 23"/>
          <p:cNvSpPr>
            <a:spLocks noChangeArrowheads="1"/>
          </p:cNvSpPr>
          <p:nvPr/>
        </p:nvSpPr>
        <p:spPr bwMode="auto">
          <a:xfrm>
            <a:off x="179387" y="4301443"/>
            <a:ext cx="8713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 dirty="0">
                <a:cs typeface="Times New Roman" pitchFamily="18" charset="0"/>
              </a:rPr>
              <a:t>функции изменяется (</a:t>
            </a:r>
            <a:r>
              <a:rPr lang="ru-RU" sz="2000" b="1" dirty="0" smtClean="0">
                <a:cs typeface="Times New Roman" pitchFamily="18" charset="0"/>
              </a:rPr>
              <a:t>синус на </a:t>
            </a:r>
            <a:r>
              <a:rPr lang="ru-RU" sz="2000" b="1" dirty="0">
                <a:cs typeface="Times New Roman" pitchFamily="18" charset="0"/>
              </a:rPr>
              <a:t>косинус, косинус на синус, тангенс на котангенс, котангенс </a:t>
            </a:r>
            <a:r>
              <a:rPr lang="ru-RU" sz="2000" b="1" dirty="0" smtClean="0">
                <a:cs typeface="Times New Roman" pitchFamily="18" charset="0"/>
              </a:rPr>
              <a:t> на </a:t>
            </a:r>
            <a:r>
              <a:rPr lang="ru-RU" sz="2000" b="1" dirty="0">
                <a:cs typeface="Times New Roman" pitchFamily="18" charset="0"/>
              </a:rPr>
              <a:t>тангенс).</a:t>
            </a:r>
            <a:endParaRPr lang="ru-RU" sz="2000" b="1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 приведения 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(мнемоническое правило)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6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 суммы (разности) тригонометрических функций</a:t>
            </a:r>
          </a:p>
        </p:txBody>
      </p:sp>
      <p:pic>
        <p:nvPicPr>
          <p:cNvPr id="5123" name="Picture 3" descr="C:\Documents and Settings\Admin\Мои документы\Загрузки\hello_html_221f2f2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588737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5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 синуса (косинуса) суммы (разности) аргументов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Documents and Settings\Admin\Мои документы\Загрузки\740_html_m7b6b0a44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109257" y="1916832"/>
            <a:ext cx="6771953" cy="23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95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Мои документы\Загрузки\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22858" r="1429" b="4550"/>
          <a:stretch/>
        </p:blipFill>
        <p:spPr bwMode="auto">
          <a:xfrm>
            <a:off x="197407" y="2060847"/>
            <a:ext cx="8257795" cy="465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14" t="8043" r="8493" b="77883"/>
          <a:stretch/>
        </p:blipFill>
        <p:spPr bwMode="auto">
          <a:xfrm>
            <a:off x="2555776" y="980728"/>
            <a:ext cx="3885592" cy="96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83772" y="256618"/>
            <a:ext cx="8229600" cy="868958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 7.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уравнение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0764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9" name="Line 31"/>
          <p:cNvSpPr>
            <a:spLocks noChangeShapeType="1"/>
          </p:cNvSpPr>
          <p:nvPr/>
        </p:nvSpPr>
        <p:spPr bwMode="auto">
          <a:xfrm>
            <a:off x="1800225" y="2057400"/>
            <a:ext cx="0" cy="3903663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03" name="Text Box 35"/>
          <p:cNvSpPr txBox="1">
            <a:spLocks noChangeArrowheads="1"/>
          </p:cNvSpPr>
          <p:nvPr/>
        </p:nvSpPr>
        <p:spPr bwMode="auto">
          <a:xfrm>
            <a:off x="1447800" y="5581650"/>
            <a:ext cx="4572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2</a:t>
            </a:r>
            <a:endParaRPr lang="ru-RU" b="1" i="1" baseline="-25000" dirty="0"/>
          </a:p>
        </p:txBody>
      </p:sp>
      <p:sp>
        <p:nvSpPr>
          <p:cNvPr id="4099" name="Oval 16"/>
          <p:cNvSpPr>
            <a:spLocks noChangeArrowheads="1"/>
          </p:cNvSpPr>
          <p:nvPr/>
        </p:nvSpPr>
        <p:spPr bwMode="auto">
          <a:xfrm>
            <a:off x="514350" y="2116138"/>
            <a:ext cx="3598863" cy="35988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Line 17"/>
          <p:cNvSpPr>
            <a:spLocks noChangeShapeType="1"/>
          </p:cNvSpPr>
          <p:nvPr/>
        </p:nvSpPr>
        <p:spPr bwMode="auto">
          <a:xfrm>
            <a:off x="2300288" y="1752600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Line 18"/>
          <p:cNvSpPr>
            <a:spLocks noChangeShapeType="1"/>
          </p:cNvSpPr>
          <p:nvPr/>
        </p:nvSpPr>
        <p:spPr bwMode="auto">
          <a:xfrm>
            <a:off x="228600" y="3930650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" name="Text Box 20"/>
          <p:cNvSpPr txBox="1">
            <a:spLocks noChangeArrowheads="1"/>
          </p:cNvSpPr>
          <p:nvPr/>
        </p:nvSpPr>
        <p:spPr bwMode="auto">
          <a:xfrm>
            <a:off x="2133600" y="3960813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ru-RU" sz="1600" b="1" dirty="0"/>
              <a:t>0</a:t>
            </a:r>
          </a:p>
        </p:txBody>
      </p:sp>
      <p:sp>
        <p:nvSpPr>
          <p:cNvPr id="4103" name="Text Box 21"/>
          <p:cNvSpPr txBox="1">
            <a:spLocks noChangeArrowheads="1"/>
          </p:cNvSpPr>
          <p:nvPr/>
        </p:nvSpPr>
        <p:spPr bwMode="auto">
          <a:xfrm>
            <a:off x="4334329" y="3886200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x</a:t>
            </a:r>
            <a:endParaRPr lang="ru-RU" b="1" i="1" dirty="0"/>
          </a:p>
        </p:txBody>
      </p:sp>
      <p:sp>
        <p:nvSpPr>
          <p:cNvPr id="4104" name="Text Box 22"/>
          <p:cNvSpPr txBox="1">
            <a:spLocks noChangeArrowheads="1"/>
          </p:cNvSpPr>
          <p:nvPr/>
        </p:nvSpPr>
        <p:spPr bwMode="auto">
          <a:xfrm>
            <a:off x="2362200" y="1579562"/>
            <a:ext cx="381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y</a:t>
            </a:r>
            <a:endParaRPr lang="ru-RU" b="1" i="1" dirty="0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4933950" y="2057400"/>
            <a:ext cx="38290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2</a:t>
            </a:r>
            <a:r>
              <a:rPr lang="ru-RU" sz="2000" dirty="0"/>
              <a:t>. Отметить точку </a:t>
            </a:r>
            <a:r>
              <a:rPr lang="en-US" b="1" i="1" dirty="0" smtClean="0"/>
              <a:t>m</a:t>
            </a:r>
            <a:r>
              <a:rPr lang="ru-RU" sz="2000" dirty="0" smtClean="0"/>
              <a:t> </a:t>
            </a:r>
            <a:r>
              <a:rPr lang="ru-RU" sz="2000" dirty="0"/>
              <a:t>на оси абсцисс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4953000" y="2743200"/>
            <a:ext cx="3829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3</a:t>
            </a:r>
            <a:r>
              <a:rPr lang="ru-RU" sz="2000" dirty="0"/>
              <a:t>. Построить перпендикуляр в этой точке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4953000" y="3429000"/>
            <a:ext cx="3829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/>
              <a:t>4</a:t>
            </a:r>
            <a:r>
              <a:rPr lang="ru-RU" sz="2000"/>
              <a:t>. Отметить точки пересечения перпендикуляра с окружностью</a:t>
            </a:r>
            <a:r>
              <a:rPr lang="en-US" sz="2000"/>
              <a:t>.</a:t>
            </a:r>
            <a:endParaRPr lang="ru-RU" sz="2000"/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4953000" y="4098925"/>
            <a:ext cx="3829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5</a:t>
            </a:r>
            <a:r>
              <a:rPr lang="ru-RU" sz="2000" dirty="0"/>
              <a:t>. Полученные точки – решение уравнения </a:t>
            </a:r>
            <a:r>
              <a:rPr lang="en-US" sz="2000" i="1" dirty="0" err="1" smtClean="0"/>
              <a:t>cos</a:t>
            </a:r>
            <a:r>
              <a:rPr lang="en-US" sz="2000" i="1" dirty="0" smtClean="0"/>
              <a:t> x </a:t>
            </a:r>
            <a:r>
              <a:rPr lang="en-US" sz="2000" i="1" dirty="0"/>
              <a:t>= </a:t>
            </a:r>
            <a:r>
              <a:rPr lang="en-US" sz="2000" i="1" dirty="0" smtClean="0"/>
              <a:t>m.</a:t>
            </a:r>
            <a:endParaRPr lang="ru-RU" sz="2000" i="1" dirty="0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4953000" y="4800600"/>
            <a:ext cx="38290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6</a:t>
            </a:r>
            <a:r>
              <a:rPr lang="ru-RU" sz="2000" dirty="0"/>
              <a:t>. Записать </a:t>
            </a:r>
            <a:r>
              <a:rPr lang="ru-RU" sz="2000" dirty="0" smtClean="0"/>
              <a:t>решени</a:t>
            </a:r>
            <a:r>
              <a:rPr lang="ru-RU" sz="2000" dirty="0"/>
              <a:t>я</a:t>
            </a:r>
            <a:r>
              <a:rPr lang="ru-RU" sz="2000" dirty="0" smtClean="0"/>
              <a:t> уравнения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96" name="Text Box 28"/>
              <p:cNvSpPr txBox="1">
                <a:spLocks noChangeArrowheads="1"/>
              </p:cNvSpPr>
              <p:nvPr/>
            </p:nvSpPr>
            <p:spPr bwMode="auto">
              <a:xfrm>
                <a:off x="4953000" y="1600200"/>
                <a:ext cx="4011488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  <a:defRPr/>
                </a:pPr>
                <a:r>
                  <a:rPr kumimoji="1" lang="en-US" sz="2000" dirty="0" smtClean="0">
                    <a:latin typeface="Times New Roman" pitchFamily="18" charset="0"/>
                  </a:rPr>
                  <a:t>1</a:t>
                </a:r>
                <a:r>
                  <a:rPr kumimoji="1" lang="ru-RU" sz="2000" dirty="0">
                    <a:latin typeface="Times New Roman" pitchFamily="18" charset="0"/>
                  </a:rPr>
                  <a:t>. Проверить </a:t>
                </a:r>
                <a:r>
                  <a:rPr kumimoji="1" lang="ru-RU" sz="2000" dirty="0" smtClean="0">
                    <a:latin typeface="Times New Roman" pitchFamily="18" charset="0"/>
                  </a:rPr>
                  <a:t>условие: </a:t>
                </a:r>
                <a14:m>
                  <m:oMath xmlns:m="http://schemas.openxmlformats.org/officeDocument/2006/math">
                    <m:r>
                      <a:rPr kumimoji="1" lang="en-US" sz="2000" b="1" i="1" smtClean="0">
                        <a:latin typeface="Cambria Math"/>
                      </a:rPr>
                      <m:t>𝒎</m:t>
                    </m:r>
                    <m:r>
                      <a:rPr kumimoji="1" lang="en-US" sz="2000" b="1" i="1" smtClean="0">
                        <a:latin typeface="Cambria Math"/>
                        <a:ea typeface="Cambria Math"/>
                      </a:rPr>
                      <m:t>𝝐</m:t>
                    </m:r>
                    <m:d>
                      <m:dPr>
                        <m:begChr m:val="["/>
                        <m:endChr m:val="]"/>
                        <m:ctrlP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kumimoji="1" lang="ru-RU" sz="2000" b="1" dirty="0">
                  <a:latin typeface="Times New Roman" pitchFamily="18" charset="0"/>
                  <a:sym typeface="Math1" pitchFamily="2" charset="2"/>
                </a:endParaRPr>
              </a:p>
            </p:txBody>
          </p:sp>
        </mc:Choice>
        <mc:Fallback xmlns="">
          <p:sp>
            <p:nvSpPr>
              <p:cNvPr id="7196" name="Text 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3000" y="1600200"/>
                <a:ext cx="4011488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1672" t="-7692" b="-261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97" name="AutoShape 29"/>
          <p:cNvSpPr>
            <a:spLocks noChangeArrowheads="1"/>
          </p:cNvSpPr>
          <p:nvPr/>
        </p:nvSpPr>
        <p:spPr bwMode="auto">
          <a:xfrm>
            <a:off x="1765300" y="3886200"/>
            <a:ext cx="76200" cy="76200"/>
          </a:xfrm>
          <a:prstGeom prst="flowChartConnector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1513568" y="3962400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1752600" y="2133600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1" name="AutoShape 33"/>
          <p:cNvSpPr>
            <a:spLocks noChangeArrowheads="1"/>
          </p:cNvSpPr>
          <p:nvPr/>
        </p:nvSpPr>
        <p:spPr bwMode="auto">
          <a:xfrm>
            <a:off x="1752600" y="5575300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1524000" y="1691565"/>
            <a:ext cx="381000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1</a:t>
            </a:r>
            <a:endParaRPr lang="ru-RU" b="1" i="1" baseline="-25000" dirty="0"/>
          </a:p>
        </p:txBody>
      </p:sp>
      <p:sp>
        <p:nvSpPr>
          <p:cNvPr id="4119" name="Text Box 38"/>
          <p:cNvSpPr txBox="1">
            <a:spLocks noChangeArrowheads="1"/>
          </p:cNvSpPr>
          <p:nvPr/>
        </p:nvSpPr>
        <p:spPr bwMode="auto">
          <a:xfrm>
            <a:off x="228600" y="3962400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 b="1" dirty="0"/>
              <a:t>-1</a:t>
            </a:r>
            <a:endParaRPr lang="ru-RU" sz="1600" b="1" dirty="0"/>
          </a:p>
        </p:txBody>
      </p:sp>
      <p:sp>
        <p:nvSpPr>
          <p:cNvPr id="4120" name="Text Box 39"/>
          <p:cNvSpPr txBox="1">
            <a:spLocks noChangeArrowheads="1"/>
          </p:cNvSpPr>
          <p:nvPr/>
        </p:nvSpPr>
        <p:spPr bwMode="auto">
          <a:xfrm>
            <a:off x="4191000" y="3962400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 b="1" dirty="0"/>
              <a:t>1</a:t>
            </a:r>
            <a:endParaRPr lang="ru-RU" sz="1600" b="1" dirty="0"/>
          </a:p>
        </p:txBody>
      </p:sp>
      <p:sp>
        <p:nvSpPr>
          <p:cNvPr id="26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35888" cy="1143000"/>
          </a:xfrm>
        </p:spPr>
        <p:txBody>
          <a:bodyPr>
            <a:normAutofit fontScale="90000"/>
          </a:bodyPr>
          <a:lstStyle/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Уравнение 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</a:t>
            </a:r>
            <a:b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способ решения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безформульный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помощью числовой окружности)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54429" y="5325907"/>
                <a:ext cx="39276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𝒂𝒓𝒄𝒄𝒐𝒔</m:t>
                      </m:r>
                      <m:r>
                        <a:rPr lang="ru-RU" sz="2400" b="1" i="1" smtClean="0"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</a:rPr>
                        <m:t>𝒎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429" y="5325907"/>
                <a:ext cx="3927614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61378" y="5817995"/>
                <a:ext cx="41568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</a:rPr>
                        <m:t>𝒂𝒓𝒄𝒄𝒐𝒔</m:t>
                      </m:r>
                      <m:r>
                        <a:rPr lang="ru-RU" sz="2400" b="1" i="1" smtClean="0"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</a:rPr>
                        <m:t>𝒎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378" y="5817995"/>
                <a:ext cx="4156843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79309" y="6054466"/>
            <a:ext cx="355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 –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абсцисса (х) точки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числовой окружности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03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9" grpId="0" animBg="1"/>
      <p:bldP spid="7203" grpId="0" autoUpdateAnimBg="0"/>
      <p:bldP spid="7191" grpId="0" autoUpdateAnimBg="0"/>
      <p:bldP spid="7192" grpId="0" autoUpdateAnimBg="0"/>
      <p:bldP spid="7193" grpId="0" autoUpdateAnimBg="0"/>
      <p:bldP spid="7194" grpId="0" autoUpdateAnimBg="0"/>
      <p:bldP spid="7195" grpId="0" autoUpdateAnimBg="0"/>
      <p:bldP spid="7196" grpId="0" autoUpdateAnimBg="0"/>
      <p:bldP spid="7197" grpId="0" animBg="1"/>
      <p:bldP spid="7198" grpId="0"/>
      <p:bldP spid="7200" grpId="0" animBg="1"/>
      <p:bldP spid="7201" grpId="0" animBg="1"/>
      <p:bldP spid="7202" grpId="0"/>
      <p:bldP spid="3" grpId="0"/>
      <p:bldP spid="2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Oval 1027"/>
          <p:cNvSpPr>
            <a:spLocks noChangeArrowheads="1"/>
          </p:cNvSpPr>
          <p:nvPr/>
        </p:nvSpPr>
        <p:spPr bwMode="auto">
          <a:xfrm>
            <a:off x="514350" y="2116138"/>
            <a:ext cx="3598863" cy="35988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FF0000"/>
              </a:solidFill>
            </a:endParaRPr>
          </a:p>
        </p:txBody>
      </p:sp>
      <p:grpSp>
        <p:nvGrpSpPr>
          <p:cNvPr id="34856" name="Group 1064"/>
          <p:cNvGrpSpPr>
            <a:grpSpLocks/>
          </p:cNvGrpSpPr>
          <p:nvPr/>
        </p:nvGrpSpPr>
        <p:grpSpPr bwMode="auto">
          <a:xfrm>
            <a:off x="187726" y="3856948"/>
            <a:ext cx="381000" cy="565151"/>
            <a:chOff x="127" y="2448"/>
            <a:chExt cx="240" cy="356"/>
          </a:xfrm>
        </p:grpSpPr>
        <p:sp>
          <p:nvSpPr>
            <p:cNvPr id="5151" name="Text Box 1047"/>
            <p:cNvSpPr txBox="1">
              <a:spLocks noChangeArrowheads="1"/>
            </p:cNvSpPr>
            <p:nvPr/>
          </p:nvSpPr>
          <p:spPr bwMode="auto">
            <a:xfrm>
              <a:off x="127" y="2533"/>
              <a:ext cx="240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sz="2800" b="1" dirty="0"/>
                <a:t>-1</a:t>
              </a:r>
              <a:endParaRPr lang="ru-RU" sz="2800" b="1" dirty="0"/>
            </a:p>
          </p:txBody>
        </p:sp>
        <p:sp>
          <p:nvSpPr>
            <p:cNvPr id="5152" name="AutoShape 1053"/>
            <p:cNvSpPr>
              <a:spLocks noChangeArrowheads="1"/>
            </p:cNvSpPr>
            <p:nvPr/>
          </p:nvSpPr>
          <p:spPr bwMode="auto">
            <a:xfrm>
              <a:off x="304" y="2448"/>
              <a:ext cx="63" cy="85"/>
            </a:xfrm>
            <a:prstGeom prst="flowChartConnector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70C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4409" y="3457879"/>
                <a:ext cx="4651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09" y="3457879"/>
                <a:ext cx="465191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4" name="Line 1028"/>
          <p:cNvSpPr>
            <a:spLocks noChangeShapeType="1"/>
          </p:cNvSpPr>
          <p:nvPr/>
        </p:nvSpPr>
        <p:spPr bwMode="auto">
          <a:xfrm>
            <a:off x="2296884" y="1781629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5" name="Line 1029"/>
          <p:cNvSpPr>
            <a:spLocks noChangeShapeType="1"/>
          </p:cNvSpPr>
          <p:nvPr/>
        </p:nvSpPr>
        <p:spPr bwMode="auto">
          <a:xfrm>
            <a:off x="180181" y="3938245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6" name="Text Box 1031"/>
          <p:cNvSpPr txBox="1">
            <a:spLocks noChangeArrowheads="1"/>
          </p:cNvSpPr>
          <p:nvPr/>
        </p:nvSpPr>
        <p:spPr bwMode="auto">
          <a:xfrm>
            <a:off x="4481285" y="3856604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x</a:t>
            </a:r>
            <a:endParaRPr lang="ru-RU" b="1" i="1" dirty="0"/>
          </a:p>
        </p:txBody>
      </p:sp>
      <p:sp>
        <p:nvSpPr>
          <p:cNvPr id="5127" name="Text Box 1032"/>
          <p:cNvSpPr txBox="1">
            <a:spLocks noChangeArrowheads="1"/>
          </p:cNvSpPr>
          <p:nvPr/>
        </p:nvSpPr>
        <p:spPr bwMode="auto">
          <a:xfrm>
            <a:off x="1966686" y="1632622"/>
            <a:ext cx="381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y</a:t>
            </a:r>
            <a:endParaRPr lang="ru-RU" b="1" i="1" dirty="0"/>
          </a:p>
        </p:txBody>
      </p:sp>
      <p:sp>
        <p:nvSpPr>
          <p:cNvPr id="34825" name="Text Box 1033"/>
          <p:cNvSpPr txBox="1">
            <a:spLocks noChangeArrowheads="1"/>
          </p:cNvSpPr>
          <p:nvPr/>
        </p:nvSpPr>
        <p:spPr bwMode="auto">
          <a:xfrm>
            <a:off x="4949456" y="2801719"/>
            <a:ext cx="18722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i="1" dirty="0" err="1" smtClean="0">
                <a:cs typeface="Times New Roman" pitchFamily="18" charset="0"/>
              </a:rPr>
              <a:t>cos</a:t>
            </a:r>
            <a:r>
              <a:rPr lang="en-US" sz="3600" b="1" i="1" dirty="0" smtClean="0">
                <a:cs typeface="Times New Roman" pitchFamily="18" charset="0"/>
              </a:rPr>
              <a:t> x </a:t>
            </a:r>
            <a:r>
              <a:rPr lang="en-US" sz="3600" b="1" i="1" dirty="0">
                <a:cs typeface="Times New Roman" pitchFamily="18" charset="0"/>
              </a:rPr>
              <a:t>= </a:t>
            </a:r>
            <a:r>
              <a:rPr lang="en-US" sz="3600" b="1" i="1" dirty="0">
                <a:cs typeface="Times New Roman" pitchFamily="18" charset="0"/>
                <a:sym typeface="Math1" pitchFamily="2" charset="2"/>
              </a:rPr>
              <a:t>0</a:t>
            </a:r>
            <a:endParaRPr lang="ru-RU" sz="3600" b="1" i="1" dirty="0">
              <a:cs typeface="Times New Roman" pitchFamily="18" charset="0"/>
              <a:sym typeface="Math1" pitchFamily="2" charset="2"/>
            </a:endParaRPr>
          </a:p>
        </p:txBody>
      </p:sp>
      <p:sp>
        <p:nvSpPr>
          <p:cNvPr id="34826" name="Text Box 1034"/>
          <p:cNvSpPr txBox="1">
            <a:spLocks noChangeArrowheads="1"/>
          </p:cNvSpPr>
          <p:nvPr/>
        </p:nvSpPr>
        <p:spPr bwMode="auto">
          <a:xfrm>
            <a:off x="4949456" y="4522569"/>
            <a:ext cx="23759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i="1" dirty="0" err="1" smtClean="0">
                <a:cs typeface="Times New Roman" pitchFamily="18" charset="0"/>
              </a:rPr>
              <a:t>cos</a:t>
            </a:r>
            <a:r>
              <a:rPr lang="en-US" sz="3600" b="1" i="1" dirty="0" smtClean="0">
                <a:cs typeface="Times New Roman" pitchFamily="18" charset="0"/>
              </a:rPr>
              <a:t> x = -</a:t>
            </a:r>
            <a:r>
              <a:rPr lang="en-US" sz="3600" b="1" i="1" dirty="0" smtClean="0">
                <a:cs typeface="Times New Roman" pitchFamily="18" charset="0"/>
                <a:sym typeface="Math1" pitchFamily="2" charset="2"/>
              </a:rPr>
              <a:t>1</a:t>
            </a:r>
            <a:endParaRPr lang="ru-RU" sz="3600" b="1" i="1" dirty="0">
              <a:cs typeface="Times New Roman" pitchFamily="18" charset="0"/>
              <a:sym typeface="Math1" pitchFamily="2" charset="2"/>
            </a:endParaRPr>
          </a:p>
        </p:txBody>
      </p:sp>
      <p:sp>
        <p:nvSpPr>
          <p:cNvPr id="34830" name="Text Box 1038"/>
          <p:cNvSpPr txBox="1">
            <a:spLocks noChangeArrowheads="1"/>
          </p:cNvSpPr>
          <p:nvPr/>
        </p:nvSpPr>
        <p:spPr bwMode="auto">
          <a:xfrm>
            <a:off x="4933950" y="1424441"/>
            <a:ext cx="18722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i="1" dirty="0" err="1" smtClean="0">
                <a:cs typeface="Times New Roman" pitchFamily="18" charset="0"/>
              </a:rPr>
              <a:t>cos</a:t>
            </a:r>
            <a:r>
              <a:rPr lang="en-US" sz="3600" b="1" i="1" dirty="0" smtClean="0">
                <a:cs typeface="Times New Roman" pitchFamily="18" charset="0"/>
              </a:rPr>
              <a:t> x </a:t>
            </a:r>
            <a:r>
              <a:rPr lang="en-US" sz="3600" b="1" i="1" dirty="0">
                <a:cs typeface="Times New Roman" pitchFamily="18" charset="0"/>
              </a:rPr>
              <a:t>= </a:t>
            </a:r>
            <a:r>
              <a:rPr lang="en-US" sz="3600" b="1" dirty="0">
                <a:cs typeface="Times New Roman" pitchFamily="18" charset="0"/>
                <a:sym typeface="Math1" pitchFamily="2" charset="2"/>
              </a:rPr>
              <a:t>1</a:t>
            </a:r>
            <a:endParaRPr lang="ru-RU" sz="3600" b="1" dirty="0"/>
          </a:p>
        </p:txBody>
      </p:sp>
      <p:grpSp>
        <p:nvGrpSpPr>
          <p:cNvPr id="34854" name="Group 1062"/>
          <p:cNvGrpSpPr>
            <a:grpSpLocks/>
          </p:cNvGrpSpPr>
          <p:nvPr/>
        </p:nvGrpSpPr>
        <p:grpSpPr bwMode="auto">
          <a:xfrm>
            <a:off x="2017716" y="3889032"/>
            <a:ext cx="527051" cy="430213"/>
            <a:chOff x="1279" y="2441"/>
            <a:chExt cx="332" cy="271"/>
          </a:xfrm>
        </p:grpSpPr>
        <p:sp>
          <p:nvSpPr>
            <p:cNvPr id="5155" name="Text Box 1030"/>
            <p:cNvSpPr txBox="1">
              <a:spLocks noChangeArrowheads="1"/>
            </p:cNvSpPr>
            <p:nvPr/>
          </p:nvSpPr>
          <p:spPr bwMode="auto">
            <a:xfrm>
              <a:off x="1279" y="2441"/>
              <a:ext cx="33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ru-RU" sz="2800" b="1" dirty="0"/>
                <a:t>0</a:t>
              </a:r>
            </a:p>
          </p:txBody>
        </p:sp>
        <p:sp>
          <p:nvSpPr>
            <p:cNvPr id="5156" name="AutoShape 1039"/>
            <p:cNvSpPr>
              <a:spLocks noChangeArrowheads="1"/>
            </p:cNvSpPr>
            <p:nvPr/>
          </p:nvSpPr>
          <p:spPr bwMode="auto">
            <a:xfrm>
              <a:off x="1424" y="2448"/>
              <a:ext cx="48" cy="48"/>
            </a:xfrm>
            <a:prstGeom prst="flowChartConnector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53" name="Text Box 1048"/>
          <p:cNvSpPr txBox="1">
            <a:spLocks noChangeArrowheads="1"/>
          </p:cNvSpPr>
          <p:nvPr/>
        </p:nvSpPr>
        <p:spPr bwMode="auto">
          <a:xfrm>
            <a:off x="4180571" y="3983252"/>
            <a:ext cx="3810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 dirty="0"/>
              <a:t>1</a:t>
            </a:r>
            <a:endParaRPr lang="ru-RU" sz="2800" b="1" dirty="0"/>
          </a:p>
        </p:txBody>
      </p:sp>
      <p:grpSp>
        <p:nvGrpSpPr>
          <p:cNvPr id="34853" name="Group 1061"/>
          <p:cNvGrpSpPr>
            <a:grpSpLocks/>
          </p:cNvGrpSpPr>
          <p:nvPr/>
        </p:nvGrpSpPr>
        <p:grpSpPr bwMode="auto">
          <a:xfrm>
            <a:off x="4039963" y="3449483"/>
            <a:ext cx="539751" cy="557174"/>
            <a:chOff x="2560" y="2445"/>
            <a:chExt cx="340" cy="376"/>
          </a:xfrm>
        </p:grpSpPr>
        <p:sp>
          <p:nvSpPr>
            <p:cNvPr id="5145" name="Text Box 1056"/>
            <p:cNvSpPr txBox="1">
              <a:spLocks noChangeArrowheads="1"/>
            </p:cNvSpPr>
            <p:nvPr/>
          </p:nvSpPr>
          <p:spPr bwMode="auto">
            <a:xfrm>
              <a:off x="2595" y="2445"/>
              <a:ext cx="305" cy="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339966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72000" tIns="36000" rIns="36000" bIns="36000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sz="2800" b="1" i="1" dirty="0" smtClean="0">
                  <a:solidFill>
                    <a:srgbClr val="0070C0"/>
                  </a:solidFill>
                  <a:sym typeface="Math1" pitchFamily="2" charset="2"/>
                </a:rPr>
                <a:t>0°</a:t>
              </a:r>
              <a:endParaRPr lang="ru-RU" sz="2800" b="1" i="1" dirty="0">
                <a:solidFill>
                  <a:srgbClr val="0070C0"/>
                </a:solidFill>
              </a:endParaRPr>
            </a:p>
          </p:txBody>
        </p:sp>
        <p:sp>
          <p:nvSpPr>
            <p:cNvPr id="5146" name="AutoShape 1060"/>
            <p:cNvSpPr>
              <a:spLocks noChangeArrowheads="1"/>
            </p:cNvSpPr>
            <p:nvPr/>
          </p:nvSpPr>
          <p:spPr bwMode="auto">
            <a:xfrm>
              <a:off x="2560" y="2751"/>
              <a:ext cx="70" cy="70"/>
            </a:xfrm>
            <a:prstGeom prst="flowChartConnector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70C0"/>
                </a:solidFill>
              </a:endParaRPr>
            </a:p>
          </p:txBody>
        </p:sp>
      </p:grp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Частные случаи уравнение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</a:t>
            </a:r>
            <a:endParaRPr lang="ru-RU" sz="3600" dirty="0"/>
          </a:p>
        </p:txBody>
      </p:sp>
      <p:sp>
        <p:nvSpPr>
          <p:cNvPr id="41" name="AutoShape 1060"/>
          <p:cNvSpPr>
            <a:spLocks noChangeArrowheads="1"/>
          </p:cNvSpPr>
          <p:nvPr/>
        </p:nvSpPr>
        <p:spPr bwMode="auto">
          <a:xfrm>
            <a:off x="2220912" y="5659437"/>
            <a:ext cx="111125" cy="111125"/>
          </a:xfrm>
          <a:prstGeom prst="flowChartConnector">
            <a:avLst/>
          </a:prstGeom>
          <a:solidFill>
            <a:srgbClr val="0070C0"/>
          </a:solidFill>
          <a:ln w="12700">
            <a:solidFill>
              <a:srgbClr val="0070C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p:sp>
        <p:nvSpPr>
          <p:cNvPr id="42" name="AutoShape 1060"/>
          <p:cNvSpPr>
            <a:spLocks noChangeArrowheads="1"/>
          </p:cNvSpPr>
          <p:nvPr/>
        </p:nvSpPr>
        <p:spPr bwMode="auto">
          <a:xfrm>
            <a:off x="2225678" y="2060575"/>
            <a:ext cx="111125" cy="111125"/>
          </a:xfrm>
          <a:prstGeom prst="flowChartConnector">
            <a:avLst/>
          </a:prstGeom>
          <a:solidFill>
            <a:srgbClr val="0070C0"/>
          </a:solidFill>
          <a:ln w="12700">
            <a:solidFill>
              <a:srgbClr val="0070C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324100" y="1676400"/>
                <a:ext cx="535723" cy="725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ru-RU" sz="2400" b="1" dirty="0">
                              <a:solidFill>
                                <a:srgbClr val="0070C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100" y="1676400"/>
                <a:ext cx="535723" cy="7253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88291" y="1995924"/>
                <a:ext cx="30481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291" y="1995924"/>
                <a:ext cx="304814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936119" y="3453694"/>
                <a:ext cx="2865400" cy="830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119" y="3453694"/>
                <a:ext cx="2865400" cy="8308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921605" y="5225998"/>
                <a:ext cx="3080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605" y="5225998"/>
                <a:ext cx="308020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144409" y="6199163"/>
            <a:ext cx="355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 –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абсцисса (х) точки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числовой окружности </a:t>
            </a:r>
            <a:endParaRPr lang="ru-RU" dirty="0"/>
          </a:p>
        </p:txBody>
      </p:sp>
      <p:sp>
        <p:nvSpPr>
          <p:cNvPr id="6" name="Дуга 5"/>
          <p:cNvSpPr/>
          <p:nvPr/>
        </p:nvSpPr>
        <p:spPr>
          <a:xfrm flipH="1">
            <a:off x="1654808" y="3386102"/>
            <a:ext cx="1262391" cy="1180486"/>
          </a:xfrm>
          <a:prstGeom prst="arc">
            <a:avLst>
              <a:gd name="adj1" fmla="val 16200000"/>
              <a:gd name="adj2" fmla="val 417919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/>
          <p:cNvSpPr/>
          <p:nvPr/>
        </p:nvSpPr>
        <p:spPr>
          <a:xfrm rot="5400000">
            <a:off x="1230851" y="2883540"/>
            <a:ext cx="2132065" cy="2072006"/>
          </a:xfrm>
          <a:prstGeom prst="arc">
            <a:avLst>
              <a:gd name="adj1" fmla="val 16232981"/>
              <a:gd name="adj2" fmla="val 15523175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Дуга 55"/>
          <p:cNvSpPr/>
          <p:nvPr/>
        </p:nvSpPr>
        <p:spPr>
          <a:xfrm flipV="1">
            <a:off x="1415911" y="3138994"/>
            <a:ext cx="1761944" cy="1633426"/>
          </a:xfrm>
          <a:prstGeom prst="arc">
            <a:avLst>
              <a:gd name="adj1" fmla="val 11643287"/>
              <a:gd name="adj2" fmla="val 10612466"/>
            </a:avLst>
          </a:prstGeom>
          <a:ln w="28575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1435281" y="4111098"/>
            <a:ext cx="75664" cy="208147"/>
          </a:xfrm>
          <a:prstGeom prst="straightConnector1">
            <a:avLst/>
          </a:prstGeom>
          <a:ln w="28575"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6" idx="2"/>
          </p:cNvCxnSpPr>
          <p:nvPr/>
        </p:nvCxnSpPr>
        <p:spPr>
          <a:xfrm>
            <a:off x="2079199" y="4534008"/>
            <a:ext cx="77987" cy="4005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290364" y="3592382"/>
            <a:ext cx="42523" cy="134503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33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825" grpId="0" autoUpdateAnimBg="0"/>
      <p:bldP spid="34826" grpId="0" autoUpdateAnimBg="0"/>
      <p:bldP spid="34830" grpId="0" autoUpdateAnimBg="0"/>
      <p:bldP spid="41" grpId="0" animBg="1"/>
      <p:bldP spid="42" grpId="0" animBg="1"/>
      <p:bldP spid="44" grpId="0"/>
      <p:bldP spid="5" grpId="0"/>
      <p:bldP spid="47" grpId="0"/>
      <p:bldP spid="48" grpId="0"/>
      <p:bldP spid="50" grpId="0"/>
      <p:bldP spid="6" grpId="0" animBg="1"/>
      <p:bldP spid="54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 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уравнение:</a:t>
            </a:r>
            <a:endParaRPr lang="ru-RU" sz="3200" dirty="0"/>
          </a:p>
        </p:txBody>
      </p:sp>
      <p:pic>
        <p:nvPicPr>
          <p:cNvPr id="2050" name="Picture 2" descr="C:\Documents and Settings\Admin\Мои документы\Kyocera_20190201_001\Scan_00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r="3913" b="50000"/>
          <a:stretch/>
        </p:blipFill>
        <p:spPr bwMode="auto">
          <a:xfrm>
            <a:off x="4628367" y="2338873"/>
            <a:ext cx="4342334" cy="265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Kyocera_20190201_001\Scan_00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9" t="55840"/>
          <a:stretch/>
        </p:blipFill>
        <p:spPr bwMode="auto">
          <a:xfrm>
            <a:off x="207414" y="2469499"/>
            <a:ext cx="4443008" cy="240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21582" y="1234620"/>
                <a:ext cx="2319738" cy="997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𝒄𝒐𝒔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582" y="1234620"/>
                <a:ext cx="2319738" cy="9973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87624" y="1295112"/>
                <a:ext cx="1756378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𝒄𝒐𝒔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295112"/>
                <a:ext cx="1756378" cy="898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80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35888" cy="1143000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Уравнение 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= m</a:t>
            </a:r>
            <a:br>
              <a:rPr lang="en-US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способ решения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помощью формулы)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2813" y="1956914"/>
                <a:ext cx="255512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813" y="1956914"/>
                <a:ext cx="2555123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70710" y="2700334"/>
                <a:ext cx="66068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=±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𝒂𝒓𝒄𝒄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𝒐𝒔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710" y="2700334"/>
                <a:ext cx="6606809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34014" y="4204005"/>
                <a:ext cx="714105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𝒂𝒓𝒄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ru-RU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14" y="4204005"/>
                <a:ext cx="7141057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270710" y="1956914"/>
            <a:ext cx="6459332" cy="154409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53658" y="4177545"/>
            <a:ext cx="6930799" cy="7920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 </a:t>
            </a:r>
            <a:endParaRPr lang="ru-RU" dirty="0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75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 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Решите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уравнение</a:t>
            </a:r>
            <a:endParaRPr lang="ru-RU" sz="3200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11191"/>
            <a:ext cx="2052190" cy="189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1196752"/>
                <a:ext cx="2263633" cy="100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1" i="1" smtClean="0">
                          <a:latin typeface="Cambria Math"/>
                        </a:rPr>
                        <m:t>c</m:t>
                      </m:r>
                      <m:r>
                        <a:rPr lang="en-US" sz="2800" b="1" i="1" smtClean="0">
                          <a:latin typeface="Cambria Math"/>
                        </a:rPr>
                        <m:t>𝒐𝒔𝒙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96752"/>
                <a:ext cx="2263633" cy="10001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C:\Documents and Settings\Admin\Мои документы\Kyocera_20190201_001\Scan_0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08" y="2480275"/>
            <a:ext cx="4689372" cy="340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68144" y="1245932"/>
                <a:ext cx="170027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1" i="1" smtClean="0">
                          <a:latin typeface="Cambria Math"/>
                        </a:rPr>
                        <m:t>c</m:t>
                      </m:r>
                      <m:r>
                        <a:rPr lang="en-US" sz="2800" b="1" i="1" smtClean="0">
                          <a:latin typeface="Cambria Math"/>
                        </a:rPr>
                        <m:t>𝒐𝒔𝒙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245932"/>
                <a:ext cx="1700274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7978" y="2341231"/>
            <a:ext cx="3680468" cy="666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522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49213"/>
            <a:ext cx="9671051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342584" cy="201622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Тригонометрическое 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уравнение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67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 x = </a:t>
            </a:r>
            <a:r>
              <a:rPr lang="en-US" sz="67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67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РИСУНКИ\2_Школа\1_Учитель\Копия ___20160209_101731245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27095"/>
            <a:ext cx="3361556" cy="484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7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9" name="Line 31"/>
          <p:cNvSpPr>
            <a:spLocks noChangeShapeType="1"/>
          </p:cNvSpPr>
          <p:nvPr/>
        </p:nvSpPr>
        <p:spPr bwMode="auto">
          <a:xfrm>
            <a:off x="609601" y="2807338"/>
            <a:ext cx="3503612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03" name="Text Box 35"/>
          <p:cNvSpPr txBox="1">
            <a:spLocks noChangeArrowheads="1"/>
          </p:cNvSpPr>
          <p:nvPr/>
        </p:nvSpPr>
        <p:spPr bwMode="auto">
          <a:xfrm>
            <a:off x="491941" y="2350591"/>
            <a:ext cx="446768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2</a:t>
            </a:r>
            <a:endParaRPr lang="ru-RU" b="1" i="1" baseline="-25000" dirty="0"/>
          </a:p>
        </p:txBody>
      </p:sp>
      <p:sp>
        <p:nvSpPr>
          <p:cNvPr id="4099" name="Oval 16"/>
          <p:cNvSpPr>
            <a:spLocks noChangeArrowheads="1"/>
          </p:cNvSpPr>
          <p:nvPr/>
        </p:nvSpPr>
        <p:spPr bwMode="auto">
          <a:xfrm>
            <a:off x="514350" y="2116138"/>
            <a:ext cx="3598863" cy="35988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Line 17"/>
          <p:cNvSpPr>
            <a:spLocks noChangeShapeType="1"/>
          </p:cNvSpPr>
          <p:nvPr/>
        </p:nvSpPr>
        <p:spPr bwMode="auto">
          <a:xfrm>
            <a:off x="2300288" y="1752600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Line 18"/>
          <p:cNvSpPr>
            <a:spLocks noChangeShapeType="1"/>
          </p:cNvSpPr>
          <p:nvPr/>
        </p:nvSpPr>
        <p:spPr bwMode="auto">
          <a:xfrm>
            <a:off x="228600" y="3930650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" name="Text Box 20"/>
          <p:cNvSpPr txBox="1">
            <a:spLocks noChangeArrowheads="1"/>
          </p:cNvSpPr>
          <p:nvPr/>
        </p:nvSpPr>
        <p:spPr bwMode="auto">
          <a:xfrm>
            <a:off x="2133600" y="3960813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ru-RU" sz="1600" b="1" dirty="0"/>
              <a:t>0</a:t>
            </a:r>
          </a:p>
        </p:txBody>
      </p:sp>
      <p:sp>
        <p:nvSpPr>
          <p:cNvPr id="4103" name="Text Box 21"/>
          <p:cNvSpPr txBox="1">
            <a:spLocks noChangeArrowheads="1"/>
          </p:cNvSpPr>
          <p:nvPr/>
        </p:nvSpPr>
        <p:spPr bwMode="auto">
          <a:xfrm>
            <a:off x="4277179" y="3899971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x</a:t>
            </a:r>
            <a:endParaRPr lang="ru-RU" b="1" i="1" dirty="0"/>
          </a:p>
        </p:txBody>
      </p:sp>
      <p:sp>
        <p:nvSpPr>
          <p:cNvPr id="4104" name="Text Box 22"/>
          <p:cNvSpPr txBox="1">
            <a:spLocks noChangeArrowheads="1"/>
          </p:cNvSpPr>
          <p:nvPr/>
        </p:nvSpPr>
        <p:spPr bwMode="auto">
          <a:xfrm>
            <a:off x="1981200" y="1528536"/>
            <a:ext cx="381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/>
              <a:t>y</a:t>
            </a:r>
            <a:endParaRPr lang="ru-RU" b="1" i="1" dirty="0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4933950" y="2057400"/>
            <a:ext cx="38290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2</a:t>
            </a:r>
            <a:r>
              <a:rPr lang="ru-RU" sz="2000" dirty="0"/>
              <a:t>. Отметить точку </a:t>
            </a:r>
            <a:r>
              <a:rPr lang="en-US" b="1" i="1" dirty="0" smtClean="0"/>
              <a:t>m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smtClean="0"/>
              <a:t>оси</a:t>
            </a:r>
            <a:r>
              <a:rPr lang="en-US" sz="2000" dirty="0" smtClean="0"/>
              <a:t> </a:t>
            </a:r>
            <a:r>
              <a:rPr lang="ru-RU" sz="2000" dirty="0" smtClean="0"/>
              <a:t>ординат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4953000" y="2743200"/>
            <a:ext cx="3829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3</a:t>
            </a:r>
            <a:r>
              <a:rPr lang="ru-RU" sz="2000" dirty="0"/>
              <a:t>. Построить перпендикуляр в этой точке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4953000" y="3429000"/>
            <a:ext cx="3829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/>
              <a:t>4</a:t>
            </a:r>
            <a:r>
              <a:rPr lang="ru-RU" sz="2000"/>
              <a:t>. Отметить точки пересечения перпендикуляра с окружностью</a:t>
            </a:r>
            <a:r>
              <a:rPr lang="en-US" sz="2000"/>
              <a:t>.</a:t>
            </a:r>
            <a:endParaRPr lang="ru-RU" sz="2000"/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4953000" y="4098925"/>
            <a:ext cx="3829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5</a:t>
            </a:r>
            <a:r>
              <a:rPr lang="ru-RU" sz="2000" dirty="0"/>
              <a:t>. Полученные точки – решение уравнения </a:t>
            </a:r>
            <a:r>
              <a:rPr lang="en-US" sz="2000" i="1" dirty="0" smtClean="0"/>
              <a:t>sin x </a:t>
            </a:r>
            <a:r>
              <a:rPr lang="en-US" sz="2000" i="1" dirty="0"/>
              <a:t>= </a:t>
            </a:r>
            <a:r>
              <a:rPr lang="en-US" sz="2000" i="1" dirty="0" smtClean="0"/>
              <a:t>m.</a:t>
            </a:r>
            <a:endParaRPr lang="ru-RU" sz="2000" i="1" dirty="0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4953000" y="4800600"/>
            <a:ext cx="38290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 dirty="0"/>
              <a:t>6</a:t>
            </a:r>
            <a:r>
              <a:rPr lang="ru-RU" sz="2000" dirty="0"/>
              <a:t>. Записать </a:t>
            </a:r>
            <a:r>
              <a:rPr lang="ru-RU" sz="2000" dirty="0" smtClean="0"/>
              <a:t>решени</a:t>
            </a:r>
            <a:r>
              <a:rPr lang="ru-RU" sz="2000" dirty="0"/>
              <a:t>я</a:t>
            </a:r>
            <a:r>
              <a:rPr lang="ru-RU" sz="2000" dirty="0" smtClean="0"/>
              <a:t> уравнения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96" name="Text Box 28"/>
              <p:cNvSpPr txBox="1">
                <a:spLocks noChangeArrowheads="1"/>
              </p:cNvSpPr>
              <p:nvPr/>
            </p:nvSpPr>
            <p:spPr bwMode="auto">
              <a:xfrm>
                <a:off x="4953000" y="1600200"/>
                <a:ext cx="4011488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  <a:defRPr/>
                </a:pPr>
                <a:r>
                  <a:rPr kumimoji="1" lang="en-US" sz="2000" dirty="0" smtClean="0">
                    <a:latin typeface="Times New Roman" pitchFamily="18" charset="0"/>
                  </a:rPr>
                  <a:t>1</a:t>
                </a:r>
                <a:r>
                  <a:rPr kumimoji="1" lang="ru-RU" sz="2000" dirty="0">
                    <a:latin typeface="Times New Roman" pitchFamily="18" charset="0"/>
                  </a:rPr>
                  <a:t>. Проверить </a:t>
                </a:r>
                <a:r>
                  <a:rPr kumimoji="1" lang="ru-RU" sz="2000" dirty="0" smtClean="0">
                    <a:latin typeface="Times New Roman" pitchFamily="18" charset="0"/>
                  </a:rPr>
                  <a:t>условие: </a:t>
                </a:r>
                <a14:m>
                  <m:oMath xmlns:m="http://schemas.openxmlformats.org/officeDocument/2006/math">
                    <m:r>
                      <a:rPr kumimoji="1" lang="en-US" sz="2000" b="1" i="1" smtClean="0">
                        <a:latin typeface="Cambria Math"/>
                      </a:rPr>
                      <m:t>𝒎</m:t>
                    </m:r>
                    <m:r>
                      <a:rPr kumimoji="1" lang="en-US" sz="2000" b="1" i="1" smtClean="0">
                        <a:latin typeface="Cambria Math"/>
                        <a:ea typeface="Cambria Math"/>
                      </a:rPr>
                      <m:t>𝝐</m:t>
                    </m:r>
                    <m:d>
                      <m:dPr>
                        <m:begChr m:val="["/>
                        <m:endChr m:val="]"/>
                        <m:ctrlP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kumimoji="1"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kumimoji="1" lang="ru-RU" sz="2000" b="1" dirty="0">
                  <a:latin typeface="Times New Roman" pitchFamily="18" charset="0"/>
                  <a:sym typeface="Math1" pitchFamily="2" charset="2"/>
                </a:endParaRPr>
              </a:p>
            </p:txBody>
          </p:sp>
        </mc:Choice>
        <mc:Fallback xmlns="">
          <p:sp>
            <p:nvSpPr>
              <p:cNvPr id="7196" name="Text 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3000" y="1600200"/>
                <a:ext cx="4011488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1672" t="-7692" b="-261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97" name="AutoShape 29"/>
          <p:cNvSpPr>
            <a:spLocks noChangeArrowheads="1"/>
          </p:cNvSpPr>
          <p:nvPr/>
        </p:nvSpPr>
        <p:spPr bwMode="auto">
          <a:xfrm>
            <a:off x="2262188" y="2750641"/>
            <a:ext cx="76200" cy="76200"/>
          </a:xfrm>
          <a:prstGeom prst="flowChartConnector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2361407" y="2743200"/>
            <a:ext cx="38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3662679" y="2771278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1" name="AutoShape 33"/>
          <p:cNvSpPr>
            <a:spLocks noChangeArrowheads="1"/>
          </p:cNvSpPr>
          <p:nvPr/>
        </p:nvSpPr>
        <p:spPr bwMode="auto">
          <a:xfrm>
            <a:off x="827584" y="2751775"/>
            <a:ext cx="111125" cy="111125"/>
          </a:xfrm>
          <a:prstGeom prst="flowChartConnector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3583304" y="2301165"/>
            <a:ext cx="381000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36000" rIns="36000" bIns="3600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b="1" i="1" dirty="0" smtClean="0"/>
              <a:t>x</a:t>
            </a:r>
            <a:r>
              <a:rPr lang="en-US" b="1" i="1" baseline="-25000" dirty="0" smtClean="0"/>
              <a:t>1</a:t>
            </a:r>
            <a:endParaRPr lang="ru-RU" b="1" i="1" baseline="-25000" dirty="0"/>
          </a:p>
        </p:txBody>
      </p:sp>
      <p:sp>
        <p:nvSpPr>
          <p:cNvPr id="4119" name="Text Box 38"/>
          <p:cNvSpPr txBox="1">
            <a:spLocks noChangeArrowheads="1"/>
          </p:cNvSpPr>
          <p:nvPr/>
        </p:nvSpPr>
        <p:spPr bwMode="auto">
          <a:xfrm>
            <a:off x="2362200" y="5696857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 b="1" dirty="0"/>
              <a:t>-1</a:t>
            </a:r>
            <a:endParaRPr lang="ru-RU" sz="1600" b="1" dirty="0"/>
          </a:p>
        </p:txBody>
      </p:sp>
      <p:sp>
        <p:nvSpPr>
          <p:cNvPr id="4120" name="Text Box 39"/>
          <p:cNvSpPr txBox="1">
            <a:spLocks noChangeArrowheads="1"/>
          </p:cNvSpPr>
          <p:nvPr/>
        </p:nvSpPr>
        <p:spPr bwMode="auto">
          <a:xfrm>
            <a:off x="2362200" y="1878072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 b="1" dirty="0"/>
              <a:t>1</a:t>
            </a:r>
            <a:endParaRPr lang="ru-RU" sz="1600" b="1" dirty="0"/>
          </a:p>
        </p:txBody>
      </p:sp>
      <p:sp>
        <p:nvSpPr>
          <p:cNvPr id="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Уравнение  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 x = m</a:t>
            </a:r>
            <a:b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способ решения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безформульный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 помощью числовой окружности)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58179" y="5253335"/>
                <a:ext cx="39067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𝒂𝒓𝒄𝒔𝒊𝒏</m:t>
                      </m:r>
                      <m:r>
                        <a:rPr lang="ru-RU" sz="2400" b="1" i="1" smtClean="0"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</a:rPr>
                        <m:t>𝒎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179" y="5253335"/>
                <a:ext cx="3906775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72984" y="5709138"/>
                <a:ext cx="44844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𝒂𝒓𝒄𝒔𝒊𝒏</m:t>
                      </m:r>
                      <m:r>
                        <a:rPr lang="ru-RU" sz="2400" b="1" i="1" smtClean="0"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</a:rPr>
                        <m:t>𝒎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984" y="5709138"/>
                <a:ext cx="4484433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79309" y="6054466"/>
            <a:ext cx="355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 x = m –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ордината (у) точки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числовой окружности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02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9" grpId="0" animBg="1"/>
      <p:bldP spid="7203" grpId="0"/>
      <p:bldP spid="7191" grpId="0" autoUpdateAnimBg="0"/>
      <p:bldP spid="7192" grpId="0" autoUpdateAnimBg="0"/>
      <p:bldP spid="7193" grpId="0" autoUpdateAnimBg="0"/>
      <p:bldP spid="7194" grpId="0" autoUpdateAnimBg="0"/>
      <p:bldP spid="7195" grpId="0" autoUpdateAnimBg="0"/>
      <p:bldP spid="7196" grpId="0" autoUpdateAnimBg="0"/>
      <p:bldP spid="7197" grpId="0" animBg="1"/>
      <p:bldP spid="7198" grpId="0"/>
      <p:bldP spid="7200" grpId="0" animBg="1"/>
      <p:bldP spid="7201" grpId="0" animBg="1"/>
      <p:bldP spid="7202" grpId="0"/>
      <p:bldP spid="3" grpId="0"/>
      <p:bldP spid="28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915</Words>
  <Application>Microsoft Office PowerPoint</Application>
  <PresentationFormat>Экран (4:3)</PresentationFormat>
  <Paragraphs>176</Paragraphs>
  <Slides>25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Формула</vt:lpstr>
      <vt:lpstr>Простейшие тригонометрические  уравнения</vt:lpstr>
      <vt:lpstr>Тригонометрическое  уравнение cos x = m</vt:lpstr>
      <vt:lpstr>Уравнение  cos x = m 1 способ решения (безформульный,  с помощью числовой окружности)</vt:lpstr>
      <vt:lpstr>Частные случаи уравнение cos x = m</vt:lpstr>
      <vt:lpstr>Пример 1. Решите уравнение:</vt:lpstr>
      <vt:lpstr>Уравнение  cos x = m 2 способ решения (с помощью формулы)</vt:lpstr>
      <vt:lpstr>Пример 2. Решите уравнение</vt:lpstr>
      <vt:lpstr>Тригонометрическое  уравнение sin x = m</vt:lpstr>
      <vt:lpstr>Уравнение  sin x = m 1 способ решения (безформульный,  с помощью числовой окружности)</vt:lpstr>
      <vt:lpstr>Частные случаи уравнение sin x = m</vt:lpstr>
      <vt:lpstr>Пример 3. Решите уравнение</vt:lpstr>
      <vt:lpstr>Пример 4. Решите уравнение:</vt:lpstr>
      <vt:lpstr>Уравнение  sin x = m 2 способ решения (с помощью формулы)</vt:lpstr>
      <vt:lpstr>Пример 5. Решите уравнение</vt:lpstr>
      <vt:lpstr>Сравним ответы </vt:lpstr>
      <vt:lpstr>Уравнение  tg x = m 2 способ решения (с помощью формулы)</vt:lpstr>
      <vt:lpstr>Уравнение  ctg x = m 2 способ решения (с помощью формулы)</vt:lpstr>
      <vt:lpstr>Пример 6. Решите уравнение</vt:lpstr>
      <vt:lpstr>Формулы</vt:lpstr>
      <vt:lpstr>Формулы двойного аргумента</vt:lpstr>
      <vt:lpstr>Формулы приведения</vt:lpstr>
      <vt:lpstr>Презентация PowerPoint</vt:lpstr>
      <vt:lpstr>Формулы суммы (разности) тригонометрических функций</vt:lpstr>
      <vt:lpstr>Формулы синуса (косинуса) суммы (разности) аргументов</vt:lpstr>
      <vt:lpstr>Пример 7. Решите уравнение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Простейшие тригонометрические  уравнения</dc:title>
  <dc:creator>Догадова</dc:creator>
  <cp:lastModifiedBy>Догадова</cp:lastModifiedBy>
  <cp:revision>45</cp:revision>
  <dcterms:created xsi:type="dcterms:W3CDTF">2019-01-09T08:29:06Z</dcterms:created>
  <dcterms:modified xsi:type="dcterms:W3CDTF">2019-02-01T11:08:55Z</dcterms:modified>
</cp:coreProperties>
</file>