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70" r:id="rId5"/>
    <p:sldId id="266" r:id="rId6"/>
    <p:sldId id="259" r:id="rId7"/>
    <p:sldId id="260" r:id="rId8"/>
    <p:sldId id="262" r:id="rId9"/>
    <p:sldId id="264" r:id="rId10"/>
    <p:sldId id="265" r:id="rId11"/>
    <p:sldId id="263" r:id="rId12"/>
    <p:sldId id="272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0E094-9081-4476-A211-E158161602A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74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A0620-551F-47DF-A4A8-1B3C08312E7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01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B0FF7-203F-46AE-B2B3-EE3EB8FC7EA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765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0A76A-73CA-472A-8E6A-70E227C742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148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61896-A1AC-4C28-A058-9D057B58866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00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5881-DD9A-4985-9753-5988262420D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687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E1BD5-A585-4B06-87D1-BE834F5C769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380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74B7C-3047-43E7-907F-4AE28C828A5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9855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CF639-E962-4545-BDBB-E241F9D8506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592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0A9AB6-D50A-4888-AD07-19D87679987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80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0DDA1-6CBD-4358-96A6-4F0CBB4B143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911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83C52-4AA6-437A-82B2-2635B1772E7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952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974FD4A-F1B3-48BA-9336-A8308164DD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2"/>
          <p:cNvSpPr>
            <a:spLocks noGrp="1" noChangeArrowheads="1"/>
          </p:cNvSpPr>
          <p:nvPr>
            <p:ph type="ctrTitle"/>
          </p:nvPr>
        </p:nvSpPr>
        <p:spPr>
          <a:xfrm>
            <a:off x="1763688" y="1556792"/>
            <a:ext cx="5750718" cy="23050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ru-RU" sz="4800" b="1" i="1" dirty="0" smtClean="0">
                <a:solidFill>
                  <a:schemeClr val="bg1"/>
                </a:solidFill>
              </a:rPr>
              <a:t>С в о й с т в а </a:t>
            </a:r>
            <a:br>
              <a:rPr lang="ru-RU" sz="4800" b="1" i="1" dirty="0" smtClean="0">
                <a:solidFill>
                  <a:schemeClr val="bg1"/>
                </a:solidFill>
              </a:rPr>
            </a:br>
            <a:r>
              <a:rPr lang="ru-RU" sz="4800" b="1" i="1" dirty="0" smtClean="0">
                <a:solidFill>
                  <a:schemeClr val="bg1"/>
                </a:solidFill>
              </a:rPr>
              <a:t>параллельных </a:t>
            </a:r>
            <a:br>
              <a:rPr lang="ru-RU" sz="4800" b="1" i="1" dirty="0" smtClean="0">
                <a:solidFill>
                  <a:schemeClr val="bg1"/>
                </a:solidFill>
              </a:rPr>
            </a:br>
            <a:r>
              <a:rPr lang="ru-RU" sz="4800" b="1" i="1" dirty="0" smtClean="0">
                <a:solidFill>
                  <a:schemeClr val="bg1"/>
                </a:solidFill>
              </a:rPr>
              <a:t>п р я м ы х</a:t>
            </a:r>
            <a:endParaRPr lang="es-ES" sz="4800" b="1" i="1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22"/>
          <p:cNvSpPr txBox="1">
            <a:spLocks noChangeArrowheads="1"/>
          </p:cNvSpPr>
          <p:nvPr/>
        </p:nvSpPr>
        <p:spPr bwMode="auto">
          <a:xfrm>
            <a:off x="2555875" y="5691188"/>
            <a:ext cx="6048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4000" b="1">
                <a:solidFill>
                  <a:schemeClr val="bg1"/>
                </a:solidFill>
              </a:rPr>
              <a:t>Геометрия, 7 класс</a:t>
            </a:r>
            <a:endParaRPr lang="es-ES" sz="4000" b="1">
              <a:solidFill>
                <a:schemeClr val="bg1"/>
              </a:solidFill>
            </a:endParaRPr>
          </a:p>
        </p:txBody>
      </p:sp>
      <p:pic>
        <p:nvPicPr>
          <p:cNvPr id="1028" name="Picture 4" descr="C:\Documents and Settings\Admin\Мои документы\Downloads\Школа\___20160209_101731245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90" y="2204864"/>
            <a:ext cx="3092334" cy="4452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3984625" y="1720850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Если при пересечении двух прямых секущей сумма односторонних углов равна 180°, то прямые параллельны.</a:t>
            </a:r>
          </a:p>
        </p:txBody>
      </p:sp>
      <p:sp>
        <p:nvSpPr>
          <p:cNvPr id="12291" name="Line 8"/>
          <p:cNvSpPr>
            <a:spLocks noChangeShapeType="1"/>
          </p:cNvSpPr>
          <p:nvPr/>
        </p:nvSpPr>
        <p:spPr bwMode="auto">
          <a:xfrm>
            <a:off x="671513" y="3149600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2" name="Line 9"/>
          <p:cNvSpPr>
            <a:spLocks noChangeShapeType="1"/>
          </p:cNvSpPr>
          <p:nvPr/>
        </p:nvSpPr>
        <p:spPr bwMode="auto">
          <a:xfrm>
            <a:off x="611188" y="4437063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3" name="Line 10"/>
          <p:cNvSpPr>
            <a:spLocks noChangeShapeType="1"/>
          </p:cNvSpPr>
          <p:nvPr/>
        </p:nvSpPr>
        <p:spPr bwMode="auto">
          <a:xfrm flipH="1">
            <a:off x="1555750" y="2222500"/>
            <a:ext cx="1081088" cy="275431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Text Box 11"/>
          <p:cNvSpPr txBox="1">
            <a:spLocks noChangeArrowheads="1"/>
          </p:cNvSpPr>
          <p:nvPr/>
        </p:nvSpPr>
        <p:spPr bwMode="auto">
          <a:xfrm>
            <a:off x="2513013" y="2139950"/>
            <a:ext cx="288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2295" name="Text Box 12"/>
          <p:cNvSpPr txBox="1">
            <a:spLocks noChangeArrowheads="1"/>
          </p:cNvSpPr>
          <p:nvPr/>
        </p:nvSpPr>
        <p:spPr bwMode="auto">
          <a:xfrm>
            <a:off x="3335338" y="2625725"/>
            <a:ext cx="3603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a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2296" name="Text Box 13"/>
          <p:cNvSpPr txBox="1">
            <a:spLocks noChangeArrowheads="1"/>
          </p:cNvSpPr>
          <p:nvPr/>
        </p:nvSpPr>
        <p:spPr bwMode="auto">
          <a:xfrm>
            <a:off x="3203575" y="4437063"/>
            <a:ext cx="431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2297" name="Text Box 14"/>
          <p:cNvSpPr txBox="1">
            <a:spLocks noChangeArrowheads="1"/>
          </p:cNvSpPr>
          <p:nvPr/>
        </p:nvSpPr>
        <p:spPr bwMode="auto">
          <a:xfrm>
            <a:off x="1712913" y="3138488"/>
            <a:ext cx="287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1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2298" name="Text Box 15"/>
          <p:cNvSpPr txBox="1">
            <a:spLocks noChangeArrowheads="1"/>
          </p:cNvSpPr>
          <p:nvPr/>
        </p:nvSpPr>
        <p:spPr bwMode="auto">
          <a:xfrm>
            <a:off x="1376363" y="3913188"/>
            <a:ext cx="358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2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2299" name="Объект 2"/>
          <p:cNvSpPr txBox="1">
            <a:spLocks/>
          </p:cNvSpPr>
          <p:nvPr/>
        </p:nvSpPr>
        <p:spPr bwMode="auto">
          <a:xfrm>
            <a:off x="347663" y="317500"/>
            <a:ext cx="84963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По рисунку формулируйте признак параллельности прямых. Сформулируйте обратное утверждение.</a:t>
            </a:r>
          </a:p>
          <a:p>
            <a:pPr eaLnBrk="1" hangingPunct="1">
              <a:spcBef>
                <a:spcPct val="20000"/>
              </a:spcBef>
            </a:pPr>
            <a:endParaRPr lang="ru-RU" sz="320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013200" y="3765550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Если две параллельные прямые пересечены секущей, то сумма односторонних углов равна 180°.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370012" y="5689822"/>
                <a:ext cx="642650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||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=&gt;∠1+∠2=180°</m:t>
                      </m:r>
                    </m:oMath>
                  </m:oMathPara>
                </a14:m>
                <a:endParaRPr lang="ru-RU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012" y="5689822"/>
                <a:ext cx="6426503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3852863" y="1782763"/>
            <a:ext cx="4176712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>
                <a:solidFill>
                  <a:schemeClr val="bg1"/>
                </a:solidFill>
              </a:rPr>
              <a:t>Две прямые, перпендикулярные третьей, параллельны.</a:t>
            </a:r>
          </a:p>
        </p:txBody>
      </p:sp>
      <p:sp>
        <p:nvSpPr>
          <p:cNvPr id="13315" name="Line 9"/>
          <p:cNvSpPr>
            <a:spLocks noChangeShapeType="1"/>
          </p:cNvSpPr>
          <p:nvPr/>
        </p:nvSpPr>
        <p:spPr bwMode="auto">
          <a:xfrm>
            <a:off x="611188" y="4437063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6" name="Line 10"/>
          <p:cNvSpPr>
            <a:spLocks noChangeShapeType="1"/>
          </p:cNvSpPr>
          <p:nvPr/>
        </p:nvSpPr>
        <p:spPr bwMode="auto">
          <a:xfrm flipH="1">
            <a:off x="1555750" y="2139950"/>
            <a:ext cx="0" cy="3521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611188" y="4449763"/>
            <a:ext cx="288925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1041400" y="2159000"/>
            <a:ext cx="3603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a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>
            <a:off x="2998788" y="2182813"/>
            <a:ext cx="431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3320" name="Объект 2"/>
          <p:cNvSpPr txBox="1">
            <a:spLocks/>
          </p:cNvSpPr>
          <p:nvPr/>
        </p:nvSpPr>
        <p:spPr bwMode="auto">
          <a:xfrm>
            <a:off x="347663" y="317500"/>
            <a:ext cx="84963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По рисунку формулируйте признак параллельности прямых. Сформулируйте обратное утверждение.</a:t>
            </a:r>
          </a:p>
          <a:p>
            <a:pPr eaLnBrk="1" hangingPunct="1">
              <a:spcBef>
                <a:spcPct val="20000"/>
              </a:spcBef>
            </a:pPr>
            <a:endParaRPr lang="ru-RU" sz="320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883025" y="3152775"/>
            <a:ext cx="3971925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Если прямая  перпендикулярна к одной из двух параллельных прямых, то она перпендикулярна и к другой. </a:t>
            </a:r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2916238" y="2139950"/>
            <a:ext cx="0" cy="3521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3" name="Line 10"/>
          <p:cNvSpPr>
            <a:spLocks noChangeShapeType="1"/>
          </p:cNvSpPr>
          <p:nvPr/>
        </p:nvSpPr>
        <p:spPr bwMode="auto">
          <a:xfrm flipH="1">
            <a:off x="1236663" y="4110037"/>
            <a:ext cx="0" cy="339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4" name="Line 10"/>
          <p:cNvSpPr>
            <a:spLocks noChangeShapeType="1"/>
          </p:cNvSpPr>
          <p:nvPr/>
        </p:nvSpPr>
        <p:spPr bwMode="auto">
          <a:xfrm flipH="1">
            <a:off x="1228725" y="4127500"/>
            <a:ext cx="3175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3325" name="Line 10"/>
          <p:cNvSpPr>
            <a:spLocks noChangeShapeType="1"/>
          </p:cNvSpPr>
          <p:nvPr/>
        </p:nvSpPr>
        <p:spPr bwMode="auto">
          <a:xfrm>
            <a:off x="2595563" y="4110038"/>
            <a:ext cx="7937" cy="314326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891226" y="5664422"/>
                <a:ext cx="5409173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||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⊥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=&gt;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𝑐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⊥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𝑏</m:t>
                      </m:r>
                    </m:oMath>
                  </m:oMathPara>
                </a14:m>
                <a:endParaRPr lang="ru-RU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226" y="5664422"/>
                <a:ext cx="5409173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Line 10"/>
          <p:cNvSpPr>
            <a:spLocks noChangeShapeType="1"/>
          </p:cNvSpPr>
          <p:nvPr/>
        </p:nvSpPr>
        <p:spPr bwMode="auto">
          <a:xfrm flipH="1">
            <a:off x="2595563" y="4135437"/>
            <a:ext cx="3175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1468760"/>
          </a:xfrm>
        </p:spPr>
        <p:txBody>
          <a:bodyPr/>
          <a:lstStyle/>
          <a:p>
            <a:pPr marL="0" indent="0">
              <a:buNone/>
            </a:pPr>
            <a:r>
              <a:rPr lang="ru-RU" sz="2800" kern="1200" dirty="0">
                <a:solidFill>
                  <a:schemeClr val="bg1"/>
                </a:solidFill>
                <a:latin typeface="Arial" charset="0"/>
                <a:cs typeface="Arial" charset="0"/>
              </a:rPr>
              <a:t>Теперь при решении задач мы можем использовать как признаки параллельности прямых, так и свойства параллельных прямых.</a:t>
            </a:r>
          </a:p>
        </p:txBody>
      </p:sp>
    </p:spTree>
    <p:extLst>
      <p:ext uri="{BB962C8B-B14F-4D97-AF65-F5344CB8AC3E}">
        <p14:creationId xmlns:p14="http://schemas.microsoft.com/office/powerpoint/2010/main" val="86897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Line 2"/>
          <p:cNvSpPr>
            <a:spLocks noChangeShapeType="1"/>
          </p:cNvSpPr>
          <p:nvPr/>
        </p:nvSpPr>
        <p:spPr bwMode="auto">
          <a:xfrm>
            <a:off x="892175" y="3225800"/>
            <a:ext cx="4184650" cy="2290763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419872" y="2497138"/>
            <a:ext cx="5385991" cy="1455737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altLang="ru-RU" sz="2500" kern="1200" dirty="0" smtClean="0">
                <a:solidFill>
                  <a:schemeClr val="bg1"/>
                </a:solidFill>
              </a:rPr>
              <a:t>Через точку, не лежащую на данной прямой, проходит только одна прямая, параллельная данной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altLang="ru-RU" sz="3000" kern="1200" dirty="0">
              <a:solidFill>
                <a:schemeClr val="bg1"/>
              </a:solidFill>
            </a:endParaRPr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>
            <a:off x="569913" y="4173538"/>
            <a:ext cx="3959225" cy="21590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Oval 6"/>
          <p:cNvSpPr>
            <a:spLocks noChangeArrowheads="1"/>
          </p:cNvSpPr>
          <p:nvPr/>
        </p:nvSpPr>
        <p:spPr bwMode="auto">
          <a:xfrm>
            <a:off x="2713038" y="4216400"/>
            <a:ext cx="71437" cy="71438"/>
          </a:xfrm>
          <a:prstGeom prst="ellipse">
            <a:avLst/>
          </a:prstGeom>
          <a:solidFill>
            <a:srgbClr val="FF0066"/>
          </a:solidFill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altLang="ru-RU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457200" y="4305300"/>
            <a:ext cx="574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2635250" y="3525838"/>
            <a:ext cx="506413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600" b="1" i="1">
                <a:solidFill>
                  <a:schemeClr val="bg1"/>
                </a:solidFill>
              </a:rPr>
              <a:t>О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63575" y="3225800"/>
            <a:ext cx="5032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4105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Повторение</a:t>
            </a:r>
          </a:p>
        </p:txBody>
      </p:sp>
      <p:sp>
        <p:nvSpPr>
          <p:cNvPr id="4106" name="Rectangle 3"/>
          <p:cNvSpPr txBox="1">
            <a:spLocks noChangeArrowheads="1"/>
          </p:cNvSpPr>
          <p:nvPr/>
        </p:nvSpPr>
        <p:spPr bwMode="auto">
          <a:xfrm>
            <a:off x="468313" y="1268413"/>
            <a:ext cx="83820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1. Что такое аксиома?</a:t>
            </a:r>
          </a:p>
        </p:txBody>
      </p:sp>
      <p:sp>
        <p:nvSpPr>
          <p:cNvPr id="4107" name="Rectangle 3"/>
          <p:cNvSpPr txBox="1">
            <a:spLocks noChangeArrowheads="1"/>
          </p:cNvSpPr>
          <p:nvPr/>
        </p:nvSpPr>
        <p:spPr bwMode="auto">
          <a:xfrm>
            <a:off x="508000" y="1844675"/>
            <a:ext cx="83820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2. Сформулируйте аксиому параллельных прямых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animBg="1"/>
      <p:bldP spid="59396" grpId="0" build="p"/>
      <p:bldP spid="153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64163" y="1628775"/>
            <a:ext cx="3436937" cy="3313113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Font typeface="Wingdings" pitchFamily="2" charset="2"/>
              <a:buNone/>
              <a:tabLst>
                <a:tab pos="84138" algn="l"/>
              </a:tabLst>
              <a:defRPr/>
            </a:pPr>
            <a:r>
              <a:rPr lang="ru-RU" altLang="ru-RU" sz="2600" kern="1200" dirty="0" smtClean="0">
                <a:solidFill>
                  <a:schemeClr val="bg1"/>
                </a:solidFill>
              </a:rPr>
              <a:t>Если </a:t>
            </a:r>
            <a:r>
              <a:rPr lang="ru-RU" altLang="ru-RU" sz="2600" kern="1200" dirty="0">
                <a:solidFill>
                  <a:schemeClr val="bg1"/>
                </a:solidFill>
              </a:rPr>
              <a:t>прямая пересекает одну из двух параллельных прямых, то она пересекает и другую.</a:t>
            </a:r>
          </a:p>
        </p:txBody>
      </p:sp>
      <p:sp>
        <p:nvSpPr>
          <p:cNvPr id="5123" name="Line 4"/>
          <p:cNvSpPr>
            <a:spLocks noChangeShapeType="1"/>
          </p:cNvSpPr>
          <p:nvPr/>
        </p:nvSpPr>
        <p:spPr bwMode="auto">
          <a:xfrm>
            <a:off x="827088" y="3644900"/>
            <a:ext cx="3600450" cy="27368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1187450" y="2276475"/>
            <a:ext cx="3816350" cy="29527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5" name="Line 8"/>
          <p:cNvSpPr>
            <a:spLocks noChangeShapeType="1"/>
          </p:cNvSpPr>
          <p:nvPr/>
        </p:nvSpPr>
        <p:spPr bwMode="auto">
          <a:xfrm flipV="1">
            <a:off x="2249488" y="2763838"/>
            <a:ext cx="2447925" cy="158432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090613" y="2384425"/>
            <a:ext cx="5032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766763" y="3879850"/>
            <a:ext cx="57467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4176713" y="3032125"/>
            <a:ext cx="5032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5129" name="Rectangle 3"/>
          <p:cNvSpPr txBox="1">
            <a:spLocks noChangeArrowheads="1"/>
          </p:cNvSpPr>
          <p:nvPr/>
        </p:nvSpPr>
        <p:spPr bwMode="auto">
          <a:xfrm>
            <a:off x="488950" y="584200"/>
            <a:ext cx="83820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3. Сформулируйте по рисунку теорему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900613" y="1901825"/>
            <a:ext cx="3436937" cy="2230438"/>
          </a:xfrm>
        </p:spPr>
        <p:txBody>
          <a:bodyPr/>
          <a:lstStyle/>
          <a:p>
            <a:pPr marL="4763" indent="-4763" eaLnBrk="1" hangingPunct="1">
              <a:buFont typeface="Wingdings" pitchFamily="2" charset="2"/>
              <a:buNone/>
              <a:tabLst>
                <a:tab pos="182563" algn="l"/>
              </a:tabLst>
              <a:defRPr/>
            </a:pPr>
            <a:r>
              <a:rPr lang="ru-RU" altLang="ru-RU" sz="2800" kern="1200" dirty="0" smtClean="0">
                <a:solidFill>
                  <a:schemeClr val="bg1"/>
                </a:solidFill>
              </a:rPr>
              <a:t>Если </a:t>
            </a:r>
            <a:r>
              <a:rPr lang="ru-RU" altLang="ru-RU" sz="2800" kern="1200" dirty="0">
                <a:solidFill>
                  <a:schemeClr val="bg1"/>
                </a:solidFill>
              </a:rPr>
              <a:t>две прямые параллельны третьей, то они </a:t>
            </a:r>
            <a:r>
              <a:rPr lang="ru-RU" altLang="ru-RU" sz="2800" kern="1200" dirty="0" smtClean="0">
                <a:solidFill>
                  <a:schemeClr val="bg1"/>
                </a:solidFill>
              </a:rPr>
              <a:t>параллельны </a:t>
            </a:r>
            <a:endParaRPr lang="ru-RU" altLang="ru-RU" sz="2800" kern="1200" dirty="0">
              <a:solidFill>
                <a:schemeClr val="bg1"/>
              </a:solidFill>
            </a:endParaRPr>
          </a:p>
        </p:txBody>
      </p:sp>
      <p:sp>
        <p:nvSpPr>
          <p:cNvPr id="6147" name="Line 4"/>
          <p:cNvSpPr>
            <a:spLocks noChangeShapeType="1"/>
          </p:cNvSpPr>
          <p:nvPr/>
        </p:nvSpPr>
        <p:spPr bwMode="auto">
          <a:xfrm flipH="1" flipV="1">
            <a:off x="1476375" y="1966913"/>
            <a:ext cx="4464050" cy="27813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" name="Line 5"/>
          <p:cNvSpPr>
            <a:spLocks noChangeShapeType="1"/>
          </p:cNvSpPr>
          <p:nvPr/>
        </p:nvSpPr>
        <p:spPr bwMode="auto">
          <a:xfrm>
            <a:off x="469900" y="3011488"/>
            <a:ext cx="4430713" cy="28511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 flipH="1" flipV="1">
            <a:off x="706438" y="2416175"/>
            <a:ext cx="4760912" cy="3051175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0" name="Text Box 10"/>
          <p:cNvSpPr txBox="1">
            <a:spLocks noChangeArrowheads="1"/>
          </p:cNvSpPr>
          <p:nvPr/>
        </p:nvSpPr>
        <p:spPr bwMode="auto">
          <a:xfrm>
            <a:off x="469900" y="3132138"/>
            <a:ext cx="503238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800" b="1" i="1">
                <a:solidFill>
                  <a:schemeClr val="bg1"/>
                </a:solidFill>
              </a:rPr>
              <a:t>а</a:t>
            </a:r>
          </a:p>
        </p:txBody>
      </p:sp>
      <p:sp>
        <p:nvSpPr>
          <p:cNvPr id="6151" name="Text Box 8"/>
          <p:cNvSpPr txBox="1">
            <a:spLocks noChangeArrowheads="1"/>
          </p:cNvSpPr>
          <p:nvPr/>
        </p:nvSpPr>
        <p:spPr bwMode="auto">
          <a:xfrm>
            <a:off x="1422400" y="1998663"/>
            <a:ext cx="5746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469900" y="2403475"/>
            <a:ext cx="50323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6153" name="Rectangle 3"/>
          <p:cNvSpPr txBox="1">
            <a:spLocks noChangeArrowheads="1"/>
          </p:cNvSpPr>
          <p:nvPr/>
        </p:nvSpPr>
        <p:spPr bwMode="auto">
          <a:xfrm>
            <a:off x="488950" y="584200"/>
            <a:ext cx="83820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4. Сформулируйте по рисунку теорему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chemeClr val="bg1"/>
                </a:solidFill>
              </a:rPr>
              <a:t>Обратная теорема</a:t>
            </a:r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608512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i="1" u="sng" dirty="0" smtClean="0">
                <a:solidFill>
                  <a:schemeClr val="bg1"/>
                </a:solidFill>
              </a:rPr>
              <a:t>Теорема</a:t>
            </a:r>
            <a:r>
              <a:rPr lang="ru-RU" sz="2700" dirty="0" smtClean="0">
                <a:solidFill>
                  <a:schemeClr val="bg1"/>
                </a:solidFill>
              </a:rPr>
              <a:t> – утверждение о свойствах геометрических фигур, которые доказываются.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dirty="0" smtClean="0">
                <a:solidFill>
                  <a:schemeClr val="bg1"/>
                </a:solidFill>
              </a:rPr>
              <a:t>В любой теореме выделяют две части: условие и заключение. 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i="1" u="sng" dirty="0" smtClean="0">
                <a:solidFill>
                  <a:schemeClr val="bg1"/>
                </a:solidFill>
              </a:rPr>
              <a:t>Условие</a:t>
            </a:r>
            <a:r>
              <a:rPr lang="ru-RU" sz="2700" dirty="0" smtClean="0">
                <a:solidFill>
                  <a:schemeClr val="bg1"/>
                </a:solidFill>
              </a:rPr>
              <a:t> – это, что дано, а </a:t>
            </a:r>
            <a:r>
              <a:rPr lang="ru-RU" sz="2700" i="1" u="sng" dirty="0" smtClean="0">
                <a:solidFill>
                  <a:schemeClr val="bg1"/>
                </a:solidFill>
              </a:rPr>
              <a:t>заключение</a:t>
            </a:r>
            <a:r>
              <a:rPr lang="ru-RU" sz="2700" dirty="0" smtClean="0">
                <a:solidFill>
                  <a:schemeClr val="bg1"/>
                </a:solidFill>
              </a:rPr>
              <a:t> – то,    что требуется доказать.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i="1" u="sng" dirty="0" smtClean="0">
                <a:solidFill>
                  <a:schemeClr val="bg1"/>
                </a:solidFill>
              </a:rPr>
              <a:t>Теорема называется обратной</a:t>
            </a:r>
            <a:r>
              <a:rPr lang="ru-RU" sz="2700" dirty="0" smtClean="0">
                <a:solidFill>
                  <a:schemeClr val="bg1"/>
                </a:solidFill>
              </a:rPr>
              <a:t>, если в ней условие и заключение поменять местами.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01" name="Picture 5" descr="C:\Documents and Settings\Admin\Мои документы\Мои рисунки\Рисунок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576263"/>
            <a:ext cx="4281487" cy="536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80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468313" y="836613"/>
            <a:ext cx="8229600" cy="1800225"/>
          </a:xfrm>
        </p:spPr>
        <p:txBody>
          <a:bodyPr/>
          <a:lstStyle/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smtClean="0">
                <a:solidFill>
                  <a:schemeClr val="bg1"/>
                </a:solidFill>
              </a:rPr>
              <a:t>Для любой ли теоремы существует ей обратная?</a:t>
            </a:r>
          </a:p>
          <a:p>
            <a:pPr marL="0" indent="0" eaLnBrk="1" hangingPunct="1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ru-RU" sz="2700" u="sng" smtClean="0">
                <a:solidFill>
                  <a:schemeClr val="bg1"/>
                </a:solidFill>
              </a:rPr>
              <a:t>Теорема:</a:t>
            </a:r>
            <a:r>
              <a:rPr lang="ru-RU" sz="2700" smtClean="0">
                <a:solidFill>
                  <a:schemeClr val="bg1"/>
                </a:solidFill>
              </a:rPr>
              <a:t> В равнобедренном треугольнике     углы при основании равны.</a:t>
            </a:r>
          </a:p>
          <a:p>
            <a:pPr marL="0" indent="0" eaLnBrk="1" hangingPunct="1">
              <a:buFontTx/>
              <a:buNone/>
            </a:pPr>
            <a:endParaRPr lang="ru-RU" smtClean="0"/>
          </a:p>
        </p:txBody>
      </p:sp>
      <p:sp>
        <p:nvSpPr>
          <p:cNvPr id="5" name="Объект 2"/>
          <p:cNvSpPr txBox="1">
            <a:spLocks/>
          </p:cNvSpPr>
          <p:nvPr/>
        </p:nvSpPr>
        <p:spPr bwMode="auto">
          <a:xfrm>
            <a:off x="468313" y="2781300"/>
            <a:ext cx="8229600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spcAft>
                <a:spcPts val="1200"/>
              </a:spcAft>
              <a:buFontTx/>
              <a:buNone/>
              <a:defRPr/>
            </a:pPr>
            <a:r>
              <a:rPr lang="ru-RU" sz="2700" u="sng" dirty="0" smtClean="0">
                <a:solidFill>
                  <a:schemeClr val="bg1"/>
                </a:solidFill>
              </a:rPr>
              <a:t>Теорема:</a:t>
            </a:r>
            <a:r>
              <a:rPr lang="ru-RU" sz="2700" dirty="0" smtClean="0">
                <a:solidFill>
                  <a:schemeClr val="bg1"/>
                </a:solidFill>
              </a:rPr>
              <a:t> Вертикальные углы равны.</a:t>
            </a:r>
          </a:p>
          <a:p>
            <a:pPr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3984625" y="1720850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>
                <a:solidFill>
                  <a:schemeClr val="bg1"/>
                </a:solidFill>
              </a:rPr>
              <a:t>Если при пересечении двух прямых секущей накрест лежащие углы равны, то прямые параллельны.</a:t>
            </a:r>
          </a:p>
        </p:txBody>
      </p:sp>
      <p:sp>
        <p:nvSpPr>
          <p:cNvPr id="10243" name="Line 8"/>
          <p:cNvSpPr>
            <a:spLocks noChangeShapeType="1"/>
          </p:cNvSpPr>
          <p:nvPr/>
        </p:nvSpPr>
        <p:spPr bwMode="auto">
          <a:xfrm>
            <a:off x="671513" y="3149600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4" name="Line 9"/>
          <p:cNvSpPr>
            <a:spLocks noChangeShapeType="1"/>
          </p:cNvSpPr>
          <p:nvPr/>
        </p:nvSpPr>
        <p:spPr bwMode="auto">
          <a:xfrm>
            <a:off x="611188" y="4437063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5" name="Line 10"/>
          <p:cNvSpPr>
            <a:spLocks noChangeShapeType="1"/>
          </p:cNvSpPr>
          <p:nvPr/>
        </p:nvSpPr>
        <p:spPr bwMode="auto">
          <a:xfrm flipH="1">
            <a:off x="1555750" y="2222500"/>
            <a:ext cx="1081088" cy="275431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2513013" y="2139950"/>
            <a:ext cx="288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3335338" y="2625725"/>
            <a:ext cx="3603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a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3203575" y="4437063"/>
            <a:ext cx="431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0249" name="Text Box 14"/>
          <p:cNvSpPr txBox="1">
            <a:spLocks noChangeArrowheads="1"/>
          </p:cNvSpPr>
          <p:nvPr/>
        </p:nvSpPr>
        <p:spPr bwMode="auto">
          <a:xfrm>
            <a:off x="2316163" y="3130550"/>
            <a:ext cx="287337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1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0250" name="Text Box 15"/>
          <p:cNvSpPr txBox="1">
            <a:spLocks noChangeArrowheads="1"/>
          </p:cNvSpPr>
          <p:nvPr/>
        </p:nvSpPr>
        <p:spPr bwMode="auto">
          <a:xfrm>
            <a:off x="1376363" y="3913188"/>
            <a:ext cx="358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2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0251" name="Объект 2"/>
          <p:cNvSpPr txBox="1">
            <a:spLocks/>
          </p:cNvSpPr>
          <p:nvPr/>
        </p:nvSpPr>
        <p:spPr bwMode="auto">
          <a:xfrm>
            <a:off x="347663" y="317500"/>
            <a:ext cx="84963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По рисунку формулируйте признак параллельности прямых. Сформулируйте обратное утверждение.</a:t>
            </a:r>
          </a:p>
          <a:p>
            <a:pPr eaLnBrk="1" hangingPunct="1">
              <a:spcBef>
                <a:spcPct val="20000"/>
              </a:spcBef>
            </a:pPr>
            <a:endParaRPr lang="ru-RU" sz="320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984625" y="3908425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>
                <a:solidFill>
                  <a:schemeClr val="bg1"/>
                </a:solidFill>
              </a:rPr>
              <a:t>Если две параллельные прямые пересечены секущей, то накрест лежащие углы равны.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024856" y="5589810"/>
                <a:ext cx="460472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||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=&gt;∠1=∠2</m:t>
                      </m:r>
                    </m:oMath>
                  </m:oMathPara>
                </a14:m>
                <a:endParaRPr lang="ru-RU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856" y="5589810"/>
                <a:ext cx="4604722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3984625" y="1720850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>
                <a:solidFill>
                  <a:schemeClr val="bg1"/>
                </a:solidFill>
              </a:rPr>
              <a:t>Если при пересечении двух прямых секущей соответственные углы равны, то прямые параллельны.</a:t>
            </a:r>
          </a:p>
        </p:txBody>
      </p:sp>
      <p:sp>
        <p:nvSpPr>
          <p:cNvPr id="11267" name="Line 8"/>
          <p:cNvSpPr>
            <a:spLocks noChangeShapeType="1"/>
          </p:cNvSpPr>
          <p:nvPr/>
        </p:nvSpPr>
        <p:spPr bwMode="auto">
          <a:xfrm>
            <a:off x="671513" y="3149600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8" name="Line 9"/>
          <p:cNvSpPr>
            <a:spLocks noChangeShapeType="1"/>
          </p:cNvSpPr>
          <p:nvPr/>
        </p:nvSpPr>
        <p:spPr bwMode="auto">
          <a:xfrm>
            <a:off x="611188" y="4437063"/>
            <a:ext cx="3024187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9" name="Line 10"/>
          <p:cNvSpPr>
            <a:spLocks noChangeShapeType="1"/>
          </p:cNvSpPr>
          <p:nvPr/>
        </p:nvSpPr>
        <p:spPr bwMode="auto">
          <a:xfrm flipH="1">
            <a:off x="1555750" y="2222500"/>
            <a:ext cx="1081088" cy="2754313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0" name="Text Box 11"/>
          <p:cNvSpPr txBox="1">
            <a:spLocks noChangeArrowheads="1"/>
          </p:cNvSpPr>
          <p:nvPr/>
        </p:nvSpPr>
        <p:spPr bwMode="auto">
          <a:xfrm>
            <a:off x="2513013" y="2139950"/>
            <a:ext cx="288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c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1271" name="Text Box 12"/>
          <p:cNvSpPr txBox="1">
            <a:spLocks noChangeArrowheads="1"/>
          </p:cNvSpPr>
          <p:nvPr/>
        </p:nvSpPr>
        <p:spPr bwMode="auto">
          <a:xfrm>
            <a:off x="3335338" y="2625725"/>
            <a:ext cx="3603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a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1272" name="Text Box 13"/>
          <p:cNvSpPr txBox="1">
            <a:spLocks noChangeArrowheads="1"/>
          </p:cNvSpPr>
          <p:nvPr/>
        </p:nvSpPr>
        <p:spPr bwMode="auto">
          <a:xfrm>
            <a:off x="3203575" y="4437063"/>
            <a:ext cx="4318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 i="1">
                <a:solidFill>
                  <a:schemeClr val="bg1"/>
                </a:solidFill>
              </a:rPr>
              <a:t>b</a:t>
            </a:r>
            <a:endParaRPr lang="ru-RU" altLang="ru-RU" sz="2800" b="1" i="1">
              <a:solidFill>
                <a:schemeClr val="bg1"/>
              </a:solidFill>
            </a:endParaRP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1952625" y="2616200"/>
            <a:ext cx="28733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1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1274" name="Text Box 15"/>
          <p:cNvSpPr txBox="1">
            <a:spLocks noChangeArrowheads="1"/>
          </p:cNvSpPr>
          <p:nvPr/>
        </p:nvSpPr>
        <p:spPr bwMode="auto">
          <a:xfrm>
            <a:off x="1376363" y="3913188"/>
            <a:ext cx="358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800" b="1">
                <a:solidFill>
                  <a:schemeClr val="bg1"/>
                </a:solidFill>
              </a:rPr>
              <a:t>2</a:t>
            </a:r>
            <a:endParaRPr lang="ru-RU" altLang="ru-RU" sz="2800" b="1">
              <a:solidFill>
                <a:schemeClr val="bg1"/>
              </a:solidFill>
            </a:endParaRPr>
          </a:p>
        </p:txBody>
      </p:sp>
      <p:sp>
        <p:nvSpPr>
          <p:cNvPr id="11275" name="Объект 2"/>
          <p:cNvSpPr txBox="1">
            <a:spLocks/>
          </p:cNvSpPr>
          <p:nvPr/>
        </p:nvSpPr>
        <p:spPr bwMode="auto">
          <a:xfrm>
            <a:off x="347663" y="317500"/>
            <a:ext cx="84963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ru-RU" sz="2700">
                <a:solidFill>
                  <a:schemeClr val="bg1"/>
                </a:solidFill>
              </a:rPr>
              <a:t>По рисунку формулируйте признак параллельности прямых. Сформулируйте обратное утверждение.</a:t>
            </a:r>
          </a:p>
          <a:p>
            <a:pPr eaLnBrk="1" hangingPunct="1">
              <a:spcBef>
                <a:spcPct val="20000"/>
              </a:spcBef>
            </a:pPr>
            <a:endParaRPr lang="ru-RU" sz="320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027665" y="3798887"/>
            <a:ext cx="4176713" cy="19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Wingdings" pitchFamily="2" charset="2"/>
              <a:buNone/>
            </a:pPr>
            <a:r>
              <a:rPr lang="ru-RU" altLang="ru-RU" sz="2600" dirty="0">
                <a:solidFill>
                  <a:schemeClr val="bg1"/>
                </a:solidFill>
              </a:rPr>
              <a:t>Если две параллельные прямые пересечены секущей, то соответственные углы равны.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024856" y="5589810"/>
                <a:ext cx="4604722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||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4400" b="0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=&gt;∠1=∠2</m:t>
                      </m:r>
                    </m:oMath>
                  </m:oMathPara>
                </a14:m>
                <a:endParaRPr lang="ru-RU" sz="4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856" y="5589810"/>
                <a:ext cx="4604722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</TotalTime>
  <Words>391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Diseño predeterminado</vt:lpstr>
      <vt:lpstr>С в о й с т в а  параллельных  п р я м ы х</vt:lpstr>
      <vt:lpstr>Повторение</vt:lpstr>
      <vt:lpstr>Презентация PowerPoint</vt:lpstr>
      <vt:lpstr>Презентация PowerPoint</vt:lpstr>
      <vt:lpstr>Обратная теорема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Догадова</cp:lastModifiedBy>
  <cp:revision>168</cp:revision>
  <dcterms:created xsi:type="dcterms:W3CDTF">2010-05-23T14:28:12Z</dcterms:created>
  <dcterms:modified xsi:type="dcterms:W3CDTF">2017-01-25T13:57:54Z</dcterms:modified>
</cp:coreProperties>
</file>