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62" r:id="rId5"/>
    <p:sldId id="257" r:id="rId6"/>
    <p:sldId id="274" r:id="rId7"/>
    <p:sldId id="265" r:id="rId8"/>
    <p:sldId id="275" r:id="rId9"/>
    <p:sldId id="278" r:id="rId10"/>
    <p:sldId id="260" r:id="rId11"/>
    <p:sldId id="259" r:id="rId12"/>
    <p:sldId id="261" r:id="rId13"/>
    <p:sldId id="279" r:id="rId14"/>
    <p:sldId id="272" r:id="rId15"/>
    <p:sldId id="273" r:id="rId16"/>
    <p:sldId id="267" r:id="rId17"/>
    <p:sldId id="270" r:id="rId18"/>
    <p:sldId id="266" r:id="rId19"/>
    <p:sldId id="263" r:id="rId20"/>
    <p:sldId id="26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1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02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3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566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93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676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38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361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5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9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32B0B-D53F-4FF3-BF83-FF088573A11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96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32B0B-D53F-4FF3-BF83-FF088573A110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5A702-54C6-459F-A887-0D096145E9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2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1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2132856"/>
            <a:ext cx="6696744" cy="1082551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6000" b="1" dirty="0" smtClean="0">
                <a:solidFill>
                  <a:schemeClr val="bg1"/>
                </a:solidFill>
                <a:latin typeface="Arial" charset="0"/>
                <a:ea typeface="+mn-ea"/>
                <a:cs typeface="+mn-cs"/>
              </a:rPr>
              <a:t>Арифметическая прогрессия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2098" y="3789040"/>
            <a:ext cx="6400800" cy="76375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</a:rPr>
              <a:t>Алгебра, 9 класс</a:t>
            </a:r>
            <a:endParaRPr lang="es-ES" b="1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C:\Documents and Settings\Admin\Мои документы\Downloads\Копия grandfather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2083257" cy="381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7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465181" y="2405123"/>
                <a:ext cx="8314561" cy="9147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3600" b="1" u="sng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Пример 2</a:t>
                </a:r>
                <a:r>
                  <a:rPr lang="ru-RU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</a:t>
                </a:r>
                <a:r>
                  <a:rPr lang="en-US" sz="36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3600" b="1" dirty="0" smtClean="0">
                    <a:solidFill>
                      <a:schemeClr val="bg1"/>
                    </a:solidFill>
                  </a:rPr>
                  <a:t>= </a:t>
                </a:r>
                <a:r>
                  <a:rPr lang="ru-RU" sz="3600" b="1" dirty="0">
                    <a:solidFill>
                      <a:schemeClr val="bg1"/>
                    </a:solidFill>
                  </a:rPr>
                  <a:t>5; </a:t>
                </a:r>
                <a:r>
                  <a:rPr lang="ru-RU" sz="3600" b="1" i="1" dirty="0">
                    <a:solidFill>
                      <a:schemeClr val="bg1"/>
                    </a:solidFill>
                  </a:rPr>
                  <a:t>d</a:t>
                </a:r>
                <a:r>
                  <a:rPr lang="ru-RU" sz="3600" b="1" dirty="0">
                    <a:solidFill>
                      <a:schemeClr val="bg1"/>
                    </a:solidFill>
                  </a:rPr>
                  <a:t> = 3. Найдите </a:t>
                </a:r>
                <a:r>
                  <a:rPr lang="ru-RU" sz="36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3600" b="1" dirty="0" smtClean="0">
                    <a:solidFill>
                      <a:schemeClr val="bg1"/>
                    </a:solidFill>
                  </a:rPr>
                  <a:t>и</a:t>
                </a:r>
                <a:r>
                  <a:rPr lang="en-US" sz="3600" b="1" dirty="0" smtClean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3600" b="1" dirty="0" smtClean="0">
                    <a:solidFill>
                      <a:schemeClr val="bg1"/>
                    </a:solidFill>
                  </a:rPr>
                  <a:t>.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181" y="2405123"/>
                <a:ext cx="8314561" cy="914796"/>
              </a:xfrm>
              <a:prstGeom prst="rect">
                <a:avLst/>
              </a:prstGeom>
              <a:blipFill rotWithShape="1">
                <a:blip r:embed="rId3"/>
                <a:stretch>
                  <a:fillRect l="-2273" t="-11333" r="-16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584842" y="3068960"/>
                <a:ext cx="8075240" cy="20419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3600" b="1" dirty="0" smtClean="0">
                    <a:solidFill>
                      <a:schemeClr val="bg1"/>
                    </a:solidFill>
                  </a:rPr>
                  <a:t>Решение: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3600" b="1" dirty="0" smtClean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𝟓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𝟖</m:t>
                    </m:r>
                  </m:oMath>
                </a14:m>
                <a:endParaRPr lang="en-US" sz="3600" b="1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36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𝟖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36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3600" b="1" i="1" smtClean="0">
                        <a:solidFill>
                          <a:schemeClr val="bg1"/>
                        </a:solidFill>
                        <a:latin typeface="Cambria Math"/>
                      </a:rPr>
                      <m:t>𝟏𝟏</m:t>
                    </m:r>
                  </m:oMath>
                </a14:m>
                <a:endParaRPr lang="en-US" sz="3600" b="1" i="1" dirty="0" smtClean="0"/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2" y="3068960"/>
                <a:ext cx="8075240" cy="2041996"/>
              </a:xfrm>
              <a:prstGeom prst="rect">
                <a:avLst/>
              </a:prstGeom>
              <a:blipFill rotWithShape="1">
                <a:blip r:embed="rId4"/>
                <a:stretch>
                  <a:fillRect l="-2340" t="-4478" b="-71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478162" y="636122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</a:t>
            </a: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Назовите </a:t>
            </a:r>
            <a:r>
              <a:rPr lang="ru-RU" sz="3600" b="1" dirty="0">
                <a:solidFill>
                  <a:schemeClr val="bg1"/>
                </a:solidFill>
              </a:rPr>
              <a:t>следующие три </a:t>
            </a:r>
            <a:r>
              <a:rPr lang="ru-RU" sz="3600" b="1" dirty="0" smtClean="0">
                <a:solidFill>
                  <a:schemeClr val="bg1"/>
                </a:solidFill>
              </a:rPr>
              <a:t>члена арифметической прогрессии: 14</a:t>
            </a:r>
            <a:r>
              <a:rPr lang="ru-RU" sz="3600" b="1" dirty="0">
                <a:solidFill>
                  <a:schemeClr val="bg1"/>
                </a:solidFill>
              </a:rPr>
              <a:t>; 17; 20.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584842" y="5373216"/>
                <a:ext cx="8115997" cy="91479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ru-RU" sz="3600" b="1" dirty="0" smtClean="0">
                    <a:solidFill>
                      <a:schemeClr val="bg1"/>
                    </a:solidFill>
                  </a:rPr>
                  <a:t>А если нужно найти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𝟑𝟔</m:t>
                        </m:r>
                      </m:sub>
                    </m:sSub>
                  </m:oMath>
                </a14:m>
                <a:r>
                  <a:rPr lang="ru-RU" sz="3600" b="1" dirty="0" smtClean="0">
                    <a:solidFill>
                      <a:schemeClr val="bg1"/>
                    </a:solidFill>
                  </a:rPr>
                  <a:t> 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ru-RU" sz="36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𝟔</m:t>
                        </m:r>
                        <m:r>
                          <a:rPr lang="ru-RU" sz="36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</m:oMath>
                </a14:m>
                <a:r>
                  <a:rPr lang="ru-RU" sz="3600" b="1" dirty="0" smtClean="0">
                    <a:solidFill>
                      <a:schemeClr val="bg1"/>
                    </a:solidFill>
                  </a:rPr>
                  <a:t>? </a:t>
                </a:r>
                <a:endParaRPr lang="ru-RU" sz="36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842" y="5373216"/>
                <a:ext cx="8115997" cy="914796"/>
              </a:xfrm>
              <a:prstGeom prst="rect">
                <a:avLst/>
              </a:prstGeom>
              <a:blipFill rotWithShape="1">
                <a:blip r:embed="rId5"/>
                <a:stretch>
                  <a:fillRect l="-2329" t="-1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99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2990" y="567176"/>
            <a:ext cx="7919015" cy="914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 формулы </a:t>
            </a: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n-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ого члена </a:t>
            </a:r>
            <a:endParaRPr lang="en-US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арифметической прогрессии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734616" y="1452428"/>
                <a:ext cx="8075240" cy="10547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ru-RU" sz="2800" b="1" dirty="0" smtClean="0">
                    <a:solidFill>
                      <a:schemeClr val="bg1"/>
                    </a:solidFill>
                  </a:rPr>
                  <a:t>Дано: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) – арифметическая прогрессия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, </a:t>
                </a:r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0"/>
                  </a:spcBef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 –  первый член прогрессии, </a:t>
                </a:r>
                <a:r>
                  <a:rPr lang="en-US" sz="2800" b="1" i="1" dirty="0">
                    <a:solidFill>
                      <a:schemeClr val="bg1"/>
                    </a:solidFill>
                  </a:rPr>
                  <a:t>d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–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разность</a:t>
                </a:r>
                <a:r>
                  <a:rPr lang="ru-RU" sz="2800" b="1" dirty="0" smtClean="0">
                    <a:solidFill>
                      <a:schemeClr val="bg1"/>
                    </a:solidFill>
                  </a:rPr>
                  <a:t>.</a:t>
                </a:r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616" y="1452428"/>
                <a:ext cx="8075240" cy="1054770"/>
              </a:xfrm>
              <a:prstGeom prst="rect">
                <a:avLst/>
              </a:prstGeom>
              <a:blipFill rotWithShape="1">
                <a:blip r:embed="rId3"/>
                <a:stretch>
                  <a:fillRect l="-1586" t="-5202" b="-63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32776" y="2643575"/>
                <a:ext cx="4572000" cy="52322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</m:oMath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76" y="2643575"/>
                <a:ext cx="4572000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58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696928" y="3197275"/>
                <a:ext cx="63843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𝟐</m:t>
                    </m:r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</m:oMath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928" y="3197275"/>
                <a:ext cx="6384304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675968" y="3864332"/>
                <a:ext cx="682892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𝟑</m:t>
                    </m:r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</m:oMath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68" y="3864332"/>
                <a:ext cx="6828928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21688" y="4464536"/>
                <a:ext cx="650356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𝟓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b="1" i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800" b="1" i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𝒅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</m:oMath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88" y="4464536"/>
                <a:ext cx="6503560" cy="523220"/>
              </a:xfrm>
              <a:prstGeom prst="rect">
                <a:avLst/>
              </a:prstGeom>
              <a:blipFill rotWithShape="1">
                <a:blip r:embed="rId7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715224" y="4987756"/>
                <a:ext cx="4572000" cy="9541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bg1"/>
                    </a:solidFill>
                  </a:rPr>
                  <a:t>…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𝒏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−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  <m:r>
                      <a:rPr lang="en-US" sz="28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𝒅</m:t>
                    </m:r>
                  </m:oMath>
                </a14:m>
                <a:endParaRPr lang="en-US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24" y="4987756"/>
                <a:ext cx="4572000" cy="954107"/>
              </a:xfrm>
              <a:prstGeom prst="rect">
                <a:avLst/>
              </a:prstGeom>
              <a:blipFill rotWithShape="1">
                <a:blip r:embed="rId8"/>
                <a:stretch>
                  <a:fillRect l="-2667" t="-5732" b="-21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06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659672" y="548680"/>
                <a:ext cx="8075240" cy="17281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ru-RU" sz="2800" b="1" dirty="0">
                    <a:solidFill>
                      <a:schemeClr val="bg1"/>
                    </a:solidFill>
                    <a:latin typeface="Cambria Math"/>
                  </a:rPr>
                  <a:t>Пример. 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ru-RU" sz="2800" b="1" dirty="0">
                    <a:solidFill>
                      <a:schemeClr val="bg1"/>
                    </a:solidFill>
                    <a:latin typeface="Cambria Math"/>
                  </a:rPr>
                  <a:t>Дано: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chemeClr val="bg1"/>
                    </a:solidFill>
                    <a:latin typeface="Cambria Math"/>
                  </a:rPr>
                  <a:t>) 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– арифметическая прогрессия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, </a:t>
                </a:r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ru-RU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𝟔</m:t>
                    </m:r>
                    <m:r>
                      <a:rPr lang="ru-RU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; 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𝟎</m:t>
                    </m:r>
                    <m:r>
                      <a:rPr lang="ru-RU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,</m:t>
                    </m:r>
                    <m:r>
                      <a:rPr lang="ru-RU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𝟒</m:t>
                    </m:r>
                  </m:oMath>
                </a14:m>
                <a:r>
                  <a:rPr lang="ru-RU" sz="2800" b="1" dirty="0" smtClean="0">
                    <a:solidFill>
                      <a:schemeClr val="bg1"/>
                    </a:solidFill>
                  </a:rPr>
                  <a:t>. Найдите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ru-RU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800" b="1" dirty="0" smtClean="0">
                    <a:solidFill>
                      <a:schemeClr val="bg1"/>
                    </a:solidFill>
                  </a:rPr>
                  <a:t>.</a:t>
                </a:r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672" y="548680"/>
                <a:ext cx="8075240" cy="1728192"/>
              </a:xfrm>
              <a:prstGeom prst="rect">
                <a:avLst/>
              </a:prstGeom>
              <a:blipFill rotWithShape="1">
                <a:blip r:embed="rId3"/>
                <a:stretch>
                  <a:fillRect l="-1509" t="-3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732776" y="2329647"/>
                <a:ext cx="72236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800" b="1" dirty="0" smtClean="0">
                    <a:solidFill>
                      <a:schemeClr val="bg1"/>
                    </a:solidFill>
                    <a:latin typeface="Cambria Math"/>
                  </a:rPr>
                  <a:t>Решение: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+(</m:t>
                    </m:r>
                    <m:r>
                      <a:rPr lang="en-US" sz="28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𝒏</m:t>
                    </m:r>
                    <m:r>
                      <a:rPr lang="en-US" sz="28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 −</m:t>
                    </m:r>
                    <m:r>
                      <a:rPr lang="en-US" sz="28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𝟏</m:t>
                    </m:r>
                    <m:r>
                      <a:rPr lang="en-US" sz="28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)</m:t>
                    </m:r>
                    <m:r>
                      <a:rPr lang="en-US" sz="2800" b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𝒅</m:t>
                    </m:r>
                  </m:oMath>
                </a14:m>
                <a:endParaRPr lang="ru-RU" sz="2800" b="1" dirty="0" smtClean="0">
                  <a:solidFill>
                    <a:schemeClr val="bg1"/>
                  </a:solidFill>
                  <a:latin typeface="Cambria Math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76" y="2329647"/>
                <a:ext cx="72236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688" t="-6369" b="-210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02296" y="3410635"/>
                <a:ext cx="80021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ru-RU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𝟏𝟏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ru-RU" sz="2800" b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>
                            <a:solidFill>
                              <a:schemeClr val="bg1"/>
                            </a:solidFill>
                            <a:effectLst/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>
                        <a:solidFill>
                          <a:schemeClr val="bg1"/>
                        </a:solidFill>
                        <a:effectLst/>
                        <a:latin typeface="Cambria Math"/>
                      </a:rPr>
                      <m:t>+</m:t>
                    </m:r>
                    <m:r>
                      <a:rPr lang="ru-RU" sz="2800" b="1" i="0" smtClean="0">
                        <a:solidFill>
                          <a:schemeClr val="bg1"/>
                        </a:solidFill>
                        <a:effectLst/>
                        <a:latin typeface="Cambria Math"/>
                      </a:rPr>
                      <m:t>𝟏𝟎</m:t>
                    </m:r>
                    <m:r>
                      <a:rPr lang="en-US" sz="2800" b="1">
                        <a:solidFill>
                          <a:schemeClr val="bg1"/>
                        </a:solidFill>
                        <a:effectLst/>
                        <a:latin typeface="Cambria Math"/>
                      </a:rPr>
                      <m:t>𝒅</m:t>
                    </m:r>
                    <m:r>
                      <a:rPr lang="ru-RU" sz="2800" b="1" i="0" smtClean="0">
                        <a:solidFill>
                          <a:schemeClr val="bg1"/>
                        </a:solidFill>
                        <a:effectLst/>
                        <a:latin typeface="Cambria Math"/>
                      </a:rPr>
                      <m:t>=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𝟏𝟎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∙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𝟎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𝟒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𝟔</m:t>
                    </m:r>
                  </m:oMath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96" y="3410635"/>
                <a:ext cx="800213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386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34878" y="585916"/>
            <a:ext cx="807524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800" b="1" dirty="0">
                <a:solidFill>
                  <a:schemeClr val="bg1"/>
                </a:solidFill>
              </a:rPr>
              <a:t>Штангист поднимает штангу весом </a:t>
            </a:r>
            <a:r>
              <a:rPr lang="ru-RU" sz="2800" b="1" dirty="0" smtClean="0">
                <a:solidFill>
                  <a:schemeClr val="bg1"/>
                </a:solidFill>
              </a:rPr>
              <a:t>45кг.С </a:t>
            </a:r>
            <a:r>
              <a:rPr lang="ru-RU" sz="2800" b="1" dirty="0">
                <a:solidFill>
                  <a:schemeClr val="bg1"/>
                </a:solidFill>
              </a:rPr>
              <a:t>каждым подходом вес штанги увеличивается на 5 кг. Сколько кг поднимет штангист за 7 подходов?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81373" y="2096376"/>
                <a:ext cx="787167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ru-RU" sz="2800" b="1" dirty="0" smtClean="0">
                    <a:solidFill>
                      <a:schemeClr val="bg1"/>
                    </a:solidFill>
                  </a:rPr>
                  <a:t>Дано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: арифметическая </a:t>
                </a:r>
                <a:r>
                  <a:rPr lang="ru-RU" sz="2800" b="1" dirty="0" smtClean="0">
                    <a:solidFill>
                      <a:schemeClr val="bg1"/>
                    </a:solidFill>
                  </a:rPr>
                  <a:t>прогрессия,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ru-RU" sz="2800" b="1" dirty="0" smtClean="0">
                    <a:solidFill>
                      <a:schemeClr val="bg1"/>
                    </a:solidFill>
                  </a:rPr>
                  <a:t>45</a:t>
                </a:r>
                <a:r>
                  <a:rPr lang="ru-RU" sz="2800" b="1" smtClean="0">
                    <a:solidFill>
                      <a:schemeClr val="bg1"/>
                    </a:solidFill>
                  </a:rPr>
                  <a:t>, </a:t>
                </a:r>
                <a:r>
                  <a:rPr lang="ru-RU" sz="2800" b="1" i="1" smtClean="0">
                    <a:solidFill>
                      <a:schemeClr val="bg1"/>
                    </a:solidFill>
                  </a:rPr>
                  <a:t>d </a:t>
                </a:r>
                <a:r>
                  <a:rPr lang="ru-RU" sz="2800" b="1" smtClean="0">
                    <a:solidFill>
                      <a:schemeClr val="bg1"/>
                    </a:solidFill>
                  </a:rPr>
                  <a:t>= 5, </a:t>
                </a:r>
                <a:r>
                  <a:rPr lang="ru-RU" sz="2800" b="1" i="1" smtClean="0">
                    <a:solidFill>
                      <a:schemeClr val="bg1"/>
                    </a:solidFill>
                  </a:rPr>
                  <a:t>n </a:t>
                </a:r>
                <a:r>
                  <a:rPr lang="ru-RU" sz="2800" b="1" smtClean="0">
                    <a:solidFill>
                      <a:schemeClr val="bg1"/>
                    </a:solidFill>
                  </a:rPr>
                  <a:t>= 7</a:t>
                </a:r>
                <a:r>
                  <a:rPr lang="ru-RU" sz="2800" b="1" dirty="0" smtClean="0">
                    <a:solidFill>
                      <a:schemeClr val="bg1"/>
                    </a:solidFill>
                  </a:rPr>
                  <a:t>. Найти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𝑺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𝟕</m:t>
                        </m:r>
                      </m:sub>
                    </m:sSub>
                  </m:oMath>
                </a14:m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73" y="2096376"/>
                <a:ext cx="7871672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548" t="-5769" r="-2245" b="-179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710882" y="5589240"/>
            <a:ext cx="17931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Ответ: 420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5992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41543" y="491912"/>
            <a:ext cx="7919015" cy="9147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Выведем формулу суммы </a:t>
            </a:r>
            <a:r>
              <a:rPr lang="ru-RU" sz="3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ru-RU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первых членов арифметической </a:t>
            </a:r>
            <a:r>
              <a:rPr lang="ru-RU" sz="3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прогрессии</a:t>
            </a:r>
            <a:endParaRPr lang="ru-RU" sz="3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"/>
              <p:cNvSpPr txBox="1">
                <a:spLocks noChangeArrowheads="1"/>
              </p:cNvSpPr>
              <p:nvPr/>
            </p:nvSpPr>
            <p:spPr>
              <a:xfrm>
                <a:off x="704383" y="1452428"/>
                <a:ext cx="8075240" cy="105477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ru-RU" sz="2800" b="1" dirty="0" smtClean="0">
                    <a:solidFill>
                      <a:schemeClr val="bg1"/>
                    </a:solidFill>
                  </a:rPr>
                  <a:t>Дано: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) – арифметическая прогрессия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, </a:t>
                </a:r>
                <a:endParaRPr lang="en-US" sz="2800" b="1" dirty="0" smtClean="0">
                  <a:solidFill>
                    <a:schemeClr val="bg1"/>
                  </a:solidFill>
                </a:endParaRPr>
              </a:p>
              <a:p>
                <a:pPr marL="0" indent="0">
                  <a:spcBef>
                    <a:spcPts val="0"/>
                  </a:spcBef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 –  первый член прогрессии, </a:t>
                </a:r>
                <a:r>
                  <a:rPr lang="en-US" sz="2800" b="1" i="1" dirty="0">
                    <a:solidFill>
                      <a:schemeClr val="bg1"/>
                    </a:solidFill>
                  </a:rPr>
                  <a:t>d</a:t>
                </a:r>
                <a:r>
                  <a:rPr lang="en-US" sz="2800" b="1" dirty="0">
                    <a:solidFill>
                      <a:schemeClr val="bg1"/>
                    </a:solidFill>
                  </a:rPr>
                  <a:t> –</a:t>
                </a:r>
                <a:r>
                  <a:rPr lang="ru-RU" sz="2800" b="1" dirty="0">
                    <a:solidFill>
                      <a:schemeClr val="bg1"/>
                    </a:solidFill>
                  </a:rPr>
                  <a:t> разность</a:t>
                </a:r>
                <a:r>
                  <a:rPr lang="ru-RU" sz="2800" b="1" dirty="0" smtClean="0">
                    <a:solidFill>
                      <a:schemeClr val="bg1"/>
                    </a:solidFill>
                  </a:rPr>
                  <a:t>.</a:t>
                </a:r>
                <a:endParaRPr lang="ru-RU" sz="2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83" y="1452428"/>
                <a:ext cx="8075240" cy="1054770"/>
              </a:xfrm>
              <a:prstGeom prst="rect">
                <a:avLst/>
              </a:prstGeom>
              <a:blipFill rotWithShape="1">
                <a:blip r:embed="rId3"/>
                <a:stretch>
                  <a:fillRect l="-1586" t="-5202" b="-63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878291" y="2507198"/>
                <a:ext cx="76556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0" smtClean="0">
                        <a:solidFill>
                          <a:schemeClr val="bg1"/>
                        </a:solidFill>
                        <a:latin typeface="Cambria Math"/>
                      </a:rPr>
                      <m:t>  </m:t>
                    </m:r>
                    <m:r>
                      <a:rPr lang="en-US" sz="2800" b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   +  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  +…+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91" y="2507198"/>
                <a:ext cx="7655648" cy="523220"/>
              </a:xfrm>
              <a:prstGeom prst="rect">
                <a:avLst/>
              </a:prstGeom>
              <a:blipFill rotWithShape="1">
                <a:blip r:embed="rId4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04910" y="3024604"/>
                <a:ext cx="76556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…+  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  + 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910" y="3024604"/>
                <a:ext cx="7655648" cy="523220"/>
              </a:xfrm>
              <a:prstGeom prst="rect">
                <a:avLst/>
              </a:prstGeom>
              <a:blipFill rotWithShape="1">
                <a:blip r:embed="rId5"/>
                <a:stretch>
                  <a:fillRect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452565" y="4175840"/>
                <a:ext cx="765564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ru-RU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ru-RU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800" b="1" i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65" y="4175840"/>
                <a:ext cx="7655648" cy="5232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453186" y="4686144"/>
                <a:ext cx="841432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6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)+</m:t>
                      </m:r>
                      <m:sSub>
                        <m:sSubPr>
                          <m:ctrlPr>
                            <a:rPr lang="ru-RU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)=</m:t>
                      </m:r>
                      <m:sSub>
                        <m:sSubPr>
                          <m:ctrlPr>
                            <a:rPr lang="ru-RU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6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600" b="1" i="1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6" y="4686144"/>
                <a:ext cx="8414320" cy="49244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453186" y="5163267"/>
                <a:ext cx="822327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𝟒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600" b="1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𝟑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=…=</m:t>
                      </m:r>
                      <m:sSub>
                        <m:sSubPr>
                          <m:ctrlPr>
                            <a:rPr lang="ru-RU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600" b="1" i="1" dirty="0" smtClean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6" y="5163267"/>
                <a:ext cx="8223270" cy="49244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687263" y="3547824"/>
            <a:ext cx="6549033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89515" y="2749446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+</a:t>
            </a:r>
            <a:endParaRPr lang="ru-RU" sz="40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493752" y="3725600"/>
                <a:ext cx="1574637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6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6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en-US" sz="2600" b="1" i="1" dirty="0" smtClean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52" y="3725600"/>
                <a:ext cx="1574637" cy="49244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Прямоугольник 20"/>
              <p:cNvSpPr/>
              <p:nvPr/>
            </p:nvSpPr>
            <p:spPr>
              <a:xfrm>
                <a:off x="461392" y="5486581"/>
                <a:ext cx="4078698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bg1"/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sz="2600" b="1" i="1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𝐒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400" b="1">
                        <a:solidFill>
                          <a:schemeClr val="bg1"/>
                        </a:solidFill>
                        <a:latin typeface="Cambria Math"/>
                      </a:rPr>
                      <m:t>  +</m:t>
                    </m:r>
                    <m:sSub>
                      <m:sSubPr>
                        <m:ctrlPr>
                          <a:rPr lang="ru-RU" sz="24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)·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</a:rPr>
                      <m:t>𝒏</m:t>
                    </m:r>
                    <m:r>
                      <a:rPr lang="en-US" sz="2400" b="1" i="1" smtClean="0">
                        <a:solidFill>
                          <a:schemeClr val="bg1"/>
                        </a:solidFill>
                        <a:latin typeface="Cambria Math"/>
                        <a:sym typeface="Symbol"/>
                      </a:rPr>
                      <m:t></m:t>
                    </m:r>
                  </m:oMath>
                </a14:m>
                <a:endParaRPr lang="en-US" sz="2600" b="1" i="1" dirty="0" smtClean="0"/>
              </a:p>
            </p:txBody>
          </p:sp>
        </mc:Choice>
        <mc:Fallback xmlns="">
          <p:sp>
            <p:nvSpPr>
              <p:cNvPr id="21" name="Прямоугольник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392" y="5486581"/>
                <a:ext cx="4078698" cy="861774"/>
              </a:xfrm>
              <a:prstGeom prst="rect">
                <a:avLst/>
              </a:prstGeom>
              <a:blipFill rotWithShape="1">
                <a:blip r:embed="rId10"/>
                <a:stretch>
                  <a:fillRect l="-448" b="-156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3507120" y="5628205"/>
                <a:ext cx="2731325" cy="8402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ru-RU" sz="2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2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ru-RU" sz="28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2800" dirty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+</m:t>
                          </m:r>
                          <m:r>
                            <a:rPr lang="ru-RU" sz="280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28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1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2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120" y="5628205"/>
                <a:ext cx="2731325" cy="840230"/>
              </a:xfrm>
              <a:prstGeom prst="rect">
                <a:avLst/>
              </a:prstGeom>
              <a:blipFill rotWithShape="1">
                <a:blip r:embed="rId11"/>
                <a:stretch>
                  <a:fillRect b="-7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230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6" grpId="0"/>
      <p:bldP spid="17" grpId="0"/>
      <p:bldP spid="18" grpId="0"/>
      <p:bldP spid="19" grpId="0"/>
      <p:bldP spid="8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2529" y="593135"/>
            <a:ext cx="585993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Формула </a:t>
            </a:r>
            <a:r>
              <a:rPr lang="ru-RU" sz="3000" b="1" dirty="0">
                <a:solidFill>
                  <a:schemeClr val="bg1"/>
                </a:solidFill>
              </a:rPr>
              <a:t>суммы </a:t>
            </a:r>
            <a:r>
              <a:rPr lang="ru-RU" sz="3000" b="1" i="1" dirty="0">
                <a:solidFill>
                  <a:schemeClr val="bg1"/>
                </a:solidFill>
              </a:rPr>
              <a:t>n</a:t>
            </a:r>
            <a:r>
              <a:rPr lang="ru-RU" sz="3000" b="1" dirty="0">
                <a:solidFill>
                  <a:schemeClr val="bg1"/>
                </a:solidFill>
              </a:rPr>
              <a:t> первых </a:t>
            </a:r>
            <a:r>
              <a:rPr lang="ru-RU" sz="3000" b="1" dirty="0" smtClean="0">
                <a:solidFill>
                  <a:schemeClr val="bg1"/>
                </a:solidFill>
              </a:rPr>
              <a:t>членов</a:t>
            </a:r>
            <a:endParaRPr lang="en-US" sz="3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000" b="1" dirty="0" smtClean="0">
                <a:solidFill>
                  <a:schemeClr val="bg1"/>
                </a:solidFill>
              </a:rPr>
              <a:t> </a:t>
            </a:r>
            <a:r>
              <a:rPr lang="ru-RU" sz="3000" b="1" dirty="0">
                <a:solidFill>
                  <a:schemeClr val="bg1"/>
                </a:solidFill>
              </a:rPr>
              <a:t>арифметической прогрессии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123728" y="2199928"/>
                <a:ext cx="4549451" cy="13745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ru-RU" sz="48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800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ru-RU" sz="4800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4800" dirty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+</m:t>
                          </m:r>
                          <m:r>
                            <a:rPr lang="ru-RU" sz="480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48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8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num>
                        <m:den>
                          <m:r>
                            <a:rPr lang="en-US" sz="48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800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4800" b="1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𝒏</m:t>
                      </m:r>
                    </m:oMath>
                  </m:oMathPara>
                </a14:m>
                <a:endParaRPr lang="ru-RU" sz="48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2199928"/>
                <a:ext cx="4549451" cy="1374543"/>
              </a:xfrm>
              <a:prstGeom prst="rect">
                <a:avLst/>
              </a:prstGeom>
              <a:blipFill rotWithShape="1">
                <a:blip r:embed="rId3"/>
                <a:stretch>
                  <a:fillRect b="-1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095185" y="4085808"/>
                <a:ext cx="4954626" cy="1267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4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𝑺</m:t>
                          </m:r>
                        </m:e>
                        <m:sub>
                          <m:r>
                            <a:rPr lang="ru-RU" sz="44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𝟏𝟕</m:t>
                          </m:r>
                        </m:sub>
                      </m:sSub>
                      <m:r>
                        <a:rPr lang="ru-RU" sz="44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4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400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ru-RU" sz="440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4400" dirty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+</m:t>
                          </m:r>
                          <m:r>
                            <a:rPr lang="ru-RU" sz="440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4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b="1" i="1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ru-RU" sz="4400" b="1" i="1" smtClean="0">
                                  <a:solidFill>
                                    <a:schemeClr val="bg1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𝟏𝟕</m:t>
                              </m:r>
                            </m:sub>
                          </m:sSub>
                        </m:num>
                        <m:den>
                          <m:r>
                            <a:rPr lang="en-US" sz="4400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4400" i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ru-RU" sz="4400" b="1" i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𝟏𝟕</m:t>
                      </m:r>
                    </m:oMath>
                  </m:oMathPara>
                </a14:m>
                <a:endParaRPr lang="ru-RU" sz="4400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85" y="4085808"/>
                <a:ext cx="4954626" cy="1267719"/>
              </a:xfrm>
              <a:prstGeom prst="rect">
                <a:avLst/>
              </a:prstGeom>
              <a:blipFill rotWithShape="1">
                <a:blip r:embed="rId4"/>
                <a:stretch>
                  <a:fillRect b="-2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944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1" y="-48843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970743" y="1772816"/>
            <a:ext cx="4389473" cy="44145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b="1" dirty="0">
                <a:solidFill>
                  <a:schemeClr val="bg1"/>
                </a:solidFill>
              </a:rPr>
              <a:t>С формулой суммы </a:t>
            </a:r>
            <a:r>
              <a:rPr lang="ru-RU" sz="2800" b="1" i="1" dirty="0">
                <a:solidFill>
                  <a:schemeClr val="bg1"/>
                </a:solidFill>
              </a:rPr>
              <a:t>n</a:t>
            </a:r>
            <a:r>
              <a:rPr lang="ru-RU" sz="2800" b="1" dirty="0">
                <a:solidFill>
                  <a:schemeClr val="bg1"/>
                </a:solidFill>
              </a:rPr>
              <a:t> первых членов арифметической прогрессии был связан эпизод из жизни немецкого </a:t>
            </a:r>
            <a:r>
              <a:rPr lang="ru-RU" sz="2800" b="1" dirty="0" smtClean="0">
                <a:solidFill>
                  <a:schemeClr val="bg1"/>
                </a:solidFill>
              </a:rPr>
              <a:t>математика Карла Фридриха Гаусса.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9" y="1340768"/>
            <a:ext cx="2979737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4119" y="5301208"/>
            <a:ext cx="2918043" cy="7571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bg1"/>
                </a:solidFill>
              </a:rPr>
              <a:t>Карл </a:t>
            </a:r>
            <a:r>
              <a:rPr lang="ru-RU" sz="2400" b="1" dirty="0" smtClean="0">
                <a:solidFill>
                  <a:schemeClr val="bg1"/>
                </a:solidFill>
              </a:rPr>
              <a:t>Фридрих Гаусс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1777 – 1855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94032" y="575017"/>
            <a:ext cx="49626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Из истории математики</a:t>
            </a:r>
          </a:p>
        </p:txBody>
      </p:sp>
    </p:spTree>
    <p:extLst>
      <p:ext uri="{BB962C8B-B14F-4D97-AF65-F5344CB8AC3E}">
        <p14:creationId xmlns:p14="http://schemas.microsoft.com/office/powerpoint/2010/main" val="426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815328" y="832912"/>
            <a:ext cx="4760561" cy="30583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800" b="1" dirty="0">
                <a:solidFill>
                  <a:schemeClr val="bg1"/>
                </a:solidFill>
              </a:rPr>
              <a:t>Когда ему было 9 лет, учитель, занятый проверкой работ учеников других классов, задал на уроке следующую задачу: </a:t>
            </a:r>
            <a:r>
              <a:rPr lang="ru-RU" sz="2800" b="1" dirty="0" smtClean="0">
                <a:solidFill>
                  <a:schemeClr val="bg1"/>
                </a:solidFill>
              </a:rPr>
              <a:t>Найти сумму </a:t>
            </a:r>
            <a:r>
              <a:rPr lang="ru-RU" sz="2800" b="1" dirty="0">
                <a:solidFill>
                  <a:schemeClr val="bg1"/>
                </a:solidFill>
              </a:rPr>
              <a:t>всех натуральных чисел от 1 до 100</a:t>
            </a:r>
            <a:r>
              <a:rPr lang="ru-RU" sz="2800" b="1" dirty="0" smtClean="0">
                <a:solidFill>
                  <a:schemeClr val="bg1"/>
                </a:solidFill>
              </a:rPr>
              <a:t>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69127" y="4149079"/>
            <a:ext cx="7606741" cy="14742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800" b="1" i="1" dirty="0" smtClean="0">
                <a:solidFill>
                  <a:schemeClr val="bg1"/>
                </a:solidFill>
              </a:rPr>
              <a:t>Решение: </a:t>
            </a:r>
          </a:p>
          <a:p>
            <a:pPr marL="0" indent="0">
              <a:buFont typeface="Arial" charset="0"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1 + 2 + 3 + 4 +…+ 100 = </a:t>
            </a:r>
          </a:p>
          <a:p>
            <a:pPr marL="0" indent="0">
              <a:buFont typeface="Arial" charset="0"/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= (</a:t>
            </a:r>
            <a:r>
              <a:rPr lang="ru-RU" sz="2800" b="1" dirty="0">
                <a:solidFill>
                  <a:schemeClr val="bg1"/>
                </a:solidFill>
              </a:rPr>
              <a:t>1+100</a:t>
            </a:r>
            <a:r>
              <a:rPr lang="ru-RU" sz="2800" b="1" dirty="0" smtClean="0">
                <a:solidFill>
                  <a:schemeClr val="bg1"/>
                </a:solidFill>
              </a:rPr>
              <a:t>) + (</a:t>
            </a:r>
            <a:r>
              <a:rPr lang="ru-RU" sz="2800" b="1" dirty="0">
                <a:solidFill>
                  <a:schemeClr val="bg1"/>
                </a:solidFill>
              </a:rPr>
              <a:t>2+99</a:t>
            </a:r>
            <a:r>
              <a:rPr lang="ru-RU" sz="2800" b="1" dirty="0" smtClean="0">
                <a:solidFill>
                  <a:schemeClr val="bg1"/>
                </a:solidFill>
              </a:rPr>
              <a:t>) + </a:t>
            </a:r>
            <a:r>
              <a:rPr lang="ru-RU" sz="2800" b="1" dirty="0">
                <a:solidFill>
                  <a:schemeClr val="bg1"/>
                </a:solidFill>
              </a:rPr>
              <a:t>(3+98</a:t>
            </a:r>
            <a:r>
              <a:rPr lang="ru-RU" sz="2800" b="1" dirty="0" smtClean="0">
                <a:solidFill>
                  <a:schemeClr val="bg1"/>
                </a:solidFill>
              </a:rPr>
              <a:t>) +… = 101 · 50 = 5050     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32" descr="j02321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567" y="1093209"/>
            <a:ext cx="2439034" cy="250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7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42478" y="3228216"/>
            <a:ext cx="7861970" cy="17281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ru-RU" sz="2800" b="1" dirty="0">
                <a:solidFill>
                  <a:schemeClr val="bg1"/>
                </a:solidFill>
              </a:rPr>
              <a:t>Каждый член арифметической прогрессии, начиная со второго, равен среднему арифметическому двух соседних с ним членов.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0086" y="752168"/>
            <a:ext cx="61448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Характеристическое свойство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2267744" y="1772816"/>
                <a:ext cx="4180312" cy="11633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ru-RU" sz="4000" b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ru-RU" sz="40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40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000" b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ru-RU" sz="40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ru-RU" sz="4000" b="1" dirty="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m:t> +</m:t>
                          </m:r>
                          <m:r>
                            <a:rPr lang="ru-RU" sz="4000" b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 </m:t>
                          </m:r>
                          <m:sSub>
                            <m:sSubPr>
                              <m:ctrlPr>
                                <a:rPr lang="ru-RU" sz="40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𝒂</m:t>
                              </m:r>
                            </m:e>
                            <m:sub>
                              <m:r>
                                <a:rPr lang="en-US" sz="40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40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4000" b="1" i="1">
                                  <a:solidFill>
                                    <a:srgbClr val="FFFF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i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772816"/>
                <a:ext cx="4180312" cy="1163395"/>
              </a:xfrm>
              <a:prstGeom prst="rect">
                <a:avLst/>
              </a:prstGeom>
              <a:blipFill rotWithShape="1">
                <a:blip r:embed="rId3"/>
                <a:stretch>
                  <a:fillRect b="-15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5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30328" y="736928"/>
            <a:ext cx="8075240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3400" b="1" dirty="0">
                <a:solidFill>
                  <a:schemeClr val="bg1"/>
                </a:solidFill>
              </a:rPr>
              <a:t>Формулы арифметической прогрессии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58914" y="24665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5864046"/>
                  </p:ext>
                </p:extLst>
              </p:nvPr>
            </p:nvGraphicFramePr>
            <p:xfrm>
              <a:off x="811620" y="1537008"/>
              <a:ext cx="7438336" cy="42672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43976"/>
                    <a:gridCol w="3431624"/>
                    <a:gridCol w="326273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1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Определение </a:t>
                          </a:r>
                          <a:r>
                            <a:rPr lang="ru-RU" sz="2000" b="1" i="0" dirty="0" smtClean="0"/>
                            <a:t>(рекуррентная формула)</a:t>
                          </a:r>
                          <a:endParaRPr lang="ru-RU" sz="2000" b="1" i="0" dirty="0" smtClean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800" i="1" smtClean="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effectLst/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>
                                      <a:effectLst/>
                                      <a:latin typeface="Cambria Math"/>
                                    </a:rPr>
                                    <m:t>𝒏</m:t>
                                  </m:r>
                                  <m:r>
                                    <a:rPr lang="en-US" sz="2800">
                                      <a:effectLst/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2800"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ru-RU" sz="2800" smtClean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sz="2800" i="1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>
                                      <a:effectLst/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>
                                      <a:effectLst/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800" dirty="0" smtClean="0">
                              <a:effectLst/>
                            </a:rPr>
                            <a:t> +</a:t>
                          </a:r>
                          <a14:m>
                            <m:oMath xmlns:m="http://schemas.openxmlformats.org/officeDocument/2006/math">
                              <m:r>
                                <a:rPr lang="ru-RU" sz="2800" smtClean="0">
                                  <a:effectLst/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sz="2800" smtClean="0">
                                  <a:effectLst/>
                                  <a:latin typeface="Cambria Math"/>
                                </a:rPr>
                                <m:t>𝒅</m:t>
                              </m:r>
                            </m:oMath>
                          </a14:m>
                          <a:endParaRPr lang="ru-RU" sz="2800" b="1" i="1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2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Разность</a:t>
                          </a:r>
                          <a:endParaRPr kumimoji="0" lang="ru-RU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800" smtClean="0">
                                    <a:effectLst/>
                                    <a:latin typeface="Cambria Math"/>
                                  </a:rPr>
                                  <m:t>𝒅</m:t>
                                </m:r>
                                <m:r>
                                  <a:rPr lang="ru-RU" sz="2800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ru-RU" sz="28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effectLst/>
                                        <a:latin typeface="Cambria Math"/>
                                      </a:rPr>
                                      <m:t>𝒏</m:t>
                                    </m:r>
                                    <m:r>
                                      <a:rPr lang="en-US" sz="2800">
                                        <a:effectLst/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800"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ru-RU" sz="2800" smtClean="0"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ru-RU" sz="28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effectLst/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2800" b="1" i="1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3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Формула </a:t>
                          </a:r>
                          <a:r>
                            <a:rPr kumimoji="0" lang="en-US" sz="280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n</a:t>
                          </a:r>
                          <a:r>
                            <a:rPr kumimoji="0" lang="ru-RU" sz="28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-го члена</a:t>
                          </a:r>
                          <a:endParaRPr kumimoji="0" lang="ru-RU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800" i="1" kern="1200" smtClean="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kern="1200">
                                      <a:effectLst/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 kern="1200">
                                      <a:effectLst/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2800" kern="1200" dirty="0">
                              <a:effectLst/>
                            </a:rPr>
                            <a:t>=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2800" i="1" kern="1200">
                                      <a:effectLst/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kern="1200">
                                      <a:effectLst/>
                                      <a:latin typeface="Cambria Math"/>
                                    </a:rPr>
                                    <m:t>𝒂</m:t>
                                  </m:r>
                                </m:e>
                                <m:sub>
                                  <m:r>
                                    <a:rPr lang="en-US" sz="2800" kern="1200">
                                      <a:effectLst/>
                                      <a:latin typeface="Cambria Math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800" kern="1200">
                                  <a:effectLst/>
                                  <a:latin typeface="Cambria Math"/>
                                </a:rPr>
                                <m:t>+(</m:t>
                              </m:r>
                              <m:r>
                                <a:rPr lang="en-US" sz="2800" kern="1200">
                                  <a:effectLst/>
                                  <a:latin typeface="Cambria Math"/>
                                </a:rPr>
                                <m:t>𝒏</m:t>
                              </m:r>
                              <m:r>
                                <a:rPr lang="en-US" sz="2800" kern="1200">
                                  <a:effectLst/>
                                  <a:latin typeface="Cambria Math"/>
                                </a:rPr>
                                <m:t> −</m:t>
                              </m:r>
                              <m:r>
                                <a:rPr lang="en-US" sz="2800" kern="1200">
                                  <a:effectLst/>
                                  <a:latin typeface="Cambria Math"/>
                                </a:rPr>
                                <m:t>𝟏</m:t>
                              </m:r>
                              <m:r>
                                <a:rPr lang="en-US" sz="2800" kern="1200">
                                  <a:effectLst/>
                                  <a:latin typeface="Cambria Math"/>
                                </a:rPr>
                                <m:t>)</m:t>
                              </m:r>
                              <m:r>
                                <a:rPr lang="en-US" sz="2800" kern="1200">
                                  <a:effectLst/>
                                  <a:latin typeface="Cambria Math"/>
                                </a:rPr>
                                <m:t>𝒅</m:t>
                              </m:r>
                            </m:oMath>
                          </a14:m>
                          <a:endParaRPr lang="ru-RU" sz="280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4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Характеристическое свойство</a:t>
                          </a:r>
                          <a:endParaRPr lang="ru-RU" sz="2800" b="1" dirty="0" smtClean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8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>
                                        <a:effectLst/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800">
                                        <a:effectLst/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ru-RU" sz="2800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800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>
                                            <a:effectLst/>
                                            <a:latin typeface="Cambria Math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2800">
                                            <a:effectLst/>
                                            <a:latin typeface="Cambria Math"/>
                                          </a:rPr>
                                          <m:t>𝒏</m:t>
                                        </m:r>
                                        <m:r>
                                          <a:rPr lang="en-US" sz="2800" b="0" i="0" smtClean="0">
                                            <a:effectLst/>
                                            <a:latin typeface="Cambria Math"/>
                                          </a:rPr>
                                          <m:t>−</m:t>
                                        </m:r>
                                        <m:r>
                                          <a:rPr lang="ru-RU" sz="2800" b="0" i="0" smtClean="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ru-RU" sz="2800" dirty="0" smtClean="0">
                                        <a:effectLst/>
                                      </a:rPr>
                                      <m:t> +</m:t>
                                    </m:r>
                                    <m:r>
                                      <a:rPr lang="ru-RU" sz="2800" smtClean="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ru-RU" sz="2800" b="1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effectLst/>
                                            <a:latin typeface="Cambria Math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2800" b="1" i="1" smtClean="0">
                                            <a:effectLst/>
                                            <a:latin typeface="Cambria Math"/>
                                          </a:rPr>
                                          <m:t>𝒏</m:t>
                                        </m:r>
                                        <m:r>
                                          <a:rPr lang="en-US" sz="2800" b="1" i="1" smtClean="0">
                                            <a:effectLst/>
                                            <a:latin typeface="Cambria Math"/>
                                          </a:rPr>
                                          <m:t>+</m:t>
                                        </m:r>
                                        <m:r>
                                          <a:rPr lang="en-US" sz="2800" b="1" i="1" smtClean="0">
                                            <a:effectLst/>
                                            <a:latin typeface="Cambria Math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b="0" i="1" smtClean="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800" b="1" i="1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5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ru-RU" sz="280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Сумма </a:t>
                          </a:r>
                          <a:r>
                            <a:rPr kumimoji="0" lang="en-US" sz="280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n</a:t>
                          </a:r>
                          <a:r>
                            <a:rPr kumimoji="0" lang="ru-RU" sz="280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первых членов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2800" b="1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effectLst/>
                                        <a:latin typeface="Cambria Math"/>
                                      </a:rPr>
                                      <m:t>𝑺</m:t>
                                    </m:r>
                                  </m:e>
                                  <m:sub>
                                    <m:r>
                                      <a:rPr lang="en-US" sz="2800" b="1" i="1">
                                        <a:effectLst/>
                                        <a:latin typeface="Cambria Math"/>
                                      </a:rPr>
                                      <m:t>𝒏</m:t>
                                    </m:r>
                                  </m:sub>
                                </m:sSub>
                                <m:r>
                                  <a:rPr lang="ru-RU" sz="2800" smtClean="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ru-RU" sz="2800" i="1" smtClean="0">
                                        <a:effectLst/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2800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>
                                            <a:effectLst/>
                                            <a:latin typeface="Cambria Math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ru-RU" sz="2800" b="0" i="0" smtClean="0">
                                            <a:effectLst/>
                                            <a:latin typeface="Cambria Math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nor/>
                                      </m:rPr>
                                      <a:rPr lang="ru-RU" sz="2800" dirty="0" smtClean="0">
                                        <a:effectLst/>
                                      </a:rPr>
                                      <m:t> +</m:t>
                                    </m:r>
                                    <m:r>
                                      <a:rPr lang="ru-RU" sz="2800" smtClean="0">
                                        <a:effectLst/>
                                        <a:latin typeface="Cambria Math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ru-RU" sz="2800" b="1" i="1" smtClean="0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1" i="1" smtClean="0">
                                            <a:effectLst/>
                                            <a:latin typeface="Cambria Math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sz="2800" b="1" i="1" smtClean="0">
                                            <a:effectLst/>
                                            <a:latin typeface="Cambria Math"/>
                                          </a:rPr>
                                          <m:t>𝒏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800" b="0" i="1" smtClean="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800" b="0" i="1" smtClean="0">
                                    <a:effectLst/>
                                    <a:latin typeface="Cambria Math"/>
                                    <a:ea typeface="Cambria Math"/>
                                  </a:rPr>
                                  <m:t>∙</m:t>
                                </m:r>
                                <m:r>
                                  <a:rPr lang="en-US" sz="2800" b="1" i="1" smtClean="0">
                                    <a:effectLst/>
                                    <a:latin typeface="Cambria Math"/>
                                  </a:rPr>
                                  <m:t>𝒏</m:t>
                                </m:r>
                              </m:oMath>
                            </m:oMathPara>
                          </a14:m>
                          <a:endParaRPr lang="ru-RU" sz="2800" b="1" i="1" dirty="0">
                            <a:solidFill>
                              <a:srgbClr val="002060"/>
                            </a:solidFill>
                            <a:effectLst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95864046"/>
                  </p:ext>
                </p:extLst>
              </p:nvPr>
            </p:nvGraphicFramePr>
            <p:xfrm>
              <a:off x="811620" y="1537008"/>
              <a:ext cx="7438336" cy="4267200"/>
            </p:xfrm>
            <a:graphic>
              <a:graphicData uri="http://schemas.openxmlformats.org/drawingml/2006/table">
                <a:tbl>
                  <a:tblPr firstRow="1" bandRow="1">
                    <a:tableStyleId>{F5AB1C69-6EDB-4FF4-983F-18BD219EF322}</a:tableStyleId>
                  </a:tblPr>
                  <a:tblGrid>
                    <a:gridCol w="743976"/>
                    <a:gridCol w="3431624"/>
                    <a:gridCol w="3262736"/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№</a:t>
                          </a:r>
                          <a:endParaRPr lang="ru-RU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1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800" dirty="0" smtClean="0"/>
                            <a:t>Определение </a:t>
                          </a:r>
                          <a:r>
                            <a:rPr lang="ru-RU" sz="2000" b="1" i="0" dirty="0" smtClean="0"/>
                            <a:t>(рекуррентная формула)</a:t>
                          </a:r>
                          <a:endParaRPr lang="ru-RU" sz="2000" b="1" i="0" dirty="0" smtClean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8037" t="-69630" r="-187" b="-377037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2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Разность</a:t>
                          </a:r>
                          <a:endParaRPr kumimoji="0" lang="ru-RU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8037" t="-269412" r="-187" b="-498824"/>
                          </a:stretch>
                        </a:blipFill>
                      </a:tcPr>
                    </a:tc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3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ru-RU" sz="28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Формула </a:t>
                          </a:r>
                          <a:r>
                            <a:rPr kumimoji="0" lang="en-US" sz="280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n</a:t>
                          </a:r>
                          <a:r>
                            <a:rPr kumimoji="0" lang="ru-RU" sz="2800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-го члена</a:t>
                          </a:r>
                          <a:endParaRPr kumimoji="0" lang="ru-RU" sz="28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latin typeface="Calibri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8037" t="-369412" r="-187" b="-398824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4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800" dirty="0" smtClean="0"/>
                            <a:t>Характеристическое свойство</a:t>
                          </a:r>
                          <a:endParaRPr lang="ru-RU" sz="2800" b="1" dirty="0" smtClean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8037" t="-257419" r="-187" b="-118710"/>
                          </a:stretch>
                        </a:blipFill>
                      </a:tcPr>
                    </a:tc>
                  </a:tr>
                  <a:tr h="9448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800" dirty="0" smtClean="0"/>
                            <a:t>5</a:t>
                          </a:r>
                          <a:endParaRPr lang="ru-RU" sz="2800" b="1" dirty="0">
                            <a:solidFill>
                              <a:srgbClr val="00206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0" lang="ru-RU" sz="280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Сумма </a:t>
                          </a:r>
                          <a:r>
                            <a:rPr kumimoji="0" lang="en-US" sz="2800" i="1" u="none" strike="noStrike" cap="none" normalizeH="0" baseline="0" dirty="0" smtClean="0">
                              <a:ln>
                                <a:noFill/>
                              </a:ln>
                              <a:effectLst/>
                            </a:rPr>
                            <a:t>n</a:t>
                          </a:r>
                          <a:r>
                            <a:rPr kumimoji="0" lang="ru-RU" sz="2800" u="none" strike="noStrike" kern="1200" cap="none" normalizeH="0" baseline="0" dirty="0" smtClean="0">
                              <a:ln>
                                <a:noFill/>
                              </a:ln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первых членов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28037" t="-357419" r="-187" b="-1871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352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698" y="908720"/>
            <a:ext cx="8229600" cy="1440160"/>
          </a:xfrm>
        </p:spPr>
        <p:txBody>
          <a:bodyPr/>
          <a:lstStyle/>
          <a:p>
            <a:pPr marL="0" indent="0">
              <a:buNone/>
            </a:pPr>
            <a:r>
              <a:rPr lang="ru-RU" sz="2500" b="1" dirty="0" smtClean="0">
                <a:solidFill>
                  <a:schemeClr val="bg1"/>
                </a:solidFill>
              </a:rPr>
              <a:t>Найдите закономерность в последовательности чисел: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chemeClr val="bg1"/>
                </a:solidFill>
              </a:rPr>
              <a:t>1</a:t>
            </a:r>
            <a:r>
              <a:rPr lang="ru-RU" sz="4000" b="1" dirty="0">
                <a:solidFill>
                  <a:schemeClr val="bg1"/>
                </a:solidFill>
              </a:rPr>
              <a:t>; 5; 9; 13; 17; 21; …</a:t>
            </a:r>
          </a:p>
          <a:p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57698" y="2636912"/>
            <a:ext cx="82296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26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Арифметической прогрессией</a:t>
            </a:r>
            <a:r>
              <a:rPr lang="ru-RU" sz="2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600" b="1" dirty="0" smtClean="0">
                <a:solidFill>
                  <a:schemeClr val="bg1"/>
                </a:solidFill>
              </a:rPr>
              <a:t>называется последовательность, каждый член которой, начиная со второго, равен предыдущему члену, сложенному с одним и тем же числом.</a:t>
            </a:r>
          </a:p>
        </p:txBody>
      </p:sp>
    </p:spTree>
    <p:extLst>
      <p:ext uri="{BB962C8B-B14F-4D97-AF65-F5344CB8AC3E}">
        <p14:creationId xmlns:p14="http://schemas.microsoft.com/office/powerpoint/2010/main" val="15887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07544" y="642784"/>
            <a:ext cx="816601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Немного истории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58914" y="2466509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8" name="Picture 2" descr="E:\1138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822" y="1493168"/>
            <a:ext cx="3839162" cy="40193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572000" y="1700808"/>
            <a:ext cx="41015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Задачи на геометрические и арифметические прогрессии встречаются </a:t>
            </a:r>
            <a:endParaRPr lang="ru-RU" sz="2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у </a:t>
            </a:r>
            <a:r>
              <a:rPr lang="ru-RU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вавилонян, </a:t>
            </a:r>
            <a:endParaRPr lang="ru-RU" sz="2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египетских папирусах, </a:t>
            </a:r>
            <a:endParaRPr lang="ru-RU" sz="2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древнекитайском трактате </a:t>
            </a:r>
            <a:endParaRPr lang="ru-RU" sz="2600" b="1" dirty="0" smtClean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ru-RU" sz="2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Математика в 9 книгах».</a:t>
            </a:r>
            <a:endParaRPr lang="en-US" sz="26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02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108" y="1628800"/>
            <a:ext cx="7992888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Термин «прогрессия» </a:t>
            </a:r>
            <a:r>
              <a:rPr lang="ru-RU" sz="2800" b="1" dirty="0">
                <a:solidFill>
                  <a:schemeClr val="bg1"/>
                </a:solidFill>
              </a:rPr>
              <a:t>был введен римским автором Боэцием еще в IV в. н.э. От латинского слова </a:t>
            </a:r>
            <a:r>
              <a:rPr lang="ru-RU" sz="2800" b="1" dirty="0" err="1">
                <a:solidFill>
                  <a:schemeClr val="bg1"/>
                </a:solidFill>
              </a:rPr>
              <a:t>progressio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– «движение вперед». </a:t>
            </a:r>
            <a:endParaRPr lang="ru-RU" sz="28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07544" y="642784"/>
            <a:ext cx="8166016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sz="3600" b="1" dirty="0" smtClean="0">
                <a:solidFill>
                  <a:schemeClr val="bg1"/>
                </a:solidFill>
              </a:rPr>
              <a:t>Немного истории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13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637" y="764704"/>
            <a:ext cx="8229600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500" b="1" dirty="0">
                <a:solidFill>
                  <a:schemeClr val="bg1"/>
                </a:solidFill>
              </a:rPr>
              <a:t>Из  предложенных  последовательностей  выберите  </a:t>
            </a:r>
            <a:r>
              <a:rPr lang="ru-RU" sz="2500" b="1" dirty="0" smtClean="0">
                <a:solidFill>
                  <a:schemeClr val="bg1"/>
                </a:solidFill>
              </a:rPr>
              <a:t>те,  которые  являются  арифметическими прогрессиями:</a:t>
            </a:r>
            <a:endParaRPr lang="ru-RU" sz="25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06637" y="1939608"/>
            <a:ext cx="7931722" cy="3937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2"/>
              </a:buCl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1) 1</a:t>
            </a:r>
            <a:r>
              <a:rPr lang="ru-RU" sz="4400" b="1" dirty="0">
                <a:solidFill>
                  <a:schemeClr val="bg1"/>
                </a:solidFill>
              </a:rPr>
              <a:t>;  2;  4;  9;  16; …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2) 2</a:t>
            </a:r>
            <a:r>
              <a:rPr lang="ru-RU" sz="4400" b="1" dirty="0">
                <a:solidFill>
                  <a:schemeClr val="bg1"/>
                </a:solidFill>
              </a:rPr>
              <a:t>;  4;  8;  16; …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3) 1</a:t>
            </a:r>
            <a:r>
              <a:rPr lang="ru-RU" sz="4400" b="1" dirty="0">
                <a:solidFill>
                  <a:schemeClr val="bg1"/>
                </a:solidFill>
              </a:rPr>
              <a:t>;  11;  21;  31; …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4) 7</a:t>
            </a:r>
            <a:r>
              <a:rPr lang="ru-RU" sz="4400" b="1" dirty="0">
                <a:solidFill>
                  <a:schemeClr val="bg1"/>
                </a:solidFill>
              </a:rPr>
              <a:t>;  7;  7;  7; </a:t>
            </a:r>
            <a:r>
              <a:rPr lang="ru-RU" sz="4400" b="1" dirty="0" smtClean="0">
                <a:solidFill>
                  <a:schemeClr val="bg1"/>
                </a:solidFill>
              </a:rPr>
              <a:t>…</a:t>
            </a:r>
          </a:p>
          <a:p>
            <a:pPr marL="0" indent="0">
              <a:buClr>
                <a:schemeClr val="tx2"/>
              </a:buClr>
              <a:buNone/>
            </a:pPr>
            <a:r>
              <a:rPr lang="ru-RU" sz="4400" b="1" dirty="0" smtClean="0">
                <a:solidFill>
                  <a:schemeClr val="bg1"/>
                </a:solidFill>
              </a:rPr>
              <a:t>5) 36; 34; 32; 30; 28;…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7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643568" y="1896688"/>
                <a:ext cx="8075240" cy="10933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ru-RU" sz="2500" b="1" dirty="0" smtClean="0">
                    <a:solidFill>
                      <a:schemeClr val="bg1"/>
                    </a:solidFill>
                  </a:rPr>
                  <a:t>В общем виде любой член арифметической прогрессии  можно записать: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endParaRPr lang="ru-RU" sz="40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8" y="1896688"/>
                <a:ext cx="8075240" cy="1093302"/>
              </a:xfrm>
              <a:prstGeom prst="rect">
                <a:avLst/>
              </a:prstGeom>
              <a:blipFill rotWithShape="1">
                <a:blip r:embed="rId3"/>
                <a:stretch>
                  <a:fillRect l="-1284" t="-3911" r="-1360" b="-83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632702" y="3008180"/>
                <a:ext cx="7896120" cy="24776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500" b="1" dirty="0" smtClean="0">
                    <a:solidFill>
                      <a:schemeClr val="bg1"/>
                    </a:solidFill>
                  </a:rPr>
                  <a:t>Следующий член прогрессии</a:t>
                </a:r>
                <a:r>
                  <a:rPr lang="en-US" sz="25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ru-RU" sz="2500" b="1" dirty="0" smtClean="0">
                    <a:solidFill>
                      <a:schemeClr val="bg1"/>
                    </a:solidFill>
                  </a:rPr>
                  <a:t>обозначают: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40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4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</m:oMath>
                </a14:m>
                <a:endParaRPr lang="ru-RU" sz="2500" b="1" dirty="0" smtClean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  <m:r>
                            <a:rPr lang="en-US" sz="40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40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ru-RU" sz="40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ru-RU" sz="40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ru-RU" sz="4000" b="1" i="0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r>
                        <a:rPr lang="en-US" sz="4000" b="1" i="1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𝒅</m:t>
                      </m:r>
                    </m:oMath>
                  </m:oMathPara>
                </a14:m>
                <a:endParaRPr lang="ru-RU" sz="4000" b="1" dirty="0" smtClean="0">
                  <a:solidFill>
                    <a:schemeClr val="bg1"/>
                  </a:solidFill>
                </a:endParaRPr>
              </a:p>
              <a:p>
                <a:r>
                  <a:rPr lang="ru-RU" sz="2500" b="1" dirty="0" smtClean="0">
                    <a:solidFill>
                      <a:schemeClr val="bg1"/>
                    </a:solidFill>
                  </a:rPr>
                  <a:t>Формула</a:t>
                </a:r>
                <a:r>
                  <a:rPr lang="ru-RU" sz="2500" b="1" dirty="0">
                    <a:solidFill>
                      <a:schemeClr val="bg1"/>
                    </a:solidFill>
                  </a:rPr>
                  <a:t>, которая позволяет вычислить члены последовательности через предыдущие </a:t>
                </a:r>
                <a:r>
                  <a:rPr lang="ru-RU" sz="2500" b="1" dirty="0" smtClean="0">
                    <a:solidFill>
                      <a:schemeClr val="bg1"/>
                    </a:solidFill>
                  </a:rPr>
                  <a:t> называют </a:t>
                </a:r>
                <a:r>
                  <a:rPr lang="ru-RU" sz="2500" b="1" i="1" u="sng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рекуррентной формулой </a:t>
                </a:r>
                <a:r>
                  <a:rPr lang="en-US" sz="2500" b="1" i="1" u="sng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ru-RU" sz="2500" b="1" i="1" u="sng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702" y="3008180"/>
                <a:ext cx="7896120" cy="2477601"/>
              </a:xfrm>
              <a:prstGeom prst="rect">
                <a:avLst/>
              </a:prstGeom>
              <a:blipFill rotWithShape="1">
                <a:blip r:embed="rId4"/>
                <a:stretch>
                  <a:fillRect l="-1390" b="-63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643568" y="764704"/>
                <a:ext cx="8060392" cy="1092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500" b="1" dirty="0">
                    <a:solidFill>
                      <a:schemeClr val="bg1"/>
                    </a:solidFill>
                  </a:rPr>
                  <a:t>В общем </a:t>
                </a:r>
                <a:r>
                  <a:rPr lang="ru-RU" sz="2500" b="1" dirty="0" smtClean="0">
                    <a:solidFill>
                      <a:schemeClr val="bg1"/>
                    </a:solidFill>
                  </a:rPr>
                  <a:t>виде арифметическую прогрессию чаще всего обозначают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4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4000" b="1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500" b="1" dirty="0" smtClean="0">
                    <a:solidFill>
                      <a:schemeClr val="bg1"/>
                    </a:solidFill>
                  </a:rPr>
                  <a:t> или  </a:t>
                </a:r>
                <a14:m>
                  <m:oMath xmlns:m="http://schemas.openxmlformats.org/officeDocument/2006/math">
                    <m:r>
                      <a:rPr lang="ru-RU" sz="4000" b="0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÷</m:t>
                    </m:r>
                    <m:d>
                      <m:dPr>
                        <m:ctrlPr>
                          <a:rPr lang="ru-RU" sz="40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4000" b="1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000" b="1" i="1">
                                <a:solidFill>
                                  <a:srgbClr val="FFFF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e>
                    </m:d>
                  </m:oMath>
                </a14:m>
                <a:endParaRPr lang="en-US" sz="4000" b="1" dirty="0" smtClean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8" y="764704"/>
                <a:ext cx="8060392" cy="1092607"/>
              </a:xfrm>
              <a:prstGeom prst="rect">
                <a:avLst/>
              </a:prstGeom>
              <a:blipFill rotWithShape="1">
                <a:blip r:embed="rId5"/>
                <a:stretch>
                  <a:fillRect l="-1286" t="-3889" r="-454" b="-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59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43568" y="764704"/>
            <a:ext cx="806039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>
                <a:solidFill>
                  <a:schemeClr val="bg1"/>
                </a:solidFill>
              </a:rPr>
              <a:t>Найдите предыдущий и последующий член прогрессии: </a:t>
            </a:r>
            <a:endParaRPr lang="en-US" sz="25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000129" y="1950760"/>
                <a:ext cx="11447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ru-RU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129" y="1950760"/>
                <a:ext cx="1144737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08104" y="1981278"/>
                <a:ext cx="11447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ru-RU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981278"/>
                <a:ext cx="1144737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66230" y="3205030"/>
                <a:ext cx="141506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10</m:t>
                          </m:r>
                        </m:sub>
                      </m:sSub>
                    </m:oMath>
                  </m:oMathPara>
                </a14:m>
                <a:endParaRPr lang="ru-RU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230" y="3205030"/>
                <a:ext cx="1415067" cy="101566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83768" y="1950446"/>
                <a:ext cx="114473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ru-RU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950446"/>
                <a:ext cx="1144737" cy="10156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483768" y="3205030"/>
                <a:ext cx="1091453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9</m:t>
                          </m:r>
                        </m:sub>
                      </m:sSub>
                    </m:oMath>
                  </m:oMathPara>
                </a14:m>
                <a:endParaRPr lang="ru-RU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205030"/>
                <a:ext cx="1091453" cy="10156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542433" y="3229530"/>
                <a:ext cx="141506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11</m:t>
                          </m:r>
                        </m:sub>
                      </m:sSub>
                    </m:oMath>
                  </m:oMathPara>
                </a14:m>
                <a:endParaRPr lang="ru-RU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2433" y="3229530"/>
                <a:ext cx="1415067" cy="101566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01394" y="4509120"/>
                <a:ext cx="1194430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rgbClr val="FFFF0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1394" y="4509120"/>
                <a:ext cx="1194430" cy="101566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710311" y="4531920"/>
                <a:ext cx="192860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ru-RU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0311" y="4531920"/>
                <a:ext cx="1928605" cy="101566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07704" y="4552800"/>
                <a:ext cx="1928605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  <m:r>
                            <a:rPr lang="en-US" sz="6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ru-RU" sz="6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552800"/>
                <a:ext cx="1928605" cy="101566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3964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52912" y="980728"/>
                <a:ext cx="8075240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500" b="1" dirty="0" smtClean="0">
                    <a:solidFill>
                      <a:schemeClr val="bg1"/>
                    </a:solidFill>
                  </a:rPr>
                  <a:t>Справедлива следующая формула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7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7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7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  <m:r>
                          <a:rPr lang="en-US" sz="37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37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37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ru-RU" sz="37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37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3700" b="1" i="1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ru-RU" sz="3700" b="1" i="0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r>
                      <a:rPr lang="en-US" sz="3700" b="1" i="1" smtClean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𝒅</m:t>
                    </m:r>
                  </m:oMath>
                </a14:m>
                <a:endParaRPr lang="ru-RU" sz="37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912" y="980728"/>
                <a:ext cx="8075240" cy="661720"/>
              </a:xfrm>
              <a:prstGeom prst="rect">
                <a:avLst/>
              </a:prstGeom>
              <a:blipFill rotWithShape="1">
                <a:blip r:embed="rId3"/>
                <a:stretch>
                  <a:fillRect l="-1284" b="-157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622191" y="1913424"/>
                <a:ext cx="8053014" cy="8980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sz="2500" b="1" dirty="0">
                    <a:solidFill>
                      <a:schemeClr val="bg1"/>
                    </a:solidFill>
                  </a:rPr>
                  <a:t>Число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𝒅</m:t>
                    </m:r>
                  </m:oMath>
                </a14:m>
                <a:r>
                  <a:rPr lang="ru-RU" sz="2500" b="1" dirty="0">
                    <a:solidFill>
                      <a:schemeClr val="bg1"/>
                    </a:solidFill>
                  </a:rPr>
                  <a:t> называют </a:t>
                </a:r>
                <a:r>
                  <a:rPr lang="ru-RU" sz="2500" b="1" i="1" u="sng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разностью</a:t>
                </a:r>
                <a:r>
                  <a:rPr lang="ru-RU" sz="2500" b="1" dirty="0">
                    <a:solidFill>
                      <a:srgbClr val="FFFF00"/>
                    </a:solidFill>
                  </a:rPr>
                  <a:t> </a:t>
                </a:r>
                <a:r>
                  <a:rPr lang="ru-RU" sz="2500" b="1" dirty="0">
                    <a:solidFill>
                      <a:schemeClr val="bg1"/>
                    </a:solidFill>
                  </a:rPr>
                  <a:t>арифметической прогрессии.</a:t>
                </a: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91" y="1913424"/>
                <a:ext cx="8053014" cy="898003"/>
              </a:xfrm>
              <a:prstGeom prst="rect">
                <a:avLst/>
              </a:prstGeom>
              <a:blipFill rotWithShape="1">
                <a:blip r:embed="rId4"/>
                <a:stretch>
                  <a:fillRect l="-1211" t="-1361" b="-15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588680" y="3040410"/>
            <a:ext cx="8075240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 dirty="0" smtClean="0">
                <a:solidFill>
                  <a:schemeClr val="bg1"/>
                </a:solidFill>
              </a:rPr>
              <a:t>Если </a:t>
            </a:r>
            <a:r>
              <a:rPr lang="en-US" sz="2500" b="1" i="1" dirty="0" smtClean="0">
                <a:solidFill>
                  <a:schemeClr val="bg1"/>
                </a:solidFill>
              </a:rPr>
              <a:t>d</a:t>
            </a:r>
            <a:r>
              <a:rPr lang="en-US" sz="2500" b="1" dirty="0" smtClean="0">
                <a:solidFill>
                  <a:schemeClr val="bg1"/>
                </a:solidFill>
              </a:rPr>
              <a:t> </a:t>
            </a:r>
            <a:r>
              <a:rPr lang="en-US" sz="2500" b="1" dirty="0">
                <a:solidFill>
                  <a:schemeClr val="bg1"/>
                </a:solidFill>
              </a:rPr>
              <a:t>&gt; 0  </a:t>
            </a:r>
            <a:r>
              <a:rPr lang="ru-RU" sz="2500" b="1" dirty="0">
                <a:solidFill>
                  <a:schemeClr val="bg1"/>
                </a:solidFill>
              </a:rPr>
              <a:t>прогрессия возрастающая,</a:t>
            </a:r>
          </a:p>
          <a:p>
            <a:pPr>
              <a:spcBef>
                <a:spcPct val="50000"/>
              </a:spcBef>
            </a:pPr>
            <a:r>
              <a:rPr lang="ru-RU" sz="2500" b="1" dirty="0" smtClean="0">
                <a:solidFill>
                  <a:schemeClr val="bg1"/>
                </a:solidFill>
              </a:rPr>
              <a:t>если </a:t>
            </a:r>
            <a:r>
              <a:rPr lang="en-US" sz="2500" b="1" i="1" dirty="0" smtClean="0">
                <a:solidFill>
                  <a:schemeClr val="bg1"/>
                </a:solidFill>
              </a:rPr>
              <a:t>d</a:t>
            </a:r>
            <a:r>
              <a:rPr lang="en-US" sz="2500" b="1" dirty="0" smtClean="0">
                <a:solidFill>
                  <a:schemeClr val="bg1"/>
                </a:solidFill>
              </a:rPr>
              <a:t> </a:t>
            </a:r>
            <a:r>
              <a:rPr lang="en-US" sz="2500" b="1" dirty="0">
                <a:solidFill>
                  <a:schemeClr val="bg1"/>
                </a:solidFill>
              </a:rPr>
              <a:t>&lt; 0  </a:t>
            </a:r>
            <a:r>
              <a:rPr lang="ru-RU" sz="2500" b="1" dirty="0">
                <a:solidFill>
                  <a:schemeClr val="bg1"/>
                </a:solidFill>
              </a:rPr>
              <a:t>прогрессия </a:t>
            </a:r>
            <a:r>
              <a:rPr lang="ru-RU" sz="2500" b="1" dirty="0" smtClean="0">
                <a:solidFill>
                  <a:schemeClr val="bg1"/>
                </a:solidFill>
              </a:rPr>
              <a:t>убывающая</a:t>
            </a:r>
            <a:r>
              <a:rPr lang="ru-RU" sz="2500" b="1" dirty="0" smtClean="0">
                <a:solidFill>
                  <a:schemeClr val="bg1"/>
                </a:solidFill>
              </a:rPr>
              <a:t>.</a:t>
            </a:r>
            <a:endParaRPr lang="ru-RU" sz="2500" b="1" dirty="0" smtClean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1640" y="4293096"/>
            <a:ext cx="774678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500" b="1" dirty="0">
                <a:solidFill>
                  <a:schemeClr val="bg1"/>
                </a:solidFill>
              </a:rPr>
              <a:t>Возрастающие и убывающие последовательности объединяют </a:t>
            </a:r>
            <a:r>
              <a:rPr lang="ru-RU" sz="2500" b="1" dirty="0" smtClean="0">
                <a:solidFill>
                  <a:schemeClr val="bg1"/>
                </a:solidFill>
              </a:rPr>
              <a:t> термином </a:t>
            </a:r>
            <a:r>
              <a:rPr lang="ru-RU" sz="2500" b="1" dirty="0">
                <a:solidFill>
                  <a:schemeClr val="bg1"/>
                </a:solidFill>
              </a:rPr>
              <a:t>– </a:t>
            </a:r>
            <a:r>
              <a:rPr lang="ru-RU" sz="25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монотонные последовательности</a:t>
            </a:r>
            <a:r>
              <a:rPr lang="ru-RU" sz="25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5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223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39552" y="620688"/>
                <a:ext cx="7920880" cy="3831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Перепишем формулу </a:t>
                </a:r>
                <a:r>
                  <a:rPr lang="en-US" sz="2000" b="1" i="1" dirty="0">
                    <a:solidFill>
                      <a:schemeClr val="bg1"/>
                    </a:solidFill>
                  </a:rPr>
                  <a:t>n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– </a:t>
                </a:r>
                <a:r>
                  <a:rPr lang="ru-RU" sz="2000" b="1" dirty="0" err="1">
                    <a:solidFill>
                      <a:schemeClr val="bg1"/>
                    </a:solidFill>
                  </a:rPr>
                  <a:t>го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 члена арифметической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прогрессии</a:t>
                </a:r>
              </a:p>
              <a:p>
                <a:pPr algn="ctr"/>
                <a:r>
                  <a:rPr lang="ru-RU" sz="2800" b="1" dirty="0" smtClean="0">
                    <a:solidFill>
                      <a:schemeClr val="bg1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800" b="1">
                        <a:solidFill>
                          <a:schemeClr val="bg1"/>
                        </a:solidFill>
                        <a:latin typeface="Cambria Math"/>
                      </a:rPr>
                      <m:t>+(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𝒏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𝟏</m:t>
                    </m:r>
                    <m:r>
                      <a:rPr lang="ru-RU" sz="2800" b="1">
                        <a:solidFill>
                          <a:schemeClr val="bg1"/>
                        </a:solidFill>
                        <a:latin typeface="Cambria Math"/>
                      </a:rPr>
                      <m:t>)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</a:rPr>
                  <a:t> </a:t>
                </a:r>
                <a:endParaRPr lang="ru-RU" sz="2800" b="1" dirty="0" smtClean="0">
                  <a:solidFill>
                    <a:schemeClr val="bg1"/>
                  </a:solidFill>
                </a:endParaRPr>
              </a:p>
              <a:p>
                <a:r>
                  <a:rPr lang="ru-RU" sz="2000" b="1" dirty="0" smtClean="0">
                    <a:solidFill>
                      <a:schemeClr val="bg1"/>
                    </a:solidFill>
                  </a:rPr>
                  <a:t>в 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виде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800" b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𝒏𝒅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</m:oMath>
                </a14:m>
                <a:endParaRPr lang="ru-RU" sz="2800" b="1" dirty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ru-RU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𝒏</m:t>
                          </m:r>
                        </m:sub>
                      </m:sSub>
                      <m:r>
                        <a:rPr lang="ru-RU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𝒅𝒏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ru-RU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  <m:sub>
                          <m:r>
                            <a:rPr lang="en-US" sz="2800" b="1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𝒅</m:t>
                      </m:r>
                      <m:r>
                        <a:rPr lang="en-US" sz="2800" b="1" i="1">
                          <a:solidFill>
                            <a:schemeClr val="bg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2800" b="1" dirty="0">
                  <a:solidFill>
                    <a:schemeClr val="bg1"/>
                  </a:solidFill>
                </a:endParaRPr>
              </a:p>
              <a:p>
                <a:r>
                  <a:rPr lang="ru-RU" sz="2000" b="1" dirty="0">
                    <a:solidFill>
                      <a:schemeClr val="bg1"/>
                    </a:solidFill>
                  </a:rPr>
                  <a:t>Введём обозначения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: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 smtClean="0">
                        <a:solidFill>
                          <a:schemeClr val="bg1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ru-RU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𝒂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bg1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−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𝒅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,   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𝒏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en-US" sz="28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ru-RU" sz="28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 smtClean="0">
                    <a:solidFill>
                      <a:schemeClr val="bg1"/>
                    </a:solidFill>
                  </a:rPr>
                  <a:t>Получим                          </a:t>
                </a:r>
                <a14:m>
                  <m:oMath xmlns:m="http://schemas.openxmlformats.org/officeDocument/2006/math"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𝒚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=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𝒅𝒙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+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𝒃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, 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𝒙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𝝐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𝑵</m:t>
                    </m:r>
                    <m:r>
                      <a:rPr lang="ru-RU" sz="2800" b="1" i="1">
                        <a:solidFill>
                          <a:schemeClr val="bg1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ru-RU" sz="2800" b="1" dirty="0">
                  <a:solidFill>
                    <a:schemeClr val="bg1"/>
                  </a:solidFill>
                </a:endParaRPr>
              </a:p>
              <a:p>
                <a:r>
                  <a:rPr lang="ru-RU" sz="2000" b="1" dirty="0">
                    <a:solidFill>
                      <a:schemeClr val="bg1"/>
                    </a:solidFill>
                  </a:rPr>
                  <a:t>Значит, арифметическую прогрессию можно рассматривать как </a:t>
                </a:r>
                <a:r>
                  <a:rPr lang="ru-RU" sz="2000" b="1" i="1" u="sng" dirty="0">
                    <a:solidFill>
                      <a:srgbClr val="FFFF00"/>
                    </a:solidFill>
                  </a:rPr>
                  <a:t>линейную функцию, заданную на множестве натуральных чисел.</a:t>
                </a:r>
              </a:p>
              <a:p>
                <a:r>
                  <a:rPr lang="ru-RU" sz="2000" b="1" dirty="0">
                    <a:solidFill>
                      <a:schemeClr val="bg1"/>
                    </a:solidFill>
                  </a:rPr>
                  <a:t>Угловой коэффициент этой линейной функции равен </a:t>
                </a:r>
                <a:r>
                  <a:rPr lang="en-US" sz="2000" b="1" i="1" dirty="0">
                    <a:solidFill>
                      <a:schemeClr val="bg1"/>
                    </a:solidFill>
                  </a:rPr>
                  <a:t>d</a:t>
                </a:r>
                <a:r>
                  <a:rPr lang="en-US" sz="2000" b="1" dirty="0">
                    <a:solidFill>
                      <a:schemeClr val="bg1"/>
                    </a:solidFill>
                  </a:rPr>
                  <a:t> </a:t>
                </a:r>
                <a:r>
                  <a:rPr lang="ru-RU" sz="2000" b="1" dirty="0">
                    <a:solidFill>
                      <a:schemeClr val="bg1"/>
                    </a:solidFill>
                  </a:rPr>
                  <a:t>– разности арифметической прогрессии.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20688"/>
                <a:ext cx="7920880" cy="3831305"/>
              </a:xfrm>
              <a:prstGeom prst="rect">
                <a:avLst/>
              </a:prstGeom>
              <a:blipFill rotWithShape="1">
                <a:blip r:embed="rId3"/>
                <a:stretch>
                  <a:fillRect l="-847" t="-796" b="-19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C:\Documents and Settings\Admin\Мои документы\Kyocera_20170105_002\Scan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208" y="4046943"/>
            <a:ext cx="2870815" cy="224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09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Documents and Settings\Admin\Мои документы\Загрузки\Школьные картинки-ассорти, для презентаций\Школьные картинки-ассорти, для презентаций\школьная доска зелена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220" y="-48842"/>
            <a:ext cx="9649437" cy="701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543522"/>
              </p:ext>
            </p:extLst>
          </p:nvPr>
        </p:nvGraphicFramePr>
        <p:xfrm>
          <a:off x="714375" y="642938"/>
          <a:ext cx="3619504" cy="3746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2438"/>
                <a:gridCol w="452438"/>
                <a:gridCol w="452438"/>
                <a:gridCol w="452438"/>
                <a:gridCol w="452438"/>
                <a:gridCol w="452438"/>
                <a:gridCol w="452438"/>
                <a:gridCol w="452438"/>
              </a:tblGrid>
              <a:tr h="4683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13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1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1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1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1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1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313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>
            <a:off x="714375" y="3429000"/>
            <a:ext cx="3643313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 flipH="1" flipV="1">
            <a:off x="-214312" y="2500313"/>
            <a:ext cx="3714750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3786188" y="4286250"/>
            <a:ext cx="214312" cy="200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286125" y="3286125"/>
            <a:ext cx="214313" cy="200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57500" y="2428875"/>
            <a:ext cx="214313" cy="200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428875" y="1500188"/>
            <a:ext cx="214313" cy="200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928813" y="571500"/>
            <a:ext cx="214312" cy="20002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20739" y="798195"/>
            <a:ext cx="4299733" cy="366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Задание ОГЭ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eaLnBrk="1" hangingPunct="1"/>
            <a:r>
              <a:rPr lang="ru-RU" sz="2500" b="1" dirty="0" smtClean="0">
                <a:solidFill>
                  <a:schemeClr val="bg1"/>
                </a:solidFill>
                <a:latin typeface="+mn-lt"/>
              </a:rPr>
              <a:t>Члены </a:t>
            </a:r>
            <a:r>
              <a:rPr lang="ru-RU" sz="2500" b="1" dirty="0">
                <a:solidFill>
                  <a:schemeClr val="bg1"/>
                </a:solidFill>
                <a:latin typeface="+mn-lt"/>
              </a:rPr>
              <a:t>последовательности </a:t>
            </a:r>
          </a:p>
          <a:p>
            <a:pPr eaLnBrk="1" hangingPunct="1"/>
            <a:r>
              <a:rPr lang="ru-RU" sz="2500" b="1" dirty="0">
                <a:solidFill>
                  <a:schemeClr val="bg1"/>
                </a:solidFill>
                <a:latin typeface="+mn-lt"/>
              </a:rPr>
              <a:t>можно изображать точками на координатной плоскости. Для этого по горизонтальной оси откладывают номер члена, а по вертикальной – соответствующий член последовательности.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59481" y="4578459"/>
            <a:ext cx="7992391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500" b="1" dirty="0">
                <a:solidFill>
                  <a:schemeClr val="bg1"/>
                </a:solidFill>
                <a:latin typeface="+mn-lt"/>
              </a:rPr>
              <a:t>На рисунке изображены точками первые пять членов</a:t>
            </a:r>
          </a:p>
          <a:p>
            <a:pPr eaLnBrk="1" hangingPunct="1"/>
            <a:r>
              <a:rPr lang="ru-RU" sz="2500" b="1" dirty="0" smtClean="0">
                <a:solidFill>
                  <a:schemeClr val="bg1"/>
                </a:solidFill>
                <a:latin typeface="+mn-lt"/>
              </a:rPr>
              <a:t>арифметической прогрессии. </a:t>
            </a:r>
            <a:r>
              <a:rPr lang="ru-RU" sz="2500" b="1" dirty="0">
                <a:solidFill>
                  <a:schemeClr val="bg1"/>
                </a:solidFill>
                <a:latin typeface="+mn-lt"/>
              </a:rPr>
              <a:t>Найдите первый член прогрессии и разность прогрессии.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46027" y="563880"/>
                <a:ext cx="85677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ru-RU" sz="40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27" y="563880"/>
                <a:ext cx="856773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969622" y="3312901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chemeClr val="bg1"/>
                </a:solidFill>
              </a:rPr>
              <a:t>n</a:t>
            </a:r>
            <a:endParaRPr lang="ru-RU" sz="4000" i="1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68992" y="332599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224359" y="266657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1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0882" y="5589240"/>
            <a:ext cx="1427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Ответ: 6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5729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1464</Words>
  <Application>Microsoft Office PowerPoint</Application>
  <PresentationFormat>Экран (4:3)</PresentationFormat>
  <Paragraphs>127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Арифметическая прогрессия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Графики функций</dc:title>
  <dc:creator>Догадова</dc:creator>
  <cp:lastModifiedBy>Догадова</cp:lastModifiedBy>
  <cp:revision>35</cp:revision>
  <dcterms:created xsi:type="dcterms:W3CDTF">2016-08-08T13:26:46Z</dcterms:created>
  <dcterms:modified xsi:type="dcterms:W3CDTF">2017-02-03T06:58:51Z</dcterms:modified>
</cp:coreProperties>
</file>