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6" r:id="rId4"/>
    <p:sldId id="262" r:id="rId5"/>
    <p:sldId id="257" r:id="rId6"/>
    <p:sldId id="274" r:id="rId7"/>
    <p:sldId id="265" r:id="rId8"/>
    <p:sldId id="275" r:id="rId9"/>
    <p:sldId id="278" r:id="rId10"/>
    <p:sldId id="260" r:id="rId11"/>
    <p:sldId id="259" r:id="rId12"/>
    <p:sldId id="261" r:id="rId13"/>
    <p:sldId id="279" r:id="rId14"/>
    <p:sldId id="272" r:id="rId15"/>
    <p:sldId id="273" r:id="rId16"/>
    <p:sldId id="267" r:id="rId17"/>
    <p:sldId id="270" r:id="rId18"/>
    <p:sldId id="266" r:id="rId19"/>
    <p:sldId id="263" r:id="rId20"/>
    <p:sldId id="264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6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911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025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039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566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193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676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03.02.2017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38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03.02.2017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361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03.02.2017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52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793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960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32B0B-D53F-4FF3-BF83-FF088573A110}" type="datetimeFigureOut">
              <a:rPr lang="ru-RU" smtClean="0"/>
              <a:t>03.02.2017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127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0.png"/><Relationship Id="rId4" Type="http://schemas.openxmlformats.org/officeDocument/2006/relationships/image" Target="../media/image9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3" Type="http://schemas.openxmlformats.org/officeDocument/2006/relationships/image" Target="../media/image110.png"/><Relationship Id="rId7" Type="http://schemas.openxmlformats.org/officeDocument/2006/relationships/image" Target="../media/image15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5" Type="http://schemas.openxmlformats.org/officeDocument/2006/relationships/image" Target="../media/image130.png"/><Relationship Id="rId4" Type="http://schemas.openxmlformats.org/officeDocument/2006/relationships/image" Target="../media/image1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18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220" y="-48842"/>
            <a:ext cx="9649437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2132856"/>
            <a:ext cx="6696744" cy="1082551"/>
          </a:xfrm>
        </p:spPr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ru-RU" sz="6000" b="1" dirty="0" smtClean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Арифметическая прогрессия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2098" y="3789040"/>
            <a:ext cx="6400800" cy="763756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chemeClr val="bg1"/>
                </a:solidFill>
              </a:rPr>
              <a:t>Алгебра, 9 класс</a:t>
            </a:r>
            <a:endParaRPr lang="es-ES" b="1" dirty="0" smtClean="0">
              <a:solidFill>
                <a:schemeClr val="bg1"/>
              </a:solidFill>
            </a:endParaRPr>
          </a:p>
        </p:txBody>
      </p:sp>
      <p:pic>
        <p:nvPicPr>
          <p:cNvPr id="4" name="Picture 2" descr="C:\Documents and Settings\Admin\Мои документы\Downloads\Копия grandfather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852936"/>
            <a:ext cx="2083257" cy="381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974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220" y="-48842"/>
            <a:ext cx="9649437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3"/>
              <p:cNvSpPr txBox="1">
                <a:spLocks noChangeArrowheads="1"/>
              </p:cNvSpPr>
              <p:nvPr/>
            </p:nvSpPr>
            <p:spPr>
              <a:xfrm>
                <a:off x="465181" y="2405123"/>
                <a:ext cx="8314561" cy="91479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ru-RU" sz="3600" b="1" u="sng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Пример 2</a:t>
                </a:r>
                <a:r>
                  <a:rPr lang="ru-RU" sz="3600" b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</a:t>
                </a:r>
                <a:r>
                  <a:rPr lang="en-US" sz="3600" b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3600" b="1" dirty="0" smtClean="0">
                    <a:solidFill>
                      <a:schemeClr val="bg1"/>
                    </a:solidFill>
                  </a:rPr>
                  <a:t>= </a:t>
                </a:r>
                <a:r>
                  <a:rPr lang="ru-RU" sz="3600" b="1" dirty="0">
                    <a:solidFill>
                      <a:schemeClr val="bg1"/>
                    </a:solidFill>
                  </a:rPr>
                  <a:t>5; </a:t>
                </a:r>
                <a:r>
                  <a:rPr lang="ru-RU" sz="3600" b="1" i="1" dirty="0">
                    <a:solidFill>
                      <a:schemeClr val="bg1"/>
                    </a:solidFill>
                  </a:rPr>
                  <a:t>d</a:t>
                </a:r>
                <a:r>
                  <a:rPr lang="ru-RU" sz="3600" b="1" dirty="0">
                    <a:solidFill>
                      <a:schemeClr val="bg1"/>
                    </a:solidFill>
                  </a:rPr>
                  <a:t> = 3. Найдите </a:t>
                </a:r>
                <a:r>
                  <a:rPr lang="ru-RU" sz="3600" b="1" dirty="0" smtClean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6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3600" b="1" dirty="0" smtClean="0">
                    <a:solidFill>
                      <a:schemeClr val="bg1"/>
                    </a:solidFill>
                  </a:rPr>
                  <a:t>и</a:t>
                </a:r>
                <a:r>
                  <a:rPr lang="en-US" sz="3600" b="1" dirty="0" smtClean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ru-RU" sz="3600" b="1" dirty="0" smtClean="0">
                    <a:solidFill>
                      <a:schemeClr val="bg1"/>
                    </a:solidFill>
                  </a:rPr>
                  <a:t>.</a:t>
                </a:r>
                <a:endParaRPr lang="ru-RU" sz="36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6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181" y="2405123"/>
                <a:ext cx="8314561" cy="914796"/>
              </a:xfrm>
              <a:prstGeom prst="rect">
                <a:avLst/>
              </a:prstGeom>
              <a:blipFill rotWithShape="1">
                <a:blip r:embed="rId3"/>
                <a:stretch>
                  <a:fillRect l="-2273" t="-11333" r="-16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3"/>
              <p:cNvSpPr txBox="1">
                <a:spLocks noChangeArrowheads="1"/>
              </p:cNvSpPr>
              <p:nvPr/>
            </p:nvSpPr>
            <p:spPr>
              <a:xfrm>
                <a:off x="584842" y="3068960"/>
                <a:ext cx="8075240" cy="204199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ru-RU" sz="3600" b="1" dirty="0" smtClean="0">
                    <a:solidFill>
                      <a:schemeClr val="bg1"/>
                    </a:solidFill>
                  </a:rPr>
                  <a:t>Решение: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sz="3600" b="1" dirty="0" smtClean="0">
                    <a:solidFill>
                      <a:schemeClr val="bg1"/>
                    </a:solidFill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/>
                      </a:rPr>
                      <m:t>𝒅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/>
                      </a:rPr>
                      <m:t>𝟓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/>
                      </a:rPr>
                      <m:t>𝟑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/>
                      </a:rPr>
                      <m:t>𝟖</m:t>
                    </m:r>
                  </m:oMath>
                </a14:m>
                <a:endParaRPr lang="en-US" sz="3600" b="1" i="1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ru-RU" sz="3600" b="1" dirty="0">
                    <a:solidFill>
                      <a:schemeClr val="bg1"/>
                    </a:solidFill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3600" b="1" i="1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r>
                      <a:rPr lang="en-US" sz="3600" b="1" i="1">
                        <a:solidFill>
                          <a:schemeClr val="bg1"/>
                        </a:solidFill>
                        <a:latin typeface="Cambria Math"/>
                      </a:rPr>
                      <m:t>𝒅</m:t>
                    </m:r>
                    <m:r>
                      <a:rPr lang="en-US" sz="36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/>
                      </a:rPr>
                      <m:t>𝟖</m:t>
                    </m:r>
                    <m:r>
                      <a:rPr lang="en-US" sz="3600" b="1" i="1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r>
                      <a:rPr lang="en-US" sz="3600" b="1" i="1">
                        <a:solidFill>
                          <a:schemeClr val="bg1"/>
                        </a:solidFill>
                        <a:latin typeface="Cambria Math"/>
                      </a:rPr>
                      <m:t>𝟑</m:t>
                    </m:r>
                    <m:r>
                      <a:rPr lang="en-US" sz="36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/>
                      </a:rPr>
                      <m:t>𝟏𝟏</m:t>
                    </m:r>
                  </m:oMath>
                </a14:m>
                <a:endParaRPr lang="en-US" sz="3600" b="1" i="1" dirty="0" smtClean="0"/>
              </a:p>
            </p:txBody>
          </p:sp>
        </mc:Choice>
        <mc:Fallback xmlns="">
          <p:sp>
            <p:nvSpPr>
              <p:cNvPr id="10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842" y="3068960"/>
                <a:ext cx="8075240" cy="2041996"/>
              </a:xfrm>
              <a:prstGeom prst="rect">
                <a:avLst/>
              </a:prstGeom>
              <a:blipFill rotWithShape="1">
                <a:blip r:embed="rId4"/>
                <a:stretch>
                  <a:fillRect l="-2340" t="-4478" b="-71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478162" y="636122"/>
            <a:ext cx="78488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ru-RU" sz="36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 </a:t>
            </a:r>
            <a:r>
              <a:rPr lang="ru-RU" sz="36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</a:rPr>
              <a:t>Назовите </a:t>
            </a:r>
            <a:r>
              <a:rPr lang="ru-RU" sz="3600" b="1" dirty="0">
                <a:solidFill>
                  <a:schemeClr val="bg1"/>
                </a:solidFill>
              </a:rPr>
              <a:t>следующие три </a:t>
            </a:r>
            <a:r>
              <a:rPr lang="ru-RU" sz="3600" b="1" dirty="0" smtClean="0">
                <a:solidFill>
                  <a:schemeClr val="bg1"/>
                </a:solidFill>
              </a:rPr>
              <a:t>члена арифметической прогрессии: 14</a:t>
            </a:r>
            <a:r>
              <a:rPr lang="ru-RU" sz="3600" b="1" dirty="0">
                <a:solidFill>
                  <a:schemeClr val="bg1"/>
                </a:solidFill>
              </a:rPr>
              <a:t>; 17; 20.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3"/>
              <p:cNvSpPr txBox="1">
                <a:spLocks noChangeArrowheads="1"/>
              </p:cNvSpPr>
              <p:nvPr/>
            </p:nvSpPr>
            <p:spPr>
              <a:xfrm>
                <a:off x="584842" y="5373216"/>
                <a:ext cx="8115997" cy="91479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ru-RU" sz="3600" b="1" dirty="0" smtClean="0">
                    <a:solidFill>
                      <a:schemeClr val="bg1"/>
                    </a:solidFill>
                  </a:rPr>
                  <a:t>А если нужно найти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𝟑𝟔</m:t>
                        </m:r>
                      </m:sub>
                    </m:sSub>
                  </m:oMath>
                </a14:m>
                <a:r>
                  <a:rPr lang="ru-RU" sz="3600" b="1" dirty="0" smtClean="0">
                    <a:solidFill>
                      <a:schemeClr val="bg1"/>
                    </a:solidFill>
                  </a:rPr>
                  <a:t> или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ru-RU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𝟔</m:t>
                        </m:r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𝟕</m:t>
                        </m:r>
                      </m:sub>
                    </m:sSub>
                  </m:oMath>
                </a14:m>
                <a:r>
                  <a:rPr lang="ru-RU" sz="3600" b="1" dirty="0" smtClean="0">
                    <a:solidFill>
                      <a:schemeClr val="bg1"/>
                    </a:solidFill>
                  </a:rPr>
                  <a:t>? </a:t>
                </a:r>
                <a:endParaRPr lang="ru-RU" sz="3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842" y="5373216"/>
                <a:ext cx="8115997" cy="914796"/>
              </a:xfrm>
              <a:prstGeom prst="rect">
                <a:avLst/>
              </a:prstGeom>
              <a:blipFill rotWithShape="1">
                <a:blip r:embed="rId5"/>
                <a:stretch>
                  <a:fillRect l="-2329" t="-1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9983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220" y="-48842"/>
            <a:ext cx="9649437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612990" y="567176"/>
            <a:ext cx="7919015" cy="9147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Вывод формулы </a:t>
            </a:r>
            <a:r>
              <a:rPr lang="en-US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n-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ого члена </a:t>
            </a:r>
            <a:endParaRPr lang="en-US" sz="3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арифметической прогрессии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3"/>
              <p:cNvSpPr txBox="1">
                <a:spLocks noChangeArrowheads="1"/>
              </p:cNvSpPr>
              <p:nvPr/>
            </p:nvSpPr>
            <p:spPr>
              <a:xfrm>
                <a:off x="734616" y="1452428"/>
                <a:ext cx="8075240" cy="10547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charset="0"/>
                  <a:buNone/>
                </a:pPr>
                <a:r>
                  <a:rPr lang="ru-RU" sz="2800" b="1" dirty="0" smtClean="0">
                    <a:solidFill>
                      <a:schemeClr val="bg1"/>
                    </a:solidFill>
                  </a:rPr>
                  <a:t>Дано: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ru-RU" sz="2800" b="1" dirty="0">
                    <a:solidFill>
                      <a:schemeClr val="bg1"/>
                    </a:solidFill>
                  </a:rPr>
                  <a:t>) – арифметическая прогрессия</a:t>
                </a:r>
                <a:r>
                  <a:rPr lang="en-US" sz="2800" b="1" dirty="0">
                    <a:solidFill>
                      <a:schemeClr val="bg1"/>
                    </a:solidFill>
                  </a:rPr>
                  <a:t>, </a:t>
                </a:r>
                <a:endParaRPr lang="en-US" sz="2800" b="1" dirty="0" smtClean="0">
                  <a:solidFill>
                    <a:schemeClr val="bg1"/>
                  </a:solidFill>
                </a:endParaRPr>
              </a:p>
              <a:p>
                <a:pPr marL="0" indent="0">
                  <a:spcBef>
                    <a:spcPts val="0"/>
                  </a:spcBef>
                  <a:buFont typeface="Arial" charset="0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ru-RU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2800" b="1" dirty="0">
                    <a:solidFill>
                      <a:schemeClr val="bg1"/>
                    </a:solidFill>
                  </a:rPr>
                  <a:t> –  первый член прогрессии, </a:t>
                </a:r>
                <a:r>
                  <a:rPr lang="en-US" sz="2800" b="1" i="1" dirty="0">
                    <a:solidFill>
                      <a:schemeClr val="bg1"/>
                    </a:solidFill>
                  </a:rPr>
                  <a:t>d</a:t>
                </a:r>
                <a:r>
                  <a:rPr lang="en-US" sz="2800" b="1" dirty="0">
                    <a:solidFill>
                      <a:schemeClr val="bg1"/>
                    </a:solidFill>
                  </a:rPr>
                  <a:t> –</a:t>
                </a:r>
                <a:r>
                  <a:rPr lang="ru-RU" sz="2800" b="1" dirty="0">
                    <a:solidFill>
                      <a:schemeClr val="bg1"/>
                    </a:solidFill>
                  </a:rPr>
                  <a:t> разность</a:t>
                </a:r>
                <a:r>
                  <a:rPr lang="ru-RU" sz="2800" b="1" dirty="0" smtClean="0">
                    <a:solidFill>
                      <a:schemeClr val="bg1"/>
                    </a:solidFill>
                  </a:rPr>
                  <a:t>.</a:t>
                </a:r>
                <a:endParaRPr lang="ru-RU" sz="2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616" y="1452428"/>
                <a:ext cx="8075240" cy="1054770"/>
              </a:xfrm>
              <a:prstGeom prst="rect">
                <a:avLst/>
              </a:prstGeom>
              <a:blipFill rotWithShape="1">
                <a:blip r:embed="rId3"/>
                <a:stretch>
                  <a:fillRect l="-1586" t="-5202" b="-63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732776" y="2643575"/>
                <a:ext cx="4572000" cy="52322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sz="2800" b="1" dirty="0">
                    <a:solidFill>
                      <a:schemeClr val="bg1"/>
                    </a:solidFill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800" b="1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r>
                      <a:rPr lang="en-US" sz="2800" b="1">
                        <a:solidFill>
                          <a:schemeClr val="bg1"/>
                        </a:solidFill>
                        <a:latin typeface="Cambria Math"/>
                      </a:rPr>
                      <m:t>𝒅</m:t>
                    </m:r>
                  </m:oMath>
                </a14:m>
                <a:endParaRPr lang="en-US" sz="2800" b="1" i="1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776" y="2643575"/>
                <a:ext cx="4572000" cy="523220"/>
              </a:xfrm>
              <a:prstGeom prst="rect">
                <a:avLst/>
              </a:prstGeom>
              <a:blipFill rotWithShape="1">
                <a:blip r:embed="rId4"/>
                <a:stretch>
                  <a:fillRect t="-10588" b="-341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696928" y="3197275"/>
                <a:ext cx="6384304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ru-RU" sz="2800" b="1" dirty="0">
                    <a:solidFill>
                      <a:schemeClr val="bg1"/>
                    </a:solidFill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800" b="1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r>
                      <a:rPr lang="en-US" sz="2800" b="1">
                        <a:solidFill>
                          <a:schemeClr val="bg1"/>
                        </a:solidFill>
                        <a:latin typeface="Cambria Math"/>
                      </a:rPr>
                      <m:t>𝒅</m:t>
                    </m:r>
                    <m:r>
                      <a:rPr lang="en-US" sz="2800" b="1" i="0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8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800" b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sz="28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8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𝒅</m:t>
                        </m:r>
                      </m:e>
                    </m:d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/>
                      </a:rPr>
                      <m:t>𝒅</m:t>
                    </m:r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800" b="1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r>
                      <a:rPr lang="en-US" sz="2800" b="1" i="0" smtClean="0">
                        <a:solidFill>
                          <a:schemeClr val="bg1"/>
                        </a:solidFill>
                        <a:latin typeface="Cambria Math"/>
                      </a:rPr>
                      <m:t>𝟐</m:t>
                    </m:r>
                    <m:r>
                      <a:rPr lang="en-US" sz="2800" b="1">
                        <a:solidFill>
                          <a:schemeClr val="bg1"/>
                        </a:solidFill>
                        <a:latin typeface="Cambria Math"/>
                      </a:rPr>
                      <m:t>𝒅</m:t>
                    </m:r>
                  </m:oMath>
                </a14:m>
                <a:endParaRPr lang="en-US" sz="2800" b="1" i="1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928" y="3197275"/>
                <a:ext cx="6384304" cy="523220"/>
              </a:xfrm>
              <a:prstGeom prst="rect">
                <a:avLst/>
              </a:prstGeom>
              <a:blipFill rotWithShape="1">
                <a:blip r:embed="rId5"/>
                <a:stretch>
                  <a:fillRect t="-10465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675968" y="3864332"/>
                <a:ext cx="6828928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𝟒</m:t>
                        </m:r>
                      </m:sub>
                    </m:sSub>
                  </m:oMath>
                </a14:m>
                <a:r>
                  <a:rPr lang="ru-RU" sz="2800" b="1" dirty="0">
                    <a:solidFill>
                      <a:schemeClr val="bg1"/>
                    </a:solidFill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𝟑</m:t>
                        </m:r>
                      </m:sub>
                    </m:sSub>
                    <m:r>
                      <a:rPr lang="en-US" sz="2800" b="1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r>
                      <a:rPr lang="en-US" sz="2800" b="1">
                        <a:solidFill>
                          <a:schemeClr val="bg1"/>
                        </a:solidFill>
                        <a:latin typeface="Cambria Math"/>
                      </a:rPr>
                      <m:t>𝒅</m:t>
                    </m:r>
                    <m:r>
                      <a:rPr lang="en-US" sz="2800" b="1" i="0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8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8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r>
                          <a:rPr lang="en-US" sz="28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8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28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𝒅</m:t>
                        </m:r>
                      </m:e>
                    </m:d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/>
                      </a:rPr>
                      <m:t>𝒅</m:t>
                    </m:r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800" b="1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r>
                      <a:rPr lang="en-US" sz="2800" b="1" i="0" smtClean="0">
                        <a:solidFill>
                          <a:schemeClr val="bg1"/>
                        </a:solidFill>
                        <a:latin typeface="Cambria Math"/>
                      </a:rPr>
                      <m:t>𝟑</m:t>
                    </m:r>
                    <m:r>
                      <a:rPr lang="en-US" sz="2800" b="1">
                        <a:solidFill>
                          <a:schemeClr val="bg1"/>
                        </a:solidFill>
                        <a:latin typeface="Cambria Math"/>
                      </a:rPr>
                      <m:t>𝒅</m:t>
                    </m:r>
                  </m:oMath>
                </a14:m>
                <a:endParaRPr lang="en-US" sz="2800" b="1" i="1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968" y="3864332"/>
                <a:ext cx="6828928" cy="523220"/>
              </a:xfrm>
              <a:prstGeom prst="rect">
                <a:avLst/>
              </a:prstGeom>
              <a:blipFill rotWithShape="1">
                <a:blip r:embed="rId6"/>
                <a:stretch>
                  <a:fillRect t="-10465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721688" y="4464536"/>
                <a:ext cx="650356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𝟓</m:t>
                        </m:r>
                      </m:sub>
                    </m:sSub>
                  </m:oMath>
                </a14:m>
                <a:r>
                  <a:rPr lang="ru-RU" sz="2800" b="1" dirty="0">
                    <a:solidFill>
                      <a:schemeClr val="bg1"/>
                    </a:solidFill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𝟒</m:t>
                        </m:r>
                      </m:sub>
                    </m:sSub>
                    <m:r>
                      <a:rPr lang="en-US" sz="2800" b="1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r>
                      <a:rPr lang="en-US" sz="2800" b="1">
                        <a:solidFill>
                          <a:schemeClr val="bg1"/>
                        </a:solidFill>
                        <a:latin typeface="Cambria Math"/>
                      </a:rPr>
                      <m:t>𝒅</m:t>
                    </m:r>
                    <m:r>
                      <a:rPr lang="en-US" sz="2800" b="1" i="0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8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8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  <m:r>
                          <a:rPr lang="en-US" sz="28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8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sz="28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𝒅</m:t>
                        </m:r>
                      </m:e>
                    </m:d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/>
                      </a:rPr>
                      <m:t>𝒅</m:t>
                    </m:r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800" b="1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r>
                      <a:rPr lang="en-US" sz="2800" b="1" i="0" smtClean="0">
                        <a:solidFill>
                          <a:schemeClr val="bg1"/>
                        </a:solidFill>
                        <a:latin typeface="Cambria Math"/>
                      </a:rPr>
                      <m:t>𝟒</m:t>
                    </m:r>
                    <m:r>
                      <a:rPr lang="en-US" sz="2800" b="1">
                        <a:solidFill>
                          <a:schemeClr val="bg1"/>
                        </a:solidFill>
                        <a:latin typeface="Cambria Math"/>
                      </a:rPr>
                      <m:t>𝒅</m:t>
                    </m:r>
                  </m:oMath>
                </a14:m>
                <a:endParaRPr lang="en-US" sz="2800" b="1" i="1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688" y="4464536"/>
                <a:ext cx="6503560" cy="523220"/>
              </a:xfrm>
              <a:prstGeom prst="rect">
                <a:avLst/>
              </a:prstGeom>
              <a:blipFill rotWithShape="1">
                <a:blip r:embed="rId7"/>
                <a:stretch>
                  <a:fillRect t="-10465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715224" y="4987756"/>
                <a:ext cx="4572000" cy="95410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ru-RU" sz="2800" b="1" dirty="0" smtClean="0">
                    <a:solidFill>
                      <a:schemeClr val="bg1"/>
                    </a:solidFill>
                  </a:rPr>
                  <a:t>…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ru-RU" sz="28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800" b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+</m:t>
                    </m:r>
                    <m:r>
                      <a:rPr lang="en-US" sz="2800" b="1" i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(</m:t>
                    </m:r>
                    <m:r>
                      <a:rPr lang="en-US" sz="2800" b="1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𝒏</m:t>
                    </m:r>
                    <m:r>
                      <a:rPr lang="en-US" sz="2800" b="1" i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 −</m:t>
                    </m:r>
                    <m:r>
                      <a:rPr lang="en-US" sz="2800" b="1" i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𝟏</m:t>
                    </m:r>
                    <m:r>
                      <a:rPr lang="en-US" sz="2800" b="1" i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)</m:t>
                    </m:r>
                    <m:r>
                      <a:rPr lang="en-US" sz="2800" b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𝒅</m:t>
                    </m:r>
                  </m:oMath>
                </a14:m>
                <a:endParaRPr lang="en-US" sz="2800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224" y="4987756"/>
                <a:ext cx="4572000" cy="954107"/>
              </a:xfrm>
              <a:prstGeom prst="rect">
                <a:avLst/>
              </a:prstGeom>
              <a:blipFill rotWithShape="1">
                <a:blip r:embed="rId8"/>
                <a:stretch>
                  <a:fillRect l="-2667" t="-5732" b="-21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2061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3" grpId="0"/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220" y="-48842"/>
            <a:ext cx="9649437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3"/>
              <p:cNvSpPr txBox="1">
                <a:spLocks noChangeArrowheads="1"/>
              </p:cNvSpPr>
              <p:nvPr/>
            </p:nvSpPr>
            <p:spPr>
              <a:xfrm>
                <a:off x="659672" y="548680"/>
                <a:ext cx="8075240" cy="172819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charset="0"/>
                  <a:buNone/>
                </a:pPr>
                <a:r>
                  <a:rPr lang="ru-RU" sz="2800" b="1" dirty="0">
                    <a:solidFill>
                      <a:schemeClr val="bg1"/>
                    </a:solidFill>
                    <a:latin typeface="Cambria Math"/>
                  </a:rPr>
                  <a:t>Пример. </a:t>
                </a:r>
              </a:p>
              <a:p>
                <a:pPr marL="0" indent="0">
                  <a:buFont typeface="Arial" charset="0"/>
                  <a:buNone/>
                </a:pPr>
                <a:r>
                  <a:rPr lang="ru-RU" sz="2800" b="1" dirty="0">
                    <a:solidFill>
                      <a:schemeClr val="bg1"/>
                    </a:solidFill>
                    <a:latin typeface="Cambria Math"/>
                  </a:rPr>
                  <a:t>Дано: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ru-RU" sz="2800" b="1" dirty="0">
                    <a:solidFill>
                      <a:schemeClr val="bg1"/>
                    </a:solidFill>
                    <a:latin typeface="Cambria Math"/>
                  </a:rPr>
                  <a:t>) </a:t>
                </a:r>
                <a:r>
                  <a:rPr lang="ru-RU" sz="2800" b="1" dirty="0">
                    <a:solidFill>
                      <a:schemeClr val="bg1"/>
                    </a:solidFill>
                  </a:rPr>
                  <a:t>– арифметическая прогрессия</a:t>
                </a:r>
                <a:r>
                  <a:rPr lang="en-US" sz="2800" b="1" dirty="0">
                    <a:solidFill>
                      <a:schemeClr val="bg1"/>
                    </a:solidFill>
                  </a:rPr>
                  <a:t>, </a:t>
                </a:r>
                <a:endParaRPr lang="en-US" sz="2800" b="1" dirty="0" smtClean="0">
                  <a:solidFill>
                    <a:schemeClr val="bg1"/>
                  </a:solidFill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ru-RU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ru-RU" sz="2800" b="1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smtClean="0">
                        <a:solidFill>
                          <a:schemeClr val="bg1"/>
                        </a:solidFill>
                        <a:latin typeface="Cambria Math"/>
                      </a:rPr>
                      <m:t>𝟎</m:t>
                    </m:r>
                    <m:r>
                      <a:rPr lang="ru-RU" sz="2800" b="1" i="1" smtClean="0">
                        <a:solidFill>
                          <a:schemeClr val="bg1"/>
                        </a:solidFill>
                        <a:latin typeface="Cambria Math"/>
                      </a:rPr>
                      <m:t>,</m:t>
                    </m:r>
                    <m:r>
                      <a:rPr lang="ru-RU" sz="2800" b="1" i="1" smtClean="0">
                        <a:solidFill>
                          <a:schemeClr val="bg1"/>
                        </a:solidFill>
                        <a:latin typeface="Cambria Math"/>
                      </a:rPr>
                      <m:t>𝟔</m:t>
                    </m:r>
                    <m:r>
                      <a:rPr lang="ru-RU" sz="2800" b="1" i="1" smtClean="0">
                        <a:solidFill>
                          <a:schemeClr val="bg1"/>
                        </a:solidFill>
                        <a:latin typeface="Cambria Math"/>
                      </a:rPr>
                      <m:t>; </m:t>
                    </m:r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/>
                      </a:rPr>
                      <m:t>𝒅</m:t>
                    </m:r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smtClean="0">
                        <a:solidFill>
                          <a:schemeClr val="bg1"/>
                        </a:solidFill>
                        <a:latin typeface="Cambria Math"/>
                      </a:rPr>
                      <m:t>𝟎</m:t>
                    </m:r>
                    <m:r>
                      <a:rPr lang="ru-RU" sz="2800" b="1" i="1" smtClean="0">
                        <a:solidFill>
                          <a:schemeClr val="bg1"/>
                        </a:solidFill>
                        <a:latin typeface="Cambria Math"/>
                      </a:rPr>
                      <m:t>,</m:t>
                    </m:r>
                    <m:r>
                      <a:rPr lang="ru-RU" sz="2800" b="1" i="1" smtClean="0">
                        <a:solidFill>
                          <a:schemeClr val="bg1"/>
                        </a:solidFill>
                        <a:latin typeface="Cambria Math"/>
                      </a:rPr>
                      <m:t>𝟒</m:t>
                    </m:r>
                  </m:oMath>
                </a14:m>
                <a:r>
                  <a:rPr lang="ru-RU" sz="2800" b="1" dirty="0" smtClean="0">
                    <a:solidFill>
                      <a:schemeClr val="bg1"/>
                    </a:solidFill>
                  </a:rPr>
                  <a:t>. Найдите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ru-RU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ru-RU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2800" b="1" dirty="0" smtClean="0">
                    <a:solidFill>
                      <a:schemeClr val="bg1"/>
                    </a:solidFill>
                  </a:rPr>
                  <a:t>.</a:t>
                </a:r>
                <a:endParaRPr lang="ru-RU" sz="2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672" y="548680"/>
                <a:ext cx="8075240" cy="1728192"/>
              </a:xfrm>
              <a:prstGeom prst="rect">
                <a:avLst/>
              </a:prstGeom>
              <a:blipFill rotWithShape="1">
                <a:blip r:embed="rId3"/>
                <a:stretch>
                  <a:fillRect l="-1509" t="-35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732776" y="2329647"/>
                <a:ext cx="7223600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800" b="1" dirty="0" smtClean="0">
                    <a:solidFill>
                      <a:schemeClr val="bg1"/>
                    </a:solidFill>
                    <a:latin typeface="Cambria Math"/>
                  </a:rPr>
                  <a:t>Решение: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ru-RU" sz="28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800" b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+(</m:t>
                    </m:r>
                    <m:r>
                      <a:rPr lang="en-US" sz="2800" b="1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𝒏</m:t>
                    </m:r>
                    <m:r>
                      <a:rPr lang="en-US" sz="2800" b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 −</m:t>
                    </m:r>
                    <m:r>
                      <a:rPr lang="en-US" sz="2800" b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𝟏</m:t>
                    </m:r>
                    <m:r>
                      <a:rPr lang="en-US" sz="2800" b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)</m:t>
                    </m:r>
                    <m:r>
                      <a:rPr lang="en-US" sz="2800" b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𝒅</m:t>
                    </m:r>
                  </m:oMath>
                </a14:m>
                <a:endParaRPr lang="ru-RU" sz="2800" b="1" dirty="0" smtClean="0">
                  <a:solidFill>
                    <a:schemeClr val="bg1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776" y="2329647"/>
                <a:ext cx="7223600" cy="954107"/>
              </a:xfrm>
              <a:prstGeom prst="rect">
                <a:avLst/>
              </a:prstGeom>
              <a:blipFill rotWithShape="1">
                <a:blip r:embed="rId4"/>
                <a:stretch>
                  <a:fillRect l="-1688" t="-6369" b="-21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702296" y="3410635"/>
                <a:ext cx="8002136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ru-RU" sz="28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𝟏𝟏</m:t>
                        </m:r>
                      </m:sub>
                    </m:sSub>
                  </m:oMath>
                </a14:m>
                <a:r>
                  <a:rPr lang="ru-RU" sz="2800" b="1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sz="2800" b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ru-RU" sz="2800" b="1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 smtClean="0">
                            <a:solidFill>
                              <a:schemeClr val="bg1"/>
                            </a:solidFill>
                            <a:effectLst/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>
                            <a:solidFill>
                              <a:schemeClr val="bg1"/>
                            </a:solidFill>
                            <a:effectLst/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>
                            <a:solidFill>
                              <a:schemeClr val="bg1"/>
                            </a:solidFill>
                            <a:effectLst/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800" b="1">
                        <a:solidFill>
                          <a:schemeClr val="bg1"/>
                        </a:solidFill>
                        <a:effectLst/>
                        <a:latin typeface="Cambria Math"/>
                      </a:rPr>
                      <m:t>+</m:t>
                    </m:r>
                    <m:r>
                      <a:rPr lang="ru-RU" sz="2800" b="1" i="0" smtClean="0">
                        <a:solidFill>
                          <a:schemeClr val="bg1"/>
                        </a:solidFill>
                        <a:effectLst/>
                        <a:latin typeface="Cambria Math"/>
                      </a:rPr>
                      <m:t>𝟏𝟎</m:t>
                    </m:r>
                    <m:r>
                      <a:rPr lang="en-US" sz="2800" b="1">
                        <a:solidFill>
                          <a:schemeClr val="bg1"/>
                        </a:solidFill>
                        <a:effectLst/>
                        <a:latin typeface="Cambria Math"/>
                      </a:rPr>
                      <m:t>𝒅</m:t>
                    </m:r>
                    <m:r>
                      <a:rPr lang="ru-RU" sz="2800" b="1" i="0" smtClean="0">
                        <a:solidFill>
                          <a:schemeClr val="bg1"/>
                        </a:solidFill>
                        <a:effectLst/>
                        <a:latin typeface="Cambria Math"/>
                      </a:rPr>
                      <m:t>=</m:t>
                    </m:r>
                    <m:r>
                      <a:rPr lang="ru-RU" sz="28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𝟎</m:t>
                    </m:r>
                    <m:r>
                      <a:rPr lang="ru-RU" sz="28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ru-RU" sz="28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𝟔</m:t>
                    </m:r>
                    <m:r>
                      <a:rPr lang="ru-RU" sz="28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ru-RU" sz="28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𝟏𝟎</m:t>
                    </m:r>
                    <m:r>
                      <a:rPr lang="ru-RU" sz="28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ru-RU" sz="28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𝟎</m:t>
                    </m:r>
                    <m:r>
                      <a:rPr lang="ru-RU" sz="28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ru-RU" sz="28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𝟒</m:t>
                    </m:r>
                    <m:r>
                      <a:rPr lang="ru-RU" sz="28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ru-RU" sz="28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𝟎</m:t>
                    </m:r>
                    <m:r>
                      <a:rPr lang="ru-RU" sz="28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ru-RU" sz="28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𝟔</m:t>
                    </m:r>
                    <m:r>
                      <a:rPr lang="ru-RU" sz="28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ru-RU" sz="28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𝟒</m:t>
                    </m:r>
                    <m:r>
                      <a:rPr lang="ru-RU" sz="28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ru-RU" sz="28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𝟒</m:t>
                    </m:r>
                    <m:r>
                      <a:rPr lang="ru-RU" sz="28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ru-RU" sz="28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𝟔</m:t>
                    </m:r>
                  </m:oMath>
                </a14:m>
                <a:endParaRPr lang="en-US" sz="2800" b="1" i="1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296" y="3410635"/>
                <a:ext cx="8002136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3869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220" y="-48842"/>
            <a:ext cx="9649437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534878" y="585916"/>
            <a:ext cx="8075240" cy="17281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ru-RU" sz="2800" b="1" dirty="0">
                <a:solidFill>
                  <a:schemeClr val="bg1"/>
                </a:solidFill>
              </a:rPr>
              <a:t>Штангист поднимает штангу весом </a:t>
            </a:r>
            <a:r>
              <a:rPr lang="ru-RU" sz="2800" b="1" dirty="0" smtClean="0">
                <a:solidFill>
                  <a:schemeClr val="bg1"/>
                </a:solidFill>
              </a:rPr>
              <a:t>45кг.С </a:t>
            </a:r>
            <a:r>
              <a:rPr lang="ru-RU" sz="2800" b="1" dirty="0">
                <a:solidFill>
                  <a:schemeClr val="bg1"/>
                </a:solidFill>
              </a:rPr>
              <a:t>каждым подходом вес штанги увеличивается на 5 кг. Сколько кг поднимет штангист за 7 подходов?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81373" y="2096376"/>
                <a:ext cx="7871672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ct val="20000"/>
                  </a:spcBef>
                </a:pPr>
                <a:r>
                  <a:rPr lang="ru-RU" sz="2800" b="1" dirty="0" smtClean="0">
                    <a:solidFill>
                      <a:schemeClr val="bg1"/>
                    </a:solidFill>
                  </a:rPr>
                  <a:t>Дано</a:t>
                </a:r>
                <a:r>
                  <a:rPr lang="ru-RU" sz="2800" b="1" dirty="0">
                    <a:solidFill>
                      <a:schemeClr val="bg1"/>
                    </a:solidFill>
                  </a:rPr>
                  <a:t>: арифметическая </a:t>
                </a:r>
                <a:r>
                  <a:rPr lang="ru-RU" sz="2800" b="1" dirty="0" smtClean="0">
                    <a:solidFill>
                      <a:schemeClr val="bg1"/>
                    </a:solidFill>
                  </a:rPr>
                  <a:t>прогрессия,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ru-RU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ru-RU" sz="28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ru-RU" sz="2800" b="1" dirty="0" smtClean="0">
                    <a:solidFill>
                      <a:schemeClr val="bg1"/>
                    </a:solidFill>
                  </a:rPr>
                  <a:t>45</a:t>
                </a:r>
                <a:r>
                  <a:rPr lang="ru-RU" sz="2800" b="1" smtClean="0">
                    <a:solidFill>
                      <a:schemeClr val="bg1"/>
                    </a:solidFill>
                  </a:rPr>
                  <a:t>, </a:t>
                </a:r>
                <a:r>
                  <a:rPr lang="ru-RU" sz="2800" b="1" i="1" smtClean="0">
                    <a:solidFill>
                      <a:schemeClr val="bg1"/>
                    </a:solidFill>
                  </a:rPr>
                  <a:t>d </a:t>
                </a:r>
                <a:r>
                  <a:rPr lang="ru-RU" sz="2800" b="1" smtClean="0">
                    <a:solidFill>
                      <a:schemeClr val="bg1"/>
                    </a:solidFill>
                  </a:rPr>
                  <a:t>= 5, </a:t>
                </a:r>
                <a:r>
                  <a:rPr lang="ru-RU" sz="2800" b="1" i="1" smtClean="0">
                    <a:solidFill>
                      <a:schemeClr val="bg1"/>
                    </a:solidFill>
                  </a:rPr>
                  <a:t>n </a:t>
                </a:r>
                <a:r>
                  <a:rPr lang="ru-RU" sz="2800" b="1" smtClean="0">
                    <a:solidFill>
                      <a:schemeClr val="bg1"/>
                    </a:solidFill>
                  </a:rPr>
                  <a:t>= 7</a:t>
                </a:r>
                <a:r>
                  <a:rPr lang="ru-RU" sz="2800" b="1" dirty="0" smtClean="0">
                    <a:solidFill>
                      <a:schemeClr val="bg1"/>
                    </a:solidFill>
                  </a:rPr>
                  <a:t>. Найти</a:t>
                </a:r>
                <a:r>
                  <a:rPr lang="ru-RU" sz="2800" b="1" dirty="0">
                    <a:solidFill>
                      <a:schemeClr val="bg1"/>
                    </a:solidFill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𝟕</m:t>
                        </m:r>
                      </m:sub>
                    </m:sSub>
                  </m:oMath>
                </a14:m>
                <a:endParaRPr lang="ru-RU" sz="2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373" y="2096376"/>
                <a:ext cx="7871672" cy="954107"/>
              </a:xfrm>
              <a:prstGeom prst="rect">
                <a:avLst/>
              </a:prstGeom>
              <a:blipFill rotWithShape="1">
                <a:blip r:embed="rId3"/>
                <a:stretch>
                  <a:fillRect l="-1548" t="-5769" r="-2245" b="-179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6710882" y="5589240"/>
            <a:ext cx="17931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Ответ: 420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5992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220" y="-48842"/>
            <a:ext cx="9649437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641543" y="491912"/>
            <a:ext cx="7919015" cy="9147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Выведем формулу суммы </a:t>
            </a:r>
            <a:r>
              <a:rPr lang="ru-RU" sz="3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первых членов арифметической 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прогрессии</a:t>
            </a:r>
            <a:endParaRPr lang="ru-RU" sz="3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3"/>
              <p:cNvSpPr txBox="1">
                <a:spLocks noChangeArrowheads="1"/>
              </p:cNvSpPr>
              <p:nvPr/>
            </p:nvSpPr>
            <p:spPr>
              <a:xfrm>
                <a:off x="704383" y="1452428"/>
                <a:ext cx="8075240" cy="10547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charset="0"/>
                  <a:buNone/>
                </a:pPr>
                <a:r>
                  <a:rPr lang="ru-RU" sz="2800" b="1" dirty="0" smtClean="0">
                    <a:solidFill>
                      <a:schemeClr val="bg1"/>
                    </a:solidFill>
                  </a:rPr>
                  <a:t>Дано: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ru-RU" sz="2800" b="1" dirty="0">
                    <a:solidFill>
                      <a:schemeClr val="bg1"/>
                    </a:solidFill>
                  </a:rPr>
                  <a:t>) – арифметическая прогрессия</a:t>
                </a:r>
                <a:r>
                  <a:rPr lang="en-US" sz="2800" b="1" dirty="0">
                    <a:solidFill>
                      <a:schemeClr val="bg1"/>
                    </a:solidFill>
                  </a:rPr>
                  <a:t>, </a:t>
                </a:r>
                <a:endParaRPr lang="en-US" sz="2800" b="1" dirty="0" smtClean="0">
                  <a:solidFill>
                    <a:schemeClr val="bg1"/>
                  </a:solidFill>
                </a:endParaRPr>
              </a:p>
              <a:p>
                <a:pPr marL="0" indent="0">
                  <a:spcBef>
                    <a:spcPts val="0"/>
                  </a:spcBef>
                  <a:buFont typeface="Arial" charset="0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ru-RU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2800" b="1" dirty="0">
                    <a:solidFill>
                      <a:schemeClr val="bg1"/>
                    </a:solidFill>
                  </a:rPr>
                  <a:t> –  первый член прогрессии, </a:t>
                </a:r>
                <a:r>
                  <a:rPr lang="en-US" sz="2800" b="1" i="1" dirty="0">
                    <a:solidFill>
                      <a:schemeClr val="bg1"/>
                    </a:solidFill>
                  </a:rPr>
                  <a:t>d</a:t>
                </a:r>
                <a:r>
                  <a:rPr lang="en-US" sz="2800" b="1" dirty="0">
                    <a:solidFill>
                      <a:schemeClr val="bg1"/>
                    </a:solidFill>
                  </a:rPr>
                  <a:t> –</a:t>
                </a:r>
                <a:r>
                  <a:rPr lang="ru-RU" sz="2800" b="1" dirty="0">
                    <a:solidFill>
                      <a:schemeClr val="bg1"/>
                    </a:solidFill>
                  </a:rPr>
                  <a:t> разность</a:t>
                </a:r>
                <a:r>
                  <a:rPr lang="ru-RU" sz="2800" b="1" dirty="0" smtClean="0">
                    <a:solidFill>
                      <a:schemeClr val="bg1"/>
                    </a:solidFill>
                  </a:rPr>
                  <a:t>.</a:t>
                </a:r>
                <a:endParaRPr lang="ru-RU" sz="2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383" y="1452428"/>
                <a:ext cx="8075240" cy="1054770"/>
              </a:xfrm>
              <a:prstGeom prst="rect">
                <a:avLst/>
              </a:prstGeom>
              <a:blipFill rotWithShape="1">
                <a:blip r:embed="rId3"/>
                <a:stretch>
                  <a:fillRect l="-1586" t="-5202" b="-63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878291" y="2507198"/>
                <a:ext cx="7655648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𝐒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ru-RU" sz="2800" b="1" dirty="0">
                    <a:solidFill>
                      <a:schemeClr val="bg1"/>
                    </a:solidFill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800" b="1" i="0" smtClean="0">
                        <a:solidFill>
                          <a:schemeClr val="bg1"/>
                        </a:solidFill>
                        <a:latin typeface="Cambria Math"/>
                      </a:rPr>
                      <m:t>  </m:t>
                    </m:r>
                    <m:r>
                      <a:rPr lang="en-US" sz="2800" b="1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ru-RU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/>
                      </a:rPr>
                      <m:t>   +  </m:t>
                    </m:r>
                    <m:sSub>
                      <m:sSubPr>
                        <m:ctrlPr>
                          <a:rPr lang="ru-RU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𝟑</m:t>
                        </m:r>
                      </m:sub>
                    </m:sSub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/>
                      </a:rPr>
                      <m:t>  +…+</m:t>
                    </m:r>
                    <m:sSub>
                      <m:sSubPr>
                        <m:ctrlPr>
                          <a:rPr lang="ru-RU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8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8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ru-RU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endParaRPr lang="en-US" sz="2800" b="1" i="1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291" y="2507198"/>
                <a:ext cx="7655648" cy="523220"/>
              </a:xfrm>
              <a:prstGeom prst="rect">
                <a:avLst/>
              </a:prstGeom>
              <a:blipFill rotWithShape="1">
                <a:blip r:embed="rId4"/>
                <a:stretch>
                  <a:fillRect t="-10465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904910" y="3024604"/>
                <a:ext cx="7655648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𝐒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ru-RU" sz="2800" b="1" dirty="0">
                    <a:solidFill>
                      <a:schemeClr val="bg1"/>
                    </a:solidFill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ru-RU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8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8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800" b="1" i="1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ru-RU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8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8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800" b="1" i="1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/>
                      </a:rPr>
                      <m:t>…+  </m:t>
                    </m:r>
                    <m:sSub>
                      <m:sSubPr>
                        <m:ctrlPr>
                          <a:rPr lang="ru-RU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/>
                      </a:rPr>
                      <m:t>  + </m:t>
                    </m:r>
                    <m:sSub>
                      <m:sSubPr>
                        <m:ctrlPr>
                          <a:rPr lang="ru-RU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endParaRPr lang="en-US" sz="2800" b="1" i="1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910" y="3024604"/>
                <a:ext cx="7655648" cy="523220"/>
              </a:xfrm>
              <a:prstGeom prst="rect">
                <a:avLst/>
              </a:prstGeom>
              <a:blipFill rotWithShape="1">
                <a:blip r:embed="rId5"/>
                <a:stretch>
                  <a:fillRect t="-10465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452565" y="4175840"/>
                <a:ext cx="7655648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28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8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8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8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8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8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𝒅</m:t>
                      </m:r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)+</m:t>
                      </m:r>
                      <m:sSub>
                        <m:sSubPr>
                          <m:ctrlPr>
                            <a:rPr lang="ru-RU" sz="28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8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𝒅</m:t>
                      </m:r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)=</m:t>
                      </m:r>
                      <m:sSub>
                        <m:sSubPr>
                          <m:ctrlPr>
                            <a:rPr lang="ru-RU" sz="28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8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28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</m:oMath>
                  </m:oMathPara>
                </a14:m>
                <a:endParaRPr lang="en-US" sz="2800" b="1" i="1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565" y="4175840"/>
                <a:ext cx="7655648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453186" y="4686144"/>
                <a:ext cx="8414320" cy="4924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6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6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6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𝟑</m:t>
                          </m:r>
                        </m:sub>
                      </m:sSub>
                      <m:r>
                        <a:rPr lang="en-US" sz="2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2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6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6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6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6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6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6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𝒅</m:t>
                      </m:r>
                      <m:r>
                        <a:rPr lang="en-US" sz="2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)+</m:t>
                      </m:r>
                      <m:sSub>
                        <m:sSubPr>
                          <m:ctrlPr>
                            <a:rPr lang="ru-RU" sz="2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6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6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6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6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𝒅</m:t>
                      </m:r>
                      <m:r>
                        <a:rPr lang="en-US" sz="2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)=</m:t>
                      </m:r>
                      <m:sSub>
                        <m:sSubPr>
                          <m:ctrlPr>
                            <a:rPr lang="ru-RU" sz="2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6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6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26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6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6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6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6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6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6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6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2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6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</m:oMath>
                  </m:oMathPara>
                </a14:m>
                <a:endParaRPr lang="en-US" sz="2600" b="1" i="1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186" y="4686144"/>
                <a:ext cx="8414320" cy="49244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453186" y="5163267"/>
                <a:ext cx="8223270" cy="4924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6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6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6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𝟒</m:t>
                          </m:r>
                        </m:sub>
                      </m:sSub>
                      <m:r>
                        <a:rPr lang="en-US" sz="2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2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6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6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6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𝟑</m:t>
                          </m:r>
                        </m:sub>
                      </m:sSub>
                      <m:r>
                        <a:rPr lang="en-US" sz="2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=…=</m:t>
                      </m:r>
                      <m:sSub>
                        <m:sSubPr>
                          <m:ctrlPr>
                            <a:rPr lang="ru-RU" sz="2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6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6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6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2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6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</m:oMath>
                  </m:oMathPara>
                </a14:m>
                <a:endParaRPr lang="en-US" sz="2600" b="1" i="1" dirty="0" smtClean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186" y="5163267"/>
                <a:ext cx="8223270" cy="49244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>
            <a:off x="687263" y="3547824"/>
            <a:ext cx="654903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89515" y="2749446"/>
            <a:ext cx="504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+</a:t>
            </a:r>
            <a:endParaRPr lang="ru-RU" sz="40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493752" y="3725600"/>
                <a:ext cx="1574637" cy="4924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6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6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6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2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6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</m:oMath>
                  </m:oMathPara>
                </a14:m>
                <a:endParaRPr lang="en-US" sz="2600" b="1" i="1" dirty="0" smtClean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752" y="3725600"/>
                <a:ext cx="1574637" cy="49244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461392" y="5486581"/>
                <a:ext cx="4078698" cy="8617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…</m:t>
                      </m:r>
                    </m:oMath>
                  </m:oMathPara>
                </a14:m>
                <a:endParaRPr lang="en-US" sz="2600" b="1" i="1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24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𝐒</m:t>
                        </m:r>
                      </m:e>
                      <m:sub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ru-RU" sz="2400" b="1" dirty="0">
                    <a:solidFill>
                      <a:schemeClr val="bg1"/>
                    </a:solidFill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>
                        <a:solidFill>
                          <a:schemeClr val="bg1"/>
                        </a:solidFill>
                        <a:latin typeface="Cambria Math"/>
                      </a:rPr>
                      <m:t>  +</m:t>
                    </m:r>
                    <m:sSub>
                      <m:sSubPr>
                        <m:ctrlPr>
                          <a:rPr lang="ru-RU" sz="24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</a:rPr>
                      <m:t>)·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</a:rPr>
                      <m:t>𝒏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sym typeface="Symbol"/>
                      </a:rPr>
                      <m:t></m:t>
                    </m:r>
                  </m:oMath>
                </a14:m>
                <a:endParaRPr lang="en-US" sz="2600" b="1" i="1" dirty="0" smtClean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392" y="5486581"/>
                <a:ext cx="4078698" cy="861774"/>
              </a:xfrm>
              <a:prstGeom prst="rect">
                <a:avLst/>
              </a:prstGeom>
              <a:blipFill rotWithShape="1">
                <a:blip r:embed="rId10"/>
                <a:stretch>
                  <a:fillRect l="-448" b="-156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3507120" y="5628205"/>
                <a:ext cx="2731325" cy="8402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ru-RU" sz="280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8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ru-RU" sz="280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ru-RU" sz="2800" dirty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m:t> +</m:t>
                          </m:r>
                          <m:r>
                            <a:rPr lang="ru-RU" sz="280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 </m:t>
                          </m:r>
                          <m:sSub>
                            <m:sSubPr>
                              <m:ctrlPr>
                                <a:rPr lang="ru-RU" sz="2800" b="1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800" b="1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𝒏</m:t>
                              </m:r>
                            </m:sub>
                          </m:sSub>
                        </m:num>
                        <m:den>
                          <m:r>
                            <a:rPr lang="en-US" sz="2800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800" i="1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𝒏</m:t>
                      </m:r>
                    </m:oMath>
                  </m:oMathPara>
                </a14:m>
                <a:endParaRPr lang="ru-RU" sz="2800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7120" y="5628205"/>
                <a:ext cx="2731325" cy="840230"/>
              </a:xfrm>
              <a:prstGeom prst="rect">
                <a:avLst/>
              </a:prstGeom>
              <a:blipFill rotWithShape="1">
                <a:blip r:embed="rId11"/>
                <a:stretch>
                  <a:fillRect b="-7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2303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6" grpId="0"/>
      <p:bldP spid="17" grpId="0"/>
      <p:bldP spid="18" grpId="0"/>
      <p:bldP spid="19" grpId="0"/>
      <p:bldP spid="8" grpId="0"/>
      <p:bldP spid="20" grpId="0"/>
      <p:bldP spid="21" grpId="0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220" y="-48842"/>
            <a:ext cx="9649437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42529" y="593135"/>
            <a:ext cx="585993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000" b="1" dirty="0" smtClean="0">
                <a:solidFill>
                  <a:schemeClr val="bg1"/>
                </a:solidFill>
              </a:rPr>
              <a:t>Формула </a:t>
            </a:r>
            <a:r>
              <a:rPr lang="ru-RU" sz="3000" b="1" dirty="0">
                <a:solidFill>
                  <a:schemeClr val="bg1"/>
                </a:solidFill>
              </a:rPr>
              <a:t>суммы </a:t>
            </a:r>
            <a:r>
              <a:rPr lang="ru-RU" sz="3000" b="1" i="1" dirty="0">
                <a:solidFill>
                  <a:schemeClr val="bg1"/>
                </a:solidFill>
              </a:rPr>
              <a:t>n</a:t>
            </a:r>
            <a:r>
              <a:rPr lang="ru-RU" sz="3000" b="1" dirty="0">
                <a:solidFill>
                  <a:schemeClr val="bg1"/>
                </a:solidFill>
              </a:rPr>
              <a:t> первых </a:t>
            </a:r>
            <a:r>
              <a:rPr lang="ru-RU" sz="3000" b="1" dirty="0" smtClean="0">
                <a:solidFill>
                  <a:schemeClr val="bg1"/>
                </a:solidFill>
              </a:rPr>
              <a:t>членов</a:t>
            </a:r>
            <a:endParaRPr lang="en-US" sz="30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3000" b="1" dirty="0" smtClean="0">
                <a:solidFill>
                  <a:schemeClr val="bg1"/>
                </a:solidFill>
              </a:rPr>
              <a:t> </a:t>
            </a:r>
            <a:r>
              <a:rPr lang="ru-RU" sz="3000" b="1" dirty="0">
                <a:solidFill>
                  <a:schemeClr val="bg1"/>
                </a:solidFill>
              </a:rPr>
              <a:t>арифметической прогрессии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123728" y="2199928"/>
                <a:ext cx="4549451" cy="13745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8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800" b="1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4800" b="1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ru-RU" sz="480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4800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48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480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ru-RU" sz="480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ru-RU" sz="4800" dirty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m:t> +</m:t>
                          </m:r>
                          <m:r>
                            <a:rPr lang="ru-RU" sz="480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 </m:t>
                          </m:r>
                          <m:sSub>
                            <m:sSubPr>
                              <m:ctrlPr>
                                <a:rPr lang="ru-RU" sz="4800" b="1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4800" b="1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4800" b="1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𝒏</m:t>
                              </m:r>
                            </m:sub>
                          </m:sSub>
                        </m:num>
                        <m:den>
                          <m:r>
                            <a:rPr lang="en-US" sz="4800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4800" i="1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4800" b="1" i="1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𝒏</m:t>
                      </m:r>
                    </m:oMath>
                  </m:oMathPara>
                </a14:m>
                <a:endParaRPr lang="ru-RU" sz="4800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2199928"/>
                <a:ext cx="4549451" cy="1374543"/>
              </a:xfrm>
              <a:prstGeom prst="rect">
                <a:avLst/>
              </a:prstGeom>
              <a:blipFill rotWithShape="1">
                <a:blip r:embed="rId3"/>
                <a:stretch>
                  <a:fillRect b="-1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095185" y="4085808"/>
                <a:ext cx="4954626" cy="12677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400" b="1" i="1" smtClean="0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400" b="1" i="1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ru-RU" sz="4400" b="1" i="1" smtClean="0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𝟏𝟕</m:t>
                          </m:r>
                        </m:sub>
                      </m:sSub>
                      <m:r>
                        <a:rPr lang="ru-RU" sz="440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4400" i="1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4400" i="1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440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ru-RU" sz="440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ru-RU" sz="4400" dirty="0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m:t> +</m:t>
                          </m:r>
                          <m:r>
                            <a:rPr lang="ru-RU" sz="4400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 </m:t>
                          </m:r>
                          <m:sSub>
                            <m:sSubPr>
                              <m:ctrlPr>
                                <a:rPr lang="ru-RU" sz="4400" b="1" i="1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4400" b="1" i="1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ru-RU" sz="4400" b="1" i="1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𝟏𝟕</m:t>
                              </m:r>
                            </m:sub>
                          </m:sSub>
                        </m:num>
                        <m:den>
                          <m:r>
                            <a:rPr lang="en-US" sz="4400" i="1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4400" i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sz="4400" b="1" i="1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𝟏𝟕</m:t>
                      </m:r>
                    </m:oMath>
                  </m:oMathPara>
                </a14:m>
                <a:endParaRPr lang="ru-RU" sz="4400" b="1" i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5185" y="4085808"/>
                <a:ext cx="4954626" cy="1267719"/>
              </a:xfrm>
              <a:prstGeom prst="rect">
                <a:avLst/>
              </a:prstGeom>
              <a:blipFill rotWithShape="1">
                <a:blip r:embed="rId4"/>
                <a:stretch>
                  <a:fillRect b="-24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9441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221" y="-48843"/>
            <a:ext cx="9649437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3970743" y="1772816"/>
            <a:ext cx="4389473" cy="44145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b="1" dirty="0">
                <a:solidFill>
                  <a:schemeClr val="bg1"/>
                </a:solidFill>
              </a:rPr>
              <a:t>С формулой суммы </a:t>
            </a:r>
            <a:r>
              <a:rPr lang="ru-RU" sz="2800" b="1" i="1" dirty="0">
                <a:solidFill>
                  <a:schemeClr val="bg1"/>
                </a:solidFill>
              </a:rPr>
              <a:t>n</a:t>
            </a:r>
            <a:r>
              <a:rPr lang="ru-RU" sz="2800" b="1" dirty="0">
                <a:solidFill>
                  <a:schemeClr val="bg1"/>
                </a:solidFill>
              </a:rPr>
              <a:t> первых членов арифметической прогрессии был связан эпизод из жизни немецкого </a:t>
            </a:r>
            <a:r>
              <a:rPr lang="ru-RU" sz="2800" b="1" dirty="0" smtClean="0">
                <a:solidFill>
                  <a:schemeClr val="bg1"/>
                </a:solidFill>
              </a:rPr>
              <a:t>математика Карла Фридриха Гаусса.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endParaRPr lang="en-US" sz="2800" b="1" dirty="0">
              <a:solidFill>
                <a:schemeClr val="bg1"/>
              </a:solidFill>
            </a:endParaRPr>
          </a:p>
          <a:p>
            <a:pPr marL="0" indent="0">
              <a:buFont typeface="Arial" charset="0"/>
              <a:buNone/>
            </a:pP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119" y="1340768"/>
            <a:ext cx="2979737" cy="381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94119" y="5301208"/>
            <a:ext cx="2918043" cy="7571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dirty="0">
                <a:solidFill>
                  <a:schemeClr val="bg1"/>
                </a:solidFill>
              </a:rPr>
              <a:t>Карл </a:t>
            </a:r>
            <a:r>
              <a:rPr lang="ru-RU" sz="2400" b="1" dirty="0" smtClean="0">
                <a:solidFill>
                  <a:schemeClr val="bg1"/>
                </a:solidFill>
              </a:rPr>
              <a:t>Фридрих Гаусс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dirty="0" smtClean="0">
                <a:solidFill>
                  <a:schemeClr val="bg1"/>
                </a:solidFill>
              </a:rPr>
              <a:t>1777 – 1855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94032" y="575017"/>
            <a:ext cx="49626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</a:rPr>
              <a:t>Из истории математики</a:t>
            </a:r>
          </a:p>
        </p:txBody>
      </p:sp>
    </p:spTree>
    <p:extLst>
      <p:ext uri="{BB962C8B-B14F-4D97-AF65-F5344CB8AC3E}">
        <p14:creationId xmlns:p14="http://schemas.microsoft.com/office/powerpoint/2010/main" val="4267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220" y="-48842"/>
            <a:ext cx="9649437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3815328" y="832912"/>
            <a:ext cx="4760561" cy="30583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ru-RU" sz="2800" b="1" dirty="0">
                <a:solidFill>
                  <a:schemeClr val="bg1"/>
                </a:solidFill>
              </a:rPr>
              <a:t>Когда ему было 9 лет, учитель, занятый проверкой работ учеников других классов, задал на уроке следующую задачу: </a:t>
            </a:r>
            <a:r>
              <a:rPr lang="ru-RU" sz="2800" b="1" dirty="0" smtClean="0">
                <a:solidFill>
                  <a:schemeClr val="bg1"/>
                </a:solidFill>
              </a:rPr>
              <a:t>Найти сумму </a:t>
            </a:r>
            <a:r>
              <a:rPr lang="ru-RU" sz="2800" b="1" dirty="0">
                <a:solidFill>
                  <a:schemeClr val="bg1"/>
                </a:solidFill>
              </a:rPr>
              <a:t>всех натуральных чисел от 1 до 100</a:t>
            </a:r>
            <a:r>
              <a:rPr lang="ru-RU" sz="2800" b="1" dirty="0" smtClean="0">
                <a:solidFill>
                  <a:schemeClr val="bg1"/>
                </a:solidFill>
              </a:rPr>
              <a:t>.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769127" y="4149079"/>
            <a:ext cx="7606741" cy="14742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ru-RU" sz="2800" b="1" i="1" dirty="0" smtClean="0">
                <a:solidFill>
                  <a:schemeClr val="bg1"/>
                </a:solidFill>
              </a:rPr>
              <a:t>Решение: </a:t>
            </a:r>
          </a:p>
          <a:p>
            <a:pPr marL="0" indent="0">
              <a:buFont typeface="Arial" charset="0"/>
              <a:buNone/>
            </a:pPr>
            <a:r>
              <a:rPr lang="ru-RU" sz="2800" b="1" dirty="0" smtClean="0">
                <a:solidFill>
                  <a:schemeClr val="bg1"/>
                </a:solidFill>
              </a:rPr>
              <a:t>1 + 2 + 3 + 4 +…+ 100 = </a:t>
            </a:r>
          </a:p>
          <a:p>
            <a:pPr marL="0" indent="0">
              <a:buFont typeface="Arial" charset="0"/>
              <a:buNone/>
            </a:pPr>
            <a:r>
              <a:rPr lang="ru-RU" sz="2800" b="1" dirty="0" smtClean="0">
                <a:solidFill>
                  <a:schemeClr val="bg1"/>
                </a:solidFill>
              </a:rPr>
              <a:t>= (</a:t>
            </a:r>
            <a:r>
              <a:rPr lang="ru-RU" sz="2800" b="1" dirty="0">
                <a:solidFill>
                  <a:schemeClr val="bg1"/>
                </a:solidFill>
              </a:rPr>
              <a:t>1+100</a:t>
            </a:r>
            <a:r>
              <a:rPr lang="ru-RU" sz="2800" b="1" dirty="0" smtClean="0">
                <a:solidFill>
                  <a:schemeClr val="bg1"/>
                </a:solidFill>
              </a:rPr>
              <a:t>) + (</a:t>
            </a:r>
            <a:r>
              <a:rPr lang="ru-RU" sz="2800" b="1" dirty="0">
                <a:solidFill>
                  <a:schemeClr val="bg1"/>
                </a:solidFill>
              </a:rPr>
              <a:t>2+99</a:t>
            </a:r>
            <a:r>
              <a:rPr lang="ru-RU" sz="2800" b="1" dirty="0" smtClean="0">
                <a:solidFill>
                  <a:schemeClr val="bg1"/>
                </a:solidFill>
              </a:rPr>
              <a:t>) + </a:t>
            </a:r>
            <a:r>
              <a:rPr lang="ru-RU" sz="2800" b="1" dirty="0">
                <a:solidFill>
                  <a:schemeClr val="bg1"/>
                </a:solidFill>
              </a:rPr>
              <a:t>(3+98</a:t>
            </a:r>
            <a:r>
              <a:rPr lang="ru-RU" sz="2800" b="1" dirty="0" smtClean="0">
                <a:solidFill>
                  <a:schemeClr val="bg1"/>
                </a:solidFill>
              </a:rPr>
              <a:t>) +… = 101 · 50 = 5050      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9" name="Picture 32" descr="j023213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567" y="1093209"/>
            <a:ext cx="2439034" cy="2501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1712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220" y="-48842"/>
            <a:ext cx="9649437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742478" y="3228216"/>
            <a:ext cx="7861970" cy="17281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ru-RU" sz="2800" b="1" dirty="0">
                <a:solidFill>
                  <a:schemeClr val="bg1"/>
                </a:solidFill>
              </a:rPr>
              <a:t>Каждый член арифметической прогрессии, начиная со второго, равен среднему арифметическому двух соседних с ним членов.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00086" y="752168"/>
            <a:ext cx="61448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Характеристическое свойство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2267744" y="1772816"/>
                <a:ext cx="4180312" cy="11633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ru-RU" sz="4000" b="1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4000" b="1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4000" b="1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4000" b="1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𝒏</m:t>
                              </m:r>
                              <m:r>
                                <a:rPr lang="en-US" sz="4000" b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−</m:t>
                              </m:r>
                              <m:r>
                                <a:rPr lang="ru-RU" sz="4000" b="1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ru-RU" sz="4000" b="1" dirty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m:t> +</m:t>
                          </m:r>
                          <m:r>
                            <a:rPr lang="ru-RU" sz="4000" b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 </m:t>
                          </m:r>
                          <m:sSub>
                            <m:sSubPr>
                              <m:ctrlPr>
                                <a:rPr lang="ru-RU" sz="4000" b="1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4000" b="1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𝒏</m:t>
                              </m:r>
                              <m:r>
                                <a:rPr lang="en-US" sz="4000" b="1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4000" b="1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en-US" sz="4000" b="1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1772816"/>
                <a:ext cx="4180312" cy="1163395"/>
              </a:xfrm>
              <a:prstGeom prst="rect">
                <a:avLst/>
              </a:prstGeom>
              <a:blipFill rotWithShape="1">
                <a:blip r:embed="rId3"/>
                <a:stretch>
                  <a:fillRect b="-1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2579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220" y="-48842"/>
            <a:ext cx="9649437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630328" y="736928"/>
            <a:ext cx="8075240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ru-RU" sz="3400" b="1" dirty="0">
                <a:solidFill>
                  <a:schemeClr val="bg1"/>
                </a:solidFill>
              </a:rPr>
              <a:t>Формулы арифметической прогрессии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258914" y="2466509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Таблица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95864046"/>
                  </p:ext>
                </p:extLst>
              </p:nvPr>
            </p:nvGraphicFramePr>
            <p:xfrm>
              <a:off x="811620" y="1537008"/>
              <a:ext cx="7438336" cy="4267200"/>
            </p:xfrm>
            <a:graphic>
              <a:graphicData uri="http://schemas.openxmlformats.org/drawingml/2006/table">
                <a:tbl>
                  <a:tblPr firstRow="1" bandRow="1">
                    <a:tableStyleId>{F5AB1C69-6EDB-4FF4-983F-18BD219EF322}</a:tableStyleId>
                  </a:tblPr>
                  <a:tblGrid>
                    <a:gridCol w="743976"/>
                    <a:gridCol w="3431624"/>
                    <a:gridCol w="3262736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800" dirty="0" smtClean="0"/>
                            <a:t>№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800" dirty="0" smtClean="0"/>
                            <a:t>1</a:t>
                          </a:r>
                          <a:endParaRPr lang="ru-RU" sz="2800" b="1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2800" dirty="0" smtClean="0"/>
                            <a:t>Определение </a:t>
                          </a:r>
                          <a:r>
                            <a:rPr lang="ru-RU" sz="2000" b="1" i="0" dirty="0" smtClean="0"/>
                            <a:t>(рекуррентная формула)</a:t>
                          </a:r>
                          <a:endParaRPr lang="ru-RU" sz="2000" b="1" i="0" dirty="0" smtClean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ru-RU" sz="2800" i="1" smtClean="0"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>
                                      <a:effectLst/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  <m:sub>
                                  <m:r>
                                    <a:rPr lang="en-US" sz="2800">
                                      <a:effectLst/>
                                      <a:latin typeface="Cambria Math"/>
                                    </a:rPr>
                                    <m:t>𝒏</m:t>
                                  </m:r>
                                  <m:r>
                                    <a:rPr lang="en-US" sz="2800">
                                      <a:effectLst/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2800">
                                      <a:effectLst/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ru-RU" sz="2800" smtClean="0">
                                  <a:effectLst/>
                                  <a:latin typeface="Cambria Math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ru-RU" sz="2800" i="1"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>
                                      <a:effectLst/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  <m:sub>
                                  <m:r>
                                    <a:rPr lang="en-US" sz="2800">
                                      <a:effectLst/>
                                      <a:latin typeface="Cambria Math"/>
                                    </a:rPr>
                                    <m:t>𝒏</m:t>
                                  </m:r>
                                </m:sub>
                              </m:sSub>
                            </m:oMath>
                          </a14:m>
                          <a:r>
                            <a:rPr lang="ru-RU" sz="2800" dirty="0" smtClean="0">
                              <a:effectLst/>
                            </a:rPr>
                            <a:t> +</a:t>
                          </a:r>
                          <a14:m>
                            <m:oMath xmlns:m="http://schemas.openxmlformats.org/officeDocument/2006/math">
                              <m:r>
                                <a:rPr lang="ru-RU" sz="2800" smtClean="0">
                                  <a:effectLst/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2800" smtClean="0">
                                  <a:effectLst/>
                                  <a:latin typeface="Cambria Math"/>
                                </a:rPr>
                                <m:t>𝒅</m:t>
                              </m:r>
                            </m:oMath>
                          </a14:m>
                          <a:endParaRPr lang="ru-RU" sz="2800" b="1" i="1" dirty="0">
                            <a:solidFill>
                              <a:srgbClr val="002060"/>
                            </a:solidFill>
                            <a:effectLst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800" dirty="0" smtClean="0"/>
                            <a:t>2</a:t>
                          </a:r>
                          <a:endParaRPr lang="ru-RU" sz="2800" b="1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ru-RU" sz="2800" u="none" strike="noStrike" cap="none" normalizeH="0" baseline="0" dirty="0" smtClean="0">
                              <a:ln>
                                <a:noFill/>
                              </a:ln>
                              <a:effectLst/>
                            </a:rPr>
                            <a:t>Разность</a:t>
                          </a:r>
                          <a:endParaRPr kumimoji="0" lang="ru-RU" sz="28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latin typeface="Calibri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800" smtClean="0">
                                    <a:effectLst/>
                                    <a:latin typeface="Cambria Math"/>
                                  </a:rPr>
                                  <m:t>𝒅</m:t>
                                </m:r>
                                <m:r>
                                  <a:rPr lang="ru-RU" sz="2800" smtClean="0">
                                    <a:effectLst/>
                                    <a:latin typeface="Cambria Math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ru-RU" sz="2800" i="1" smtClean="0">
                                        <a:effectLst/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>
                                        <a:effectLst/>
                                        <a:latin typeface="Cambria Math"/>
                                      </a:rPr>
                                      <m:t>𝒂</m:t>
                                    </m:r>
                                  </m:e>
                                  <m:sub>
                                    <m:r>
                                      <a:rPr lang="en-US" sz="2800">
                                        <a:effectLst/>
                                        <a:latin typeface="Cambria Math"/>
                                      </a:rPr>
                                      <m:t>𝒏</m:t>
                                    </m:r>
                                    <m:r>
                                      <a:rPr lang="en-US" sz="2800">
                                        <a:effectLst/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a:rPr lang="en-US" sz="2800">
                                        <a:effectLst/>
                                        <a:latin typeface="Cambria Math"/>
                                      </a:rPr>
                                      <m:t>𝟏</m:t>
                                    </m:r>
                                  </m:sub>
                                </m:sSub>
                                <m:r>
                                  <a:rPr lang="ru-RU" sz="2800" smtClean="0">
                                    <a:effectLst/>
                                    <a:latin typeface="Cambria Math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ru-RU" sz="2800" i="1">
                                        <a:effectLst/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>
                                        <a:effectLst/>
                                        <a:latin typeface="Cambria Math"/>
                                      </a:rPr>
                                      <m:t>𝒂</m:t>
                                    </m:r>
                                  </m:e>
                                  <m:sub>
                                    <m:r>
                                      <a:rPr lang="en-US" sz="2800">
                                        <a:effectLst/>
                                        <a:latin typeface="Cambria Math"/>
                                      </a:rPr>
                                      <m:t>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800" b="1" i="1" dirty="0">
                            <a:solidFill>
                              <a:srgbClr val="002060"/>
                            </a:solidFill>
                            <a:effectLst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800" dirty="0" smtClean="0"/>
                            <a:t>3</a:t>
                          </a:r>
                          <a:endParaRPr lang="ru-RU" sz="2800" b="1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ru-RU" sz="2800" u="none" strike="noStrike" cap="none" normalizeH="0" baseline="0" dirty="0" smtClean="0">
                              <a:ln>
                                <a:noFill/>
                              </a:ln>
                              <a:effectLst/>
                            </a:rPr>
                            <a:t>Формула </a:t>
                          </a:r>
                          <a:r>
                            <a:rPr kumimoji="0" lang="en-US" sz="2800" i="1" u="none" strike="noStrike" cap="none" normalizeH="0" baseline="0" dirty="0" smtClean="0">
                              <a:ln>
                                <a:noFill/>
                              </a:ln>
                              <a:effectLst/>
                            </a:rPr>
                            <a:t>n</a:t>
                          </a:r>
                          <a:r>
                            <a:rPr kumimoji="0" lang="ru-RU" sz="2800" u="none" strike="noStrike" cap="none" normalizeH="0" baseline="0" dirty="0" smtClean="0">
                              <a:ln>
                                <a:noFill/>
                              </a:ln>
                              <a:effectLst/>
                            </a:rPr>
                            <a:t>-го члена</a:t>
                          </a:r>
                          <a:endParaRPr kumimoji="0" lang="ru-RU" sz="28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latin typeface="Calibri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ru-RU" sz="2800" i="1" kern="1200" smtClean="0"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kern="1200">
                                      <a:effectLst/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  <m:sub>
                                  <m:r>
                                    <a:rPr lang="en-US" sz="2800" kern="1200">
                                      <a:effectLst/>
                                      <a:latin typeface="Cambria Math"/>
                                    </a:rPr>
                                    <m:t>𝒏</m:t>
                                  </m:r>
                                </m:sub>
                              </m:sSub>
                            </m:oMath>
                          </a14:m>
                          <a:r>
                            <a:rPr lang="ru-RU" sz="2800" kern="1200" dirty="0">
                              <a:effectLst/>
                            </a:rPr>
                            <a:t>=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ru-RU" sz="2800" i="1" kern="1200"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kern="1200">
                                      <a:effectLst/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  <m:sub>
                                  <m:r>
                                    <a:rPr lang="en-US" sz="2800" kern="1200">
                                      <a:effectLst/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sz="2800" kern="1200">
                                  <a:effectLst/>
                                  <a:latin typeface="Cambria Math"/>
                                </a:rPr>
                                <m:t>+(</m:t>
                              </m:r>
                              <m:r>
                                <a:rPr lang="en-US" sz="2800" kern="1200">
                                  <a:effectLst/>
                                  <a:latin typeface="Cambria Math"/>
                                </a:rPr>
                                <m:t>𝒏</m:t>
                              </m:r>
                              <m:r>
                                <a:rPr lang="en-US" sz="2800" kern="1200">
                                  <a:effectLst/>
                                  <a:latin typeface="Cambria Math"/>
                                </a:rPr>
                                <m:t> −</m:t>
                              </m:r>
                              <m:r>
                                <a:rPr lang="en-US" sz="2800" kern="1200">
                                  <a:effectLst/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800" kern="1200">
                                  <a:effectLst/>
                                  <a:latin typeface="Cambria Math"/>
                                </a:rPr>
                                <m:t>)</m:t>
                              </m:r>
                              <m:r>
                                <a:rPr lang="en-US" sz="2800" kern="1200">
                                  <a:effectLst/>
                                  <a:latin typeface="Cambria Math"/>
                                </a:rPr>
                                <m:t>𝒅</m:t>
                              </m:r>
                            </m:oMath>
                          </a14:m>
                          <a:endParaRPr lang="ru-RU" sz="28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800" dirty="0" smtClean="0"/>
                            <a:t>4</a:t>
                          </a:r>
                          <a:endParaRPr lang="ru-RU" sz="2800" b="1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800" dirty="0" smtClean="0"/>
                            <a:t>Характеристическое свойство</a:t>
                          </a:r>
                          <a:endParaRPr lang="ru-RU" sz="2800" b="1" dirty="0" smtClean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2800" i="1" smtClean="0">
                                        <a:effectLst/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>
                                        <a:effectLst/>
                                        <a:latin typeface="Cambria Math"/>
                                      </a:rPr>
                                      <m:t>𝒂</m:t>
                                    </m:r>
                                  </m:e>
                                  <m:sub>
                                    <m:r>
                                      <a:rPr lang="en-US" sz="2800">
                                        <a:effectLst/>
                                        <a:latin typeface="Cambria Math"/>
                                      </a:rPr>
                                      <m:t>𝒏</m:t>
                                    </m:r>
                                  </m:sub>
                                </m:sSub>
                                <m:r>
                                  <a:rPr lang="ru-RU" sz="2800" smtClean="0">
                                    <a:effectLst/>
                                    <a:latin typeface="Cambria Math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ru-RU" sz="2800" i="1" smtClean="0">
                                        <a:effectLst/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ru-RU" sz="2800" i="1" smtClean="0">
                                            <a:effectLst/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800">
                                            <a:effectLst/>
                                            <a:latin typeface="Cambria Math"/>
                                          </a:rPr>
                                          <m:t>𝒂</m:t>
                                        </m:r>
                                      </m:e>
                                      <m:sub>
                                        <m:r>
                                          <a:rPr lang="en-US" sz="2800">
                                            <a:effectLst/>
                                            <a:latin typeface="Cambria Math"/>
                                          </a:rPr>
                                          <m:t>𝒏</m:t>
                                        </m:r>
                                        <m:r>
                                          <a:rPr lang="en-US" sz="2800" b="0" i="0" smtClean="0">
                                            <a:effectLst/>
                                            <a:latin typeface="Cambria Math"/>
                                          </a:rPr>
                                          <m:t>−</m:t>
                                        </m:r>
                                        <m:r>
                                          <a:rPr lang="ru-RU" sz="2800" b="0" i="0" smtClean="0">
                                            <a:effectLst/>
                                            <a:latin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m:rPr>
                                        <m:nor/>
                                      </m:rPr>
                                      <a:rPr lang="ru-RU" sz="2800" dirty="0" smtClean="0">
                                        <a:effectLst/>
                                      </a:rPr>
                                      <m:t> +</m:t>
                                    </m:r>
                                    <m:r>
                                      <a:rPr lang="ru-RU" sz="2800" smtClean="0">
                                        <a:effectLst/>
                                        <a:latin typeface="Cambria Math"/>
                                      </a:rPr>
                                      <m:t> </m:t>
                                    </m:r>
                                    <m:sSub>
                                      <m:sSubPr>
                                        <m:ctrlPr>
                                          <a:rPr lang="ru-RU" sz="2800" b="1" i="1" smtClean="0">
                                            <a:effectLst/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800" b="1" i="1" smtClean="0">
                                            <a:effectLst/>
                                            <a:latin typeface="Cambria Math"/>
                                          </a:rPr>
                                          <m:t>𝒂</m:t>
                                        </m:r>
                                      </m:e>
                                      <m:sub>
                                        <m:r>
                                          <a:rPr lang="en-US" sz="2800" b="1" i="1" smtClean="0">
                                            <a:effectLst/>
                                            <a:latin typeface="Cambria Math"/>
                                          </a:rPr>
                                          <m:t>𝒏</m:t>
                                        </m:r>
                                        <m:r>
                                          <a:rPr lang="en-US" sz="2800" b="1" i="1" smtClean="0">
                                            <a:effectLst/>
                                            <a:latin typeface="Cambria Math"/>
                                          </a:rPr>
                                          <m:t>+</m:t>
                                        </m:r>
                                        <m:r>
                                          <a:rPr lang="en-US" sz="2800" b="1" i="1" smtClean="0">
                                            <a:effectLst/>
                                            <a:latin typeface="Cambria Math"/>
                                          </a:rPr>
                                          <m:t>𝟏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sz="2800" b="0" i="1" smtClean="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2800" b="1" i="1" dirty="0">
                            <a:solidFill>
                              <a:srgbClr val="002060"/>
                            </a:solidFill>
                            <a:effectLst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800" dirty="0" smtClean="0"/>
                            <a:t>5</a:t>
                          </a:r>
                          <a:endParaRPr lang="ru-RU" sz="2800" b="1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kumimoji="0" lang="ru-RU" sz="2800" u="none" strike="noStrike" kern="1200" cap="none" normalizeH="0" baseline="0" dirty="0" smtClean="0">
                              <a:ln>
                                <a:noFill/>
                              </a:ln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Сумма </a:t>
                          </a:r>
                          <a:r>
                            <a:rPr kumimoji="0" lang="en-US" sz="2800" i="1" u="none" strike="noStrike" cap="none" normalizeH="0" baseline="0" dirty="0" smtClean="0">
                              <a:ln>
                                <a:noFill/>
                              </a:ln>
                              <a:effectLst/>
                            </a:rPr>
                            <a:t>n</a:t>
                          </a:r>
                          <a:r>
                            <a:rPr kumimoji="0" lang="ru-RU" sz="2800" u="none" strike="noStrike" kern="1200" cap="none" normalizeH="0" baseline="0" dirty="0" smtClean="0">
                              <a:ln>
                                <a:noFill/>
                              </a:ln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первых членов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2800" b="1" i="1" smtClean="0">
                                        <a:effectLst/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i="1" smtClean="0">
                                        <a:effectLst/>
                                        <a:latin typeface="Cambria Math"/>
                                      </a:rPr>
                                      <m:t>𝑺</m:t>
                                    </m:r>
                                  </m:e>
                                  <m:sub>
                                    <m:r>
                                      <a:rPr lang="en-US" sz="2800" b="1" i="1">
                                        <a:effectLst/>
                                        <a:latin typeface="Cambria Math"/>
                                      </a:rPr>
                                      <m:t>𝒏</m:t>
                                    </m:r>
                                  </m:sub>
                                </m:sSub>
                                <m:r>
                                  <a:rPr lang="ru-RU" sz="2800" smtClean="0">
                                    <a:effectLst/>
                                    <a:latin typeface="Cambria Math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ru-RU" sz="2800" i="1" smtClean="0">
                                        <a:effectLst/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ru-RU" sz="2800" i="1" smtClean="0">
                                            <a:effectLst/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800">
                                            <a:effectLst/>
                                            <a:latin typeface="Cambria Math"/>
                                          </a:rPr>
                                          <m:t>𝒂</m:t>
                                        </m:r>
                                      </m:e>
                                      <m:sub>
                                        <m:r>
                                          <a:rPr lang="ru-RU" sz="2800" b="0" i="0" smtClean="0">
                                            <a:effectLst/>
                                            <a:latin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m:rPr>
                                        <m:nor/>
                                      </m:rPr>
                                      <a:rPr lang="ru-RU" sz="2800" dirty="0" smtClean="0">
                                        <a:effectLst/>
                                      </a:rPr>
                                      <m:t> +</m:t>
                                    </m:r>
                                    <m:r>
                                      <a:rPr lang="ru-RU" sz="2800" smtClean="0">
                                        <a:effectLst/>
                                        <a:latin typeface="Cambria Math"/>
                                      </a:rPr>
                                      <m:t> </m:t>
                                    </m:r>
                                    <m:sSub>
                                      <m:sSubPr>
                                        <m:ctrlPr>
                                          <a:rPr lang="ru-RU" sz="2800" b="1" i="1" smtClean="0">
                                            <a:effectLst/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800" b="1" i="1" smtClean="0">
                                            <a:effectLst/>
                                            <a:latin typeface="Cambria Math"/>
                                          </a:rPr>
                                          <m:t>𝒂</m:t>
                                        </m:r>
                                      </m:e>
                                      <m:sub>
                                        <m:r>
                                          <a:rPr lang="en-US" sz="2800" b="1" i="1" smtClean="0">
                                            <a:effectLst/>
                                            <a:latin typeface="Cambria Math"/>
                                          </a:rPr>
                                          <m:t>𝒏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sz="2800" b="0" i="1" smtClean="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US" sz="2800" b="0" i="1" smtClean="0">
                                    <a:effectLst/>
                                    <a:latin typeface="Cambria Math"/>
                                    <a:ea typeface="Cambria Math"/>
                                  </a:rPr>
                                  <m:t>∙</m:t>
                                </m:r>
                                <m:r>
                                  <a:rPr lang="en-US" sz="2800" b="1" i="1" smtClean="0">
                                    <a:effectLst/>
                                    <a:latin typeface="Cambria Math"/>
                                  </a:rPr>
                                  <m:t>𝒏</m:t>
                                </m:r>
                              </m:oMath>
                            </m:oMathPara>
                          </a14:m>
                          <a:endParaRPr lang="ru-RU" sz="2800" b="1" i="1" dirty="0">
                            <a:solidFill>
                              <a:srgbClr val="002060"/>
                            </a:solidFill>
                            <a:effectLst/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Таблица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95864046"/>
                  </p:ext>
                </p:extLst>
              </p:nvPr>
            </p:nvGraphicFramePr>
            <p:xfrm>
              <a:off x="811620" y="1537008"/>
              <a:ext cx="7438336" cy="4267200"/>
            </p:xfrm>
            <a:graphic>
              <a:graphicData uri="http://schemas.openxmlformats.org/drawingml/2006/table">
                <a:tbl>
                  <a:tblPr firstRow="1" bandRow="1">
                    <a:tableStyleId>{F5AB1C69-6EDB-4FF4-983F-18BD219EF322}</a:tableStyleId>
                  </a:tblPr>
                  <a:tblGrid>
                    <a:gridCol w="743976"/>
                    <a:gridCol w="3431624"/>
                    <a:gridCol w="3262736"/>
                  </a:tblGrid>
                  <a:tr h="5181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800" dirty="0" smtClean="0"/>
                            <a:t>№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</a:tr>
                  <a:tr h="8229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800" dirty="0" smtClean="0"/>
                            <a:t>1</a:t>
                          </a:r>
                          <a:endParaRPr lang="ru-RU" sz="2800" b="1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2800" dirty="0" smtClean="0"/>
                            <a:t>Определение </a:t>
                          </a:r>
                          <a:r>
                            <a:rPr lang="ru-RU" sz="2000" b="1" i="0" dirty="0" smtClean="0"/>
                            <a:t>(рекуррентная формула)</a:t>
                          </a:r>
                          <a:endParaRPr lang="ru-RU" sz="2000" b="1" i="0" dirty="0" smtClean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128037" t="-69630" r="-187" b="-377037"/>
                          </a:stretch>
                        </a:blipFill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800" dirty="0" smtClean="0"/>
                            <a:t>2</a:t>
                          </a:r>
                          <a:endParaRPr lang="ru-RU" sz="2800" b="1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ru-RU" sz="2800" u="none" strike="noStrike" cap="none" normalizeH="0" baseline="0" dirty="0" smtClean="0">
                              <a:ln>
                                <a:noFill/>
                              </a:ln>
                              <a:effectLst/>
                            </a:rPr>
                            <a:t>Разность</a:t>
                          </a:r>
                          <a:endParaRPr kumimoji="0" lang="ru-RU" sz="28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latin typeface="Calibri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128037" t="-269412" r="-187" b="-498824"/>
                          </a:stretch>
                        </a:blipFill>
                      </a:tcPr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800" dirty="0" smtClean="0"/>
                            <a:t>3</a:t>
                          </a:r>
                          <a:endParaRPr lang="ru-RU" sz="2800" b="1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ru-RU" sz="2800" u="none" strike="noStrike" cap="none" normalizeH="0" baseline="0" dirty="0" smtClean="0">
                              <a:ln>
                                <a:noFill/>
                              </a:ln>
                              <a:effectLst/>
                            </a:rPr>
                            <a:t>Формула </a:t>
                          </a:r>
                          <a:r>
                            <a:rPr kumimoji="0" lang="en-US" sz="2800" i="1" u="none" strike="noStrike" cap="none" normalizeH="0" baseline="0" dirty="0" smtClean="0">
                              <a:ln>
                                <a:noFill/>
                              </a:ln>
                              <a:effectLst/>
                            </a:rPr>
                            <a:t>n</a:t>
                          </a:r>
                          <a:r>
                            <a:rPr kumimoji="0" lang="ru-RU" sz="2800" u="none" strike="noStrike" cap="none" normalizeH="0" baseline="0" dirty="0" smtClean="0">
                              <a:ln>
                                <a:noFill/>
                              </a:ln>
                              <a:effectLst/>
                            </a:rPr>
                            <a:t>-го члена</a:t>
                          </a:r>
                          <a:endParaRPr kumimoji="0" lang="ru-RU" sz="28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latin typeface="Calibri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128037" t="-369412" r="-187" b="-398824"/>
                          </a:stretch>
                        </a:blipFill>
                      </a:tcPr>
                    </a:tc>
                  </a:tr>
                  <a:tr h="9448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800" dirty="0" smtClean="0"/>
                            <a:t>4</a:t>
                          </a:r>
                          <a:endParaRPr lang="ru-RU" sz="2800" b="1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800" dirty="0" smtClean="0"/>
                            <a:t>Характеристическое свойство</a:t>
                          </a:r>
                          <a:endParaRPr lang="ru-RU" sz="2800" b="1" dirty="0" smtClean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128037" t="-257419" r="-187" b="-118710"/>
                          </a:stretch>
                        </a:blipFill>
                      </a:tcPr>
                    </a:tc>
                  </a:tr>
                  <a:tr h="9448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800" dirty="0" smtClean="0"/>
                            <a:t>5</a:t>
                          </a:r>
                          <a:endParaRPr lang="ru-RU" sz="2800" b="1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kumimoji="0" lang="ru-RU" sz="2800" u="none" strike="noStrike" kern="1200" cap="none" normalizeH="0" baseline="0" dirty="0" smtClean="0">
                              <a:ln>
                                <a:noFill/>
                              </a:ln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Сумма </a:t>
                          </a:r>
                          <a:r>
                            <a:rPr kumimoji="0" lang="en-US" sz="2800" i="1" u="none" strike="noStrike" cap="none" normalizeH="0" baseline="0" dirty="0" smtClean="0">
                              <a:ln>
                                <a:noFill/>
                              </a:ln>
                              <a:effectLst/>
                            </a:rPr>
                            <a:t>n</a:t>
                          </a:r>
                          <a:r>
                            <a:rPr kumimoji="0" lang="ru-RU" sz="2800" u="none" strike="noStrike" kern="1200" cap="none" normalizeH="0" baseline="0" dirty="0" smtClean="0">
                              <a:ln>
                                <a:noFill/>
                              </a:ln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первых членов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128037" t="-357419" r="-187" b="-1871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3529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220" y="-48842"/>
            <a:ext cx="9649437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698" y="908720"/>
            <a:ext cx="8229600" cy="1440160"/>
          </a:xfrm>
        </p:spPr>
        <p:txBody>
          <a:bodyPr/>
          <a:lstStyle/>
          <a:p>
            <a:pPr marL="0" indent="0">
              <a:buNone/>
            </a:pPr>
            <a:r>
              <a:rPr lang="ru-RU" sz="2500" b="1" dirty="0" smtClean="0">
                <a:solidFill>
                  <a:schemeClr val="bg1"/>
                </a:solidFill>
              </a:rPr>
              <a:t>Найдите закономерность в последовательности чисел:</a:t>
            </a:r>
          </a:p>
          <a:p>
            <a:pPr marL="0" indent="0" algn="ctr">
              <a:buNone/>
            </a:pPr>
            <a:r>
              <a:rPr lang="ru-RU" sz="4000" b="1" dirty="0" smtClean="0">
                <a:solidFill>
                  <a:schemeClr val="bg1"/>
                </a:solidFill>
              </a:rPr>
              <a:t>1</a:t>
            </a:r>
            <a:r>
              <a:rPr lang="ru-RU" sz="4000" b="1" dirty="0">
                <a:solidFill>
                  <a:schemeClr val="bg1"/>
                </a:solidFill>
              </a:rPr>
              <a:t>; 5; 9; 13; 17; 21; …</a:t>
            </a:r>
          </a:p>
          <a:p>
            <a:endParaRPr lang="ru-RU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57698" y="2636912"/>
            <a:ext cx="8229600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ru-RU" sz="2600" b="1" i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Арифметической прогрессией</a:t>
            </a:r>
            <a:r>
              <a:rPr lang="ru-RU" sz="2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600" b="1" dirty="0" smtClean="0">
                <a:solidFill>
                  <a:schemeClr val="bg1"/>
                </a:solidFill>
              </a:rPr>
              <a:t>называется последовательность, каждый член которой, начиная со второго, равен предыдущему члену, сложенному с одним и тем же числом.</a:t>
            </a:r>
          </a:p>
        </p:txBody>
      </p:sp>
    </p:spTree>
    <p:extLst>
      <p:ext uri="{BB962C8B-B14F-4D97-AF65-F5344CB8AC3E}">
        <p14:creationId xmlns:p14="http://schemas.microsoft.com/office/powerpoint/2010/main" val="1588738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220" y="-48842"/>
            <a:ext cx="9649437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507544" y="642784"/>
            <a:ext cx="8166016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ru-RU" sz="3600" b="1" dirty="0" smtClean="0">
                <a:solidFill>
                  <a:schemeClr val="bg1"/>
                </a:solidFill>
              </a:rPr>
              <a:t>Немного истории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58914" y="2466509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8" name="Picture 2" descr="E:\1138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8822" y="1493168"/>
            <a:ext cx="3839162" cy="4019318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4572000" y="1700808"/>
            <a:ext cx="410156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Задачи на геометрические и арифметические прогрессии встречаются </a:t>
            </a:r>
            <a:endParaRPr lang="ru-RU" sz="2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ru-RU" sz="2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у </a:t>
            </a:r>
            <a:r>
              <a:rPr lang="ru-RU" sz="2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вавилонян, </a:t>
            </a:r>
            <a:endParaRPr lang="ru-RU" sz="2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ru-RU" sz="2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в </a:t>
            </a:r>
            <a:r>
              <a:rPr lang="ru-RU" sz="2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египетских папирусах, </a:t>
            </a:r>
            <a:endParaRPr lang="ru-RU" sz="2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ru-RU" sz="2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в </a:t>
            </a:r>
            <a:r>
              <a:rPr lang="ru-RU" sz="2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древнекитайском трактате </a:t>
            </a:r>
            <a:endParaRPr lang="ru-RU" sz="2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ru-RU" sz="2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«</a:t>
            </a:r>
            <a:r>
              <a:rPr lang="ru-RU" sz="2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Математика в 9 книгах».</a:t>
            </a:r>
            <a:endParaRPr lang="en-US" sz="2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02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220" y="-48842"/>
            <a:ext cx="9649437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4108" y="1628800"/>
            <a:ext cx="7992888" cy="15841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chemeClr val="bg1"/>
                </a:solidFill>
              </a:rPr>
              <a:t>Термин «прогрессия» </a:t>
            </a:r>
            <a:r>
              <a:rPr lang="ru-RU" sz="2800" b="1" dirty="0">
                <a:solidFill>
                  <a:schemeClr val="bg1"/>
                </a:solidFill>
              </a:rPr>
              <a:t>был введен римским автором Боэцием еще в IV в. н.э. От латинского слова </a:t>
            </a:r>
            <a:r>
              <a:rPr lang="ru-RU" sz="2800" b="1" dirty="0" err="1">
                <a:solidFill>
                  <a:schemeClr val="bg1"/>
                </a:solidFill>
              </a:rPr>
              <a:t>progressio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smtClean="0">
                <a:solidFill>
                  <a:schemeClr val="bg1"/>
                </a:solidFill>
              </a:rPr>
              <a:t>– «движение вперед». </a:t>
            </a:r>
            <a:endParaRPr lang="ru-RU" sz="2800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507544" y="642784"/>
            <a:ext cx="8166016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ru-RU" sz="3600" b="1" dirty="0" smtClean="0">
                <a:solidFill>
                  <a:schemeClr val="bg1"/>
                </a:solidFill>
              </a:rPr>
              <a:t>Немного истории</a:t>
            </a:r>
            <a:endParaRPr lang="ru-RU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130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220" y="-48842"/>
            <a:ext cx="9649437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6637" y="764704"/>
            <a:ext cx="8229600" cy="10081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500" b="1" dirty="0">
                <a:solidFill>
                  <a:schemeClr val="bg1"/>
                </a:solidFill>
              </a:rPr>
              <a:t>Из  предложенных  последовательностей  выберите  </a:t>
            </a:r>
            <a:r>
              <a:rPr lang="ru-RU" sz="2500" b="1" dirty="0" smtClean="0">
                <a:solidFill>
                  <a:schemeClr val="bg1"/>
                </a:solidFill>
              </a:rPr>
              <a:t>те,  которые  являются  арифметическими прогрессиями:</a:t>
            </a:r>
            <a:endParaRPr lang="ru-RU" sz="2500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06637" y="1939608"/>
            <a:ext cx="7931722" cy="39376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2"/>
              </a:buClr>
              <a:buNone/>
            </a:pPr>
            <a:r>
              <a:rPr lang="ru-RU" sz="4400" b="1" dirty="0" smtClean="0">
                <a:solidFill>
                  <a:schemeClr val="bg1"/>
                </a:solidFill>
              </a:rPr>
              <a:t>1) 1</a:t>
            </a:r>
            <a:r>
              <a:rPr lang="ru-RU" sz="4400" b="1" dirty="0">
                <a:solidFill>
                  <a:schemeClr val="bg1"/>
                </a:solidFill>
              </a:rPr>
              <a:t>;  2;  4;  9;  16; …</a:t>
            </a:r>
          </a:p>
          <a:p>
            <a:pPr marL="0" indent="0">
              <a:buClr>
                <a:schemeClr val="tx2"/>
              </a:buClr>
              <a:buNone/>
            </a:pPr>
            <a:r>
              <a:rPr lang="ru-RU" sz="4400" b="1" dirty="0" smtClean="0">
                <a:solidFill>
                  <a:schemeClr val="bg1"/>
                </a:solidFill>
              </a:rPr>
              <a:t>2) 2</a:t>
            </a:r>
            <a:r>
              <a:rPr lang="ru-RU" sz="4400" b="1" dirty="0">
                <a:solidFill>
                  <a:schemeClr val="bg1"/>
                </a:solidFill>
              </a:rPr>
              <a:t>;  4;  8;  16; …</a:t>
            </a:r>
          </a:p>
          <a:p>
            <a:pPr marL="0" indent="0">
              <a:buClr>
                <a:schemeClr val="tx2"/>
              </a:buClr>
              <a:buNone/>
            </a:pPr>
            <a:r>
              <a:rPr lang="ru-RU" sz="4400" b="1" dirty="0" smtClean="0">
                <a:solidFill>
                  <a:schemeClr val="bg1"/>
                </a:solidFill>
              </a:rPr>
              <a:t>3) 1</a:t>
            </a:r>
            <a:r>
              <a:rPr lang="ru-RU" sz="4400" b="1" dirty="0">
                <a:solidFill>
                  <a:schemeClr val="bg1"/>
                </a:solidFill>
              </a:rPr>
              <a:t>;  11;  21;  31; …</a:t>
            </a:r>
          </a:p>
          <a:p>
            <a:pPr marL="0" indent="0">
              <a:buClr>
                <a:schemeClr val="tx2"/>
              </a:buClr>
              <a:buNone/>
            </a:pPr>
            <a:r>
              <a:rPr lang="ru-RU" sz="4400" b="1" dirty="0" smtClean="0">
                <a:solidFill>
                  <a:schemeClr val="bg1"/>
                </a:solidFill>
              </a:rPr>
              <a:t>4) 7</a:t>
            </a:r>
            <a:r>
              <a:rPr lang="ru-RU" sz="4400" b="1" dirty="0">
                <a:solidFill>
                  <a:schemeClr val="bg1"/>
                </a:solidFill>
              </a:rPr>
              <a:t>;  7;  7;  7; </a:t>
            </a:r>
            <a:r>
              <a:rPr lang="ru-RU" sz="4400" b="1" dirty="0" smtClean="0">
                <a:solidFill>
                  <a:schemeClr val="bg1"/>
                </a:solidFill>
              </a:rPr>
              <a:t>…</a:t>
            </a:r>
          </a:p>
          <a:p>
            <a:pPr marL="0" indent="0">
              <a:buClr>
                <a:schemeClr val="tx2"/>
              </a:buClr>
              <a:buNone/>
            </a:pPr>
            <a:r>
              <a:rPr lang="ru-RU" sz="4400" b="1" dirty="0" smtClean="0">
                <a:solidFill>
                  <a:schemeClr val="bg1"/>
                </a:solidFill>
              </a:rPr>
              <a:t>5) 36; 34; 32; 30; 28;…</a:t>
            </a:r>
            <a:endParaRPr lang="ru-RU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873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220" y="-48842"/>
            <a:ext cx="9649437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3"/>
              <p:cNvSpPr txBox="1">
                <a:spLocks noChangeArrowheads="1"/>
              </p:cNvSpPr>
              <p:nvPr/>
            </p:nvSpPr>
            <p:spPr>
              <a:xfrm>
                <a:off x="643568" y="1896688"/>
                <a:ext cx="8075240" cy="10933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itchFamily="34" charset="0"/>
                  <a:buNone/>
                </a:pPr>
                <a:r>
                  <a:rPr lang="ru-RU" sz="2500" b="1" dirty="0" smtClean="0">
                    <a:solidFill>
                      <a:schemeClr val="bg1"/>
                    </a:solidFill>
                  </a:rPr>
                  <a:t>В общем виде любой член арифметической прогрессии  можно записать: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endParaRPr lang="ru-RU" sz="4000" b="1" dirty="0" smtClean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568" y="1896688"/>
                <a:ext cx="8075240" cy="1093302"/>
              </a:xfrm>
              <a:prstGeom prst="rect">
                <a:avLst/>
              </a:prstGeom>
              <a:blipFill rotWithShape="1">
                <a:blip r:embed="rId3"/>
                <a:stretch>
                  <a:fillRect l="-1284" t="-3911" r="-1360" b="-83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632702" y="3008180"/>
                <a:ext cx="7896120" cy="24776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500" b="1" dirty="0" smtClean="0">
                    <a:solidFill>
                      <a:schemeClr val="bg1"/>
                    </a:solidFill>
                  </a:rPr>
                  <a:t>Следующий член прогрессии</a:t>
                </a:r>
                <a:r>
                  <a:rPr lang="en-US" sz="25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500" b="1" dirty="0" smtClean="0">
                    <a:solidFill>
                      <a:schemeClr val="bg1"/>
                    </a:solidFill>
                  </a:rPr>
                  <a:t>обозначают: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40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𝒏</m:t>
                        </m:r>
                        <m:r>
                          <a:rPr lang="en-US" sz="4000" b="1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+</m:t>
                        </m:r>
                        <m:r>
                          <a:rPr lang="en-US" sz="4000" b="1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endParaRPr lang="ru-RU" sz="2500" b="1" dirty="0" smtClean="0">
                  <a:solidFill>
                    <a:schemeClr val="bg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𝒏</m:t>
                          </m:r>
                          <m:r>
                            <a:rPr lang="en-US" sz="4000" b="1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+</m:t>
                          </m:r>
                          <m:r>
                            <a:rPr lang="en-US" sz="4000" b="1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ru-RU" sz="4000" b="1" i="1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4000" b="1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ru-RU" sz="4000" b="1" i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+</m:t>
                      </m:r>
                      <m:r>
                        <a:rPr lang="en-US" sz="4000" b="1" i="1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𝒅</m:t>
                      </m:r>
                    </m:oMath>
                  </m:oMathPara>
                </a14:m>
                <a:endParaRPr lang="ru-RU" sz="4000" b="1" dirty="0" smtClean="0">
                  <a:solidFill>
                    <a:schemeClr val="bg1"/>
                  </a:solidFill>
                </a:endParaRPr>
              </a:p>
              <a:p>
                <a:r>
                  <a:rPr lang="ru-RU" sz="2500" b="1" dirty="0" smtClean="0">
                    <a:solidFill>
                      <a:schemeClr val="bg1"/>
                    </a:solidFill>
                  </a:rPr>
                  <a:t>Формула</a:t>
                </a:r>
                <a:r>
                  <a:rPr lang="ru-RU" sz="2500" b="1" dirty="0">
                    <a:solidFill>
                      <a:schemeClr val="bg1"/>
                    </a:solidFill>
                  </a:rPr>
                  <a:t>, которая позволяет вычислить члены последовательности через предыдущие </a:t>
                </a:r>
                <a:r>
                  <a:rPr lang="ru-RU" sz="2500" b="1" dirty="0" smtClean="0">
                    <a:solidFill>
                      <a:schemeClr val="bg1"/>
                    </a:solidFill>
                  </a:rPr>
                  <a:t> называют </a:t>
                </a:r>
                <a:r>
                  <a:rPr lang="ru-RU" sz="2500" b="1" i="1" u="sng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рекуррентной формулой </a:t>
                </a:r>
                <a:r>
                  <a:rPr lang="en-US" sz="2500" b="1" i="1" u="sng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endParaRPr lang="ru-RU" sz="2500" b="1" i="1" u="sng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702" y="3008180"/>
                <a:ext cx="7896120" cy="2477601"/>
              </a:xfrm>
              <a:prstGeom prst="rect">
                <a:avLst/>
              </a:prstGeom>
              <a:blipFill rotWithShape="1">
                <a:blip r:embed="rId4"/>
                <a:stretch>
                  <a:fillRect l="-1390" b="-63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643568" y="764704"/>
                <a:ext cx="8060392" cy="10926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500" b="1" dirty="0">
                    <a:solidFill>
                      <a:schemeClr val="bg1"/>
                    </a:solidFill>
                  </a:rPr>
                  <a:t>В общем </a:t>
                </a:r>
                <a:r>
                  <a:rPr lang="ru-RU" sz="2500" b="1" dirty="0" smtClean="0">
                    <a:solidFill>
                      <a:schemeClr val="bg1"/>
                    </a:solidFill>
                  </a:rPr>
                  <a:t>виде арифметическую прогрессию чаще всего обозначают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4000" b="1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4000" b="1" i="1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𝒏</m:t>
                            </m:r>
                          </m:sub>
                        </m:sSub>
                      </m:e>
                    </m:d>
                  </m:oMath>
                </a14:m>
                <a:r>
                  <a:rPr lang="ru-RU" sz="2500" b="1" dirty="0" smtClean="0">
                    <a:solidFill>
                      <a:schemeClr val="bg1"/>
                    </a:solidFill>
                  </a:rPr>
                  <a:t> или  </a:t>
                </a:r>
                <a14:m>
                  <m:oMath xmlns:m="http://schemas.openxmlformats.org/officeDocument/2006/math">
                    <m:r>
                      <a:rPr lang="ru-RU" sz="4000" b="0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÷</m:t>
                    </m:r>
                    <m:d>
                      <m:dPr>
                        <m:ctrlPr>
                          <a:rPr lang="ru-RU" sz="40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4000" b="1" i="1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𝒏</m:t>
                            </m:r>
                          </m:sub>
                        </m:sSub>
                      </m:e>
                    </m:d>
                  </m:oMath>
                </a14:m>
                <a:endParaRPr lang="en-US" sz="4000" b="1" dirty="0" smtClean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568" y="764704"/>
                <a:ext cx="8060392" cy="1092607"/>
              </a:xfrm>
              <a:prstGeom prst="rect">
                <a:avLst/>
              </a:prstGeom>
              <a:blipFill rotWithShape="1">
                <a:blip r:embed="rId5"/>
                <a:stretch>
                  <a:fillRect l="-1286" t="-3889" r="-454" b="-7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8598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220" y="-48842"/>
            <a:ext cx="9649437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43568" y="764704"/>
            <a:ext cx="806039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dirty="0">
                <a:solidFill>
                  <a:schemeClr val="bg1"/>
                </a:solidFill>
              </a:rPr>
              <a:t>Найдите предыдущий и последующий член прогрессии: </a:t>
            </a:r>
            <a:endParaRPr lang="en-US" sz="25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000129" y="1950760"/>
                <a:ext cx="1144737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600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6000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6000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ru-RU" sz="6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0129" y="1950760"/>
                <a:ext cx="1144737" cy="101566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508104" y="1981278"/>
                <a:ext cx="1144737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600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6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6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ru-RU" sz="6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1981278"/>
                <a:ext cx="1144737" cy="101566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966230" y="3205030"/>
                <a:ext cx="1415067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600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6000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sz="6000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10</m:t>
                          </m:r>
                        </m:sub>
                      </m:sSub>
                    </m:oMath>
                  </m:oMathPara>
                </a14:m>
                <a:endParaRPr lang="ru-RU" sz="6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6230" y="3205030"/>
                <a:ext cx="1415067" cy="101566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483768" y="1950446"/>
                <a:ext cx="1144737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600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6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6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ru-RU" sz="6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1950446"/>
                <a:ext cx="1144737" cy="101566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483768" y="3205030"/>
                <a:ext cx="1091453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600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6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sz="6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9</m:t>
                          </m:r>
                        </m:sub>
                      </m:sSub>
                    </m:oMath>
                  </m:oMathPara>
                </a14:m>
                <a:endParaRPr lang="ru-RU" sz="6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3205030"/>
                <a:ext cx="1091453" cy="101566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542433" y="3229530"/>
                <a:ext cx="1415067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600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6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sz="6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11</m:t>
                          </m:r>
                        </m:sub>
                      </m:sSub>
                    </m:oMath>
                  </m:oMathPara>
                </a14:m>
                <a:endParaRPr lang="ru-RU" sz="6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2433" y="3229530"/>
                <a:ext cx="1415067" cy="101566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101394" y="4509120"/>
                <a:ext cx="1194430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600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6000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6000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ru-RU" sz="6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1394" y="4509120"/>
                <a:ext cx="1194430" cy="101566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710311" y="4531920"/>
                <a:ext cx="1928605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600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6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6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en-US" sz="6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+1</m:t>
                          </m:r>
                        </m:sub>
                      </m:sSub>
                    </m:oMath>
                  </m:oMathPara>
                </a14:m>
                <a:endParaRPr lang="ru-RU" sz="6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0311" y="4531920"/>
                <a:ext cx="1928605" cy="1015663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907704" y="4552800"/>
                <a:ext cx="1928605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600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6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6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en-US" sz="6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−1</m:t>
                          </m:r>
                        </m:sub>
                      </m:sSub>
                    </m:oMath>
                  </m:oMathPara>
                </a14:m>
                <a:endParaRPr lang="ru-RU" sz="6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4552800"/>
                <a:ext cx="1928605" cy="1015663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3964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220" y="-48842"/>
            <a:ext cx="9649437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52912" y="980728"/>
                <a:ext cx="8075240" cy="6617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500" b="1" dirty="0" smtClean="0">
                    <a:solidFill>
                      <a:schemeClr val="bg1"/>
                    </a:solidFill>
                  </a:rPr>
                  <a:t>Справедлива следующая формула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7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sz="37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37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𝒏</m:t>
                        </m:r>
                        <m:r>
                          <a:rPr lang="en-US" sz="37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+</m:t>
                        </m:r>
                        <m:r>
                          <a:rPr lang="en-US" sz="37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ru-RU" sz="3700" b="1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ru-RU" sz="37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sz="37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37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ru-RU" sz="3700" b="1" i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</m:t>
                    </m:r>
                    <m:r>
                      <a:rPr lang="en-US" sz="3700" b="1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𝒅</m:t>
                    </m:r>
                  </m:oMath>
                </a14:m>
                <a:endParaRPr lang="ru-RU" sz="3700" b="1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912" y="980728"/>
                <a:ext cx="8075240" cy="661720"/>
              </a:xfrm>
              <a:prstGeom prst="rect">
                <a:avLst/>
              </a:prstGeom>
              <a:blipFill rotWithShape="1">
                <a:blip r:embed="rId3"/>
                <a:stretch>
                  <a:fillRect l="-1284" b="-157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622191" y="1913424"/>
                <a:ext cx="8053014" cy="8980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2500" b="1" dirty="0">
                    <a:solidFill>
                      <a:schemeClr val="bg1"/>
                    </a:solidFill>
                  </a:rPr>
                  <a:t>Число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𝒅</m:t>
                    </m:r>
                  </m:oMath>
                </a14:m>
                <a:r>
                  <a:rPr lang="ru-RU" sz="2500" b="1" dirty="0">
                    <a:solidFill>
                      <a:schemeClr val="bg1"/>
                    </a:solidFill>
                  </a:rPr>
                  <a:t> называют </a:t>
                </a:r>
                <a:r>
                  <a:rPr lang="ru-RU" sz="2500" b="1" i="1" u="sng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разностью</a:t>
                </a:r>
                <a:r>
                  <a:rPr lang="ru-RU" sz="2500" b="1" dirty="0">
                    <a:solidFill>
                      <a:srgbClr val="FFFF00"/>
                    </a:solidFill>
                  </a:rPr>
                  <a:t> </a:t>
                </a:r>
                <a:r>
                  <a:rPr lang="ru-RU" sz="2500" b="1" dirty="0">
                    <a:solidFill>
                      <a:schemeClr val="bg1"/>
                    </a:solidFill>
                  </a:rPr>
                  <a:t>арифметической прогрессии.</a:t>
                </a: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191" y="1913424"/>
                <a:ext cx="8053014" cy="898003"/>
              </a:xfrm>
              <a:prstGeom prst="rect">
                <a:avLst/>
              </a:prstGeom>
              <a:blipFill rotWithShape="1">
                <a:blip r:embed="rId4"/>
                <a:stretch>
                  <a:fillRect l="-1211" t="-1361" b="-156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588680" y="3040410"/>
            <a:ext cx="8075240" cy="1054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500" b="1" dirty="0" smtClean="0">
                <a:solidFill>
                  <a:schemeClr val="bg1"/>
                </a:solidFill>
              </a:rPr>
              <a:t>Если </a:t>
            </a:r>
            <a:r>
              <a:rPr lang="en-US" sz="2500" b="1" i="1" dirty="0" smtClean="0">
                <a:solidFill>
                  <a:schemeClr val="bg1"/>
                </a:solidFill>
              </a:rPr>
              <a:t>d</a:t>
            </a:r>
            <a:r>
              <a:rPr lang="en-US" sz="2500" b="1" dirty="0" smtClean="0">
                <a:solidFill>
                  <a:schemeClr val="bg1"/>
                </a:solidFill>
              </a:rPr>
              <a:t> </a:t>
            </a:r>
            <a:r>
              <a:rPr lang="en-US" sz="2500" b="1" dirty="0">
                <a:solidFill>
                  <a:schemeClr val="bg1"/>
                </a:solidFill>
              </a:rPr>
              <a:t>&gt; 0  </a:t>
            </a:r>
            <a:r>
              <a:rPr lang="ru-RU" sz="2500" b="1" dirty="0">
                <a:solidFill>
                  <a:schemeClr val="bg1"/>
                </a:solidFill>
              </a:rPr>
              <a:t>прогрессия возрастающая,</a:t>
            </a:r>
          </a:p>
          <a:p>
            <a:pPr>
              <a:spcBef>
                <a:spcPct val="50000"/>
              </a:spcBef>
            </a:pPr>
            <a:r>
              <a:rPr lang="ru-RU" sz="2500" b="1" dirty="0" smtClean="0">
                <a:solidFill>
                  <a:schemeClr val="bg1"/>
                </a:solidFill>
              </a:rPr>
              <a:t>если </a:t>
            </a:r>
            <a:r>
              <a:rPr lang="en-US" sz="2500" b="1" i="1" dirty="0" smtClean="0">
                <a:solidFill>
                  <a:schemeClr val="bg1"/>
                </a:solidFill>
              </a:rPr>
              <a:t>d</a:t>
            </a:r>
            <a:r>
              <a:rPr lang="en-US" sz="2500" b="1" dirty="0" smtClean="0">
                <a:solidFill>
                  <a:schemeClr val="bg1"/>
                </a:solidFill>
              </a:rPr>
              <a:t> </a:t>
            </a:r>
            <a:r>
              <a:rPr lang="en-US" sz="2500" b="1" dirty="0">
                <a:solidFill>
                  <a:schemeClr val="bg1"/>
                </a:solidFill>
              </a:rPr>
              <a:t>&lt; 0  </a:t>
            </a:r>
            <a:r>
              <a:rPr lang="ru-RU" sz="2500" b="1" dirty="0">
                <a:solidFill>
                  <a:schemeClr val="bg1"/>
                </a:solidFill>
              </a:rPr>
              <a:t>прогрессия </a:t>
            </a:r>
            <a:r>
              <a:rPr lang="ru-RU" sz="2500" b="1" dirty="0" smtClean="0">
                <a:solidFill>
                  <a:schemeClr val="bg1"/>
                </a:solidFill>
              </a:rPr>
              <a:t>убывающая</a:t>
            </a:r>
            <a:r>
              <a:rPr lang="ru-RU" sz="2500" b="1" dirty="0" smtClean="0">
                <a:solidFill>
                  <a:schemeClr val="bg1"/>
                </a:solidFill>
              </a:rPr>
              <a:t>.</a:t>
            </a:r>
            <a:endParaRPr lang="ru-RU" sz="2500" b="1" dirty="0" smtClean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1640" y="4293096"/>
            <a:ext cx="7746783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500" b="1" dirty="0">
                <a:solidFill>
                  <a:schemeClr val="bg1"/>
                </a:solidFill>
              </a:rPr>
              <a:t>Возрастающие и убывающие последовательности объединяют </a:t>
            </a:r>
            <a:r>
              <a:rPr lang="ru-RU" sz="2500" b="1" dirty="0" smtClean="0">
                <a:solidFill>
                  <a:schemeClr val="bg1"/>
                </a:solidFill>
              </a:rPr>
              <a:t> термином </a:t>
            </a:r>
            <a:r>
              <a:rPr lang="ru-RU" sz="2500" b="1" dirty="0">
                <a:solidFill>
                  <a:schemeClr val="bg1"/>
                </a:solidFill>
              </a:rPr>
              <a:t>– </a:t>
            </a:r>
            <a:r>
              <a:rPr lang="ru-RU" sz="25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монотонные последовательности</a:t>
            </a:r>
            <a:r>
              <a:rPr lang="ru-RU" sz="25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5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02230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220" y="-48842"/>
            <a:ext cx="9649437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39552" y="620688"/>
                <a:ext cx="7920880" cy="38313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000" b="1" dirty="0" smtClean="0">
                    <a:solidFill>
                      <a:schemeClr val="bg1"/>
                    </a:solidFill>
                  </a:rPr>
                  <a:t>Перепишем формулу </a:t>
                </a:r>
                <a:r>
                  <a:rPr lang="en-US" sz="2000" b="1" i="1" dirty="0">
                    <a:solidFill>
                      <a:schemeClr val="bg1"/>
                    </a:solidFill>
                  </a:rPr>
                  <a:t>n</a:t>
                </a:r>
                <a:r>
                  <a:rPr lang="en-US" sz="2000" b="1" dirty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– </a:t>
                </a:r>
                <a:r>
                  <a:rPr lang="ru-RU" sz="2000" b="1" dirty="0" err="1">
                    <a:solidFill>
                      <a:schemeClr val="bg1"/>
                    </a:solidFill>
                  </a:rPr>
                  <a:t>го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 члена арифметической 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прогрессии</a:t>
                </a:r>
              </a:p>
              <a:p>
                <a:pPr algn="ctr"/>
                <a:r>
                  <a:rPr lang="ru-RU" sz="2800" b="1" dirty="0" smtClean="0">
                    <a:solidFill>
                      <a:schemeClr val="bg1"/>
                    </a:solidFill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ru-RU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ru-RU" sz="28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ru-RU" sz="2800" b="1">
                        <a:solidFill>
                          <a:schemeClr val="bg1"/>
                        </a:solidFill>
                        <a:latin typeface="Cambria Math"/>
                      </a:rPr>
                      <m:t>+(</m:t>
                    </m:r>
                    <m:r>
                      <a:rPr lang="en-US" sz="2800" b="1" i="1">
                        <a:solidFill>
                          <a:schemeClr val="bg1"/>
                        </a:solidFill>
                        <a:latin typeface="Cambria Math"/>
                      </a:rPr>
                      <m:t>𝒏</m:t>
                    </m:r>
                    <m:r>
                      <a:rPr lang="ru-RU" sz="2800" b="1" i="1">
                        <a:solidFill>
                          <a:schemeClr val="bg1"/>
                        </a:solidFill>
                        <a:latin typeface="Cambria Math"/>
                      </a:rPr>
                      <m:t>−</m:t>
                    </m:r>
                    <m:r>
                      <a:rPr lang="en-US" sz="2800" b="1" i="1">
                        <a:solidFill>
                          <a:schemeClr val="bg1"/>
                        </a:solidFill>
                        <a:latin typeface="Cambria Math"/>
                      </a:rPr>
                      <m:t>𝟏</m:t>
                    </m:r>
                    <m:r>
                      <a:rPr lang="ru-RU" sz="2800" b="1">
                        <a:solidFill>
                          <a:schemeClr val="bg1"/>
                        </a:solidFill>
                        <a:latin typeface="Cambria Math"/>
                      </a:rPr>
                      <m:t>)</m:t>
                    </m:r>
                    <m:r>
                      <a:rPr lang="en-US" sz="2800" b="1" i="1">
                        <a:solidFill>
                          <a:schemeClr val="bg1"/>
                        </a:solidFill>
                        <a:latin typeface="Cambria Math"/>
                      </a:rPr>
                      <m:t>𝒅</m:t>
                    </m:r>
                  </m:oMath>
                </a14:m>
                <a:r>
                  <a:rPr lang="en-US" sz="2800" b="1" dirty="0">
                    <a:solidFill>
                      <a:schemeClr val="bg1"/>
                    </a:solidFill>
                  </a:rPr>
                  <a:t> </a:t>
                </a:r>
                <a:endParaRPr lang="ru-RU" sz="2800" b="1" dirty="0" smtClean="0">
                  <a:solidFill>
                    <a:schemeClr val="bg1"/>
                  </a:solidFill>
                </a:endParaRPr>
              </a:p>
              <a:p>
                <a:r>
                  <a:rPr lang="ru-RU" sz="2000" b="1" dirty="0" smtClean="0">
                    <a:solidFill>
                      <a:schemeClr val="bg1"/>
                    </a:solidFill>
                  </a:rPr>
                  <a:t>в 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виде 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ru-RU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ru-RU" sz="28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ru-RU" sz="2800" b="1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r>
                      <a:rPr lang="en-US" sz="2800" b="1" i="1">
                        <a:solidFill>
                          <a:schemeClr val="bg1"/>
                        </a:solidFill>
                        <a:latin typeface="Cambria Math"/>
                      </a:rPr>
                      <m:t>𝒏𝒅</m:t>
                    </m:r>
                    <m:r>
                      <a:rPr lang="en-US" sz="2800" b="1" i="1">
                        <a:solidFill>
                          <a:schemeClr val="bg1"/>
                        </a:solidFill>
                        <a:latin typeface="Cambria Math"/>
                      </a:rPr>
                      <m:t>−</m:t>
                    </m:r>
                    <m:r>
                      <a:rPr lang="en-US" sz="2800" b="1" i="1">
                        <a:solidFill>
                          <a:schemeClr val="bg1"/>
                        </a:solidFill>
                        <a:latin typeface="Cambria Math"/>
                      </a:rPr>
                      <m:t>𝒅</m:t>
                    </m:r>
                  </m:oMath>
                </a14:m>
                <a:endParaRPr lang="ru-RU" sz="2800" b="1" dirty="0">
                  <a:solidFill>
                    <a:schemeClr val="bg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ru-RU" sz="28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ru-RU" sz="28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>
                          <a:solidFill>
                            <a:schemeClr val="bg1"/>
                          </a:solidFill>
                          <a:latin typeface="Cambria Math"/>
                        </a:rPr>
                        <m:t>𝒅𝒏</m:t>
                      </m:r>
                      <m:r>
                        <a:rPr lang="en-US" sz="28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28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8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800" b="1" i="1">
                          <a:solidFill>
                            <a:schemeClr val="bg1"/>
                          </a:solidFill>
                          <a:latin typeface="Cambria Math"/>
                        </a:rPr>
                        <m:t>𝒅</m:t>
                      </m:r>
                      <m:r>
                        <a:rPr lang="en-US" sz="2800" b="1" i="1">
                          <a:solidFill>
                            <a:schemeClr val="bg1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2800" b="1" dirty="0">
                  <a:solidFill>
                    <a:schemeClr val="bg1"/>
                  </a:solidFill>
                </a:endParaRPr>
              </a:p>
              <a:p>
                <a:r>
                  <a:rPr lang="ru-RU" sz="2000" b="1" dirty="0">
                    <a:solidFill>
                      <a:schemeClr val="bg1"/>
                    </a:solidFill>
                  </a:rPr>
                  <a:t>Введём обозначения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: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ru-RU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ru-RU" sz="28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en-US" sz="2800" b="1" i="1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>
                        <a:solidFill>
                          <a:schemeClr val="bg1"/>
                        </a:solidFill>
                        <a:latin typeface="Cambria Math"/>
                      </a:rPr>
                      <m:t>, </m:t>
                    </m:r>
                    <m:r>
                      <a:rPr lang="ru-RU" sz="2800" b="1" i="1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ru-RU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ru-RU" sz="2800" b="1" i="1">
                        <a:solidFill>
                          <a:schemeClr val="bg1"/>
                        </a:solidFill>
                        <a:latin typeface="Cambria Math"/>
                      </a:rPr>
                      <m:t>−</m:t>
                    </m:r>
                    <m:r>
                      <a:rPr lang="en-US" sz="2800" b="1" i="1">
                        <a:solidFill>
                          <a:schemeClr val="bg1"/>
                        </a:solidFill>
                        <a:latin typeface="Cambria Math"/>
                      </a:rPr>
                      <m:t>𝒅</m:t>
                    </m:r>
                    <m:r>
                      <a:rPr lang="ru-RU" sz="28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en-US" sz="2800" b="1" i="1">
                        <a:solidFill>
                          <a:schemeClr val="bg1"/>
                        </a:solidFill>
                        <a:latin typeface="Cambria Math"/>
                      </a:rPr>
                      <m:t>𝒃</m:t>
                    </m:r>
                    <m:r>
                      <a:rPr lang="ru-RU" sz="2800" b="1" i="1">
                        <a:solidFill>
                          <a:schemeClr val="bg1"/>
                        </a:solidFill>
                        <a:latin typeface="Cambria Math"/>
                      </a:rPr>
                      <m:t>,   </m:t>
                    </m:r>
                    <m:r>
                      <a:rPr lang="en-US" sz="2800" b="1" i="1">
                        <a:solidFill>
                          <a:schemeClr val="bg1"/>
                        </a:solidFill>
                        <a:latin typeface="Cambria Math"/>
                      </a:rPr>
                      <m:t>𝒏</m:t>
                    </m:r>
                    <m:r>
                      <a:rPr lang="ru-RU" sz="28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en-US" sz="2800" b="1" i="1">
                        <a:solidFill>
                          <a:schemeClr val="bg1"/>
                        </a:solidFill>
                        <a:latin typeface="Cambria Math"/>
                      </a:rPr>
                      <m:t>𝒙</m:t>
                    </m:r>
                    <m:r>
                      <a:rPr lang="ru-RU" sz="2800" b="1" i="1">
                        <a:solidFill>
                          <a:schemeClr val="bg1"/>
                        </a:solidFill>
                        <a:latin typeface="Cambria Math"/>
                      </a:rPr>
                      <m:t>.</m:t>
                    </m:r>
                  </m:oMath>
                </a14:m>
                <a:r>
                  <a:rPr lang="ru-RU" sz="2800" b="1" dirty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 smtClean="0">
                    <a:solidFill>
                      <a:schemeClr val="bg1"/>
                    </a:solidFill>
                  </a:rPr>
                  <a:t>Получим                          </a:t>
                </a:r>
                <a14:m>
                  <m:oMath xmlns:m="http://schemas.openxmlformats.org/officeDocument/2006/math">
                    <m:r>
                      <a:rPr lang="ru-RU" sz="2800" b="1" i="1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>
                        <a:solidFill>
                          <a:schemeClr val="bg1"/>
                        </a:solidFill>
                        <a:latin typeface="Cambria Math"/>
                      </a:rPr>
                      <m:t>𝒅𝒙</m:t>
                    </m:r>
                    <m:r>
                      <a:rPr lang="ru-RU" sz="2800" b="1" i="1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r>
                      <a:rPr lang="ru-RU" sz="2800" b="1" i="1">
                        <a:solidFill>
                          <a:schemeClr val="bg1"/>
                        </a:solidFill>
                        <a:latin typeface="Cambria Math"/>
                      </a:rPr>
                      <m:t>𝒃</m:t>
                    </m:r>
                    <m:r>
                      <a:rPr lang="ru-RU" sz="2800" b="1" i="1">
                        <a:solidFill>
                          <a:schemeClr val="bg1"/>
                        </a:solidFill>
                        <a:latin typeface="Cambria Math"/>
                      </a:rPr>
                      <m:t>, </m:t>
                    </m:r>
                    <m:r>
                      <a:rPr lang="ru-RU" sz="2800" b="1" i="1">
                        <a:solidFill>
                          <a:schemeClr val="bg1"/>
                        </a:solidFill>
                        <a:latin typeface="Cambria Math"/>
                      </a:rPr>
                      <m:t>𝒙</m:t>
                    </m:r>
                    <m:r>
                      <a:rPr lang="ru-RU" sz="2800" b="1" i="1">
                        <a:solidFill>
                          <a:schemeClr val="bg1"/>
                        </a:solidFill>
                        <a:latin typeface="Cambria Math"/>
                      </a:rPr>
                      <m:t>𝝐</m:t>
                    </m:r>
                    <m:r>
                      <a:rPr lang="ru-RU" sz="2800" b="1" i="1">
                        <a:solidFill>
                          <a:schemeClr val="bg1"/>
                        </a:solidFill>
                        <a:latin typeface="Cambria Math"/>
                      </a:rPr>
                      <m:t>𝑵</m:t>
                    </m:r>
                    <m:r>
                      <a:rPr lang="ru-RU" sz="2800" b="1" i="1">
                        <a:solidFill>
                          <a:schemeClr val="bg1"/>
                        </a:solidFill>
                        <a:latin typeface="Cambria Math"/>
                      </a:rPr>
                      <m:t>.</m:t>
                    </m:r>
                  </m:oMath>
                </a14:m>
                <a:endParaRPr lang="ru-RU" sz="2800" b="1" dirty="0">
                  <a:solidFill>
                    <a:schemeClr val="bg1"/>
                  </a:solidFill>
                </a:endParaRPr>
              </a:p>
              <a:p>
                <a:r>
                  <a:rPr lang="ru-RU" sz="2000" b="1" dirty="0">
                    <a:solidFill>
                      <a:schemeClr val="bg1"/>
                    </a:solidFill>
                  </a:rPr>
                  <a:t>Значит, арифметическую прогрессию можно рассматривать как </a:t>
                </a:r>
                <a:r>
                  <a:rPr lang="ru-RU" sz="2000" b="1" i="1" u="sng" dirty="0">
                    <a:solidFill>
                      <a:srgbClr val="FFFF00"/>
                    </a:solidFill>
                  </a:rPr>
                  <a:t>линейную функцию, заданную на множестве натуральных чисел.</a:t>
                </a:r>
              </a:p>
              <a:p>
                <a:r>
                  <a:rPr lang="ru-RU" sz="2000" b="1" dirty="0">
                    <a:solidFill>
                      <a:schemeClr val="bg1"/>
                    </a:solidFill>
                  </a:rPr>
                  <a:t>Угловой коэффициент этой линейной функции равен </a:t>
                </a:r>
                <a:r>
                  <a:rPr lang="en-US" sz="2000" b="1" i="1" dirty="0">
                    <a:solidFill>
                      <a:schemeClr val="bg1"/>
                    </a:solidFill>
                  </a:rPr>
                  <a:t>d</a:t>
                </a:r>
                <a:r>
                  <a:rPr lang="en-US" sz="2000" b="1" dirty="0">
                    <a:solidFill>
                      <a:schemeClr val="bg1"/>
                    </a:solidFill>
                  </a:rPr>
                  <a:t> </a:t>
                </a:r>
                <a:r>
                  <a:rPr lang="ru-RU" sz="2000" b="1" dirty="0">
                    <a:solidFill>
                      <a:schemeClr val="bg1"/>
                    </a:solidFill>
                  </a:rPr>
                  <a:t>– разности арифметической прогрессии.</a:t>
                </a: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620688"/>
                <a:ext cx="7920880" cy="3831305"/>
              </a:xfrm>
              <a:prstGeom prst="rect">
                <a:avLst/>
              </a:prstGeom>
              <a:blipFill rotWithShape="1">
                <a:blip r:embed="rId3"/>
                <a:stretch>
                  <a:fillRect l="-847" t="-796" b="-19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2" descr="C:\Documents and Settings\Admin\Мои документы\Kyocera_20170105_002\Scan_0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208" y="4046943"/>
            <a:ext cx="2870815" cy="2247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6097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220" y="-48842"/>
            <a:ext cx="9649437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4543522"/>
              </p:ext>
            </p:extLst>
          </p:nvPr>
        </p:nvGraphicFramePr>
        <p:xfrm>
          <a:off x="714375" y="642938"/>
          <a:ext cx="3619504" cy="37465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2438"/>
                <a:gridCol w="452438"/>
                <a:gridCol w="452438"/>
                <a:gridCol w="452438"/>
                <a:gridCol w="452438"/>
                <a:gridCol w="452438"/>
                <a:gridCol w="452438"/>
                <a:gridCol w="452438"/>
              </a:tblGrid>
              <a:tr h="468313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313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313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313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313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313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313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313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5" name="Прямая со стрелкой 4"/>
          <p:cNvCxnSpPr/>
          <p:nvPr/>
        </p:nvCxnSpPr>
        <p:spPr>
          <a:xfrm>
            <a:off x="714375" y="3429000"/>
            <a:ext cx="3643313" cy="158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5400000" flipH="1" flipV="1">
            <a:off x="-214312" y="2500313"/>
            <a:ext cx="3714750" cy="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3786188" y="4286250"/>
            <a:ext cx="214312" cy="2000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3286125" y="3286125"/>
            <a:ext cx="214313" cy="2000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2857500" y="2428875"/>
            <a:ext cx="214313" cy="2000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2428875" y="1500188"/>
            <a:ext cx="214313" cy="2000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1928813" y="571500"/>
            <a:ext cx="214312" cy="2000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4520739" y="798195"/>
            <a:ext cx="4299733" cy="3662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Задание ОГЭ</a:t>
            </a:r>
            <a:endParaRPr lang="en-US" sz="3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eaLnBrk="1" hangingPunct="1"/>
            <a:r>
              <a:rPr lang="ru-RU" sz="2500" b="1" dirty="0" smtClean="0">
                <a:solidFill>
                  <a:schemeClr val="bg1"/>
                </a:solidFill>
                <a:latin typeface="+mn-lt"/>
              </a:rPr>
              <a:t>Члены </a:t>
            </a:r>
            <a:r>
              <a:rPr lang="ru-RU" sz="2500" b="1" dirty="0">
                <a:solidFill>
                  <a:schemeClr val="bg1"/>
                </a:solidFill>
                <a:latin typeface="+mn-lt"/>
              </a:rPr>
              <a:t>последовательности </a:t>
            </a:r>
          </a:p>
          <a:p>
            <a:pPr eaLnBrk="1" hangingPunct="1"/>
            <a:r>
              <a:rPr lang="ru-RU" sz="2500" b="1" dirty="0">
                <a:solidFill>
                  <a:schemeClr val="bg1"/>
                </a:solidFill>
                <a:latin typeface="+mn-lt"/>
              </a:rPr>
              <a:t>можно изображать точками на координатной плоскости. Для этого по горизонтальной оси откладывают номер члена, а по вертикальной – соответствующий член последовательности.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559481" y="4578459"/>
            <a:ext cx="7992391" cy="1246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500" b="1" dirty="0">
                <a:solidFill>
                  <a:schemeClr val="bg1"/>
                </a:solidFill>
                <a:latin typeface="+mn-lt"/>
              </a:rPr>
              <a:t>На рисунке изображены точками первые пять членов</a:t>
            </a:r>
          </a:p>
          <a:p>
            <a:pPr eaLnBrk="1" hangingPunct="1"/>
            <a:r>
              <a:rPr lang="ru-RU" sz="2500" b="1" dirty="0" smtClean="0">
                <a:solidFill>
                  <a:schemeClr val="bg1"/>
                </a:solidFill>
                <a:latin typeface="+mn-lt"/>
              </a:rPr>
              <a:t>арифметической прогрессии. </a:t>
            </a:r>
            <a:r>
              <a:rPr lang="ru-RU" sz="2500" b="1" dirty="0">
                <a:solidFill>
                  <a:schemeClr val="bg1"/>
                </a:solidFill>
                <a:latin typeface="+mn-lt"/>
              </a:rPr>
              <a:t>Найдите первый член прогрессии и разность прогрессии.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946027" y="563880"/>
                <a:ext cx="85677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4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ru-RU" sz="4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027" y="563880"/>
                <a:ext cx="856773" cy="70788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3969622" y="3312901"/>
            <a:ext cx="4539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i="1" dirty="0" smtClean="0">
                <a:solidFill>
                  <a:schemeClr val="bg1"/>
                </a:solidFill>
              </a:rPr>
              <a:t>n</a:t>
            </a:r>
            <a:endParaRPr lang="ru-RU" sz="4000" i="1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968992" y="3325993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1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224359" y="2666570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1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710882" y="5589240"/>
            <a:ext cx="14276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Ответ: 6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857291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1464</Words>
  <Application>Microsoft Office PowerPoint</Application>
  <PresentationFormat>Экран (4:3)</PresentationFormat>
  <Paragraphs>127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Арифметическая прогрессия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Графики функций</dc:title>
  <dc:creator>Догадова</dc:creator>
  <cp:lastModifiedBy>Догадова</cp:lastModifiedBy>
  <cp:revision>35</cp:revision>
  <dcterms:created xsi:type="dcterms:W3CDTF">2016-08-08T13:26:46Z</dcterms:created>
  <dcterms:modified xsi:type="dcterms:W3CDTF">2017-02-03T06:58:51Z</dcterms:modified>
</cp:coreProperties>
</file>