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6" r:id="rId5"/>
    <p:sldId id="277" r:id="rId6"/>
    <p:sldId id="274" r:id="rId7"/>
    <p:sldId id="27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11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57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70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898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11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39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50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14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12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11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C2FD2-1B06-4CC0-A3DA-4D003ADC7D0A}" type="datetimeFigureOut">
              <a:rPr lang="ru-RU" smtClean="0"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18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9.png"/><Relationship Id="rId5" Type="http://schemas.openxmlformats.org/officeDocument/2006/relationships/image" Target="../media/image24.png"/><Relationship Id="rId10" Type="http://schemas.openxmlformats.org/officeDocument/2006/relationships/image" Target="../media/image28.png"/><Relationship Id="rId4" Type="http://schemas.openxmlformats.org/officeDocument/2006/relationships/image" Target="../media/image23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1540" y="2564904"/>
            <a:ext cx="8280920" cy="223224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Умножение вектора </a:t>
            </a:r>
            <a:br>
              <a:rPr lang="ru-RU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на число</a:t>
            </a:r>
            <a:endParaRPr lang="ru-RU" sz="5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05767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Геометрия, 9 класс</a:t>
            </a:r>
            <a:endParaRPr 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752" y="476672"/>
            <a:ext cx="2884853" cy="244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0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2016224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  <a:tabLst>
                    <a:tab pos="0" algn="l"/>
                  </a:tabLst>
                </a:pPr>
                <a:r>
                  <a:rPr lang="ru-RU" sz="2700" i="1" dirty="0" smtClean="0">
                    <a:solidFill>
                      <a:srgbClr val="FF0000"/>
                    </a:solidFill>
                  </a:rPr>
                  <a:t>Произведением</a:t>
                </a:r>
                <a:r>
                  <a:rPr lang="ru-RU" sz="2700" dirty="0" smtClean="0"/>
                  <a:t> ненулевого вектора </a:t>
                </a:r>
                <a:r>
                  <a:rPr lang="ru-RU" sz="27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 smtClean="0"/>
                  <a:t> </a:t>
                </a:r>
                <a:r>
                  <a:rPr lang="ru-RU" sz="2700" dirty="0"/>
                  <a:t>на </a:t>
                </a:r>
                <a:r>
                  <a:rPr lang="ru-RU" sz="2700" dirty="0">
                    <a:solidFill>
                      <a:srgbClr val="FF0000"/>
                    </a:solidFill>
                  </a:rPr>
                  <a:t>число </a:t>
                </a:r>
                <a:r>
                  <a:rPr lang="en-US" sz="2700" i="1" dirty="0" smtClean="0">
                    <a:solidFill>
                      <a:srgbClr val="FF0000"/>
                    </a:solidFill>
                  </a:rPr>
                  <a:t>k</a:t>
                </a:r>
                <a:r>
                  <a:rPr lang="ru-RU" sz="2700" dirty="0" smtClean="0">
                    <a:solidFill>
                      <a:srgbClr val="FF0000"/>
                    </a:solidFill>
                  </a:rPr>
                  <a:t> </a:t>
                </a:r>
                <a:r>
                  <a:rPr lang="ru-RU" sz="2700" dirty="0"/>
                  <a:t>называется такой 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700" dirty="0"/>
                  <a:t>, длина которого равна вектору  </a:t>
                </a:r>
                <a:r>
                  <a:rPr lang="ru-RU" sz="27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27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700" b="0" i="1" smtClean="0">
                            <a:latin typeface="Cambria Math"/>
                          </a:rPr>
                          <m:t>𝑘</m:t>
                        </m:r>
                      </m:e>
                    </m:d>
                    <m:d>
                      <m:dPr>
                        <m:begChr m:val="|"/>
                        <m:endChr m:val="|"/>
                        <m:ctrlPr>
                          <a:rPr lang="ru-RU" sz="2700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RU" sz="27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700" b="0" i="1" smtClean="0">
                                <a:latin typeface="Cambria Math"/>
                              </a:rPr>
                              <m:t>𝑎</m:t>
                            </m:r>
                          </m:e>
                        </m:acc>
                      </m:e>
                    </m:d>
                  </m:oMath>
                </a14:m>
                <a:r>
                  <a:rPr lang="ru-RU" sz="2700" dirty="0" smtClean="0"/>
                  <a:t> , </a:t>
                </a:r>
                <a:r>
                  <a:rPr lang="ru-RU" sz="2700" dirty="0"/>
                  <a:t>причем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/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700" dirty="0" err="1"/>
                  <a:t>сонаправлены</a:t>
                </a:r>
                <a:r>
                  <a:rPr lang="ru-RU" sz="2700" dirty="0"/>
                  <a:t> при </a:t>
                </a:r>
                <a:r>
                  <a:rPr lang="en-US" sz="2700" i="1" dirty="0"/>
                  <a:t>k</a:t>
                </a:r>
                <a:r>
                  <a:rPr lang="ru-RU" sz="2700" dirty="0"/>
                  <a:t> ≥ </a:t>
                </a:r>
                <a:r>
                  <a:rPr lang="en-US" sz="2700" dirty="0"/>
                  <a:t>0</a:t>
                </a:r>
                <a:r>
                  <a:rPr lang="ru-RU" sz="2700" dirty="0"/>
                  <a:t> </a:t>
                </a:r>
                <a:r>
                  <a:rPr lang="ru-RU" sz="2700" dirty="0" smtClean="0"/>
                  <a:t>и противоположно </a:t>
                </a:r>
                <a:r>
                  <a:rPr lang="ru-RU" sz="2700" dirty="0"/>
                  <a:t>направлены при </a:t>
                </a:r>
                <a:r>
                  <a:rPr lang="en-US" sz="2700" i="1" dirty="0"/>
                  <a:t>k</a:t>
                </a:r>
                <a:r>
                  <a:rPr lang="ru-RU" sz="2700" dirty="0"/>
                  <a:t> </a:t>
                </a:r>
                <a:r>
                  <a:rPr lang="en-US" sz="2700" dirty="0"/>
                  <a:t>&lt;</a:t>
                </a:r>
                <a:r>
                  <a:rPr lang="ru-RU" sz="2700" dirty="0"/>
                  <a:t> 0.</a:t>
                </a: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  <a:buFont typeface="Wingdings" pitchFamily="2" charset="2"/>
                  <a:buNone/>
                </a:pPr>
                <a:endParaRPr lang="en-US" i="1" dirty="0" smtClean="0"/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  <a:buFont typeface="Wingdings" pitchFamily="2" charset="2"/>
                  <a:buNone/>
                </a:pPr>
                <a:endParaRPr lang="en-US" i="1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2016224"/>
              </a:xfrm>
              <a:blipFill rotWithShape="1">
                <a:blip r:embed="rId3"/>
                <a:stretch>
                  <a:fillRect l="-1333" t="-2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Умножение вектора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на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число</a:t>
            </a:r>
            <a:endParaRPr lang="ru-RU" sz="36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827940" y="4095526"/>
            <a:ext cx="865188" cy="282529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 flipH="1">
            <a:off x="2456721" y="3271572"/>
            <a:ext cx="1727200" cy="562344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 flipV="1">
            <a:off x="1481284" y="4332642"/>
            <a:ext cx="2447950" cy="791616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893295" y="3684690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95" y="3684690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705259" y="3009962"/>
                <a:ext cx="9175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−2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259" y="3009962"/>
                <a:ext cx="917575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1968974" y="4205230"/>
                <a:ext cx="9175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3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974" y="4205230"/>
                <a:ext cx="917575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004048" y="3210017"/>
                <a:ext cx="249792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↑↓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(−2</m:t>
                      </m:r>
                      <m:acc>
                        <m:accPr>
                          <m:chr m:val="⃗"/>
                          <m:ctrlPr>
                            <a:rPr lang="en-US" sz="3600" b="0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acc>
                      <m:r>
                        <a:rPr lang="en-US" sz="3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10017"/>
                <a:ext cx="2497928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5220072" y="4205785"/>
                <a:ext cx="176856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↑↑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3</m:t>
                      </m:r>
                      <m:acc>
                        <m:accPr>
                          <m:chr m:val="⃗"/>
                          <m:ctrlPr>
                            <a:rPr lang="en-US" sz="3600" b="0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4205785"/>
                <a:ext cx="1768561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637502" y="5301208"/>
                <a:ext cx="7956376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700" dirty="0"/>
                  <a:t>Для любого числа </a:t>
                </a:r>
                <a:r>
                  <a:rPr lang="ru-RU" sz="2700" i="1" dirty="0"/>
                  <a:t>k</a:t>
                </a:r>
                <a:r>
                  <a:rPr lang="ru-RU" sz="2700" dirty="0"/>
                  <a:t> и любого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/>
                  <a:t>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/>
                  <a:t> и </a:t>
                </a:r>
                <a14:m>
                  <m:oMath xmlns:m="http://schemas.openxmlformats.org/officeDocument/2006/math">
                    <m:r>
                      <a:rPr lang="en-US" sz="2700" i="1">
                        <a:latin typeface="Cambria Math"/>
                      </a:rPr>
                      <m:t>𝑘</m:t>
                    </m:r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/>
                  <a:t> </a:t>
                </a:r>
                <a:r>
                  <a:rPr lang="en-US" sz="2700" dirty="0"/>
                  <a:t> </a:t>
                </a:r>
                <a:r>
                  <a:rPr lang="ru-RU" sz="2700" dirty="0" err="1"/>
                  <a:t>коллинеарны</a:t>
                </a:r>
                <a:r>
                  <a:rPr lang="en-US" sz="2700" dirty="0"/>
                  <a:t> (</a:t>
                </a:r>
                <a:r>
                  <a:rPr lang="ru-RU" sz="2700" dirty="0"/>
                  <a:t>лежат на одной прямой или параллельных прямых).</a:t>
                </a: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02" y="5301208"/>
                <a:ext cx="7956376" cy="1338828"/>
              </a:xfrm>
              <a:prstGeom prst="rect">
                <a:avLst/>
              </a:prstGeom>
              <a:blipFill rotWithShape="1">
                <a:blip r:embed="rId9"/>
                <a:stretch>
                  <a:fillRect l="-1456" t="-3653" r="-460" b="-114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410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11" grpId="0" animBg="1"/>
      <p:bldP spid="18" grpId="0" animBg="1"/>
      <p:bldP spid="20" grpId="0" animBg="1"/>
      <p:bldP spid="21" grpId="0"/>
      <p:bldP spid="22" grpId="0"/>
      <p:bldP spid="23" grpId="0"/>
      <p:bldP spid="4" grpId="0"/>
      <p:bldP spid="2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Произведение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нулевого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вектора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197281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700" i="1" dirty="0" smtClean="0">
                    <a:solidFill>
                      <a:srgbClr val="FF0000"/>
                    </a:solidFill>
                  </a:rPr>
                  <a:t>Произведением нулевого вектора </a:t>
                </a:r>
                <a:r>
                  <a:rPr lang="ru-RU" sz="2700" dirty="0" smtClean="0"/>
                  <a:t>на любое число считается нулевой вектор.</a:t>
                </a:r>
              </a:p>
              <a:p>
                <a:pPr marL="0" indent="0">
                  <a:buNone/>
                </a:pPr>
                <a:endParaRPr lang="en-US" sz="13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4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400" i="1">
                              <a:latin typeface="Cambria Math"/>
                            </a:rPr>
                            <m:t>0</m:t>
                          </m:r>
                        </m:e>
                      </m:acc>
                      <m:r>
                        <a:rPr lang="ru-RU" sz="4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44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4400" i="1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44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400" i="1">
                              <a:latin typeface="Cambria Math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972816"/>
              </a:xfrm>
              <a:blipFill rotWithShape="1">
                <a:blip r:embed="rId3"/>
                <a:stretch>
                  <a:fillRect l="-1333" t="-24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Овал 7"/>
          <p:cNvSpPr/>
          <p:nvPr/>
        </p:nvSpPr>
        <p:spPr>
          <a:xfrm>
            <a:off x="1835696" y="428506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907704" y="3573016"/>
                <a:ext cx="625492" cy="856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ru-RU" sz="4400" b="0" i="1" smtClean="0">
                              <a:latin typeface="Cambria Math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ru-RU" sz="4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3573016"/>
                <a:ext cx="625492" cy="8560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75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58618" y="1340768"/>
                <a:ext cx="5554960" cy="9647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Постройте вектор</a:t>
                </a:r>
                <a:r>
                  <a:rPr lang="en-US" dirty="0" smtClean="0"/>
                  <a:t> 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acc>
                      <m:accPr>
                        <m:chr m:val="⃗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ru-RU" b="0" i="1" smtClean="0">
                        <a:latin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8618" y="1340768"/>
                <a:ext cx="5554960" cy="964704"/>
              </a:xfrm>
              <a:blipFill rotWithShape="1">
                <a:blip r:embed="rId3"/>
                <a:stretch>
                  <a:fillRect l="-28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Пример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1</a:t>
            </a:r>
            <a:endParaRPr lang="ru-RU" sz="36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971600" y="2601005"/>
            <a:ext cx="2015868" cy="661023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flipV="1">
            <a:off x="971600" y="3486119"/>
            <a:ext cx="1007934" cy="3305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3463841" y="2601005"/>
            <a:ext cx="1108159" cy="1309556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592531" y="2420872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531" y="2420872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205865" y="3671701"/>
                <a:ext cx="539403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865" y="3671701"/>
                <a:ext cx="539403" cy="898964"/>
              </a:xfrm>
              <a:prstGeom prst="rect">
                <a:avLst/>
              </a:prstGeom>
              <a:blipFill rotWithShape="1">
                <a:blip r:embed="rId5"/>
                <a:stretch>
                  <a:fillRect r="-34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987225" y="2738808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𝒚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225" y="2738808"/>
                <a:ext cx="53940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Объект 2"/>
              <p:cNvSpPr txBox="1">
                <a:spLocks/>
              </p:cNvSpPr>
              <p:nvPr/>
            </p:nvSpPr>
            <p:spPr>
              <a:xfrm>
                <a:off x="4931905" y="2118653"/>
                <a:ext cx="3456384" cy="9647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ru-RU" dirty="0" smtClean="0"/>
                  <a:t>Решение: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ru-RU" dirty="0" smtClean="0"/>
                  <a:t>1. Постройте вектор</a:t>
                </a:r>
                <a:r>
                  <a:rPr lang="en-US" dirty="0" smtClean="0"/>
                  <a:t> 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den>
                    </m:f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ru-RU" i="1" smtClean="0">
                        <a:latin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3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905" y="2118653"/>
                <a:ext cx="3456384" cy="964704"/>
              </a:xfrm>
              <a:prstGeom prst="rect">
                <a:avLst/>
              </a:prstGeom>
              <a:blipFill rotWithShape="1">
                <a:blip r:embed="rId7"/>
                <a:stretch>
                  <a:fillRect l="-2822" t="-11392" b="-6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Объект 2"/>
              <p:cNvSpPr txBox="1">
                <a:spLocks/>
              </p:cNvSpPr>
              <p:nvPr/>
            </p:nvSpPr>
            <p:spPr>
              <a:xfrm>
                <a:off x="4932039" y="3000418"/>
                <a:ext cx="4037789" cy="18436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500" dirty="0" smtClean="0"/>
                  <a:t>2. Строим  сумму векторов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5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5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500" i="1">
                            <a:latin typeface="Cambria Math"/>
                          </a:rPr>
                          <m:t>2</m:t>
                        </m:r>
                      </m:den>
                    </m:f>
                    <m:acc>
                      <m:accPr>
                        <m:chr m:val="⃗"/>
                        <m:ctrlPr>
                          <a:rPr lang="en-US" sz="25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ru-RU" sz="25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ru-RU" sz="25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по правилу треугольника  (или параллелограмма)</a:t>
                </a:r>
                <a:endParaRPr lang="ru-RU" sz="2500" dirty="0"/>
              </a:p>
            </p:txBody>
          </p:sp>
        </mc:Choice>
        <mc:Fallback>
          <p:sp>
            <p:nvSpPr>
              <p:cNvPr id="1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39" y="3000418"/>
                <a:ext cx="4037789" cy="1843624"/>
              </a:xfrm>
              <a:prstGeom prst="rect">
                <a:avLst/>
              </a:prstGeom>
              <a:blipFill rotWithShape="1">
                <a:blip r:embed="rId8"/>
                <a:stretch>
                  <a:fillRect l="-2417" t="-2310" b="-39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1835696" y="508518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V="1">
            <a:off x="1907704" y="4799246"/>
            <a:ext cx="1007934" cy="35794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047148" y="4308737"/>
                <a:ext cx="539403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ru-RU" sz="2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0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148" y="4308737"/>
                <a:ext cx="539403" cy="66851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2879066" y="4799247"/>
            <a:ext cx="1108159" cy="1309556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347864" y="4994632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𝒚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4994632"/>
                <a:ext cx="539403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1907703" y="5157192"/>
            <a:ext cx="2079521" cy="9516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448065" y="561885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065" y="5618855"/>
                <a:ext cx="539403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1440309" y="519241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2800" b="1" i="1" dirty="0" smtClean="0"/>
                  <a:t>A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 </m:t>
                    </m:r>
                  </m:oMath>
                </a14:m>
                <a:endParaRPr lang="ru-RU" sz="28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309" y="5192415"/>
                <a:ext cx="539403" cy="523220"/>
              </a:xfrm>
              <a:prstGeom prst="rect">
                <a:avLst/>
              </a:prstGeom>
              <a:blipFill rotWithShape="1">
                <a:blip r:embed="rId12"/>
                <a:stretch>
                  <a:fillRect l="-22472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4239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2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25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2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10" grpId="0"/>
      <p:bldP spid="11" grpId="0"/>
      <p:bldP spid="12" grpId="0"/>
      <p:bldP spid="15" grpId="0" animBg="1"/>
      <p:bldP spid="16" grpId="0" animBg="1"/>
      <p:bldP spid="17" grpId="0"/>
      <p:bldP spid="18" grpId="0" animBg="1"/>
      <p:bldP spid="20" grpId="0"/>
      <p:bldP spid="21" grpId="0" animBg="1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1504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58618" y="1268760"/>
                <a:ext cx="6245630" cy="84989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Постройте вектор</a:t>
                </a:r>
                <a:r>
                  <a:rPr lang="en-US" dirty="0" smtClean="0"/>
                  <a:t> 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=1,5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−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ru-RU" b="0" i="1" smtClean="0">
                        <a:latin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8618" y="1268760"/>
                <a:ext cx="6245630" cy="849893"/>
              </a:xfrm>
              <a:blipFill rotWithShape="1">
                <a:blip r:embed="rId3"/>
                <a:stretch>
                  <a:fillRect l="-2539" t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Пример 2</a:t>
            </a:r>
            <a:endParaRPr lang="ru-RU" sz="36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971777" y="2485334"/>
            <a:ext cx="1476465" cy="52322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flipV="1">
            <a:off x="2408995" y="2581688"/>
            <a:ext cx="916775" cy="3305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3463841" y="2601005"/>
            <a:ext cx="1108159" cy="1309556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359556" y="2215587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556" y="2215587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835696" y="3083357"/>
                <a:ext cx="8412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1</m:t>
                      </m:r>
                      <m:r>
                        <a:rPr lang="en-US" sz="2800" b="0" i="1" smtClean="0">
                          <a:latin typeface="Cambria Math"/>
                        </a:rPr>
                        <m:t>,5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3083357"/>
                <a:ext cx="84128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987225" y="2738808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𝒚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225" y="2738808"/>
                <a:ext cx="53940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Объект 2"/>
              <p:cNvSpPr txBox="1">
                <a:spLocks/>
              </p:cNvSpPr>
              <p:nvPr/>
            </p:nvSpPr>
            <p:spPr>
              <a:xfrm>
                <a:off x="4931904" y="2118653"/>
                <a:ext cx="3816559" cy="9647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ru-RU" sz="2500" dirty="0" smtClean="0"/>
                  <a:t>Решение: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2500" dirty="0" smtClean="0"/>
                  <a:t>1. Постройте вектор</a:t>
                </a:r>
                <a:r>
                  <a:rPr lang="en-US" sz="2500" dirty="0" smtClean="0"/>
                  <a:t> </a:t>
                </a:r>
                <a:r>
                  <a:rPr lang="ru-RU" sz="2500" dirty="0" smtClean="0"/>
                  <a:t> </a:t>
                </a:r>
                <a14:m>
                  <m:oMath xmlns:m="http://schemas.openxmlformats.org/officeDocument/2006/math">
                    <m:r>
                      <a:rPr lang="en-US" sz="2500" b="0" i="0" smtClean="0">
                        <a:latin typeface="Cambria Math"/>
                      </a:rPr>
                      <m:t>1,5</m:t>
                    </m:r>
                    <m:acc>
                      <m:accPr>
                        <m:chr m:val="⃗"/>
                        <m:ctrlPr>
                          <a:rPr lang="en-US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i="1" smtClean="0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ru-RU" sz="2500" i="1" smtClean="0">
                        <a:latin typeface="Cambria Math"/>
                      </a:rPr>
                      <m:t>.</m:t>
                    </m:r>
                  </m:oMath>
                </a14:m>
                <a:endParaRPr lang="ru-RU" sz="2500" dirty="0"/>
              </a:p>
            </p:txBody>
          </p:sp>
        </mc:Choice>
        <mc:Fallback>
          <p:sp>
            <p:nvSpPr>
              <p:cNvPr id="13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904" y="2118653"/>
                <a:ext cx="3816559" cy="964704"/>
              </a:xfrm>
              <a:prstGeom prst="rect">
                <a:avLst/>
              </a:prstGeom>
              <a:blipFill rotWithShape="1">
                <a:blip r:embed="rId7"/>
                <a:stretch>
                  <a:fillRect l="-2556" t="-4430" r="-5911" b="-12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Объект 2"/>
              <p:cNvSpPr txBox="1">
                <a:spLocks/>
              </p:cNvSpPr>
              <p:nvPr/>
            </p:nvSpPr>
            <p:spPr>
              <a:xfrm>
                <a:off x="4946847" y="3674228"/>
                <a:ext cx="4037789" cy="18436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500" dirty="0" smtClean="0"/>
                  <a:t>3</a:t>
                </a:r>
                <a:r>
                  <a:rPr lang="ru-RU" sz="2500" dirty="0" smtClean="0"/>
                  <a:t>. Строим  сумму векторов </a:t>
                </a:r>
                <a14:m>
                  <m:oMath xmlns:m="http://schemas.openxmlformats.org/officeDocument/2006/math">
                    <m:r>
                      <a:rPr lang="en-US" sz="2500" b="0" i="1" smtClean="0">
                        <a:latin typeface="Cambria Math"/>
                      </a:rPr>
                      <m:t>1,5</m:t>
                    </m:r>
                    <m:acc>
                      <m:accPr>
                        <m:chr m:val="⃗"/>
                        <m:ctrlPr>
                          <a:rPr lang="en-US" sz="25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ru-RU" sz="25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и </a:t>
                </a:r>
                <a14:m>
                  <m:oMath xmlns:m="http://schemas.openxmlformats.org/officeDocument/2006/math">
                    <m:r>
                      <a:rPr lang="en-US" sz="2500" b="0" i="0" smtClean="0">
                        <a:latin typeface="Cambria Math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ru-RU" sz="25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по правилу треугольника  (или параллелограмма)</a:t>
                </a:r>
                <a:endParaRPr lang="ru-RU" sz="2500" dirty="0"/>
              </a:p>
            </p:txBody>
          </p:sp>
        </mc:Choice>
        <mc:Fallback>
          <p:sp>
            <p:nvSpPr>
              <p:cNvPr id="1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6847" y="3674228"/>
                <a:ext cx="4037789" cy="1843624"/>
              </a:xfrm>
              <a:prstGeom prst="rect">
                <a:avLst/>
              </a:prstGeom>
              <a:blipFill rotWithShape="1">
                <a:blip r:embed="rId8"/>
                <a:stretch>
                  <a:fillRect l="-2413" t="-23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834657" y="6128740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V="1">
            <a:off x="898556" y="5267948"/>
            <a:ext cx="2297183" cy="895373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1650394" y="5749536"/>
                <a:ext cx="89450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1,5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394" y="5749536"/>
                <a:ext cx="89450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Line 12"/>
          <p:cNvSpPr>
            <a:spLocks noChangeShapeType="1"/>
          </p:cNvSpPr>
          <p:nvPr/>
        </p:nvSpPr>
        <p:spPr bwMode="auto">
          <a:xfrm flipH="1" flipV="1">
            <a:off x="2106408" y="4096170"/>
            <a:ext cx="1074817" cy="1195207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2656336" y="4334430"/>
                <a:ext cx="6694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𝒚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336" y="4334430"/>
                <a:ext cx="669434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10"/>
          <p:cNvSpPr>
            <a:spLocks noChangeShapeType="1"/>
          </p:cNvSpPr>
          <p:nvPr/>
        </p:nvSpPr>
        <p:spPr bwMode="auto">
          <a:xfrm flipV="1">
            <a:off x="898557" y="4096169"/>
            <a:ext cx="1207852" cy="21045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1064546" y="4697484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𝒄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546" y="4697484"/>
                <a:ext cx="539403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83174" y="6094660"/>
            <a:ext cx="451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/>
            <a:r>
              <a:rPr lang="en-US" sz="2800" b="1" i="1" dirty="0" smtClean="0"/>
              <a:t>A</a:t>
            </a:r>
            <a:endParaRPr lang="ru-RU" sz="2800" dirty="0"/>
          </a:p>
        </p:txBody>
      </p:sp>
      <p:sp>
        <p:nvSpPr>
          <p:cNvPr id="24" name="Line 10"/>
          <p:cNvSpPr>
            <a:spLocks noChangeShapeType="1"/>
          </p:cNvSpPr>
          <p:nvPr/>
        </p:nvSpPr>
        <p:spPr bwMode="auto">
          <a:xfrm flipV="1">
            <a:off x="971777" y="2899344"/>
            <a:ext cx="1476465" cy="52322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Объект 2"/>
              <p:cNvSpPr txBox="1">
                <a:spLocks/>
              </p:cNvSpPr>
              <p:nvPr/>
            </p:nvSpPr>
            <p:spPr>
              <a:xfrm>
                <a:off x="4946847" y="3150093"/>
                <a:ext cx="3816559" cy="4823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 sz="2500" dirty="0" smtClean="0"/>
                  <a:t>2</a:t>
                </a:r>
                <a:r>
                  <a:rPr lang="ru-RU" sz="2500" dirty="0" smtClean="0"/>
                  <a:t>. Постройте вектор</a:t>
                </a:r>
                <a:r>
                  <a:rPr lang="en-US" sz="2500" dirty="0" smtClean="0"/>
                  <a:t> </a:t>
                </a:r>
                <a:r>
                  <a:rPr lang="ru-RU" sz="2500" dirty="0" smtClean="0"/>
                  <a:t> </a:t>
                </a:r>
                <a14:m>
                  <m:oMath xmlns:m="http://schemas.openxmlformats.org/officeDocument/2006/math">
                    <m:r>
                      <a:rPr lang="en-US" sz="2500" b="0" i="0" smtClean="0">
                        <a:latin typeface="Cambria Math"/>
                      </a:rPr>
                      <m:t>−</m:t>
                    </m:r>
                    <m:acc>
                      <m:accPr>
                        <m:chr m:val="⃗"/>
                        <m:ctrlPr>
                          <a:rPr lang="en-US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ru-RU" sz="2500" i="1" smtClean="0">
                        <a:latin typeface="Cambria Math"/>
                      </a:rPr>
                      <m:t>.</m:t>
                    </m:r>
                  </m:oMath>
                </a14:m>
                <a:endParaRPr lang="ru-RU" sz="2500" dirty="0"/>
              </a:p>
            </p:txBody>
          </p:sp>
        </mc:Choice>
        <mc:Fallback>
          <p:sp>
            <p:nvSpPr>
              <p:cNvPr id="2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6847" y="3150093"/>
                <a:ext cx="3816559" cy="482352"/>
              </a:xfrm>
              <a:prstGeom prst="rect">
                <a:avLst/>
              </a:prstGeom>
              <a:blipFill rotWithShape="1">
                <a:blip r:embed="rId12"/>
                <a:stretch>
                  <a:fillRect l="-2552" t="-17722" r="-957" b="-29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Line 12"/>
          <p:cNvSpPr>
            <a:spLocks noChangeShapeType="1"/>
          </p:cNvSpPr>
          <p:nvPr/>
        </p:nvSpPr>
        <p:spPr bwMode="auto">
          <a:xfrm flipH="1" flipV="1">
            <a:off x="3450136" y="3128684"/>
            <a:ext cx="1074175" cy="1230629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3262072" y="3594541"/>
                <a:ext cx="9090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𝒚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072" y="3594541"/>
                <a:ext cx="909062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60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2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10" grpId="0"/>
      <p:bldP spid="11" grpId="0"/>
      <p:bldP spid="12" grpId="0"/>
      <p:bldP spid="15" grpId="0" animBg="1"/>
      <p:bldP spid="16" grpId="0" animBg="1"/>
      <p:bldP spid="17" grpId="0"/>
      <p:bldP spid="18" grpId="0" animBg="1"/>
      <p:bldP spid="20" grpId="0"/>
      <p:bldP spid="21" grpId="0" animBg="1"/>
      <p:bldP spid="22" grpId="0"/>
      <p:bldP spid="23" grpId="0"/>
      <p:bldP spid="24" grpId="0" animBg="1"/>
      <p:bldP spid="26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Свойства умножения</a:t>
            </a:r>
            <a:endParaRPr lang="ru-RU" sz="36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2836912"/>
              </a:xfrm>
            </p:spPr>
            <p:txBody>
              <a:bodyPr>
                <a:normAutofit/>
              </a:bodyPr>
              <a:lstStyle/>
              <a:p>
                <a:pPr marL="0" indent="0">
                  <a:buFont typeface="Wingdings" pitchFamily="2" charset="2"/>
                  <a:buNone/>
                </a:pPr>
                <a:r>
                  <a:rPr lang="ru-RU" sz="2700" dirty="0" smtClean="0"/>
                  <a:t>Для любых чисел </a:t>
                </a:r>
                <a:r>
                  <a:rPr lang="en-US" sz="2700" dirty="0" smtClean="0"/>
                  <a:t> </a:t>
                </a:r>
                <a:r>
                  <a:rPr lang="en-US" sz="2700" i="1" dirty="0" smtClean="0"/>
                  <a:t>k</a:t>
                </a:r>
                <a:r>
                  <a:rPr lang="ru-RU" sz="2700" dirty="0"/>
                  <a:t>,</a:t>
                </a:r>
                <a:r>
                  <a:rPr lang="en-US" sz="2700" dirty="0"/>
                  <a:t> </a:t>
                </a:r>
                <a:r>
                  <a:rPr lang="en-US" sz="2700" i="1" dirty="0"/>
                  <a:t>n</a:t>
                </a:r>
                <a:r>
                  <a:rPr lang="ru-RU" sz="2700" dirty="0"/>
                  <a:t> и любых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/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700" dirty="0" smtClean="0"/>
                  <a:t> </a:t>
                </a:r>
                <a:r>
                  <a:rPr lang="ru-RU" sz="2700" dirty="0" smtClean="0"/>
                  <a:t>справедливы </a:t>
                </a:r>
                <a:r>
                  <a:rPr lang="ru-RU" sz="2700" dirty="0"/>
                  <a:t>равенства</a:t>
                </a:r>
                <a:r>
                  <a:rPr lang="ru-RU" sz="2700" dirty="0" smtClean="0"/>
                  <a:t>:</a:t>
                </a:r>
                <a:endParaRPr lang="en-US" sz="2700" dirty="0" smtClean="0"/>
              </a:p>
              <a:p>
                <a:pPr marL="0" indent="0">
                  <a:buNone/>
                </a:pPr>
                <a:r>
                  <a:rPr lang="en-US" sz="2700" dirty="0" smtClean="0"/>
                  <a:t>1)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700" b="0" i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700" b="0" i="1" smtClean="0">
                            <a:latin typeface="Cambria Math"/>
                          </a:rPr>
                          <m:t>𝑘𝑛</m:t>
                        </m:r>
                      </m:e>
                    </m:d>
                    <m:acc>
                      <m:accPr>
                        <m:chr m:val="⃗"/>
                        <m:ctrlPr>
                          <a:rPr lang="en-US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1" smtClean="0">
                        <a:latin typeface="Cambria Math"/>
                      </a:rPr>
                      <m:t>=</m:t>
                    </m:r>
                    <m:r>
                      <a:rPr lang="en-US" sz="2700" b="0" i="1" smtClean="0">
                        <a:latin typeface="Cambria Math"/>
                      </a:rPr>
                      <m:t>𝑘</m:t>
                    </m:r>
                    <m:r>
                      <a:rPr lang="en-US" sz="2700" b="0" i="0" smtClean="0">
                        <a:latin typeface="Cambria Math"/>
                      </a:rPr>
                      <m:t>(</m:t>
                    </m:r>
                    <m:r>
                      <a:rPr lang="en-US" sz="2700" b="0" i="1" smtClean="0">
                        <a:latin typeface="Cambria Math"/>
                      </a:rPr>
                      <m:t>𝑛</m:t>
                    </m:r>
                    <m:acc>
                      <m:accPr>
                        <m:chr m:val="⃗"/>
                        <m:ctrlPr>
                          <a:rPr lang="en-US" sz="27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700" dirty="0" smtClean="0"/>
                  <a:t> </a:t>
                </a:r>
                <a:r>
                  <a:rPr lang="en-US" sz="2600" i="1" dirty="0">
                    <a:solidFill>
                      <a:srgbClr val="000099"/>
                    </a:solidFill>
                  </a:rPr>
                  <a:t>(</a:t>
                </a:r>
                <a:r>
                  <a:rPr lang="ru-RU" sz="2600" i="1" dirty="0">
                    <a:solidFill>
                      <a:srgbClr val="000099"/>
                    </a:solidFill>
                  </a:rPr>
                  <a:t>сочетательный закон)</a:t>
                </a:r>
                <a:r>
                  <a:rPr lang="ru-RU" sz="2600" dirty="0"/>
                  <a:t> </a:t>
                </a:r>
              </a:p>
              <a:p>
                <a:pPr marL="0" indent="0">
                  <a:buNone/>
                </a:pPr>
                <a:r>
                  <a:rPr lang="en-US" sz="2700" dirty="0" smtClean="0"/>
                  <a:t>2)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7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700" i="1">
                            <a:latin typeface="Cambria Math"/>
                          </a:rPr>
                          <m:t>𝑘</m:t>
                        </m:r>
                        <m:r>
                          <a:rPr lang="en-US" sz="2700" b="0" i="1" smtClean="0">
                            <a:latin typeface="Cambria Math"/>
                          </a:rPr>
                          <m:t>+</m:t>
                        </m:r>
                        <m:r>
                          <a:rPr lang="en-US" sz="2700" i="1">
                            <a:latin typeface="Cambria Math"/>
                          </a:rPr>
                          <m:t>𝑛</m:t>
                        </m:r>
                      </m:e>
                    </m:d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=</m:t>
                    </m:r>
                    <m:r>
                      <a:rPr lang="en-US" sz="2700" i="1">
                        <a:latin typeface="Cambria Math"/>
                      </a:rPr>
                      <m:t>𝑘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1" smtClean="0">
                        <a:latin typeface="Cambria Math"/>
                      </a:rPr>
                      <m:t>+</m:t>
                    </m:r>
                    <m:r>
                      <a:rPr lang="en-US" sz="2700" b="0" i="1" smtClean="0">
                        <a:latin typeface="Cambria Math"/>
                      </a:rPr>
                      <m:t>𝑛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i="1" dirty="0" smtClean="0">
                    <a:solidFill>
                      <a:srgbClr val="000099"/>
                    </a:solidFill>
                  </a:rPr>
                  <a:t>  </a:t>
                </a:r>
                <a:r>
                  <a:rPr lang="en-US" sz="2600" i="1" dirty="0" smtClean="0">
                    <a:solidFill>
                      <a:srgbClr val="000099"/>
                    </a:solidFill>
                  </a:rPr>
                  <a:t>(1-</a:t>
                </a:r>
                <a:r>
                  <a:rPr lang="ru-RU" sz="2600" i="1" dirty="0" smtClean="0">
                    <a:solidFill>
                      <a:srgbClr val="000099"/>
                    </a:solidFill>
                  </a:rPr>
                  <a:t>й </a:t>
                </a:r>
                <a:r>
                  <a:rPr lang="ru-RU" sz="2600" i="1" dirty="0">
                    <a:solidFill>
                      <a:srgbClr val="000099"/>
                    </a:solidFill>
                  </a:rPr>
                  <a:t>распределительный закон)</a:t>
                </a:r>
                <a:r>
                  <a:rPr lang="ru-RU" sz="2600" dirty="0"/>
                  <a:t> </a:t>
                </a:r>
              </a:p>
              <a:p>
                <a:pPr marL="0" indent="0">
                  <a:buNone/>
                </a:pPr>
                <a:r>
                  <a:rPr lang="en-US" sz="2700" dirty="0" smtClean="0"/>
                  <a:t>3)</a:t>
                </a:r>
                <a14:m>
                  <m:oMath xmlns:m="http://schemas.openxmlformats.org/officeDocument/2006/math">
                    <m:r>
                      <a:rPr lang="en-US" sz="2700" i="1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en-US" sz="2700" i="1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sz="27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700" b="0" i="1" smtClean="0">
                                <a:latin typeface="Cambria Math"/>
                              </a:rPr>
                              <m:t>𝑎</m:t>
                            </m:r>
                          </m:e>
                        </m:acc>
                        <m:r>
                          <a:rPr lang="en-US" sz="2700" i="1"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27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700" b="0" i="1" smtClean="0">
                                <a:latin typeface="Cambria Math"/>
                              </a:rPr>
                              <m:t>𝑏</m:t>
                            </m:r>
                          </m:e>
                        </m:acc>
                      </m:e>
                    </m:d>
                    <m:r>
                      <a:rPr lang="en-US" sz="2700" i="1">
                        <a:latin typeface="Cambria Math"/>
                      </a:rPr>
                      <m:t>=</m:t>
                    </m:r>
                    <m:r>
                      <a:rPr lang="en-US" sz="2700" i="1">
                        <a:latin typeface="Cambria Math"/>
                      </a:rPr>
                      <m:t>𝑘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+</m:t>
                    </m:r>
                    <m:r>
                      <a:rPr lang="en-US" sz="2700" b="0" i="1" smtClean="0">
                        <a:latin typeface="Cambria Math"/>
                      </a:rPr>
                      <m:t>𝑘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i="1" dirty="0">
                    <a:solidFill>
                      <a:srgbClr val="000099"/>
                    </a:solidFill>
                  </a:rPr>
                  <a:t> </a:t>
                </a:r>
                <a:r>
                  <a:rPr lang="en-US" sz="2700" dirty="0"/>
                  <a:t> </a:t>
                </a:r>
                <a:r>
                  <a:rPr lang="en-US" sz="2600" i="1" dirty="0" smtClean="0">
                    <a:solidFill>
                      <a:srgbClr val="000099"/>
                    </a:solidFill>
                  </a:rPr>
                  <a:t>(</a:t>
                </a:r>
                <a:r>
                  <a:rPr lang="ru-RU" sz="2600" i="1" dirty="0" smtClean="0">
                    <a:solidFill>
                      <a:srgbClr val="000099"/>
                    </a:solidFill>
                  </a:rPr>
                  <a:t>2-й распределительный </a:t>
                </a:r>
                <a:r>
                  <a:rPr lang="ru-RU" sz="2600" i="1" dirty="0">
                    <a:solidFill>
                      <a:srgbClr val="000099"/>
                    </a:solidFill>
                  </a:rPr>
                  <a:t>закон)</a:t>
                </a:r>
              </a:p>
              <a:p>
                <a:pPr marL="0" indent="0">
                  <a:buNone/>
                </a:pPr>
                <a:endParaRPr lang="ru-RU" sz="44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2836912"/>
              </a:xfrm>
              <a:blipFill rotWithShape="1">
                <a:blip r:embed="rId3"/>
                <a:stretch>
                  <a:fillRect l="-1333" r="-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055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Пример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 3</a:t>
            </a:r>
            <a:endParaRPr lang="ru-RU" sz="36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226084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700" dirty="0">
                <a:solidFill>
                  <a:srgbClr val="000000"/>
                </a:solidFill>
              </a:rPr>
              <a:t>Свойства действий над векторами позволяют в выражениях, содержащих суммы, разности векторов и произведения векторов на числа, выполнять преобразования по тем же правилам, что и в числовых выражениях.</a:t>
            </a:r>
            <a:endParaRPr lang="ru-RU" sz="27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39552" y="3861048"/>
                <a:ext cx="7848872" cy="12234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09600" indent="-609600" algn="ctr">
                  <a:buFont typeface="Wingdings" pitchFamily="2" charset="2"/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b="1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= 2(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) +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 smtClean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 smtClean="0">
                    <a:solidFill>
                      <a:srgbClr val="000099"/>
                    </a:solidFill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) – 3(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</a:t>
                </a:r>
                <a:r>
                  <a:rPr lang="en-US" sz="3200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) =</a:t>
                </a:r>
              </a:p>
              <a:p>
                <a:pPr marL="609600" indent="-609600" algn="ctr">
                  <a:buFont typeface="Wingdings" pitchFamily="2" charset="2"/>
                  <a:buNone/>
                </a:pPr>
                <a:r>
                  <a:rPr lang="en-US" sz="3200" i="1" dirty="0">
                    <a:solidFill>
                      <a:srgbClr val="000099"/>
                    </a:solidFill>
                  </a:rPr>
                  <a:t>= 2</a:t>
                </a:r>
                <a:r>
                  <a:rPr lang="en-US" sz="3200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2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3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+ 3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3</a:t>
                </a:r>
                <a:r>
                  <a:rPr lang="en-US" sz="3200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= – </a:t>
                </a:r>
                <a:r>
                  <a:rPr lang="en-US" sz="3200" b="1" i="1" dirty="0" smtClean="0">
                    <a:solidFill>
                      <a:srgbClr val="000099"/>
                    </a:solidFill>
                  </a:rPr>
                  <a:t>5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3200" b="1" i="1" dirty="0">
                    <a:solidFill>
                      <a:srgbClr val="000099"/>
                    </a:solidFill>
                  </a:rPr>
                  <a:t> + 4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𝒄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3200" b="1" i="1" dirty="0">
                  <a:solidFill>
                    <a:srgbClr val="000099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861048"/>
                <a:ext cx="7848872" cy="1223412"/>
              </a:xfrm>
              <a:prstGeom prst="rect">
                <a:avLst/>
              </a:prstGeom>
              <a:blipFill rotWithShape="1">
                <a:blip r:embed="rId3"/>
                <a:stretch>
                  <a:fillRect l="-1632" b="-159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661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499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Умножение вектора  на число</vt:lpstr>
      <vt:lpstr>Умножение вектора на число</vt:lpstr>
      <vt:lpstr>Произведение нулевого вектора</vt:lpstr>
      <vt:lpstr>Пример 1</vt:lpstr>
      <vt:lpstr>Пример 2</vt:lpstr>
      <vt:lpstr>Свойства умножения</vt:lpstr>
      <vt:lpstr>Пример 3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и вычитание векторов</dc:title>
  <dc:creator>Догадова</dc:creator>
  <cp:lastModifiedBy>Догадова</cp:lastModifiedBy>
  <cp:revision>30</cp:revision>
  <dcterms:created xsi:type="dcterms:W3CDTF">2016-09-10T11:10:40Z</dcterms:created>
  <dcterms:modified xsi:type="dcterms:W3CDTF">2016-09-14T11:22:54Z</dcterms:modified>
</cp:coreProperties>
</file>