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0" r:id="rId5"/>
    <p:sldId id="264" r:id="rId6"/>
    <p:sldId id="261" r:id="rId7"/>
    <p:sldId id="266" r:id="rId8"/>
    <p:sldId id="265" r:id="rId9"/>
    <p:sldId id="270" r:id="rId10"/>
    <p:sldId id="269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6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116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576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705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898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27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118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10.09.2016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39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10.09.2016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50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10.09.2016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14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12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C2FD2-1B06-4CC0-A3DA-4D003ADC7D0A}" type="datetimeFigureOut">
              <a:rPr lang="ru-RU" smtClean="0"/>
              <a:t>10.09.2016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118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C2FD2-1B06-4CC0-A3DA-4D003ADC7D0A}" type="datetimeFigureOut">
              <a:rPr lang="ru-RU" smtClean="0"/>
              <a:t>10.09.2016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A664-17DC-424A-BCB3-D7F0BE097D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187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22.png"/><Relationship Id="rId7" Type="http://schemas.openxmlformats.org/officeDocument/2006/relationships/image" Target="../media/image3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1540" y="2564904"/>
            <a:ext cx="8280920" cy="223224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5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Сложение и вычитание векторов</a:t>
            </a:r>
            <a:endParaRPr lang="ru-RU" sz="5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1057672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Геометрия, 9 класс</a:t>
            </a:r>
            <a:endParaRPr lang="ru-RU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Documents and Settings\Admin\Мои документы\Downloads\Школа\Заставка_ДЗ_9кл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6752" y="476672"/>
            <a:ext cx="2884853" cy="244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0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25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Противоположные векторы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075240" cy="2044823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ru-RU" sz="2700" dirty="0" smtClean="0">
                    <a:solidFill>
                      <a:schemeClr val="tx1"/>
                    </a:solidFill>
                  </a:rPr>
                  <a:t>Пусть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smtClean="0">
                            <a:solidFill>
                              <a:schemeClr val="tx1"/>
                            </a:solidFill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7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ru-RU" sz="2700" dirty="0" smtClean="0">
                    <a:solidFill>
                      <a:schemeClr val="tx1"/>
                    </a:solidFill>
                  </a:rPr>
                  <a:t> – произвольный ненулевой  вектор. </a:t>
                </a:r>
              </a:p>
              <a:p>
                <a:pPr marL="0" indent="0">
                  <a:buNone/>
                </a:pPr>
                <a:r>
                  <a:rPr lang="ru-RU" sz="2700" dirty="0" smtClean="0"/>
                  <a:t>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700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2700" dirty="0" smtClean="0"/>
                  <a:t> </a:t>
                </a:r>
                <a:r>
                  <a:rPr lang="ru-RU" sz="2700" dirty="0" smtClean="0"/>
                  <a:t>называется </a:t>
                </a:r>
                <a:r>
                  <a:rPr lang="ru-RU" sz="2700" b="1" i="1" dirty="0" smtClean="0">
                    <a:solidFill>
                      <a:srgbClr val="FF0000"/>
                    </a:solidFill>
                  </a:rPr>
                  <a:t>противоположным</a:t>
                </a:r>
                <a:r>
                  <a:rPr lang="ru-RU" sz="2700" dirty="0" smtClean="0"/>
                  <a:t> вектору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7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ru-RU" sz="2700" dirty="0" smtClean="0">
                    <a:solidFill>
                      <a:schemeClr val="tx1"/>
                    </a:solidFill>
                  </a:rPr>
                  <a:t> </a:t>
                </a:r>
                <a:r>
                  <a:rPr lang="ru-RU" sz="2700" dirty="0" smtClean="0"/>
                  <a:t>, </a:t>
                </a:r>
              </a:p>
              <a:p>
                <a:pPr marL="0" indent="0">
                  <a:buNone/>
                </a:pPr>
                <a:r>
                  <a:rPr lang="ru-RU" sz="2700" dirty="0" smtClean="0"/>
                  <a:t>если векторы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7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ru-RU" sz="2700" dirty="0" smtClean="0"/>
                  <a:t> 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700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2700" dirty="0" smtClean="0"/>
                  <a:t> имеют равные длины и противоположно направлены.</a:t>
                </a: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075240" cy="2044823"/>
              </a:xfrm>
              <a:blipFill rotWithShape="1">
                <a:blip r:embed="rId3"/>
                <a:stretch>
                  <a:fillRect l="-1358" t="-4478" r="-11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Line 16"/>
          <p:cNvSpPr>
            <a:spLocks noChangeShapeType="1"/>
          </p:cNvSpPr>
          <p:nvPr/>
        </p:nvSpPr>
        <p:spPr bwMode="auto">
          <a:xfrm flipH="1">
            <a:off x="971600" y="4221163"/>
            <a:ext cx="2590800" cy="1512887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" name="Line 15"/>
          <p:cNvSpPr>
            <a:spLocks noChangeShapeType="1"/>
          </p:cNvSpPr>
          <p:nvPr/>
        </p:nvSpPr>
        <p:spPr bwMode="auto">
          <a:xfrm flipV="1">
            <a:off x="543656" y="4005064"/>
            <a:ext cx="2590800" cy="15128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475656" y="4238287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4238287"/>
                <a:ext cx="539403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2267000" y="4931059"/>
                <a:ext cx="539403" cy="586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000" y="4931059"/>
                <a:ext cx="539403" cy="58689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4067944" y="3751944"/>
                <a:ext cx="4680520" cy="12418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90000"/>
                  </a:lnSpc>
                  <a:buFont typeface="Wingdings" pitchFamily="2" charset="2"/>
                  <a:buNone/>
                </a:pPr>
                <a:r>
                  <a:rPr lang="ru-RU" sz="2700" dirty="0" smtClean="0"/>
                  <a:t>Чаще всего, вектор, противоположный вектору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ru-RU" sz="2800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sz="28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𝒄</m:t>
                        </m:r>
                      </m:e>
                    </m:acc>
                  </m:oMath>
                </a14:m>
                <a:r>
                  <a:rPr lang="ru-RU" sz="2700" dirty="0"/>
                  <a:t>, обозначается так: </a:t>
                </a:r>
                <a14:m>
                  <m:oMath xmlns:m="http://schemas.openxmlformats.org/officeDocument/2006/math">
                    <m:r>
                      <a: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−</m:t>
                    </m:r>
                    <m:acc>
                      <m:accPr>
                        <m:chr m:val="⃗"/>
                        <m:ctrlPr>
                          <a:rPr kumimoji="0" lang="ru-RU" sz="28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sz="28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𝒄</m:t>
                        </m:r>
                      </m:e>
                    </m:acc>
                  </m:oMath>
                </a14:m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</a:t>
                </a:r>
                <a:r>
                  <a:rPr lang="ru-RU" sz="2700" dirty="0"/>
                  <a:t>.</a:t>
                </a:r>
                <a:endParaRPr lang="en-US" sz="2700" dirty="0"/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3751944"/>
                <a:ext cx="4680520" cy="1241878"/>
              </a:xfrm>
              <a:prstGeom prst="rect">
                <a:avLst/>
              </a:prstGeom>
              <a:blipFill rotWithShape="1">
                <a:blip r:embed="rId6"/>
                <a:stretch>
                  <a:fillRect l="-2344" t="-7353" b="-112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Line 15"/>
          <p:cNvSpPr>
            <a:spLocks noChangeShapeType="1"/>
          </p:cNvSpPr>
          <p:nvPr/>
        </p:nvSpPr>
        <p:spPr bwMode="auto">
          <a:xfrm>
            <a:off x="5436096" y="5381122"/>
            <a:ext cx="1944216" cy="298179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Line 16"/>
          <p:cNvSpPr>
            <a:spLocks noChangeShapeType="1"/>
          </p:cNvSpPr>
          <p:nvPr/>
        </p:nvSpPr>
        <p:spPr bwMode="auto">
          <a:xfrm flipH="1" flipV="1">
            <a:off x="5004048" y="5928386"/>
            <a:ext cx="1944216" cy="293448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6138502" y="4993822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𝒄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502" y="4993822"/>
                <a:ext cx="539403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5599099" y="6097789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𝒄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9099" y="6097789"/>
                <a:ext cx="539403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3961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/>
      <p:bldP spid="9" grpId="0" animBg="1"/>
      <p:bldP spid="10" grpId="0" animBg="1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0886" name="Line 6"/>
          <p:cNvSpPr>
            <a:spLocks noChangeShapeType="1"/>
          </p:cNvSpPr>
          <p:nvPr/>
        </p:nvSpPr>
        <p:spPr bwMode="auto">
          <a:xfrm>
            <a:off x="5580063" y="2708275"/>
            <a:ext cx="16557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87" name="Line 7"/>
          <p:cNvSpPr>
            <a:spLocks noChangeShapeType="1"/>
          </p:cNvSpPr>
          <p:nvPr/>
        </p:nvSpPr>
        <p:spPr bwMode="auto">
          <a:xfrm flipV="1">
            <a:off x="7235825" y="1582271"/>
            <a:ext cx="935038" cy="1728787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88" name="Line 8"/>
          <p:cNvSpPr>
            <a:spLocks noChangeShapeType="1"/>
          </p:cNvSpPr>
          <p:nvPr/>
        </p:nvSpPr>
        <p:spPr bwMode="auto">
          <a:xfrm flipH="1">
            <a:off x="7794171" y="2030236"/>
            <a:ext cx="901912" cy="1699937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90" name="Line 10"/>
          <p:cNvSpPr>
            <a:spLocks noChangeShapeType="1"/>
          </p:cNvSpPr>
          <p:nvPr/>
        </p:nvSpPr>
        <p:spPr bwMode="auto">
          <a:xfrm>
            <a:off x="4899718" y="4233056"/>
            <a:ext cx="16557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905" name="Oval 25"/>
          <p:cNvSpPr>
            <a:spLocks noChangeArrowheads="1"/>
          </p:cNvSpPr>
          <p:nvPr/>
        </p:nvSpPr>
        <p:spPr bwMode="auto">
          <a:xfrm>
            <a:off x="4820343" y="4187930"/>
            <a:ext cx="79375" cy="10286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0908" name="Text Box 28"/>
          <p:cNvSpPr txBox="1">
            <a:spLocks noChangeArrowheads="1"/>
          </p:cNvSpPr>
          <p:nvPr/>
        </p:nvSpPr>
        <p:spPr bwMode="auto">
          <a:xfrm>
            <a:off x="4416438" y="4010760"/>
            <a:ext cx="3667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i="1" dirty="0">
                <a:latin typeface="+mj-lt"/>
              </a:rPr>
              <a:t>A</a:t>
            </a:r>
            <a:endParaRPr lang="ru-RU" sz="2800" b="1" i="1" dirty="0">
              <a:latin typeface="+mj-lt"/>
            </a:endParaRPr>
          </a:p>
        </p:txBody>
      </p:sp>
      <p:sp>
        <p:nvSpPr>
          <p:cNvPr id="3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 способ (более лёгкий)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6138242" y="2185055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242" y="2185055"/>
                <a:ext cx="539403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5428228" y="3692474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8228" y="3692474"/>
                <a:ext cx="539403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8170863" y="2880204"/>
                <a:ext cx="539403" cy="586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0863" y="2880204"/>
                <a:ext cx="539403" cy="586892"/>
              </a:xfrm>
              <a:prstGeom prst="rect">
                <a:avLst/>
              </a:prstGeom>
              <a:blipFill rotWithShape="1">
                <a:blip r:embed="rId5"/>
                <a:stretch>
                  <a:fillRect r="-56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7703344" y="2414829"/>
                <a:ext cx="539403" cy="586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3344" y="2414829"/>
                <a:ext cx="539403" cy="58689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 стрелкой 4"/>
          <p:cNvCxnSpPr/>
          <p:nvPr/>
        </p:nvCxnSpPr>
        <p:spPr>
          <a:xfrm>
            <a:off x="4899718" y="4272370"/>
            <a:ext cx="720725" cy="1728789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Объект 3"/>
              <p:cNvSpPr>
                <a:spLocks noGrp="1"/>
              </p:cNvSpPr>
              <p:nvPr>
                <p:ph idx="1"/>
              </p:nvPr>
            </p:nvSpPr>
            <p:spPr>
              <a:xfrm>
                <a:off x="366277" y="1526990"/>
                <a:ext cx="4608512" cy="6580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:r>
                  <a:rPr lang="ru-RU" sz="2700" dirty="0"/>
                  <a:t>Т.к.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600" b="1" i="1" smtClean="0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  <m:r>
                      <a:rPr lang="en-US" sz="36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  <m:r>
                      <a:rPr lang="ru-RU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ru-RU" sz="3200" dirty="0" smtClean="0"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3200" dirty="0" smtClean="0"/>
                  <a:t> =</a:t>
                </a:r>
                <a14:m>
                  <m:oMath xmlns:m="http://schemas.openxmlformats.org/officeDocument/2006/math">
                    <m:r>
                      <a:rPr lang="ru-RU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ru-RU" b="1" i="1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b="1" i="1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ru-RU" dirty="0" smtClean="0"/>
                  <a:t> + (</a:t>
                </a:r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b="1" i="1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dirty="0" smtClean="0"/>
                  <a:t>), то</a:t>
                </a:r>
                <a:endParaRPr lang="ru-RU" dirty="0"/>
              </a:p>
            </p:txBody>
          </p:sp>
        </mc:Choice>
        <mc:Fallback>
          <p:sp>
            <p:nvSpPr>
              <p:cNvPr id="19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6277" y="1526990"/>
                <a:ext cx="4608512" cy="658065"/>
              </a:xfrm>
              <a:prstGeom prst="rect">
                <a:avLst/>
              </a:prstGeom>
              <a:blipFill rotWithShape="1">
                <a:blip r:embed="rId7"/>
                <a:stretch>
                  <a:fillRect l="-2381" b="-30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Объект 2"/>
              <p:cNvSpPr txBox="1">
                <a:spLocks/>
              </p:cNvSpPr>
              <p:nvPr/>
            </p:nvSpPr>
            <p:spPr>
              <a:xfrm>
                <a:off x="366277" y="2179181"/>
                <a:ext cx="4392487" cy="249563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2700" dirty="0" smtClean="0"/>
                  <a:t>построение разности двух векторов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  <m:r>
                      <a:rPr lang="en-US" sz="28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</m:oMath>
                </a14:m>
                <a:r>
                  <a:rPr lang="ru-RU" sz="2700" dirty="0" smtClean="0"/>
                  <a:t>и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2700" dirty="0" smtClean="0"/>
                  <a:t> можно свести к построению суммы </a:t>
                </a:r>
                <a:r>
                  <a:rPr lang="ru-RU" sz="2700" dirty="0" smtClean="0"/>
                  <a:t>векторов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  <m:r>
                      <a:rPr lang="en-US" sz="28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</m:oMath>
                </a14:m>
                <a:r>
                  <a:rPr lang="ru-RU" sz="2700" dirty="0" smtClean="0"/>
                  <a:t>и </a:t>
                </a:r>
                <a14:m>
                  <m:oMath xmlns:m="http://schemas.openxmlformats.org/officeDocument/2006/math">
                    <m:r>
                      <a:rPr lang="ru-RU" sz="2800" b="1" i="1" smtClean="0">
                        <a:latin typeface="Cambria Math"/>
                      </a:rPr>
                      <m:t>− </m:t>
                    </m:r>
                    <m:acc>
                      <m:accPr>
                        <m:chr m:val="⃗"/>
                        <m:ctrlPr>
                          <a:rPr lang="ru-RU" sz="2400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400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2700" dirty="0" smtClean="0"/>
                  <a:t>.</a:t>
                </a:r>
                <a:endParaRPr lang="ru-RU" sz="2700" dirty="0"/>
              </a:p>
            </p:txBody>
          </p:sp>
        </mc:Choice>
        <mc:Fallback>
          <p:sp>
            <p:nvSpPr>
              <p:cNvPr id="20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277" y="2179181"/>
                <a:ext cx="4392487" cy="2495639"/>
              </a:xfrm>
              <a:prstGeom prst="rect">
                <a:avLst/>
              </a:prstGeom>
              <a:blipFill rotWithShape="1">
                <a:blip r:embed="rId8"/>
                <a:stretch>
                  <a:fillRect l="-2497" t="-1951" r="-20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Line 8"/>
          <p:cNvSpPr>
            <a:spLocks noChangeShapeType="1"/>
          </p:cNvSpPr>
          <p:nvPr/>
        </p:nvSpPr>
        <p:spPr bwMode="auto">
          <a:xfrm flipH="1">
            <a:off x="5604099" y="4230756"/>
            <a:ext cx="955559" cy="1770403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6081879" y="4997258"/>
                <a:ext cx="539403" cy="586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1879" y="4997258"/>
                <a:ext cx="539403" cy="586892"/>
              </a:xfrm>
              <a:prstGeom prst="rect">
                <a:avLst/>
              </a:prstGeom>
              <a:blipFill rotWithShape="1">
                <a:blip r:embed="rId9"/>
                <a:stretch>
                  <a:fillRect r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Объект 3"/>
              <p:cNvSpPr txBox="1">
                <a:spLocks/>
              </p:cNvSpPr>
              <p:nvPr/>
            </p:nvSpPr>
            <p:spPr>
              <a:xfrm>
                <a:off x="3429567" y="4807731"/>
                <a:ext cx="2031785" cy="658065"/>
              </a:xfrm>
              <a:prstGeom prst="rect">
                <a:avLst/>
              </a:prstGeom>
            </p:spPr>
            <p:txBody>
              <a:bodyPr vert="horz" wrap="square" lIns="91440" tIns="45720" rIns="91440" bIns="45720" rtlCol="0">
                <a:sp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600" b="1" i="1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  <m:r>
                      <a:rPr lang="en-US" sz="3600">
                        <a:latin typeface="Cambria Math"/>
                        <a:ea typeface="Cambria Math" pitchFamily="18" charset="0"/>
                      </a:rPr>
                      <m:t> </m:t>
                    </m:r>
                    <m:r>
                      <a:rPr lang="ru-RU" sz="36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</m:oMath>
                </a14:m>
                <a:r>
                  <a:rPr lang="ru-RU" dirty="0" smtClean="0"/>
                  <a:t>+ </a:t>
                </a:r>
                <a:r>
                  <a:rPr lang="ru-RU" dirty="0"/>
                  <a:t>(</a:t>
                </a:r>
                <a14:m>
                  <m:oMath xmlns:m="http://schemas.openxmlformats.org/officeDocument/2006/math">
                    <m:r>
                      <a:rPr lang="ru-RU" b="1" i="1">
                        <a:latin typeface="Cambria Math"/>
                      </a:rPr>
                      <m:t>−</m:t>
                    </m:r>
                  </m:oMath>
                </a14:m>
                <a:r>
                  <a:rPr lang="ru-RU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b="1" i="1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b="1" i="1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dirty="0"/>
                  <a:t>)</a:t>
                </a:r>
                <a:endParaRPr lang="ru-RU" dirty="0"/>
              </a:p>
            </p:txBody>
          </p:sp>
        </mc:Choice>
        <mc:Fallback>
          <p:sp>
            <p:nvSpPr>
              <p:cNvPr id="23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567" y="4807731"/>
                <a:ext cx="2031785" cy="658065"/>
              </a:xfrm>
              <a:prstGeom prst="rect">
                <a:avLst/>
              </a:prstGeom>
              <a:blipFill rotWithShape="1">
                <a:blip r:embed="rId10"/>
                <a:stretch>
                  <a:fillRect b="-30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8723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250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50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250"/>
                                        <p:tgtEl>
                                          <p:spTgt spid="250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0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0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5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250"/>
                                        <p:tgtEl>
                                          <p:spTgt spid="250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6" grpId="0" animBg="1"/>
      <p:bldP spid="250887" grpId="0" animBg="1"/>
      <p:bldP spid="250888" grpId="0" animBg="1"/>
      <p:bldP spid="250890" grpId="0" animBg="1"/>
      <p:bldP spid="250905" grpId="0" animBg="1"/>
      <p:bldP spid="250908" grpId="0"/>
      <p:bldP spid="38" grpId="0"/>
      <p:bldP spid="39" grpId="0"/>
      <p:bldP spid="40" grpId="0"/>
      <p:bldP spid="41" grpId="0"/>
      <p:bldP spid="19" grpId="0" build="p"/>
      <p:bldP spid="20" grpId="0"/>
      <p:bldP spid="21" grpId="0" animBg="1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ru-RU" sz="3600" b="1" dirty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Сумма двух векторов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40768"/>
                <a:ext cx="8229600" cy="5256584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ru-RU" dirty="0" smtClean="0"/>
                  <a:t>Рассмотрим пример:</a:t>
                </a:r>
              </a:p>
              <a:p>
                <a:pPr marL="0" indent="0">
                  <a:buFont typeface="Wingdings" pitchFamily="2" charset="2"/>
                  <a:buNone/>
                </a:pPr>
                <a:r>
                  <a:rPr lang="ru-RU" i="1" dirty="0" smtClean="0">
                    <a:solidFill>
                      <a:srgbClr val="000099"/>
                    </a:solidFill>
                  </a:rPr>
                  <a:t>Петя из дома (</a:t>
                </a:r>
                <a:r>
                  <a:rPr lang="en-US" b="1" i="1" dirty="0" smtClean="0">
                    <a:solidFill>
                      <a:srgbClr val="000099"/>
                    </a:solidFill>
                  </a:rPr>
                  <a:t>D</a:t>
                </a:r>
                <a:r>
                  <a:rPr lang="en-US" i="1" dirty="0" smtClean="0">
                    <a:solidFill>
                      <a:srgbClr val="000099"/>
                    </a:solidFill>
                  </a:rPr>
                  <a:t>)</a:t>
                </a:r>
                <a:r>
                  <a:rPr lang="ru-RU" i="1" dirty="0" smtClean="0">
                    <a:solidFill>
                      <a:srgbClr val="000099"/>
                    </a:solidFill>
                  </a:rPr>
                  <a:t> зашел к Васе (</a:t>
                </a:r>
                <a:r>
                  <a:rPr lang="en-US" b="1" i="1" dirty="0" smtClean="0">
                    <a:solidFill>
                      <a:srgbClr val="000099"/>
                    </a:solidFill>
                  </a:rPr>
                  <a:t>B</a:t>
                </a:r>
                <a:r>
                  <a:rPr lang="ru-RU" i="1" dirty="0" smtClean="0">
                    <a:solidFill>
                      <a:srgbClr val="000099"/>
                    </a:solidFill>
                  </a:rPr>
                  <a:t>), а потом поехал в кинотеатр (</a:t>
                </a:r>
                <a:r>
                  <a:rPr lang="ru-RU" b="1" i="1" dirty="0" smtClean="0">
                    <a:solidFill>
                      <a:srgbClr val="000099"/>
                    </a:solidFill>
                  </a:rPr>
                  <a:t>К</a:t>
                </a:r>
                <a:r>
                  <a:rPr lang="ru-RU" i="1" dirty="0" smtClean="0">
                    <a:solidFill>
                      <a:srgbClr val="000099"/>
                    </a:solidFill>
                  </a:rPr>
                  <a:t>). </a:t>
                </a:r>
                <a:endParaRPr lang="en-US" i="1" dirty="0" smtClean="0">
                  <a:solidFill>
                    <a:srgbClr val="000099"/>
                  </a:solidFill>
                </a:endParaRPr>
              </a:p>
              <a:p>
                <a:pPr>
                  <a:buFont typeface="Wingdings" pitchFamily="2" charset="2"/>
                  <a:buNone/>
                </a:pPr>
                <a:endParaRPr lang="en-US" i="1" dirty="0" smtClean="0">
                  <a:solidFill>
                    <a:srgbClr val="000099"/>
                  </a:solidFill>
                </a:endParaRPr>
              </a:p>
              <a:p>
                <a:pPr>
                  <a:buFont typeface="Wingdings" pitchFamily="2" charset="2"/>
                  <a:buNone/>
                </a:pPr>
                <a:endParaRPr lang="en-US" i="1" dirty="0" smtClean="0"/>
              </a:p>
              <a:p>
                <a:pPr marL="0" indent="0">
                  <a:buFont typeface="Wingdings" pitchFamily="2" charset="2"/>
                  <a:buNone/>
                </a:pPr>
                <a:endParaRPr lang="ru-RU" dirty="0" smtClean="0"/>
              </a:p>
              <a:p>
                <a:pPr marL="0" indent="0">
                  <a:buFont typeface="Wingdings" pitchFamily="2" charset="2"/>
                  <a:buNone/>
                </a:pPr>
                <a:r>
                  <a:rPr lang="ru-RU" dirty="0" smtClean="0"/>
                  <a:t>В результате этих двух перемещений, которые можно представить векторами </a:t>
                </a:r>
                <a:r>
                  <a:rPr lang="ru-RU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1" i="1" dirty="0" smtClean="0">
                            <a:latin typeface="Cambria Math"/>
                          </a:rPr>
                          <m:t>𝑫𝑩</m:t>
                        </m:r>
                      </m:e>
                    </m:acc>
                  </m:oMath>
                </a14:m>
                <a:r>
                  <a:rPr lang="ru-RU" dirty="0" smtClean="0"/>
                  <a:t>и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1" i="1" dirty="0" smtClean="0">
                            <a:latin typeface="Cambria Math"/>
                          </a:rPr>
                          <m:t>𝑩𝑲</m:t>
                        </m:r>
                      </m:e>
                    </m:acc>
                  </m:oMath>
                </a14:m>
                <a:r>
                  <a:rPr lang="ru-RU" dirty="0" smtClean="0"/>
                  <a:t>, Петя переместился из точки </a:t>
                </a:r>
                <a:r>
                  <a:rPr lang="en-US" b="1" i="1" dirty="0" smtClean="0"/>
                  <a:t>D</a:t>
                </a:r>
                <a:r>
                  <a:rPr lang="en-US" dirty="0" smtClean="0"/>
                  <a:t> </a:t>
                </a:r>
                <a:r>
                  <a:rPr lang="ru-RU" dirty="0" smtClean="0"/>
                  <a:t>в </a:t>
                </a:r>
                <a:r>
                  <a:rPr lang="ru-RU" b="1" i="1" dirty="0" smtClean="0"/>
                  <a:t>К</a:t>
                </a:r>
                <a:r>
                  <a:rPr lang="ru-RU" dirty="0" smtClean="0"/>
                  <a:t>, т.е. на 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1" i="1" dirty="0" smtClean="0">
                            <a:latin typeface="Cambria Math"/>
                          </a:rPr>
                          <m:t>𝑫</m:t>
                        </m:r>
                        <m:r>
                          <a:rPr lang="ru-RU" b="1" i="1" dirty="0" smtClean="0">
                            <a:latin typeface="Cambria Math"/>
                          </a:rPr>
                          <m:t>К</m:t>
                        </m:r>
                      </m:e>
                    </m:acc>
                  </m:oMath>
                </a14:m>
                <a:r>
                  <a:rPr lang="ru-RU" dirty="0" smtClean="0"/>
                  <a:t> :</a:t>
                </a:r>
              </a:p>
              <a:p>
                <a:pPr marL="0" indent="0">
                  <a:buFont typeface="Wingdings" pitchFamily="2" charset="2"/>
                  <a:buNone/>
                </a:pPr>
                <a:endParaRPr lang="ru-RU" sz="1000" dirty="0" smtClean="0"/>
              </a:p>
              <a:p>
                <a:pPr marL="0" indent="0">
                  <a:buFont typeface="Wingdings" pitchFamily="2" charset="2"/>
                  <a:buNone/>
                </a:pPr>
                <a:r>
                  <a:rPr lang="ru-RU" dirty="0" smtClean="0"/>
                  <a:t>           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b="1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1" i="1" dirty="0" smtClean="0">
                            <a:latin typeface="Cambria Math"/>
                          </a:rPr>
                          <m:t>𝑫𝑲</m:t>
                        </m:r>
                      </m:e>
                    </m:acc>
                  </m:oMath>
                </a14:m>
                <a:r>
                  <a:rPr lang="ru-RU" b="1" dirty="0" smtClean="0"/>
                  <a:t> </a:t>
                </a:r>
                <a:r>
                  <a:rPr lang="en-US" b="1" dirty="0" smtClean="0"/>
                  <a:t>=</a:t>
                </a:r>
                <a:r>
                  <a:rPr lang="ru-RU" b="1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b="1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1" i="1" dirty="0" smtClean="0">
                            <a:latin typeface="Cambria Math"/>
                          </a:rPr>
                          <m:t>𝑫𝑩</m:t>
                        </m:r>
                      </m:e>
                    </m:acc>
                    <m:r>
                      <a:rPr lang="ru-RU" b="1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b="1" dirty="0" smtClean="0"/>
                  <a:t>+</a:t>
                </a:r>
                <a:r>
                  <a:rPr lang="ru-RU" b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b="1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1" i="1" dirty="0" smtClean="0">
                            <a:latin typeface="Cambria Math"/>
                          </a:rPr>
                          <m:t>𝑩𝑲</m:t>
                        </m:r>
                        <m:r>
                          <m:rPr>
                            <m:nor/>
                          </m:rPr>
                          <a:rPr lang="ru-RU" b="1" dirty="0" smtClean="0"/>
                          <m:t> </m:t>
                        </m:r>
                      </m:e>
                    </m:acc>
                  </m:oMath>
                </a14:m>
                <a:endParaRPr lang="ru-RU" sz="1050" b="1" dirty="0" smtClean="0"/>
              </a:p>
              <a:p>
                <a:pPr>
                  <a:buFont typeface="Wingdings" pitchFamily="2" charset="2"/>
                  <a:buNone/>
                </a:pPr>
                <a:r>
                  <a:rPr lang="ru-RU" dirty="0" smtClean="0">
                    <a:solidFill>
                      <a:schemeClr val="tx1"/>
                    </a:solidFill>
                  </a:rPr>
                  <a:t>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𝑫𝑲</m:t>
                        </m:r>
                      </m:e>
                    </m:acc>
                    <m:r>
                      <a:rPr lang="ru-RU" b="1" i="1" dirty="0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ru-RU" dirty="0" smtClean="0">
                    <a:solidFill>
                      <a:schemeClr val="tx1"/>
                    </a:solidFill>
                  </a:rPr>
                  <a:t>называется  </a:t>
                </a:r>
                <a:r>
                  <a:rPr lang="ru-RU" i="1" dirty="0" smtClean="0">
                    <a:solidFill>
                      <a:srgbClr val="FF0000"/>
                    </a:solidFill>
                  </a:rPr>
                  <a:t>суммой  векторов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𝑫𝑩</m:t>
                        </m:r>
                      </m:e>
                    </m:acc>
                  </m:oMath>
                </a14:m>
                <a:r>
                  <a:rPr lang="ru-RU" dirty="0" smtClean="0">
                    <a:solidFill>
                      <a:schemeClr val="tx1"/>
                    </a:solidFill>
                  </a:rPr>
                  <a:t> 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𝑩𝑲</m:t>
                        </m:r>
                      </m:e>
                    </m:acc>
                  </m:oMath>
                </a14:m>
                <a:r>
                  <a:rPr lang="ru-RU" dirty="0" smtClean="0">
                    <a:solidFill>
                      <a:schemeClr val="tx1"/>
                    </a:solidFill>
                  </a:rPr>
                  <a:t>.</a:t>
                </a: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40768"/>
                <a:ext cx="8229600" cy="5256584"/>
              </a:xfrm>
              <a:blipFill rotWithShape="1">
                <a:blip r:embed="rId3"/>
                <a:stretch>
                  <a:fillRect l="-1333" t="-1740" r="-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Line 4"/>
          <p:cNvSpPr>
            <a:spLocks noChangeShapeType="1"/>
          </p:cNvSpPr>
          <p:nvPr/>
        </p:nvSpPr>
        <p:spPr bwMode="auto">
          <a:xfrm flipV="1">
            <a:off x="2321832" y="2636912"/>
            <a:ext cx="1098040" cy="93610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3419872" y="2659407"/>
            <a:ext cx="2448272" cy="78295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 flipV="1">
            <a:off x="2321832" y="3442364"/>
            <a:ext cx="3474304" cy="14401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1823244" y="3344415"/>
            <a:ext cx="402674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700" b="1" i="1" dirty="0" smtClean="0">
                <a:solidFill>
                  <a:srgbClr val="000099"/>
                </a:solidFill>
              </a:rPr>
              <a:t>D</a:t>
            </a:r>
            <a:endParaRPr lang="ru-RU" sz="2700" b="1" i="1" dirty="0">
              <a:solidFill>
                <a:srgbClr val="000099"/>
              </a:solidFill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3419872" y="2276872"/>
            <a:ext cx="37863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700" b="1" i="1" dirty="0" smtClean="0">
                <a:solidFill>
                  <a:srgbClr val="000099"/>
                </a:solidFill>
              </a:rPr>
              <a:t>В</a:t>
            </a:r>
            <a:endParaRPr lang="ru-RU" sz="2700" b="1" i="1" dirty="0">
              <a:solidFill>
                <a:srgbClr val="000099"/>
              </a:solidFill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5868144" y="3319099"/>
            <a:ext cx="380232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700" b="1" i="1" dirty="0" smtClean="0">
                <a:solidFill>
                  <a:srgbClr val="000099"/>
                </a:solidFill>
              </a:rPr>
              <a:t>К</a:t>
            </a:r>
            <a:endParaRPr lang="ru-RU" sz="2700" b="1" i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10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Сумма двух векторов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Изобразить сумму двух векторов можно двумя способами:</a:t>
            </a:r>
          </a:p>
          <a:p>
            <a:pPr marL="0" indent="0">
              <a:buNone/>
            </a:pPr>
            <a:r>
              <a:rPr lang="ru-RU" sz="2800" dirty="0" smtClean="0"/>
              <a:t>1. По правилу треугольника</a:t>
            </a:r>
          </a:p>
          <a:p>
            <a:pPr marL="0" indent="0">
              <a:buNone/>
            </a:pPr>
            <a:r>
              <a:rPr lang="ru-RU" sz="2800" dirty="0" smtClean="0"/>
              <a:t>2. По правилу параллелограмма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1494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49860" name="Rectangle 4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85098" y="1029731"/>
                <a:ext cx="8173232" cy="4968528"/>
              </a:xfrm>
              <a:noFill/>
            </p:spPr>
            <p:txBody>
              <a:bodyPr>
                <a:normAutofit/>
              </a:bodyPr>
              <a:lstStyle/>
              <a:p>
                <a:pPr marL="0" indent="0">
                  <a:spcBef>
                    <a:spcPts val="600"/>
                  </a:spcBef>
                  <a:buNone/>
                </a:pPr>
                <a:r>
                  <a:rPr lang="ru-RU" sz="2700" dirty="0" smtClean="0"/>
                  <a:t>Пусть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0" i="1" smtClean="0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sz="2700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2700" dirty="0" smtClean="0"/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0" i="1" smtClean="0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700" dirty="0" smtClean="0"/>
                  <a:t> </a:t>
                </a:r>
                <a:r>
                  <a:rPr lang="ru-RU" sz="2700" dirty="0" smtClean="0"/>
                  <a:t>– </a:t>
                </a:r>
                <a:r>
                  <a:rPr lang="ru-RU" sz="2700" dirty="0" smtClean="0"/>
                  <a:t>два вектора. </a:t>
                </a:r>
                <a:r>
                  <a:rPr lang="ru-RU" sz="2700" dirty="0" smtClean="0"/>
                  <a:t>Отметим</a:t>
                </a:r>
                <a:r>
                  <a:rPr lang="en-US" sz="2700" dirty="0" smtClean="0"/>
                  <a:t> </a:t>
                </a:r>
                <a:r>
                  <a:rPr lang="ru-RU" sz="2700" dirty="0" smtClean="0"/>
                  <a:t>произвольную точку </a:t>
                </a:r>
                <a:r>
                  <a:rPr lang="ru-RU" sz="2700" i="1" dirty="0" smtClean="0"/>
                  <a:t>А</a:t>
                </a:r>
                <a:r>
                  <a:rPr lang="ru-RU" sz="2700" dirty="0" smtClean="0"/>
                  <a:t> и отложим от этой точки </a:t>
                </a:r>
                <a:r>
                  <a:rPr lang="ru-RU" sz="2700" dirty="0" smtClean="0"/>
                  <a:t>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ru-RU" sz="2700" i="1" dirty="0" smtClean="0">
                            <a:latin typeface="Cambria Math"/>
                          </a:rPr>
                          <m:t>АВ</m:t>
                        </m:r>
                      </m:e>
                    </m:acc>
                  </m:oMath>
                </a14:m>
                <a:r>
                  <a:rPr lang="ru-RU" sz="2700" dirty="0" smtClean="0"/>
                  <a:t>,</a:t>
                </a:r>
                <a:r>
                  <a:rPr lang="ru-RU" sz="2700" dirty="0" smtClean="0"/>
                  <a:t> равный вектору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0" i="1" smtClean="0"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lang="ru-RU" sz="2700" dirty="0" smtClean="0"/>
                  <a:t>. Затем </a:t>
                </a:r>
                <a:r>
                  <a:rPr lang="ru-RU" sz="2700" dirty="0" smtClean="0"/>
                  <a:t>от точки </a:t>
                </a:r>
                <a:r>
                  <a:rPr lang="ru-RU" sz="2700" i="1" dirty="0" smtClean="0"/>
                  <a:t>В</a:t>
                </a:r>
                <a:r>
                  <a:rPr lang="ru-RU" sz="2700" dirty="0" smtClean="0"/>
                  <a:t> отложим 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ru-RU" sz="2700" i="0" dirty="0" smtClean="0">
                            <a:latin typeface="Cambria Math"/>
                          </a:rPr>
                          <m:t>ВС</m:t>
                        </m:r>
                      </m:e>
                    </m:acc>
                  </m:oMath>
                </a14:m>
                <a:r>
                  <a:rPr lang="ru-RU" sz="2700" dirty="0" smtClean="0"/>
                  <a:t> </a:t>
                </a:r>
                <a:r>
                  <a:rPr lang="ru-RU" sz="2700" dirty="0" smtClean="0"/>
                  <a:t>равный вектору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0" i="1" smtClean="0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sz="2700" dirty="0" smtClean="0"/>
                  <a:t>. </a:t>
                </a:r>
                <a:r>
                  <a:rPr lang="ru-RU" sz="2700" dirty="0" smtClean="0"/>
                  <a:t>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ru-RU" sz="2700" i="1" dirty="0" smtClean="0">
                            <a:latin typeface="Cambria Math"/>
                          </a:rPr>
                          <m:t>АС</m:t>
                        </m:r>
                      </m:e>
                    </m:acc>
                    <m:r>
                      <a:rPr lang="ru-RU" sz="2700" b="0" i="0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2700" dirty="0" smtClean="0"/>
                  <a:t>называется </a:t>
                </a:r>
                <a:r>
                  <a:rPr lang="ru-RU" sz="2700" i="1" dirty="0" smtClean="0">
                    <a:solidFill>
                      <a:srgbClr val="FF0000"/>
                    </a:solidFill>
                  </a:rPr>
                  <a:t>суммой векторов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0" i="1" smtClean="0"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lang="en-US" sz="2700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2700" dirty="0" smtClean="0"/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0" i="1" smtClean="0"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sz="2700" dirty="0" smtClean="0"/>
                  <a:t>.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en-US" sz="27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ru-RU" sz="27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АВ</m:t>
                        </m:r>
                      </m:e>
                    </m:acc>
                  </m:oMath>
                </a14:m>
                <a:r>
                  <a:rPr lang="ru-RU" sz="2700" i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ru-RU" sz="2700" dirty="0" smtClean="0">
                    <a:solidFill>
                      <a:srgbClr val="FF0000"/>
                    </a:solidFill>
                  </a:rPr>
                  <a:t>+</a:t>
                </a:r>
                <a:r>
                  <a:rPr lang="ru-RU" sz="270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ru-RU" sz="2700" b="0" i="0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ВС</m:t>
                        </m:r>
                      </m:e>
                    </m:acc>
                  </m:oMath>
                </a14:m>
                <a:r>
                  <a:rPr lang="ru-RU" sz="2700" dirty="0" smtClean="0">
                    <a:solidFill>
                      <a:srgbClr val="FF0000"/>
                    </a:solidFill>
                  </a:rPr>
                  <a:t> </a:t>
                </a:r>
                <a:r>
                  <a:rPr lang="ru-RU" sz="2700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ru-RU" sz="2700" b="0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АС</m:t>
                        </m:r>
                      </m:e>
                    </m:acc>
                  </m:oMath>
                </a14:m>
                <a:r>
                  <a:rPr lang="ru-RU" sz="2700" dirty="0" smtClean="0"/>
                  <a:t>. Это правило сложения векторов называется </a:t>
                </a:r>
                <a:r>
                  <a:rPr lang="ru-RU" sz="2700" i="1" dirty="0" smtClean="0">
                    <a:solidFill>
                      <a:srgbClr val="FF0000"/>
                    </a:solidFill>
                  </a:rPr>
                  <a:t>правилом треугольника.</a:t>
                </a:r>
                <a:endParaRPr lang="en-US" sz="2700" i="1" dirty="0" smtClean="0">
                  <a:solidFill>
                    <a:srgbClr val="FF0000"/>
                  </a:solidFill>
                </a:endParaRPr>
              </a:p>
              <a:p>
                <a:pPr>
                  <a:buNone/>
                </a:pPr>
                <a:r>
                  <a:rPr lang="ru-RU" dirty="0" smtClean="0"/>
                  <a:t> </a:t>
                </a:r>
              </a:p>
            </p:txBody>
          </p:sp>
        </mc:Choice>
        <mc:Fallback>
          <p:sp>
            <p:nvSpPr>
              <p:cNvPr id="249860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85098" y="1029731"/>
                <a:ext cx="8173232" cy="4968528"/>
              </a:xfrm>
              <a:blipFill rotWithShape="1">
                <a:blip r:embed="rId3"/>
                <a:stretch>
                  <a:fillRect l="-13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9870" name="Line 14"/>
          <p:cNvSpPr>
            <a:spLocks noChangeShapeType="1"/>
          </p:cNvSpPr>
          <p:nvPr/>
        </p:nvSpPr>
        <p:spPr bwMode="auto">
          <a:xfrm flipV="1">
            <a:off x="2195513" y="4724400"/>
            <a:ext cx="1511300" cy="1081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871" name="Line 15"/>
          <p:cNvSpPr>
            <a:spLocks noChangeShapeType="1"/>
          </p:cNvSpPr>
          <p:nvPr/>
        </p:nvSpPr>
        <p:spPr bwMode="auto">
          <a:xfrm flipV="1">
            <a:off x="3708400" y="4724400"/>
            <a:ext cx="1511300" cy="1081088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872" name="Line 16"/>
          <p:cNvSpPr>
            <a:spLocks noChangeShapeType="1"/>
          </p:cNvSpPr>
          <p:nvPr/>
        </p:nvSpPr>
        <p:spPr bwMode="auto">
          <a:xfrm>
            <a:off x="3708400" y="5805488"/>
            <a:ext cx="2592388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873" name="Line 17"/>
          <p:cNvSpPr>
            <a:spLocks noChangeShapeType="1"/>
          </p:cNvSpPr>
          <p:nvPr/>
        </p:nvSpPr>
        <p:spPr bwMode="auto">
          <a:xfrm>
            <a:off x="5219700" y="4724400"/>
            <a:ext cx="1079500" cy="1081088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875" name="Line 19"/>
          <p:cNvSpPr>
            <a:spLocks noChangeShapeType="1"/>
          </p:cNvSpPr>
          <p:nvPr/>
        </p:nvSpPr>
        <p:spPr bwMode="auto">
          <a:xfrm>
            <a:off x="6372225" y="4508500"/>
            <a:ext cx="1079500" cy="1081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884" name="Oval 28"/>
          <p:cNvSpPr>
            <a:spLocks noChangeArrowheads="1"/>
          </p:cNvSpPr>
          <p:nvPr/>
        </p:nvSpPr>
        <p:spPr bwMode="auto">
          <a:xfrm>
            <a:off x="3678237" y="5746750"/>
            <a:ext cx="73025" cy="142875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866" name="Text Box 29"/>
          <p:cNvSpPr txBox="1">
            <a:spLocks noChangeArrowheads="1"/>
          </p:cNvSpPr>
          <p:nvPr/>
        </p:nvSpPr>
        <p:spPr bwMode="auto">
          <a:xfrm>
            <a:off x="5076825" y="4292600"/>
            <a:ext cx="363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B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35867" name="Text Box 30"/>
          <p:cNvSpPr txBox="1">
            <a:spLocks noChangeArrowheads="1"/>
          </p:cNvSpPr>
          <p:nvPr/>
        </p:nvSpPr>
        <p:spPr bwMode="auto">
          <a:xfrm>
            <a:off x="3348038" y="5734050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A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35868" name="Text Box 31"/>
          <p:cNvSpPr txBox="1">
            <a:spLocks noChangeArrowheads="1"/>
          </p:cNvSpPr>
          <p:nvPr/>
        </p:nvSpPr>
        <p:spPr bwMode="auto">
          <a:xfrm>
            <a:off x="6372225" y="5661025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C</a:t>
            </a:r>
            <a:endParaRPr lang="ru-RU" sz="2400">
              <a:latin typeface="Tahoma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425282" y="4724400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5282" y="4724400"/>
                <a:ext cx="539403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6852019" y="4554853"/>
                <a:ext cx="539403" cy="586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2019" y="4554853"/>
                <a:ext cx="539403" cy="58689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4067944" y="4833785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4833785"/>
                <a:ext cx="539403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5747643" y="4801949"/>
                <a:ext cx="539403" cy="586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7643" y="4801949"/>
                <a:ext cx="539403" cy="58689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/>
              <p:cNvSpPr txBox="1"/>
              <p:nvPr/>
            </p:nvSpPr>
            <p:spPr>
              <a:xfrm>
                <a:off x="4471714" y="5910958"/>
                <a:ext cx="1210221" cy="5872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ru-RU" sz="2800" b="1" i="1" smtClean="0">
                          <a:latin typeface="Cambria Math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1714" y="5910958"/>
                <a:ext cx="1210221" cy="5872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Заголовок 1"/>
          <p:cNvSpPr>
            <a:spLocks noGrp="1"/>
          </p:cNvSpPr>
          <p:nvPr>
            <p:ph type="title"/>
          </p:nvPr>
        </p:nvSpPr>
        <p:spPr>
          <a:xfrm>
            <a:off x="492547" y="188640"/>
            <a:ext cx="8229600" cy="936104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ru-RU" sz="3600" b="1" dirty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Правило 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треугольника</a:t>
            </a:r>
            <a:endParaRPr lang="ru-RU" sz="3600" b="1" dirty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144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249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49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249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498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9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9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9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9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9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9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98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9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4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"/>
                                        <p:tgtEl>
                                          <p:spTgt spid="2498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249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00" fill="hold"/>
                                        <p:tgtEl>
                                          <p:spTgt spid="249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9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9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49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498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49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5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49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250" fill="hold"/>
                                        <p:tgtEl>
                                          <p:spTgt spid="2498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250" fill="hold"/>
                                        <p:tgtEl>
                                          <p:spTgt spid="2498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250"/>
                                        <p:tgtEl>
                                          <p:spTgt spid="2498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60" grpId="0" uiExpand="1" build="p"/>
      <p:bldP spid="249870" grpId="0" animBg="1"/>
      <p:bldP spid="249871" grpId="0" animBg="1"/>
      <p:bldP spid="249872" grpId="0" animBg="1"/>
      <p:bldP spid="249873" grpId="0" animBg="1"/>
      <p:bldP spid="249875" grpId="0" animBg="1"/>
      <p:bldP spid="249884" grpId="0" animBg="1"/>
      <p:bldP spid="35866" grpId="0"/>
      <p:bldP spid="35867" grpId="0"/>
      <p:bldP spid="35868" grpId="0"/>
      <p:bldP spid="2" grpId="0"/>
      <p:bldP spid="30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89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0886" name="Line 6"/>
          <p:cNvSpPr>
            <a:spLocks noChangeShapeType="1"/>
          </p:cNvSpPr>
          <p:nvPr/>
        </p:nvSpPr>
        <p:spPr bwMode="auto">
          <a:xfrm>
            <a:off x="5580063" y="2708275"/>
            <a:ext cx="16557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87" name="Line 7"/>
          <p:cNvSpPr>
            <a:spLocks noChangeShapeType="1"/>
          </p:cNvSpPr>
          <p:nvPr/>
        </p:nvSpPr>
        <p:spPr bwMode="auto">
          <a:xfrm flipV="1">
            <a:off x="4680744" y="3729831"/>
            <a:ext cx="935038" cy="1728787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88" name="Line 8"/>
          <p:cNvSpPr>
            <a:spLocks noChangeShapeType="1"/>
          </p:cNvSpPr>
          <p:nvPr/>
        </p:nvSpPr>
        <p:spPr bwMode="auto">
          <a:xfrm flipV="1">
            <a:off x="5487987" y="3860800"/>
            <a:ext cx="935038" cy="1728788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89" name="Line 9"/>
          <p:cNvSpPr>
            <a:spLocks noChangeShapeType="1"/>
          </p:cNvSpPr>
          <p:nvPr/>
        </p:nvSpPr>
        <p:spPr bwMode="auto">
          <a:xfrm>
            <a:off x="6429375" y="3886200"/>
            <a:ext cx="1655762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90" name="Line 10"/>
          <p:cNvSpPr>
            <a:spLocks noChangeShapeType="1"/>
          </p:cNvSpPr>
          <p:nvPr/>
        </p:nvSpPr>
        <p:spPr bwMode="auto">
          <a:xfrm>
            <a:off x="5508625" y="5589588"/>
            <a:ext cx="16557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91" name="Line 11"/>
          <p:cNvSpPr>
            <a:spLocks noChangeShapeType="1"/>
          </p:cNvSpPr>
          <p:nvPr/>
        </p:nvSpPr>
        <p:spPr bwMode="auto">
          <a:xfrm flipV="1">
            <a:off x="7164388" y="3860800"/>
            <a:ext cx="935037" cy="1728788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92" name="Line 12"/>
          <p:cNvSpPr>
            <a:spLocks noChangeShapeType="1"/>
          </p:cNvSpPr>
          <p:nvPr/>
        </p:nvSpPr>
        <p:spPr bwMode="auto">
          <a:xfrm flipV="1">
            <a:off x="5508625" y="3860800"/>
            <a:ext cx="2590800" cy="1728788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0895" name="Text Box 15"/>
              <p:cNvSpPr txBox="1">
                <a:spLocks noChangeArrowheads="1"/>
              </p:cNvSpPr>
              <p:nvPr/>
            </p:nvSpPr>
            <p:spPr bwMode="auto">
              <a:xfrm>
                <a:off x="6961551" y="3443908"/>
                <a:ext cx="54854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i="1" dirty="0" smtClean="0">
                              <a:latin typeface="Cambria Math"/>
                            </a:rPr>
                            <m:t>𝑎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latin typeface="Tahoma" pitchFamily="34" charset="0"/>
                            </a:rPr>
                            <m:t> </m:t>
                          </m:r>
                        </m:e>
                      </m:acc>
                    </m:oMath>
                  </m:oMathPara>
                </a14:m>
                <a:endParaRPr lang="ru-RU" sz="2400" dirty="0">
                  <a:latin typeface="Tahoma" pitchFamily="34" charset="0"/>
                </a:endParaRPr>
              </a:p>
            </p:txBody>
          </p:sp>
        </mc:Choice>
        <mc:Fallback>
          <p:sp>
            <p:nvSpPr>
              <p:cNvPr id="250895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61551" y="3443908"/>
                <a:ext cx="548548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0897" name="Text Box 17"/>
              <p:cNvSpPr txBox="1">
                <a:spLocks noChangeArrowheads="1"/>
              </p:cNvSpPr>
              <p:nvPr/>
            </p:nvSpPr>
            <p:spPr bwMode="auto">
              <a:xfrm>
                <a:off x="7631906" y="4566217"/>
                <a:ext cx="353865" cy="5162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i="1" dirty="0" smtClean="0">
                              <a:latin typeface="Cambria Math"/>
                            </a:rPr>
                            <m:t>𝑏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latin typeface="Tahoma" pitchFamily="34" charset="0"/>
                            </a:rPr>
                            <m:t> </m:t>
                          </m:r>
                        </m:e>
                      </m:acc>
                    </m:oMath>
                  </m:oMathPara>
                </a14:m>
                <a:endParaRPr lang="ru-RU" sz="2400" dirty="0">
                  <a:latin typeface="Tahoma" pitchFamily="34" charset="0"/>
                </a:endParaRPr>
              </a:p>
            </p:txBody>
          </p:sp>
        </mc:Choice>
        <mc:Fallback>
          <p:sp>
            <p:nvSpPr>
              <p:cNvPr id="250897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31906" y="4566217"/>
                <a:ext cx="353865" cy="5162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0905" name="Oval 25"/>
          <p:cNvSpPr>
            <a:spLocks noChangeArrowheads="1"/>
          </p:cNvSpPr>
          <p:nvPr/>
        </p:nvSpPr>
        <p:spPr bwMode="auto">
          <a:xfrm>
            <a:off x="5435600" y="5516563"/>
            <a:ext cx="71438" cy="142875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0906" name="Text Box 26"/>
          <p:cNvSpPr txBox="1">
            <a:spLocks noChangeArrowheads="1"/>
          </p:cNvSpPr>
          <p:nvPr/>
        </p:nvSpPr>
        <p:spPr bwMode="auto">
          <a:xfrm>
            <a:off x="6227763" y="3429000"/>
            <a:ext cx="39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i="1" dirty="0">
                <a:latin typeface="Tahoma" pitchFamily="34" charset="0"/>
              </a:rPr>
              <a:t>D</a:t>
            </a:r>
            <a:endParaRPr lang="ru-RU" sz="2400" i="1" dirty="0">
              <a:latin typeface="Tahoma" pitchFamily="34" charset="0"/>
            </a:endParaRPr>
          </a:p>
        </p:txBody>
      </p:sp>
      <p:sp>
        <p:nvSpPr>
          <p:cNvPr id="250907" name="Text Box 27"/>
          <p:cNvSpPr txBox="1">
            <a:spLocks noChangeArrowheads="1"/>
          </p:cNvSpPr>
          <p:nvPr/>
        </p:nvSpPr>
        <p:spPr bwMode="auto">
          <a:xfrm>
            <a:off x="7956550" y="3429000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i="1" dirty="0">
                <a:latin typeface="Tahoma" pitchFamily="34" charset="0"/>
              </a:rPr>
              <a:t>C</a:t>
            </a:r>
            <a:endParaRPr lang="ru-RU" sz="2400" i="1" dirty="0">
              <a:latin typeface="Tahoma" pitchFamily="34" charset="0"/>
            </a:endParaRPr>
          </a:p>
        </p:txBody>
      </p:sp>
      <p:sp>
        <p:nvSpPr>
          <p:cNvPr id="250908" name="Text Box 28"/>
          <p:cNvSpPr txBox="1">
            <a:spLocks noChangeArrowheads="1"/>
          </p:cNvSpPr>
          <p:nvPr/>
        </p:nvSpPr>
        <p:spPr bwMode="auto">
          <a:xfrm>
            <a:off x="5148263" y="5589588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i="1" dirty="0">
                <a:latin typeface="Tahoma" pitchFamily="34" charset="0"/>
              </a:rPr>
              <a:t>A</a:t>
            </a:r>
            <a:endParaRPr lang="ru-RU" sz="2400" i="1" dirty="0">
              <a:latin typeface="Tahoma" pitchFamily="34" charset="0"/>
            </a:endParaRPr>
          </a:p>
        </p:txBody>
      </p:sp>
      <p:sp>
        <p:nvSpPr>
          <p:cNvPr id="250909" name="Text Box 29"/>
          <p:cNvSpPr txBox="1">
            <a:spLocks noChangeArrowheads="1"/>
          </p:cNvSpPr>
          <p:nvPr/>
        </p:nvSpPr>
        <p:spPr bwMode="auto">
          <a:xfrm>
            <a:off x="7164388" y="5589588"/>
            <a:ext cx="39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i="1" dirty="0">
                <a:latin typeface="Tahoma" pitchFamily="34" charset="0"/>
              </a:rPr>
              <a:t>B</a:t>
            </a:r>
            <a:endParaRPr lang="ru-RU" sz="2400" i="1" dirty="0">
              <a:latin typeface="Tahoma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12528"/>
                <a:ext cx="4302126" cy="4896544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spcBef>
                    <a:spcPts val="600"/>
                  </a:spcBef>
                  <a:buClr>
                    <a:schemeClr val="bg2"/>
                  </a:buClr>
                  <a:buSzPct val="75000"/>
                  <a:buNone/>
                </a:pPr>
                <a:r>
                  <a:rPr lang="ru-RU" sz="2500" dirty="0" smtClean="0">
                    <a:ea typeface="Cambria Math" pitchFamily="18" charset="0"/>
                  </a:rPr>
                  <a:t>Пусть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b="1" i="1" smtClean="0"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500" b="1" i="1" smtClean="0">
                            <a:ea typeface="Cambria Math" pitchFamily="18" charset="0"/>
                          </a:rPr>
                          <m:t>𝒂</m:t>
                        </m:r>
                      </m:e>
                    </m:acc>
                    <m:r>
                      <a:rPr lang="en-US" sz="2500" b="0" i="0" smtClean="0">
                        <a:ea typeface="Cambria Math" pitchFamily="18" charset="0"/>
                      </a:rPr>
                      <m:t> </m:t>
                    </m:r>
                  </m:oMath>
                </a14:m>
                <a:r>
                  <a:rPr lang="ru-RU" sz="2500" dirty="0" smtClean="0">
                    <a:ea typeface="Cambria Math" pitchFamily="18" charset="0"/>
                  </a:rPr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smtClean="0"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500" b="1" i="1" smtClean="0"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2500" dirty="0" smtClean="0">
                    <a:ea typeface="Cambria Math" pitchFamily="18" charset="0"/>
                  </a:rPr>
                  <a:t> </a:t>
                </a:r>
                <a:r>
                  <a:rPr lang="ru-RU" sz="2500" dirty="0" smtClean="0">
                    <a:ea typeface="Cambria Math" pitchFamily="18" charset="0"/>
                  </a:rPr>
                  <a:t>– два вектора. </a:t>
                </a:r>
                <a:r>
                  <a:rPr lang="ru-RU" sz="2500" dirty="0">
                    <a:ea typeface="Cambria Math" pitchFamily="18" charset="0"/>
                  </a:rPr>
                  <a:t>Отметим произвольную точку </a:t>
                </a:r>
                <a:r>
                  <a:rPr lang="ru-RU" sz="2500" b="1" i="1" dirty="0">
                    <a:ea typeface="Cambria Math" pitchFamily="18" charset="0"/>
                  </a:rPr>
                  <a:t>А</a:t>
                </a:r>
                <a:r>
                  <a:rPr lang="ru-RU" sz="2500" i="1" dirty="0">
                    <a:ea typeface="Cambria Math" pitchFamily="18" charset="0"/>
                  </a:rPr>
                  <a:t> </a:t>
                </a:r>
                <a:r>
                  <a:rPr lang="ru-RU" sz="2500" dirty="0">
                    <a:ea typeface="Cambria Math" pitchFamily="18" charset="0"/>
                  </a:rPr>
                  <a:t>и отложим от этой точки </a:t>
                </a:r>
                <a:r>
                  <a:rPr lang="ru-RU" sz="2500" dirty="0" smtClean="0">
                    <a:ea typeface="Cambria Math" pitchFamily="18" charset="0"/>
                  </a:rPr>
                  <a:t>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dirty="0" smtClean="0"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500" b="1" i="1" dirty="0" smtClean="0">
                            <a:ea typeface="Cambria Math" pitchFamily="18" charset="0"/>
                          </a:rPr>
                          <m:t>𝑨𝑩</m:t>
                        </m:r>
                      </m:e>
                    </m:acc>
                  </m:oMath>
                </a14:m>
                <a:r>
                  <a:rPr lang="ru-RU" sz="2500" dirty="0" smtClean="0">
                    <a:ea typeface="Cambria Math" pitchFamily="18" charset="0"/>
                  </a:rPr>
                  <a:t>, равный вектору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smtClean="0"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500" b="1" i="1" smtClean="0">
                            <a:ea typeface="Cambria Math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ru-RU" sz="2500" dirty="0" smtClean="0">
                    <a:ea typeface="Cambria Math" pitchFamily="18" charset="0"/>
                  </a:rPr>
                  <a:t>. </a:t>
                </a:r>
                <a:r>
                  <a:rPr lang="ru-RU" sz="2500" dirty="0" smtClean="0">
                    <a:ea typeface="Cambria Math" pitchFamily="18" charset="0"/>
                  </a:rPr>
                  <a:t>Затем снова от точки </a:t>
                </a:r>
                <a:r>
                  <a:rPr lang="ru-RU" sz="2500" b="1" i="1" dirty="0" smtClean="0">
                    <a:ea typeface="Cambria Math" pitchFamily="18" charset="0"/>
                  </a:rPr>
                  <a:t>А</a:t>
                </a:r>
                <a:r>
                  <a:rPr lang="ru-RU" sz="2500" i="1" dirty="0" smtClean="0">
                    <a:ea typeface="Cambria Math" pitchFamily="18" charset="0"/>
                  </a:rPr>
                  <a:t> </a:t>
                </a:r>
                <a:r>
                  <a:rPr lang="ru-RU" sz="2500" dirty="0" smtClean="0">
                    <a:ea typeface="Cambria Math" pitchFamily="18" charset="0"/>
                  </a:rPr>
                  <a:t>отложим</a:t>
                </a:r>
                <a:r>
                  <a:rPr lang="ru-RU" sz="2500" i="1" dirty="0" smtClean="0">
                    <a:ea typeface="Cambria Math" pitchFamily="18" charset="0"/>
                  </a:rPr>
                  <a:t> </a:t>
                </a:r>
                <a:r>
                  <a:rPr lang="ru-RU" sz="2500" dirty="0" smtClean="0">
                    <a:ea typeface="Cambria Math" pitchFamily="18" charset="0"/>
                  </a:rPr>
                  <a:t>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b="1" i="1" dirty="0" smtClean="0"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500" b="1" i="1" dirty="0" smtClean="0">
                            <a:ea typeface="Cambria Math" pitchFamily="18" charset="0"/>
                          </a:rPr>
                          <m:t>𝑨𝑫</m:t>
                        </m:r>
                      </m:e>
                    </m:acc>
                  </m:oMath>
                </a14:m>
                <a:r>
                  <a:rPr lang="ru-RU" sz="2500" dirty="0" smtClean="0">
                    <a:ea typeface="Cambria Math" pitchFamily="18" charset="0"/>
                  </a:rPr>
                  <a:t>, равный вектору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i="1" smtClean="0"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500" b="1" i="1" smtClean="0"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2500" dirty="0" smtClean="0">
                    <a:ea typeface="Cambria Math" pitchFamily="18" charset="0"/>
                  </a:rPr>
                  <a:t>. </a:t>
                </a:r>
                <a:r>
                  <a:rPr lang="ru-RU" sz="2500" dirty="0" smtClean="0">
                    <a:ea typeface="Cambria Math" pitchFamily="18" charset="0"/>
                  </a:rPr>
                  <a:t>На </a:t>
                </a:r>
                <a:r>
                  <a:rPr lang="ru-RU" sz="2500" dirty="0">
                    <a:ea typeface="Cambria Math" pitchFamily="18" charset="0"/>
                  </a:rPr>
                  <a:t>этих векторах</a:t>
                </a:r>
                <a:r>
                  <a:rPr lang="en-US" sz="2500" dirty="0">
                    <a:ea typeface="Cambria Math" pitchFamily="18" charset="0"/>
                  </a:rPr>
                  <a:t> </a:t>
                </a:r>
                <a:r>
                  <a:rPr lang="ru-RU" sz="2500" dirty="0">
                    <a:ea typeface="Cambria Math" pitchFamily="18" charset="0"/>
                  </a:rPr>
                  <a:t>построим параллелограмм </a:t>
                </a:r>
                <a:r>
                  <a:rPr lang="ru-RU" sz="2500" b="1" i="1" dirty="0">
                    <a:ea typeface="Cambria Math" pitchFamily="18" charset="0"/>
                  </a:rPr>
                  <a:t>АВС</a:t>
                </a:r>
                <a:r>
                  <a:rPr lang="en-US" sz="2500" b="1" i="1" dirty="0" smtClean="0">
                    <a:ea typeface="Cambria Math" pitchFamily="18" charset="0"/>
                  </a:rPr>
                  <a:t>D</a:t>
                </a:r>
                <a:r>
                  <a:rPr lang="ru-RU" sz="2500" dirty="0">
                    <a:ea typeface="Cambria Math" pitchFamily="18" charset="0"/>
                  </a:rPr>
                  <a:t> </a:t>
                </a:r>
                <a:r>
                  <a:rPr lang="ru-RU" sz="2500" dirty="0" smtClean="0">
                    <a:ea typeface="Cambria Math" pitchFamily="18" charset="0"/>
                  </a:rPr>
                  <a:t>, в нем проведем диагональ </a:t>
                </a:r>
                <a:r>
                  <a:rPr lang="ru-RU" sz="2500" b="1" i="1" dirty="0" smtClean="0">
                    <a:ea typeface="Cambria Math" pitchFamily="18" charset="0"/>
                  </a:rPr>
                  <a:t>А</a:t>
                </a:r>
                <a:r>
                  <a:rPr lang="en-US" sz="2500" b="1" i="1" dirty="0" smtClean="0">
                    <a:ea typeface="Cambria Math" pitchFamily="18" charset="0"/>
                  </a:rPr>
                  <a:t>C</a:t>
                </a:r>
                <a:r>
                  <a:rPr lang="ru-RU" sz="2500" b="1" i="1" dirty="0" smtClean="0">
                    <a:ea typeface="Cambria Math" pitchFamily="18" charset="0"/>
                  </a:rPr>
                  <a:t> .</a:t>
                </a:r>
              </a:p>
              <a:p>
                <a:pPr marL="0" indent="0">
                  <a:spcBef>
                    <a:spcPts val="600"/>
                  </a:spcBef>
                  <a:buClr>
                    <a:schemeClr val="bg2"/>
                  </a:buClr>
                  <a:buSzPct val="75000"/>
                  <a:buNone/>
                </a:pPr>
                <a:r>
                  <a:rPr lang="ru-RU" sz="2500" dirty="0" smtClean="0">
                    <a:ea typeface="Cambria Math" pitchFamily="18" charset="0"/>
                  </a:rPr>
                  <a:t>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500" b="1" i="1" dirty="0" smtClean="0"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500" b="1" i="1" dirty="0" smtClean="0">
                            <a:ea typeface="Cambria Math" pitchFamily="18" charset="0"/>
                          </a:rPr>
                          <m:t>𝑨</m:t>
                        </m:r>
                        <m:r>
                          <a:rPr lang="en-US" sz="2500" b="1" i="1" dirty="0" smtClean="0">
                            <a:ea typeface="Cambria Math" pitchFamily="18" charset="0"/>
                          </a:rPr>
                          <m:t>𝑪</m:t>
                        </m:r>
                      </m:e>
                    </m:acc>
                  </m:oMath>
                </a14:m>
                <a:r>
                  <a:rPr lang="ru-RU" sz="2500" dirty="0" smtClean="0">
                    <a:ea typeface="Cambria Math" pitchFamily="18" charset="0"/>
                  </a:rPr>
                  <a:t>  является </a:t>
                </a:r>
                <a:r>
                  <a:rPr lang="ru-RU" sz="2500" i="1" dirty="0" smtClean="0">
                    <a:solidFill>
                      <a:srgbClr val="FF0000"/>
                    </a:solidFill>
                    <a:ea typeface="Cambria Math" pitchFamily="18" charset="0"/>
                  </a:rPr>
                  <a:t>суммой векторов </a:t>
                </a:r>
                <a14:m>
                  <m:oMath xmlns:m="http://schemas.openxmlformats.org/officeDocument/2006/math">
                    <m:r>
                      <a:rPr lang="ru-RU" sz="2400" b="1" i="1" smtClean="0"/>
                      <m:t>   </m:t>
                    </m:r>
                    <m:acc>
                      <m:accPr>
                        <m:chr m:val="⃗"/>
                        <m:ctrlPr>
                          <a:rPr lang="ru-RU" sz="2400" i="1" smtClean="0"/>
                        </m:ctrlPr>
                      </m:accPr>
                      <m:e>
                        <m:r>
                          <a:rPr lang="en-US" sz="2400" b="1" i="1" smtClean="0"/>
                          <m:t>𝒂</m:t>
                        </m:r>
                      </m:e>
                    </m:acc>
                    <m:r>
                      <a:rPr lang="en-US" sz="2400" b="0" i="0" smtClean="0"/>
                      <m:t> </m:t>
                    </m:r>
                  </m:oMath>
                </a14:m>
                <a:r>
                  <a:rPr lang="ru-RU" sz="2400" dirty="0" smtClean="0"/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400" i="1" smtClean="0"/>
                        </m:ctrlPr>
                      </m:accPr>
                      <m:e>
                        <m:r>
                          <a:rPr lang="en-US" sz="2400" b="1" i="1" smtClean="0"/>
                          <m:t>𝒃</m:t>
                        </m:r>
                      </m:e>
                    </m:acc>
                  </m:oMath>
                </a14:m>
                <a:r>
                  <a:rPr lang="ru-RU" sz="2400" dirty="0" smtClean="0"/>
                  <a:t>.</a:t>
                </a:r>
                <a:endParaRPr lang="ru-RU" sz="2500" dirty="0"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36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12528"/>
                <a:ext cx="4302126" cy="4896544"/>
              </a:xfrm>
              <a:blipFill rotWithShape="1">
                <a:blip r:embed="rId5"/>
                <a:stretch>
                  <a:fillRect l="-2266" t="-623" r="-26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ru-RU" sz="3600" b="1" dirty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Правило </a:t>
            </a:r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параллелограмма</a:t>
            </a:r>
            <a:endParaRPr lang="ru-RU" sz="3600" b="1" dirty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 Box 15"/>
              <p:cNvSpPr txBox="1">
                <a:spLocks noChangeArrowheads="1"/>
              </p:cNvSpPr>
              <p:nvPr/>
            </p:nvSpPr>
            <p:spPr bwMode="auto">
              <a:xfrm>
                <a:off x="6148751" y="2246610"/>
                <a:ext cx="54854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i="1" dirty="0" smtClean="0">
                              <a:latin typeface="Cambria Math"/>
                            </a:rPr>
                            <m:t>𝑎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latin typeface="Tahoma" pitchFamily="34" charset="0"/>
                            </a:rPr>
                            <m:t> </m:t>
                          </m:r>
                        </m:e>
                      </m:acc>
                    </m:oMath>
                  </m:oMathPara>
                </a14:m>
                <a:endParaRPr lang="ru-RU" sz="2400" dirty="0">
                  <a:latin typeface="Tahoma" pitchFamily="34" charset="0"/>
                </a:endParaRPr>
              </a:p>
            </p:txBody>
          </p:sp>
        </mc:Choice>
        <mc:Fallback>
          <p:sp>
            <p:nvSpPr>
              <p:cNvPr id="39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48751" y="2246610"/>
                <a:ext cx="548548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 Box 17"/>
              <p:cNvSpPr txBox="1">
                <a:spLocks noChangeArrowheads="1"/>
              </p:cNvSpPr>
              <p:nvPr/>
            </p:nvSpPr>
            <p:spPr bwMode="auto">
              <a:xfrm>
                <a:off x="4572000" y="4289131"/>
                <a:ext cx="706438" cy="5162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i="1" dirty="0" smtClean="0">
                              <a:latin typeface="Cambria Math"/>
                            </a:rPr>
                            <m:t>𝑏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latin typeface="Tahoma" pitchFamily="34" charset="0"/>
                            </a:rPr>
                            <m:t> </m:t>
                          </m:r>
                        </m:e>
                      </m:acc>
                    </m:oMath>
                  </m:oMathPara>
                </a14:m>
                <a:endParaRPr lang="ru-RU" sz="2400" dirty="0">
                  <a:latin typeface="Tahoma" pitchFamily="34" charset="0"/>
                </a:endParaRPr>
              </a:p>
            </p:txBody>
          </p:sp>
        </mc:Choice>
        <mc:Fallback>
          <p:sp>
            <p:nvSpPr>
              <p:cNvPr id="40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0" y="4289131"/>
                <a:ext cx="706438" cy="5162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 Box 15"/>
              <p:cNvSpPr txBox="1">
                <a:spLocks noChangeArrowheads="1"/>
              </p:cNvSpPr>
              <p:nvPr/>
            </p:nvSpPr>
            <p:spPr bwMode="auto">
              <a:xfrm>
                <a:off x="6051820" y="5607643"/>
                <a:ext cx="54854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i="1" dirty="0" smtClean="0">
                              <a:latin typeface="Cambria Math"/>
                            </a:rPr>
                            <m:t>𝑎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latin typeface="Tahoma" pitchFamily="34" charset="0"/>
                            </a:rPr>
                            <m:t> </m:t>
                          </m:r>
                        </m:e>
                      </m:acc>
                    </m:oMath>
                  </m:oMathPara>
                </a14:m>
                <a:endParaRPr lang="ru-RU" sz="2400" dirty="0">
                  <a:latin typeface="Tahoma" pitchFamily="34" charset="0"/>
                </a:endParaRPr>
              </a:p>
            </p:txBody>
          </p:sp>
        </mc:Choice>
        <mc:Fallback>
          <p:sp>
            <p:nvSpPr>
              <p:cNvPr id="41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51820" y="5607643"/>
                <a:ext cx="548548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 Box 17"/>
              <p:cNvSpPr txBox="1">
                <a:spLocks noChangeArrowheads="1"/>
              </p:cNvSpPr>
              <p:nvPr/>
            </p:nvSpPr>
            <p:spPr bwMode="auto">
              <a:xfrm>
                <a:off x="5573188" y="4394847"/>
                <a:ext cx="516031" cy="5162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2400" i="1" dirty="0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i="1" dirty="0" smtClean="0">
                              <a:latin typeface="Cambria Math"/>
                            </a:rPr>
                            <m:t>𝑏</m:t>
                          </m:r>
                          <m:r>
                            <m:rPr>
                              <m:nor/>
                            </m:rPr>
                            <a:rPr lang="ru-RU" sz="2400" dirty="0">
                              <a:latin typeface="Tahoma" pitchFamily="34" charset="0"/>
                            </a:rPr>
                            <m:t> </m:t>
                          </m:r>
                        </m:e>
                      </m:acc>
                    </m:oMath>
                  </m:oMathPara>
                </a14:m>
                <a:endParaRPr lang="ru-RU" sz="2400" dirty="0">
                  <a:latin typeface="Tahoma" pitchFamily="34" charset="0"/>
                </a:endParaRPr>
              </a:p>
            </p:txBody>
          </p:sp>
        </mc:Choice>
        <mc:Fallback>
          <p:sp>
            <p:nvSpPr>
              <p:cNvPr id="42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73188" y="4394847"/>
                <a:ext cx="516031" cy="5162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02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50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50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0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0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5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50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50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250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0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0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50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50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50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50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0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250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250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50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50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50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25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25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6" grpId="0" animBg="1"/>
      <p:bldP spid="250887" grpId="0" animBg="1"/>
      <p:bldP spid="250888" grpId="0" animBg="1"/>
      <p:bldP spid="250889" grpId="0" animBg="1"/>
      <p:bldP spid="250890" grpId="0" animBg="1"/>
      <p:bldP spid="250891" grpId="0" animBg="1"/>
      <p:bldP spid="250892" grpId="0" animBg="1"/>
      <p:bldP spid="250895" grpId="0"/>
      <p:bldP spid="250897" grpId="0"/>
      <p:bldP spid="250905" grpId="0" animBg="1"/>
      <p:bldP spid="250906" grpId="0"/>
      <p:bldP spid="250907" grpId="0"/>
      <p:bldP spid="250908" grpId="0"/>
      <p:bldP spid="250909" grpId="0"/>
      <p:bldP spid="39" grpId="0"/>
      <p:bldP spid="40" grpId="0"/>
      <p:bldP spid="41" grpId="0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ru-RU" sz="3600" b="1" dirty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Законы сложения векторов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800" b="1" dirty="0" smtClean="0"/>
                  <a:t>1. </a:t>
                </a:r>
                <a:r>
                  <a:rPr lang="ru-RU" sz="2800" dirty="0" smtClean="0"/>
                  <a:t>Переместительный закон сложения</a:t>
                </a:r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kumimoji="0" lang="en-US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kumimoji="0" lang="en-US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kumimoji="0" lang="en-US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</a:t>
                </a:r>
                <a:r>
                  <a:rPr kumimoji="0" lang="ru-RU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+</a:t>
                </a:r>
                <a:r>
                  <a:rPr kumimoji="0" lang="en-US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endParaRPr kumimoji="0" lang="ru-RU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  <a:p>
                <a:pPr marL="0" indent="0">
                  <a:buNone/>
                </a:pPr>
                <a:r>
                  <a:rPr lang="ru-RU" sz="2800" b="1" dirty="0" smtClean="0"/>
                  <a:t>2. </a:t>
                </a:r>
                <a:r>
                  <a:rPr lang="ru-RU" sz="2800" dirty="0" smtClean="0"/>
                  <a:t>Сочетательный закон сложения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kumimoji="0" lang="ru-RU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(</m:t>
                    </m:r>
                    <m:acc>
                      <m:accPr>
                        <m:chr m:val="⃗"/>
                        <m:ctrlPr>
                          <a:rPr kumimoji="0" lang="en-US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kumimoji="0" lang="en-US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𝑏</m:t>
                        </m:r>
                      </m:e>
                    </m:acc>
                    <m:r>
                      <a:rPr kumimoji="0" lang="ru-RU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)+</m:t>
                    </m:r>
                    <m:acc>
                      <m:accPr>
                        <m:chr m:val="⃗"/>
                        <m:ctrlPr>
                          <a:rPr kumimoji="0" lang="ru-RU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𝑐</m:t>
                        </m:r>
                      </m:e>
                    </m:acc>
                  </m:oMath>
                </a14:m>
                <a:r>
                  <a:rPr kumimoji="0" lang="en-US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kumimoji="0" lang="en-US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+(</m:t>
                    </m:r>
                    <m:acc>
                      <m:accPr>
                        <m:chr m:val="⃗"/>
                        <m:ctrlPr>
                          <a:rPr kumimoji="0" lang="en-US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𝑏</m:t>
                        </m:r>
                      </m:e>
                    </m:acc>
                  </m:oMath>
                </a14:m>
                <a:r>
                  <a:rPr kumimoji="0" lang="en-US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</a:t>
                </a:r>
                <a:r>
                  <a:rPr kumimoji="0" lang="ru-RU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+</a:t>
                </a:r>
                <a:r>
                  <a:rPr kumimoji="0" lang="en-US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ru-RU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𝑐</m:t>
                        </m:r>
                      </m:e>
                    </m:acc>
                    <m:r>
                      <a:rPr kumimoji="0" lang="en-US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)</m:t>
                    </m:r>
                  </m:oMath>
                </a14:m>
                <a:endParaRPr lang="ru-RU" dirty="0" smtClean="0"/>
              </a:p>
              <a:p>
                <a:pPr marL="0" lvl="0" indent="0">
                  <a:buNone/>
                </a:pPr>
                <a:r>
                  <a:rPr lang="ru-RU" b="1" dirty="0" smtClean="0"/>
                  <a:t>3.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kumimoji="0" lang="en-US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0</m:t>
                        </m:r>
                      </m:e>
                    </m:acc>
                  </m:oMath>
                </a14:m>
                <a:r>
                  <a:rPr kumimoji="0" lang="en-US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endParaRPr lang="ru-RU" dirty="0" smtClean="0"/>
              </a:p>
              <a:p>
                <a:pPr marL="0" lvl="0" indent="0">
                  <a:buNone/>
                </a:pPr>
                <a:r>
                  <a:rPr lang="ru-RU" b="1" dirty="0" smtClean="0"/>
                  <a:t>4.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𝑎</m:t>
                        </m:r>
                      </m:e>
                    </m:acc>
                  </m:oMath>
                </a14:m>
                <a:r>
                  <a:rPr kumimoji="0" lang="en-US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+ </a:t>
                </a:r>
                <a14:m>
                  <m:oMath xmlns:m="http://schemas.openxmlformats.org/officeDocument/2006/math">
                    <m:r>
                      <a:rPr kumimoji="0" lang="en-US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(−</m:t>
                    </m:r>
                    <m:acc>
                      <m:accPr>
                        <m:chr m:val="⃗"/>
                        <m:ctrlPr>
                          <a:rPr kumimoji="0" lang="en-US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𝑎</m:t>
                        </m:r>
                      </m:e>
                    </m:acc>
                    <m:r>
                      <a:rPr kumimoji="0" lang="en-US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)</m:t>
                    </m:r>
                  </m:oMath>
                </a14:m>
                <a:r>
                  <a:rPr kumimoji="0" lang="en-US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kumimoji="0" lang="en-US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kumimoji="0" lang="en-US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0</m:t>
                        </m:r>
                      </m:e>
                    </m:acc>
                  </m:oMath>
                </a14:m>
                <a:endParaRPr lang="ru-RU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852" t="-12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2070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19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8704263" cy="4608512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s=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a+b+c+d+e+f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/>
              <a:t>           </a:t>
            </a:r>
            <a:r>
              <a:rPr lang="en-US" b="1" dirty="0" smtClean="0"/>
              <a:t>    </a:t>
            </a:r>
            <a:r>
              <a:rPr lang="ru-RU" b="1" dirty="0" smtClean="0"/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k+n+m+r+p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b="1" dirty="0" smtClean="0"/>
          </a:p>
          <a:p>
            <a:pPr eaLnBrk="1" hangingPunct="1">
              <a:buFont typeface="Wingdings" pitchFamily="2" charset="2"/>
              <a:buNone/>
            </a:pPr>
            <a:endParaRPr lang="en-US" b="1" dirty="0" smtClean="0"/>
          </a:p>
          <a:p>
            <a:pPr eaLnBrk="1" hangingPunct="1">
              <a:buFont typeface="Wingdings" pitchFamily="2" charset="2"/>
              <a:buNone/>
            </a:pPr>
            <a:endParaRPr lang="ru-RU" b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</a:t>
            </a:r>
            <a:endParaRPr lang="en-US" i="1" dirty="0" smtClean="0"/>
          </a:p>
          <a:p>
            <a:pPr eaLnBrk="1" hangingPunct="1">
              <a:buFont typeface="Wingdings" pitchFamily="2" charset="2"/>
              <a:buNone/>
            </a:pPr>
            <a:endParaRPr lang="en-US" i="1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					</a:t>
            </a:r>
            <a:endParaRPr lang="ru-RU" dirty="0" smtClean="0"/>
          </a:p>
        </p:txBody>
      </p:sp>
      <p:sp>
        <p:nvSpPr>
          <p:cNvPr id="37892" name="Line 6"/>
          <p:cNvSpPr>
            <a:spLocks noChangeShapeType="1"/>
          </p:cNvSpPr>
          <p:nvPr/>
        </p:nvSpPr>
        <p:spPr bwMode="auto">
          <a:xfrm>
            <a:off x="684213" y="206057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24" name="Line 20"/>
          <p:cNvSpPr>
            <a:spLocks noChangeShapeType="1"/>
          </p:cNvSpPr>
          <p:nvPr/>
        </p:nvSpPr>
        <p:spPr bwMode="auto">
          <a:xfrm>
            <a:off x="2627313" y="2852738"/>
            <a:ext cx="1008062" cy="503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25" name="Line 21"/>
          <p:cNvSpPr>
            <a:spLocks noChangeShapeType="1"/>
          </p:cNvSpPr>
          <p:nvPr/>
        </p:nvSpPr>
        <p:spPr bwMode="auto">
          <a:xfrm flipH="1" flipV="1">
            <a:off x="1835150" y="2852738"/>
            <a:ext cx="71438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26" name="Line 22"/>
          <p:cNvSpPr>
            <a:spLocks noChangeShapeType="1"/>
          </p:cNvSpPr>
          <p:nvPr/>
        </p:nvSpPr>
        <p:spPr bwMode="auto">
          <a:xfrm>
            <a:off x="2339975" y="3284538"/>
            <a:ext cx="1008063" cy="503237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27" name="Line 23"/>
          <p:cNvSpPr>
            <a:spLocks noChangeShapeType="1"/>
          </p:cNvSpPr>
          <p:nvPr/>
        </p:nvSpPr>
        <p:spPr bwMode="auto">
          <a:xfrm flipH="1" flipV="1">
            <a:off x="2339975" y="3284538"/>
            <a:ext cx="71438" cy="792162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28" name="Line 24"/>
          <p:cNvSpPr>
            <a:spLocks noChangeShapeType="1"/>
          </p:cNvSpPr>
          <p:nvPr/>
        </p:nvSpPr>
        <p:spPr bwMode="auto">
          <a:xfrm flipH="1">
            <a:off x="2843213" y="3789363"/>
            <a:ext cx="504825" cy="1584325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29" name="Line 25"/>
          <p:cNvSpPr>
            <a:spLocks noChangeShapeType="1"/>
          </p:cNvSpPr>
          <p:nvPr/>
        </p:nvSpPr>
        <p:spPr bwMode="auto">
          <a:xfrm flipV="1">
            <a:off x="1187450" y="4076700"/>
            <a:ext cx="1223963" cy="576263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30" name="Line 26"/>
          <p:cNvSpPr>
            <a:spLocks noChangeShapeType="1"/>
          </p:cNvSpPr>
          <p:nvPr/>
        </p:nvSpPr>
        <p:spPr bwMode="auto">
          <a:xfrm>
            <a:off x="2843213" y="5300663"/>
            <a:ext cx="647700" cy="720725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31" name="Line 27"/>
          <p:cNvSpPr>
            <a:spLocks noChangeShapeType="1"/>
          </p:cNvSpPr>
          <p:nvPr/>
        </p:nvSpPr>
        <p:spPr bwMode="auto">
          <a:xfrm>
            <a:off x="1619250" y="5949950"/>
            <a:ext cx="1871663" cy="73025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32" name="Line 28"/>
          <p:cNvSpPr>
            <a:spLocks noChangeShapeType="1"/>
          </p:cNvSpPr>
          <p:nvPr/>
        </p:nvSpPr>
        <p:spPr bwMode="auto">
          <a:xfrm flipH="1" flipV="1">
            <a:off x="1187450" y="4652963"/>
            <a:ext cx="431800" cy="129540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33" name="Oval 29"/>
          <p:cNvSpPr>
            <a:spLocks noChangeArrowheads="1"/>
          </p:cNvSpPr>
          <p:nvPr/>
        </p:nvSpPr>
        <p:spPr bwMode="auto">
          <a:xfrm>
            <a:off x="1547813" y="5876925"/>
            <a:ext cx="71437" cy="71438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1934" name="Line 30"/>
          <p:cNvSpPr>
            <a:spLocks noChangeShapeType="1"/>
          </p:cNvSpPr>
          <p:nvPr/>
        </p:nvSpPr>
        <p:spPr bwMode="auto">
          <a:xfrm flipH="1">
            <a:off x="3419475" y="3500438"/>
            <a:ext cx="504825" cy="15843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35" name="Line 31"/>
          <p:cNvSpPr>
            <a:spLocks noChangeShapeType="1"/>
          </p:cNvSpPr>
          <p:nvPr/>
        </p:nvSpPr>
        <p:spPr bwMode="auto">
          <a:xfrm>
            <a:off x="3419475" y="5229225"/>
            <a:ext cx="64770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36" name="Line 32"/>
          <p:cNvSpPr>
            <a:spLocks noChangeShapeType="1"/>
          </p:cNvSpPr>
          <p:nvPr/>
        </p:nvSpPr>
        <p:spPr bwMode="auto">
          <a:xfrm flipH="1" flipV="1">
            <a:off x="684213" y="4797425"/>
            <a:ext cx="4318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37" name="Line 33"/>
          <p:cNvSpPr>
            <a:spLocks noChangeShapeType="1"/>
          </p:cNvSpPr>
          <p:nvPr/>
        </p:nvSpPr>
        <p:spPr bwMode="auto">
          <a:xfrm flipV="1">
            <a:off x="684213" y="3789363"/>
            <a:ext cx="1223962" cy="576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38" name="Text Box 34"/>
          <p:cNvSpPr txBox="1">
            <a:spLocks noChangeArrowheads="1"/>
          </p:cNvSpPr>
          <p:nvPr/>
        </p:nvSpPr>
        <p:spPr bwMode="auto">
          <a:xfrm>
            <a:off x="2843213" y="3141663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d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37908" name="Line 35"/>
          <p:cNvSpPr>
            <a:spLocks noChangeShapeType="1"/>
          </p:cNvSpPr>
          <p:nvPr/>
        </p:nvSpPr>
        <p:spPr bwMode="auto">
          <a:xfrm>
            <a:off x="2843213" y="32131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40" name="Text Box 36"/>
          <p:cNvSpPr txBox="1">
            <a:spLocks noChangeArrowheads="1"/>
          </p:cNvSpPr>
          <p:nvPr/>
        </p:nvSpPr>
        <p:spPr bwMode="auto">
          <a:xfrm>
            <a:off x="1908175" y="3429000"/>
            <a:ext cx="325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c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37910" name="Line 37"/>
          <p:cNvSpPr>
            <a:spLocks noChangeShapeType="1"/>
          </p:cNvSpPr>
          <p:nvPr/>
        </p:nvSpPr>
        <p:spPr bwMode="auto">
          <a:xfrm>
            <a:off x="1979613" y="350043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42" name="Text Box 38"/>
          <p:cNvSpPr txBox="1">
            <a:spLocks noChangeArrowheads="1"/>
          </p:cNvSpPr>
          <p:nvPr/>
        </p:nvSpPr>
        <p:spPr bwMode="auto">
          <a:xfrm>
            <a:off x="3203575" y="4149725"/>
            <a:ext cx="344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e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251943" name="Text Box 39"/>
          <p:cNvSpPr txBox="1">
            <a:spLocks noChangeArrowheads="1"/>
          </p:cNvSpPr>
          <p:nvPr/>
        </p:nvSpPr>
        <p:spPr bwMode="auto">
          <a:xfrm>
            <a:off x="3276600" y="5516563"/>
            <a:ext cx="280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f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251944" name="Text Box 40"/>
          <p:cNvSpPr txBox="1">
            <a:spLocks noChangeArrowheads="1"/>
          </p:cNvSpPr>
          <p:nvPr/>
        </p:nvSpPr>
        <p:spPr bwMode="auto">
          <a:xfrm>
            <a:off x="2051050" y="5516563"/>
            <a:ext cx="576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CC3300"/>
                </a:solidFill>
                <a:latin typeface="Tahoma" pitchFamily="34" charset="0"/>
              </a:rPr>
              <a:t>s</a:t>
            </a:r>
            <a:endParaRPr lang="ru-RU" sz="2400" b="1">
              <a:solidFill>
                <a:srgbClr val="CC3300"/>
              </a:solidFill>
              <a:latin typeface="Tahoma" pitchFamily="34" charset="0"/>
            </a:endParaRPr>
          </a:p>
        </p:txBody>
      </p:sp>
      <p:sp>
        <p:nvSpPr>
          <p:cNvPr id="251945" name="Text Box 41"/>
          <p:cNvSpPr txBox="1">
            <a:spLocks noChangeArrowheads="1"/>
          </p:cNvSpPr>
          <p:nvPr/>
        </p:nvSpPr>
        <p:spPr bwMode="auto">
          <a:xfrm>
            <a:off x="1042988" y="5229225"/>
            <a:ext cx="344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a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251946" name="Text Box 42"/>
          <p:cNvSpPr txBox="1">
            <a:spLocks noChangeArrowheads="1"/>
          </p:cNvSpPr>
          <p:nvPr/>
        </p:nvSpPr>
        <p:spPr bwMode="auto">
          <a:xfrm>
            <a:off x="1331913" y="40767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b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37916" name="Line 43"/>
          <p:cNvSpPr>
            <a:spLocks noChangeShapeType="1"/>
          </p:cNvSpPr>
          <p:nvPr/>
        </p:nvSpPr>
        <p:spPr bwMode="auto">
          <a:xfrm>
            <a:off x="2124075" y="5589588"/>
            <a:ext cx="360363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17" name="Line 44"/>
          <p:cNvSpPr>
            <a:spLocks noChangeShapeType="1"/>
          </p:cNvSpPr>
          <p:nvPr/>
        </p:nvSpPr>
        <p:spPr bwMode="auto">
          <a:xfrm>
            <a:off x="1331913" y="414972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18" name="Line 45"/>
          <p:cNvSpPr>
            <a:spLocks noChangeShapeType="1"/>
          </p:cNvSpPr>
          <p:nvPr/>
        </p:nvSpPr>
        <p:spPr bwMode="auto">
          <a:xfrm>
            <a:off x="3276600" y="414972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19" name="Line 46"/>
          <p:cNvSpPr>
            <a:spLocks noChangeShapeType="1"/>
          </p:cNvSpPr>
          <p:nvPr/>
        </p:nvSpPr>
        <p:spPr bwMode="auto">
          <a:xfrm>
            <a:off x="971550" y="522922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20" name="Line 47"/>
          <p:cNvSpPr>
            <a:spLocks noChangeShapeType="1"/>
          </p:cNvSpPr>
          <p:nvPr/>
        </p:nvSpPr>
        <p:spPr bwMode="auto">
          <a:xfrm>
            <a:off x="3276600" y="551656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52" name="Line 48"/>
          <p:cNvSpPr>
            <a:spLocks noChangeShapeType="1"/>
          </p:cNvSpPr>
          <p:nvPr/>
        </p:nvSpPr>
        <p:spPr bwMode="auto">
          <a:xfrm>
            <a:off x="6011863" y="3429000"/>
            <a:ext cx="1439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53" name="Line 49"/>
          <p:cNvSpPr>
            <a:spLocks noChangeShapeType="1"/>
          </p:cNvSpPr>
          <p:nvPr/>
        </p:nvSpPr>
        <p:spPr bwMode="auto">
          <a:xfrm flipV="1">
            <a:off x="5003800" y="3429000"/>
            <a:ext cx="1008063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54" name="Line 50"/>
          <p:cNvSpPr>
            <a:spLocks noChangeShapeType="1"/>
          </p:cNvSpPr>
          <p:nvPr/>
        </p:nvSpPr>
        <p:spPr bwMode="auto">
          <a:xfrm>
            <a:off x="7451725" y="3429000"/>
            <a:ext cx="0" cy="15128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55" name="Line 51"/>
          <p:cNvSpPr>
            <a:spLocks noChangeShapeType="1"/>
          </p:cNvSpPr>
          <p:nvPr/>
        </p:nvSpPr>
        <p:spPr bwMode="auto">
          <a:xfrm flipH="1" flipV="1">
            <a:off x="5003800" y="4149725"/>
            <a:ext cx="863600" cy="129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56" name="Line 52"/>
          <p:cNvSpPr>
            <a:spLocks noChangeShapeType="1"/>
          </p:cNvSpPr>
          <p:nvPr/>
        </p:nvSpPr>
        <p:spPr bwMode="auto">
          <a:xfrm flipH="1">
            <a:off x="5867400" y="4941888"/>
            <a:ext cx="1584325" cy="5032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1957" name="Text Box 53"/>
          <p:cNvSpPr txBox="1">
            <a:spLocks noChangeArrowheads="1"/>
          </p:cNvSpPr>
          <p:nvPr/>
        </p:nvSpPr>
        <p:spPr bwMode="auto">
          <a:xfrm>
            <a:off x="5580063" y="5373688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CC3300"/>
                </a:solidFill>
                <a:latin typeface="Tahoma" pitchFamily="34" charset="0"/>
              </a:rPr>
              <a:t>O</a:t>
            </a:r>
            <a:endParaRPr lang="ru-RU" sz="2400" b="1">
              <a:solidFill>
                <a:srgbClr val="CC3300"/>
              </a:solidFill>
              <a:latin typeface="Tahoma" pitchFamily="34" charset="0"/>
            </a:endParaRPr>
          </a:p>
        </p:txBody>
      </p:sp>
      <p:sp>
        <p:nvSpPr>
          <p:cNvPr id="251958" name="Oval 54"/>
          <p:cNvSpPr>
            <a:spLocks noChangeArrowheads="1"/>
          </p:cNvSpPr>
          <p:nvPr/>
        </p:nvSpPr>
        <p:spPr bwMode="auto">
          <a:xfrm>
            <a:off x="5795963" y="5373688"/>
            <a:ext cx="73025" cy="71437"/>
          </a:xfrm>
          <a:prstGeom prst="ellipse">
            <a:avLst/>
          </a:pr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sz="2400">
              <a:solidFill>
                <a:srgbClr val="CC3300"/>
              </a:solidFill>
              <a:latin typeface="Tahoma" pitchFamily="34" charset="0"/>
            </a:endParaRPr>
          </a:p>
        </p:txBody>
      </p:sp>
      <p:sp>
        <p:nvSpPr>
          <p:cNvPr id="251959" name="Text Box 55"/>
          <p:cNvSpPr txBox="1">
            <a:spLocks noChangeArrowheads="1"/>
          </p:cNvSpPr>
          <p:nvPr/>
        </p:nvSpPr>
        <p:spPr bwMode="auto">
          <a:xfrm>
            <a:off x="5127625" y="47371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k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251960" name="Text Box 56"/>
          <p:cNvSpPr txBox="1">
            <a:spLocks noChangeArrowheads="1"/>
          </p:cNvSpPr>
          <p:nvPr/>
        </p:nvSpPr>
        <p:spPr bwMode="auto">
          <a:xfrm>
            <a:off x="5148263" y="3284538"/>
            <a:ext cx="563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m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251961" name="Text Box 57"/>
          <p:cNvSpPr txBox="1">
            <a:spLocks noChangeArrowheads="1"/>
          </p:cNvSpPr>
          <p:nvPr/>
        </p:nvSpPr>
        <p:spPr bwMode="auto">
          <a:xfrm>
            <a:off x="6496050" y="2936875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n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251962" name="Text Box 58"/>
          <p:cNvSpPr txBox="1">
            <a:spLocks noChangeArrowheads="1"/>
          </p:cNvSpPr>
          <p:nvPr/>
        </p:nvSpPr>
        <p:spPr bwMode="auto">
          <a:xfrm>
            <a:off x="7575550" y="3944938"/>
            <a:ext cx="293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r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251963" name="Text Box 59"/>
          <p:cNvSpPr txBox="1">
            <a:spLocks noChangeArrowheads="1"/>
          </p:cNvSpPr>
          <p:nvPr/>
        </p:nvSpPr>
        <p:spPr bwMode="auto">
          <a:xfrm>
            <a:off x="6659563" y="5084763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ahoma" pitchFamily="34" charset="0"/>
              </a:rPr>
              <a:t>p</a:t>
            </a:r>
            <a:endParaRPr lang="ru-RU" sz="2400">
              <a:latin typeface="Tahoma" pitchFamily="34" charset="0"/>
            </a:endParaRPr>
          </a:p>
        </p:txBody>
      </p:sp>
      <p:sp>
        <p:nvSpPr>
          <p:cNvPr id="37933" name="Line 60"/>
          <p:cNvSpPr>
            <a:spLocks noChangeShapeType="1"/>
          </p:cNvSpPr>
          <p:nvPr/>
        </p:nvSpPr>
        <p:spPr bwMode="auto">
          <a:xfrm>
            <a:off x="5219700" y="3429000"/>
            <a:ext cx="288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34" name="Line 61"/>
          <p:cNvSpPr>
            <a:spLocks noChangeShapeType="1"/>
          </p:cNvSpPr>
          <p:nvPr/>
        </p:nvSpPr>
        <p:spPr bwMode="auto">
          <a:xfrm>
            <a:off x="6516688" y="3068638"/>
            <a:ext cx="288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35" name="Line 62"/>
          <p:cNvSpPr>
            <a:spLocks noChangeShapeType="1"/>
          </p:cNvSpPr>
          <p:nvPr/>
        </p:nvSpPr>
        <p:spPr bwMode="auto">
          <a:xfrm>
            <a:off x="7596188" y="4076700"/>
            <a:ext cx="288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36" name="Line 63"/>
          <p:cNvSpPr>
            <a:spLocks noChangeShapeType="1"/>
          </p:cNvSpPr>
          <p:nvPr/>
        </p:nvSpPr>
        <p:spPr bwMode="auto">
          <a:xfrm>
            <a:off x="6732588" y="5229225"/>
            <a:ext cx="288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37" name="Line 64"/>
          <p:cNvSpPr>
            <a:spLocks noChangeShapeType="1"/>
          </p:cNvSpPr>
          <p:nvPr/>
        </p:nvSpPr>
        <p:spPr bwMode="auto">
          <a:xfrm>
            <a:off x="5148263" y="4797425"/>
            <a:ext cx="288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38" name="Line 65"/>
          <p:cNvSpPr>
            <a:spLocks noChangeShapeType="1"/>
          </p:cNvSpPr>
          <p:nvPr/>
        </p:nvSpPr>
        <p:spPr bwMode="auto">
          <a:xfrm>
            <a:off x="6011863" y="206057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39" name="Line 66"/>
          <p:cNvSpPr>
            <a:spLocks noChangeShapeType="1"/>
          </p:cNvSpPr>
          <p:nvPr/>
        </p:nvSpPr>
        <p:spPr bwMode="auto">
          <a:xfrm>
            <a:off x="6588125" y="2060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0" name="Line 67"/>
          <p:cNvSpPr>
            <a:spLocks noChangeShapeType="1"/>
          </p:cNvSpPr>
          <p:nvPr/>
        </p:nvSpPr>
        <p:spPr bwMode="auto">
          <a:xfrm>
            <a:off x="5580063" y="206057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1" name="Line 68"/>
          <p:cNvSpPr>
            <a:spLocks noChangeShapeType="1"/>
          </p:cNvSpPr>
          <p:nvPr/>
        </p:nvSpPr>
        <p:spPr bwMode="auto">
          <a:xfrm>
            <a:off x="1187450" y="2060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2" name="Line 69"/>
          <p:cNvSpPr>
            <a:spLocks noChangeShapeType="1"/>
          </p:cNvSpPr>
          <p:nvPr/>
        </p:nvSpPr>
        <p:spPr bwMode="auto">
          <a:xfrm>
            <a:off x="1619250" y="2060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3" name="Line 70"/>
          <p:cNvSpPr>
            <a:spLocks noChangeShapeType="1"/>
          </p:cNvSpPr>
          <p:nvPr/>
        </p:nvSpPr>
        <p:spPr bwMode="auto">
          <a:xfrm>
            <a:off x="2124075" y="2060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4" name="Line 71"/>
          <p:cNvSpPr>
            <a:spLocks noChangeShapeType="1"/>
          </p:cNvSpPr>
          <p:nvPr/>
        </p:nvSpPr>
        <p:spPr bwMode="auto">
          <a:xfrm>
            <a:off x="3334431" y="2060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5" name="Line 72"/>
          <p:cNvSpPr>
            <a:spLocks noChangeShapeType="1"/>
          </p:cNvSpPr>
          <p:nvPr/>
        </p:nvSpPr>
        <p:spPr bwMode="auto">
          <a:xfrm>
            <a:off x="2987675" y="2060575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6" name="Line 73"/>
          <p:cNvSpPr>
            <a:spLocks noChangeShapeType="1"/>
          </p:cNvSpPr>
          <p:nvPr/>
        </p:nvSpPr>
        <p:spPr bwMode="auto">
          <a:xfrm>
            <a:off x="2555875" y="2060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7" name="Line 74"/>
          <p:cNvSpPr>
            <a:spLocks noChangeShapeType="1"/>
          </p:cNvSpPr>
          <p:nvPr/>
        </p:nvSpPr>
        <p:spPr bwMode="auto">
          <a:xfrm>
            <a:off x="7021513" y="2074636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8" name="Line 75"/>
          <p:cNvSpPr>
            <a:spLocks noChangeShapeType="1"/>
          </p:cNvSpPr>
          <p:nvPr/>
        </p:nvSpPr>
        <p:spPr bwMode="auto">
          <a:xfrm>
            <a:off x="7452519" y="2060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949" name="Line 76"/>
          <p:cNvSpPr>
            <a:spLocks noChangeShapeType="1"/>
          </p:cNvSpPr>
          <p:nvPr/>
        </p:nvSpPr>
        <p:spPr bwMode="auto">
          <a:xfrm>
            <a:off x="8127886" y="206057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r>
              <a:rPr lang="ru-RU" dirty="0" smtClean="0"/>
              <a:t>     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ru-RU" sz="3600" b="1" dirty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Правило многоугольника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3715" y="1009757"/>
            <a:ext cx="7946652" cy="732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600" dirty="0" smtClean="0"/>
              <a:t>Сумма нескольких векторов находится по </a:t>
            </a:r>
            <a:r>
              <a:rPr lang="ru-RU" sz="2600" b="1" i="1" dirty="0" smtClean="0">
                <a:solidFill>
                  <a:srgbClr val="FF0000"/>
                </a:solidFill>
              </a:rPr>
              <a:t>правилу многоугольника.</a:t>
            </a:r>
            <a:endParaRPr lang="ru-RU" sz="2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576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1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1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1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19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19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19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19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19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19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19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1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251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1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51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1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1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1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1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2000"/>
                                        <p:tgtEl>
                                          <p:spTgt spid="25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51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19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19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51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251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51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51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519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19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25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51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51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51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51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25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25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51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51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51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51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51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51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51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51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251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25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51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51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51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51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800" decel="100000"/>
                                        <p:tgtEl>
                                          <p:spTgt spid="2519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800" decel="100000" fill="hold"/>
                                        <p:tgtEl>
                                          <p:spTgt spid="2519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800" decel="100000" fill="hold"/>
                                        <p:tgtEl>
                                          <p:spTgt spid="251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800" decel="100000" fill="hold"/>
                                        <p:tgtEl>
                                          <p:spTgt spid="251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1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1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51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51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51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1" dur="500"/>
                                        <p:tgtEl>
                                          <p:spTgt spid="251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251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251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251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3" dur="500"/>
                                        <p:tgtEl>
                                          <p:spTgt spid="251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251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251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251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51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1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251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1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19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195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1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6" dur="500"/>
                                        <p:tgtEl>
                                          <p:spTgt spid="251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2519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2519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7" dur="500"/>
                                        <p:tgtEl>
                                          <p:spTgt spid="251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251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251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251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251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19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196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1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2000"/>
                                        <p:tgtEl>
                                          <p:spTgt spid="2519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9" dur="2000" fill="hold"/>
                                        <p:tgtEl>
                                          <p:spTgt spid="2519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2000" fill="hold"/>
                                        <p:tgtEl>
                                          <p:spTgt spid="251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2000" fill="hold"/>
                                        <p:tgtEl>
                                          <p:spTgt spid="251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09" grpId="0" build="p"/>
      <p:bldP spid="251924" grpId="0" animBg="1"/>
      <p:bldP spid="251925" grpId="0" animBg="1"/>
      <p:bldP spid="251926" grpId="0" animBg="1"/>
      <p:bldP spid="251927" grpId="0" animBg="1"/>
      <p:bldP spid="251928" grpId="0" animBg="1"/>
      <p:bldP spid="251929" grpId="0" animBg="1"/>
      <p:bldP spid="251930" grpId="0" animBg="1"/>
      <p:bldP spid="251931" grpId="0" animBg="1"/>
      <p:bldP spid="251932" grpId="0" animBg="1"/>
      <p:bldP spid="251933" grpId="0" animBg="1"/>
      <p:bldP spid="251934" grpId="0" animBg="1"/>
      <p:bldP spid="251935" grpId="0" animBg="1"/>
      <p:bldP spid="251936" grpId="0" animBg="1"/>
      <p:bldP spid="251937" grpId="0" animBg="1"/>
      <p:bldP spid="251938" grpId="0"/>
      <p:bldP spid="251940" grpId="0"/>
      <p:bldP spid="251942" grpId="0"/>
      <p:bldP spid="251943" grpId="0"/>
      <p:bldP spid="251944" grpId="0"/>
      <p:bldP spid="251945" grpId="0"/>
      <p:bldP spid="251946" grpId="0"/>
      <p:bldP spid="251952" grpId="0" animBg="1"/>
      <p:bldP spid="251953" grpId="0" animBg="1"/>
      <p:bldP spid="251954" grpId="0" animBg="1"/>
      <p:bldP spid="251955" grpId="0" animBg="1"/>
      <p:bldP spid="251956" grpId="0" animBg="1"/>
      <p:bldP spid="251957" grpId="0"/>
      <p:bldP spid="251958" grpId="0" animBg="1"/>
      <p:bldP spid="251959" grpId="0"/>
      <p:bldP spid="251960" grpId="0"/>
      <p:bldP spid="251961" grpId="0"/>
      <p:bldP spid="251962" grpId="0"/>
      <p:bldP spid="2519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Разность </a:t>
            </a:r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векторов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291264" cy="964704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ru-RU" sz="2800" b="1" i="1" dirty="0" smtClean="0">
                    <a:solidFill>
                      <a:srgbClr val="FF0000"/>
                    </a:solidFill>
                  </a:rPr>
                  <a:t>Разностью двух векторов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  <m:r>
                      <a:rPr lang="en-US" sz="28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</m:oMath>
                </a14:m>
                <a:r>
                  <a:rPr lang="ru-RU" sz="2800" dirty="0" smtClean="0">
                    <a:ea typeface="Cambria Math" pitchFamily="18" charset="0"/>
                  </a:rPr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2800" dirty="0" smtClean="0">
                    <a:ea typeface="Cambria Math" pitchFamily="18" charset="0"/>
                  </a:rPr>
                  <a:t> </a:t>
                </a:r>
                <a:r>
                  <a:rPr lang="ru-RU" sz="2800" dirty="0" smtClean="0"/>
                  <a:t>называется такой вектор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latin typeface="Cambria Math"/>
                            <a:ea typeface="Cambria Math" pitchFamily="18" charset="0"/>
                          </a:rPr>
                          <m:t>𝒄</m:t>
                        </m:r>
                      </m:e>
                    </m:acc>
                    <m:r>
                      <a:rPr lang="ru-RU" sz="2800" b="0" i="0" smtClean="0">
                        <a:latin typeface="Cambria Math"/>
                        <a:ea typeface="Cambria Math" pitchFamily="18" charset="0"/>
                      </a:rPr>
                      <m:t>,  </m:t>
                    </m:r>
                  </m:oMath>
                </a14:m>
                <a:r>
                  <a:rPr lang="ru-RU" sz="2800" dirty="0" smtClean="0"/>
                  <a:t>сумма которого с вектором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2800" dirty="0" smtClean="0"/>
                  <a:t> равна вектору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  <m:r>
                      <a:rPr lang="en-US" sz="28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</m:oMath>
                </a14:m>
                <a:r>
                  <a:rPr lang="ru-RU" sz="2800" i="1" dirty="0" smtClean="0"/>
                  <a:t>. </a:t>
                </a:r>
                <a:endParaRPr lang="en-US" sz="2800" i="1" dirty="0" smtClean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91264" cy="964704"/>
              </a:xfrm>
              <a:blipFill rotWithShape="1">
                <a:blip r:embed="rId3"/>
                <a:stretch>
                  <a:fillRect l="-1250" t="-3797" r="-1471" b="-107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502260" y="2586269"/>
                <a:ext cx="4645804" cy="6580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6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600" b="1" i="1" smtClean="0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  <m:r>
                      <a:rPr lang="en-US" sz="36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  <m:r>
                      <a:rPr lang="ru-RU" sz="3200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ru-RU" sz="3200" dirty="0" smtClean="0"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3200" dirty="0" smtClean="0"/>
                  <a:t> =</a:t>
                </a:r>
                <a:r>
                  <a:rPr lang="ru-RU" sz="3200" b="1" dirty="0" smtClean="0"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/>
                            <a:ea typeface="Cambria Math" pitchFamily="18" charset="0"/>
                          </a:rPr>
                          <m:t>𝒄</m:t>
                        </m:r>
                      </m:e>
                    </m:acc>
                  </m:oMath>
                </a14:m>
                <a:r>
                  <a:rPr lang="ru-RU" sz="3200" dirty="0" smtClean="0"/>
                  <a:t>, </a:t>
                </a:r>
                <a:r>
                  <a:rPr lang="en-US" sz="3200" dirty="0" smtClean="0"/>
                  <a:t> </a:t>
                </a:r>
                <a:r>
                  <a:rPr lang="ru-RU" sz="3200" dirty="0" smtClean="0"/>
                  <a:t>  </a:t>
                </a:r>
                <a:r>
                  <a:rPr lang="en-US" sz="3200" dirty="0" smtClean="0"/>
                  <a:t> </a:t>
                </a:r>
                <a:r>
                  <a:rPr lang="ru-RU" sz="3200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/>
                            <a:ea typeface="Cambria Math" pitchFamily="18" charset="0"/>
                          </a:rPr>
                          <m:t>𝒄</m:t>
                        </m:r>
                      </m:e>
                    </m:acc>
                    <m:r>
                      <a:rPr lang="en-US" sz="32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</m:oMath>
                </a14:m>
                <a:r>
                  <a:rPr lang="en-US" sz="3200" dirty="0" smtClean="0"/>
                  <a:t>+</a:t>
                </a:r>
                <a:r>
                  <a:rPr lang="ru-RU" sz="3200" dirty="0" smtClean="0"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3200" dirty="0" smtClean="0"/>
                  <a:t> =</a:t>
                </a:r>
                <a:r>
                  <a:rPr lang="ru-RU" sz="3200" b="1" dirty="0" smtClean="0"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ru-RU" sz="3200" dirty="0" smtClean="0"/>
                  <a:t> </a:t>
                </a:r>
                <a:endParaRPr lang="ru-RU" sz="3200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260" y="2586269"/>
                <a:ext cx="4645804" cy="658065"/>
              </a:xfrm>
              <a:prstGeom prst="rect">
                <a:avLst/>
              </a:prstGeom>
              <a:blipFill rotWithShape="1">
                <a:blip r:embed="rId4"/>
                <a:stretch>
                  <a:fillRect b="-30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бъект 2"/>
          <p:cNvSpPr txBox="1">
            <a:spLocks/>
          </p:cNvSpPr>
          <p:nvPr/>
        </p:nvSpPr>
        <p:spPr>
          <a:xfrm>
            <a:off x="434559" y="4221088"/>
            <a:ext cx="8291264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z="2800" dirty="0"/>
              <a:t>Р</a:t>
            </a:r>
            <a:r>
              <a:rPr lang="ru-RU" sz="2800" dirty="0" smtClean="0"/>
              <a:t>ассмотри два способа построения разности двух векторов. </a:t>
            </a:r>
            <a:endParaRPr lang="en-US" sz="2800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87612" y="3222523"/>
                <a:ext cx="413606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latin typeface="Cambria Math"/>
                        </a:rPr>
                        <m:t>𝟕</m:t>
                      </m:r>
                      <m:r>
                        <a:rPr lang="ru-RU" sz="2800" b="1" i="1" smtClean="0">
                          <a:latin typeface="Cambria Math"/>
                        </a:rPr>
                        <m:t>−</m:t>
                      </m:r>
                      <m:r>
                        <a:rPr lang="ru-RU" sz="2800" b="1" i="1" smtClean="0">
                          <a:latin typeface="Cambria Math"/>
                        </a:rPr>
                        <m:t>𝟑</m:t>
                      </m:r>
                      <m:r>
                        <a:rPr lang="ru-RU" sz="2800" b="1" i="1" smtClean="0">
                          <a:latin typeface="Cambria Math"/>
                        </a:rPr>
                        <m:t>=</m:t>
                      </m:r>
                      <m:r>
                        <a:rPr lang="ru-RU" sz="2800" b="1" i="1" smtClean="0">
                          <a:latin typeface="Cambria Math"/>
                        </a:rPr>
                        <m:t>𝟒</m:t>
                      </m:r>
                      <m:r>
                        <a:rPr lang="ru-RU" sz="2800" b="1" i="1" smtClean="0">
                          <a:latin typeface="Cambria Math"/>
                        </a:rPr>
                        <m:t>,  </m:t>
                      </m:r>
                      <m:r>
                        <a:rPr lang="ru-RU" sz="2800" b="1" i="1" smtClean="0">
                          <a:latin typeface="Cambria Math"/>
                        </a:rPr>
                        <m:t>𝟒</m:t>
                      </m:r>
                      <m:r>
                        <a:rPr lang="ru-RU" sz="2800" b="1" i="1" smtClean="0">
                          <a:latin typeface="Cambria Math"/>
                        </a:rPr>
                        <m:t>+</m:t>
                      </m:r>
                      <m:r>
                        <a:rPr lang="ru-RU" sz="2800" b="1" i="1" smtClean="0">
                          <a:latin typeface="Cambria Math"/>
                        </a:rPr>
                        <m:t>𝟑</m:t>
                      </m:r>
                      <m:r>
                        <a:rPr lang="ru-RU" sz="2800" b="1" i="1" smtClean="0">
                          <a:latin typeface="Cambria Math"/>
                        </a:rPr>
                        <m:t>=</m:t>
                      </m:r>
                      <m:r>
                        <a:rPr lang="ru-RU" sz="2800" b="1" i="1" smtClean="0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12" y="3222523"/>
                <a:ext cx="4136069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4855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0886" name="Line 6"/>
          <p:cNvSpPr>
            <a:spLocks noChangeShapeType="1"/>
          </p:cNvSpPr>
          <p:nvPr/>
        </p:nvSpPr>
        <p:spPr bwMode="auto">
          <a:xfrm>
            <a:off x="5580063" y="2708275"/>
            <a:ext cx="16557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87" name="Line 7"/>
          <p:cNvSpPr>
            <a:spLocks noChangeShapeType="1"/>
          </p:cNvSpPr>
          <p:nvPr/>
        </p:nvSpPr>
        <p:spPr bwMode="auto">
          <a:xfrm flipV="1">
            <a:off x="7454900" y="2008643"/>
            <a:ext cx="935038" cy="1728787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88" name="Line 8"/>
          <p:cNvSpPr>
            <a:spLocks noChangeShapeType="1"/>
          </p:cNvSpPr>
          <p:nvPr/>
        </p:nvSpPr>
        <p:spPr bwMode="auto">
          <a:xfrm flipV="1">
            <a:off x="5508625" y="3860800"/>
            <a:ext cx="935038" cy="1728788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90" name="Line 10"/>
          <p:cNvSpPr>
            <a:spLocks noChangeShapeType="1"/>
          </p:cNvSpPr>
          <p:nvPr/>
        </p:nvSpPr>
        <p:spPr bwMode="auto">
          <a:xfrm>
            <a:off x="5508625" y="5589588"/>
            <a:ext cx="16557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905" name="Oval 25"/>
          <p:cNvSpPr>
            <a:spLocks noChangeArrowheads="1"/>
          </p:cNvSpPr>
          <p:nvPr/>
        </p:nvSpPr>
        <p:spPr bwMode="auto">
          <a:xfrm>
            <a:off x="5435599" y="5516563"/>
            <a:ext cx="79375" cy="142875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0908" name="Text Box 28"/>
          <p:cNvSpPr txBox="1">
            <a:spLocks noChangeArrowheads="1"/>
          </p:cNvSpPr>
          <p:nvPr/>
        </p:nvSpPr>
        <p:spPr bwMode="auto">
          <a:xfrm>
            <a:off x="5148263" y="5589588"/>
            <a:ext cx="36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i="1" dirty="0">
                <a:latin typeface="Tahoma" pitchFamily="34" charset="0"/>
              </a:rPr>
              <a:t>A</a:t>
            </a:r>
            <a:endParaRPr lang="ru-RU" sz="2400" i="1" dirty="0">
              <a:latin typeface="Tahoma" pitchFamily="34" charset="0"/>
            </a:endParaRPr>
          </a:p>
        </p:txBody>
      </p:sp>
      <p:sp>
        <p:nvSpPr>
          <p:cNvPr id="3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способ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11560" y="1644445"/>
                <a:ext cx="4176464" cy="439328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700" dirty="0" smtClean="0"/>
                  <a:t>Отложим от произвольной точки </a:t>
                </a:r>
                <a:r>
                  <a:rPr lang="ru-RU" sz="2700" b="1" i="1" dirty="0" smtClean="0"/>
                  <a:t>А</a:t>
                </a:r>
                <a:r>
                  <a:rPr lang="ru-RU" sz="2700" dirty="0" smtClean="0"/>
                  <a:t> </a:t>
                </a:r>
                <a:r>
                  <a:rPr lang="ru-RU" sz="2700" dirty="0" smtClean="0"/>
                  <a:t>вектор</a:t>
                </a:r>
                <a:r>
                  <a:rPr lang="ru-RU" sz="2700" dirty="0"/>
                  <a:t>ы</a:t>
                </a:r>
                <a14:m>
                  <m:oMath xmlns:m="http://schemas.openxmlformats.org/officeDocument/2006/math">
                    <m:r>
                      <a:rPr lang="ru-RU" sz="2700" b="0" i="0" smtClean="0">
                        <a:latin typeface="Cambria Math"/>
                      </a:rPr>
                      <m:t> </m:t>
                    </m:r>
                    <m:acc>
                      <m:accPr>
                        <m:chr m:val="⃗"/>
                        <m:ctrlPr>
                          <a:rPr lang="ru-RU" sz="27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1" i="1" smtClean="0">
                            <a:latin typeface="Cambria Math"/>
                          </a:rPr>
                          <m:t>𝒂</m:t>
                        </m:r>
                      </m:e>
                    </m:acc>
                    <m:r>
                      <a:rPr lang="ru-RU" sz="2700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2700" dirty="0" smtClean="0"/>
                  <a:t> </a:t>
                </a:r>
                <a:r>
                  <a:rPr lang="ru-RU" sz="2700" dirty="0" smtClean="0"/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1" i="1" smtClean="0">
                            <a:latin typeface="Cambria Math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2700" dirty="0" smtClean="0"/>
                  <a:t>. Соединим концы векторов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1" i="1" smtClean="0">
                            <a:latin typeface="Cambria Math"/>
                          </a:rPr>
                          <m:t>𝒂</m:t>
                        </m:r>
                      </m:e>
                    </m:acc>
                    <m:r>
                      <a:rPr lang="en-US" sz="2700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ru-RU" sz="2700" dirty="0" smtClean="0"/>
                  <a:t>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1" i="1" smtClean="0">
                            <a:latin typeface="Cambria Math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2700" dirty="0" smtClean="0"/>
                  <a:t>. Куда поставить стрелочку?</a:t>
                </a:r>
              </a:p>
              <a:p>
                <a:pPr marL="0" indent="0">
                  <a:buNone/>
                </a:pPr>
                <a:r>
                  <a:rPr lang="ru-RU" sz="2700" dirty="0" smtClean="0"/>
                  <a:t>У</a:t>
                </a:r>
                <a:r>
                  <a:rPr lang="ru-RU" sz="2700" dirty="0" smtClean="0"/>
                  <a:t> конца вектора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7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700" b="1" i="1" smtClean="0">
                            <a:latin typeface="Cambria Math"/>
                          </a:rPr>
                          <m:t>𝒂</m:t>
                        </m:r>
                      </m:e>
                    </m:acc>
                  </m:oMath>
                </a14:m>
                <a:r>
                  <a:rPr lang="ru-RU" sz="2700" dirty="0" smtClean="0"/>
                  <a:t>. </a:t>
                </a:r>
              </a:p>
              <a:p>
                <a:pPr marL="0" indent="0">
                  <a:buNone/>
                </a:pPr>
                <a:r>
                  <a:rPr lang="ru-RU" sz="2700" dirty="0" smtClean="0"/>
                  <a:t>Объясните почему?</a:t>
                </a:r>
                <a:endParaRPr lang="ru-RU" sz="2700" dirty="0" smtClean="0"/>
              </a:p>
            </p:txBody>
          </p:sp>
        </mc:Choice>
        <mc:Fallback>
          <p:sp>
            <p:nvSpPr>
              <p:cNvPr id="37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1560" y="1644445"/>
                <a:ext cx="4176464" cy="4393282"/>
              </a:xfrm>
              <a:blipFill rotWithShape="1">
                <a:blip r:embed="rId3"/>
                <a:stretch>
                  <a:fillRect l="-2628" t="-1111" r="-30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6138242" y="2185055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242" y="2185055"/>
                <a:ext cx="539403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6040665" y="5659438"/>
                <a:ext cx="5394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𝒂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0665" y="5659438"/>
                <a:ext cx="539403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5435599" y="4212777"/>
                <a:ext cx="539403" cy="586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5599" y="4212777"/>
                <a:ext cx="539403" cy="58689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7850535" y="2816028"/>
                <a:ext cx="539403" cy="586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2800" b="1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𝒃</m:t>
                          </m:r>
                        </m:e>
                      </m:acc>
                      <m:r>
                        <a:rPr lang="en-US" sz="2800" b="0" i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0535" y="2816028"/>
                <a:ext cx="539403" cy="58689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/>
          <p:cNvCxnSpPr>
            <a:endCxn id="250890" idx="1"/>
          </p:cNvCxnSpPr>
          <p:nvPr/>
        </p:nvCxnSpPr>
        <p:spPr>
          <a:xfrm>
            <a:off x="6423026" y="3886200"/>
            <a:ext cx="741362" cy="17033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>
            <a:stCxn id="250888" idx="1"/>
            <a:endCxn id="250890" idx="1"/>
          </p:cNvCxnSpPr>
          <p:nvPr/>
        </p:nvCxnSpPr>
        <p:spPr>
          <a:xfrm>
            <a:off x="6443663" y="3860800"/>
            <a:ext cx="720725" cy="1728789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9" name="Прямоугольник 48"/>
              <p:cNvSpPr/>
              <p:nvPr/>
            </p:nvSpPr>
            <p:spPr>
              <a:xfrm>
                <a:off x="6862235" y="4381924"/>
                <a:ext cx="1836753" cy="6580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  <m:r>
                      <a:rPr lang="en-US" sz="32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</m:oMath>
                </a14:m>
                <a:r>
                  <a:rPr lang="ru-RU" sz="3200" dirty="0" smtClean="0">
                    <a:solidFill>
                      <a:schemeClr val="tx1"/>
                    </a:solidFill>
                  </a:rPr>
                  <a:t>–</a:t>
                </a:r>
                <a:r>
                  <a:rPr lang="ru-RU" sz="3200" dirty="0" smtClean="0"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ru-RU" sz="3200" dirty="0" smtClean="0"/>
                  <a:t> =</a:t>
                </a:r>
                <a:r>
                  <a:rPr lang="ru-RU" sz="3200" b="1" dirty="0" smtClean="0"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/>
                            <a:ea typeface="Cambria Math" pitchFamily="18" charset="0"/>
                          </a:rPr>
                          <m:t>𝒄</m:t>
                        </m:r>
                      </m:e>
                    </m:acc>
                  </m:oMath>
                </a14:m>
                <a:r>
                  <a:rPr lang="ru-RU" sz="3200" dirty="0" smtClean="0"/>
                  <a:t> </a:t>
                </a:r>
                <a:r>
                  <a:rPr lang="en-US" sz="3200" dirty="0" smtClean="0"/>
                  <a:t> </a:t>
                </a:r>
                <a:r>
                  <a:rPr lang="ru-RU" sz="3200" dirty="0" smtClean="0"/>
                  <a:t> </a:t>
                </a:r>
                <a:endParaRPr lang="en-US" sz="3200" dirty="0" smtClean="0"/>
              </a:p>
            </p:txBody>
          </p:sp>
        </mc:Choice>
        <mc:Fallback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2235" y="4381924"/>
                <a:ext cx="1836753" cy="658065"/>
              </a:xfrm>
              <a:prstGeom prst="rect">
                <a:avLst/>
              </a:prstGeom>
              <a:blipFill rotWithShape="1">
                <a:blip r:embed="rId8"/>
                <a:stretch>
                  <a:fillRect b="-30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6443663" y="5930693"/>
                <a:ext cx="2414936" cy="6580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200" dirty="0" smtClean="0">
                    <a:ea typeface="Cambria Math" pitchFamily="18" charset="0"/>
                  </a:rPr>
                  <a:t>т.к.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/>
                            <a:ea typeface="Cambria Math" pitchFamily="18" charset="0"/>
                          </a:rPr>
                          <m:t>𝒃</m:t>
                        </m:r>
                      </m:e>
                    </m:acc>
                    <m:r>
                      <a:rPr lang="ru-RU" sz="3200" b="1" i="1" smtClean="0">
                        <a:latin typeface="Cambria Math"/>
                        <a:ea typeface="Cambria Math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3200" dirty="0" smtClean="0"/>
                      <m:t>+</m:t>
                    </m:r>
                  </m:oMath>
                </a14:m>
                <a:r>
                  <a:rPr lang="ru-RU" sz="32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/>
                            <a:ea typeface="Cambria Math" pitchFamily="18" charset="0"/>
                          </a:rPr>
                          <m:t>𝒄</m:t>
                        </m:r>
                      </m:e>
                    </m:acc>
                    <m:r>
                      <a:rPr lang="en-US" sz="3200" b="0" i="0" smtClean="0">
                        <a:latin typeface="Cambria Math"/>
                        <a:ea typeface="Cambria Math" pitchFamily="18" charset="0"/>
                      </a:rPr>
                      <m:t> </m:t>
                    </m:r>
                  </m:oMath>
                </a14:m>
                <a:r>
                  <a:rPr lang="ru-RU" sz="3200" dirty="0" smtClean="0"/>
                  <a:t>=</a:t>
                </a:r>
                <a:r>
                  <a:rPr lang="ru-RU" sz="3200" b="1" dirty="0" smtClean="0"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3200" b="1" i="1" smtClean="0">
                            <a:latin typeface="Cambria Math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en-US" sz="3200" b="1" i="1" smtClean="0">
                            <a:latin typeface="Cambria Math"/>
                            <a:ea typeface="Cambria Math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ru-RU" sz="3200" dirty="0" smtClean="0"/>
                  <a:t> </a:t>
                </a:r>
                <a:endParaRPr lang="ru-RU" sz="3200" dirty="0"/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3663" y="5930693"/>
                <a:ext cx="2414936" cy="658065"/>
              </a:xfrm>
              <a:prstGeom prst="rect">
                <a:avLst/>
              </a:prstGeom>
              <a:blipFill rotWithShape="1">
                <a:blip r:embed="rId9"/>
                <a:stretch>
                  <a:fillRect l="-6313" b="-30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425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0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0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0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0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250"/>
                                        <p:tgtEl>
                                          <p:spTgt spid="250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250"/>
                                        <p:tgtEl>
                                          <p:spTgt spid="250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5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6" grpId="0" animBg="1"/>
      <p:bldP spid="250887" grpId="0" animBg="1"/>
      <p:bldP spid="250888" grpId="0" animBg="1"/>
      <p:bldP spid="250890" grpId="0" animBg="1"/>
      <p:bldP spid="250905" grpId="0" animBg="1"/>
      <p:bldP spid="25090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735</Words>
  <Application>Microsoft Office PowerPoint</Application>
  <PresentationFormat>Экран (4:3)</PresentationFormat>
  <Paragraphs>110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Сложение и вычитание векторов</vt:lpstr>
      <vt:lpstr>Сумма двух векторов</vt:lpstr>
      <vt:lpstr>Сумма двух векторов</vt:lpstr>
      <vt:lpstr>Правило треугольника</vt:lpstr>
      <vt:lpstr>Правило параллелограмма</vt:lpstr>
      <vt:lpstr>Законы сложения векторов</vt:lpstr>
      <vt:lpstr>Правило многоугольника</vt:lpstr>
      <vt:lpstr>Разность векторов</vt:lpstr>
      <vt:lpstr>1 способ</vt:lpstr>
      <vt:lpstr>Противоположные векторы</vt:lpstr>
      <vt:lpstr>2 способ (более лёгкий)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Сложение и вычитание векторов</dc:title>
  <dc:creator>Догадова</dc:creator>
  <cp:lastModifiedBy>Догадова</cp:lastModifiedBy>
  <cp:revision>20</cp:revision>
  <dcterms:created xsi:type="dcterms:W3CDTF">2016-09-10T11:10:40Z</dcterms:created>
  <dcterms:modified xsi:type="dcterms:W3CDTF">2016-09-10T14:25:13Z</dcterms:modified>
</cp:coreProperties>
</file>