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7B0963-2494-44FD-9CE5-FE0DCD7FEB57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85F24F1-DFBF-4D25-9641-438110786C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267364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9900"/>
                </a:solidFill>
                <a:effectLst/>
              </a:rPr>
              <a:t>Подготовка к зачёту</a:t>
            </a:r>
            <a:r>
              <a:rPr lang="ru-RU" sz="4000" dirty="0">
                <a:solidFill>
                  <a:srgbClr val="009900"/>
                </a:solidFill>
                <a:effectLst/>
              </a:rPr>
              <a:t/>
            </a:r>
            <a:br>
              <a:rPr lang="ru-RU" sz="4000" dirty="0">
                <a:solidFill>
                  <a:srgbClr val="009900"/>
                </a:solidFill>
                <a:effectLst/>
              </a:rPr>
            </a:br>
            <a:r>
              <a:rPr lang="ru-RU" sz="4000" dirty="0">
                <a:solidFill>
                  <a:srgbClr val="009900"/>
                </a:solidFill>
                <a:effectLst/>
              </a:rPr>
              <a:t>по главе </a:t>
            </a:r>
            <a:r>
              <a:rPr lang="en-US" sz="4000" dirty="0">
                <a:solidFill>
                  <a:srgbClr val="009900"/>
                </a:solidFill>
                <a:effectLst/>
              </a:rPr>
              <a:t>I</a:t>
            </a:r>
            <a:r>
              <a:rPr lang="ru-RU" sz="4000" dirty="0">
                <a:solidFill>
                  <a:srgbClr val="009900"/>
                </a:solidFill>
                <a:effectLst/>
              </a:rPr>
              <a:t> «Начальные геометрические сведения</a:t>
            </a:r>
            <a:r>
              <a:rPr lang="ru-RU" sz="4000" dirty="0" smtClean="0">
                <a:solidFill>
                  <a:srgbClr val="009900"/>
                </a:solidFill>
                <a:effectLst/>
              </a:rPr>
              <a:t>»</a:t>
            </a:r>
            <a:endParaRPr lang="ru-RU" sz="4000" dirty="0">
              <a:solidFill>
                <a:srgbClr val="00990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293096"/>
            <a:ext cx="7772400" cy="576064"/>
          </a:xfrm>
        </p:spPr>
        <p:txBody>
          <a:bodyPr>
            <a:noAutofit/>
          </a:bodyPr>
          <a:lstStyle/>
          <a:p>
            <a:pPr algn="ctr"/>
            <a:r>
              <a:rPr lang="ru-RU" sz="3500" b="1" dirty="0" smtClean="0">
                <a:solidFill>
                  <a:srgbClr val="FF0000"/>
                </a:solidFill>
              </a:rPr>
              <a:t>Геометрия, 7 </a:t>
            </a:r>
            <a:r>
              <a:rPr lang="ru-RU" sz="3500" b="1" dirty="0">
                <a:solidFill>
                  <a:srgbClr val="FF0000"/>
                </a:solidFill>
              </a:rPr>
              <a:t>класс</a:t>
            </a:r>
          </a:p>
        </p:txBody>
      </p:sp>
      <p:pic>
        <p:nvPicPr>
          <p:cNvPr id="1026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0648"/>
            <a:ext cx="2520280" cy="213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813949"/>
            <a:ext cx="8229600" cy="1143000"/>
          </a:xfrm>
        </p:spPr>
        <p:txBody>
          <a:bodyPr>
            <a:noAutofit/>
          </a:bodyPr>
          <a:lstStyle/>
          <a:p>
            <a:r>
              <a:rPr lang="ru-RU" sz="3500" dirty="0">
                <a:solidFill>
                  <a:srgbClr val="002060"/>
                </a:solidFill>
                <a:effectLst/>
              </a:rPr>
              <a:t>1. Как расшифровывается слово «геометрия</a:t>
            </a:r>
            <a:r>
              <a:rPr lang="ru-RU" sz="3500" dirty="0" smtClean="0">
                <a:solidFill>
                  <a:srgbClr val="002060"/>
                </a:solidFill>
                <a:effectLst/>
              </a:rPr>
              <a:t>»?</a:t>
            </a:r>
            <a:endParaRPr lang="ru-RU" sz="3500" dirty="0">
              <a:solidFill>
                <a:srgbClr val="002060"/>
              </a:solidFill>
              <a:effectLst/>
            </a:endParaRP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554066" y="2075926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 smtClean="0">
                <a:solidFill>
                  <a:srgbClr val="002060"/>
                </a:solidFill>
                <a:effectLst/>
              </a:rPr>
              <a:t>2.Что </a:t>
            </a:r>
            <a:r>
              <a:rPr lang="ru-RU" sz="3500" dirty="0">
                <a:solidFill>
                  <a:srgbClr val="002060"/>
                </a:solidFill>
                <a:effectLst/>
              </a:rPr>
              <a:t>изучает геометрия?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574350" y="3415612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3. Каких великих геометров вы знаете?</a:t>
            </a:r>
          </a:p>
        </p:txBody>
      </p:sp>
    </p:spTree>
    <p:extLst>
      <p:ext uri="{BB962C8B-B14F-4D97-AF65-F5344CB8AC3E}">
        <p14:creationId xmlns:p14="http://schemas.microsoft.com/office/powerpoint/2010/main" val="34434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8899" y="2002803"/>
            <a:ext cx="8229600" cy="1656184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</a:rPr>
              <a:t>5. В каком разделе геометрии изучаются отрезок, треугольник, круг?</a:t>
            </a: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617512" y="3746252"/>
            <a:ext cx="8209317" cy="1328362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6. В каком разделе геометрии изучаются шар, пирамида, куб?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573969" y="559204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4. Из каких разделов состоит геометрия?</a:t>
            </a:r>
          </a:p>
        </p:txBody>
      </p:sp>
    </p:spTree>
    <p:extLst>
      <p:ext uri="{BB962C8B-B14F-4D97-AF65-F5344CB8AC3E}">
        <p14:creationId xmlns:p14="http://schemas.microsoft.com/office/powerpoint/2010/main" val="396872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170" y="4811666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2"/>
          <p:cNvSpPr txBox="1">
            <a:spLocks/>
          </p:cNvSpPr>
          <p:nvPr/>
        </p:nvSpPr>
        <p:spPr>
          <a:xfrm>
            <a:off x="537433" y="332656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7. Можно ли дать определение точки и прямой? Почему?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58070" y="1700808"/>
            <a:ext cx="8208963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</a:rPr>
              <a:t>Попробуйте дать определение «точки» и «прямой».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002060"/>
                </a:solidFill>
              </a:rPr>
              <a:t>В </a:t>
            </a:r>
            <a:r>
              <a:rPr lang="ru-RU" sz="2000" dirty="0">
                <a:solidFill>
                  <a:srgbClr val="002060"/>
                </a:solidFill>
              </a:rPr>
              <a:t>III в. до н.э. учёный Евклид дал такие определения: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</a:rPr>
              <a:t>«Точка – это то, часть которого есть ничто».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</a:rPr>
              <a:t>«Линия – длина без ширины».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</a:rPr>
              <a:t>Но учёные, жившие позже, </a:t>
            </a:r>
            <a:r>
              <a:rPr lang="ru-RU" sz="2000" dirty="0" smtClean="0">
                <a:solidFill>
                  <a:srgbClr val="002060"/>
                </a:solidFill>
              </a:rPr>
              <a:t>отказались </a:t>
            </a:r>
            <a:r>
              <a:rPr lang="ru-RU" sz="2000" dirty="0">
                <a:solidFill>
                  <a:srgbClr val="002060"/>
                </a:solidFill>
              </a:rPr>
              <a:t>от таких определений, считая их не очень правильными. Они решили понятиям «точка» и «прямая» совсем не давать определений, т.к. ничего вразумительного тоже придумать не смогли.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</a:rPr>
              <a:t>Итак, «точка» и «прямая» считаются </a:t>
            </a:r>
            <a:r>
              <a:rPr lang="ru-RU" sz="2000" i="1" dirty="0">
                <a:solidFill>
                  <a:srgbClr val="FF0000"/>
                </a:solidFill>
              </a:rPr>
              <a:t>основными неопределяемыми понятиями</a:t>
            </a:r>
            <a:r>
              <a:rPr lang="ru-RU" sz="2000" dirty="0">
                <a:solidFill>
                  <a:srgbClr val="002060"/>
                </a:solidFill>
              </a:rPr>
              <a:t> геометрии.</a:t>
            </a:r>
          </a:p>
        </p:txBody>
      </p:sp>
    </p:spTree>
    <p:extLst>
      <p:ext uri="{BB962C8B-B14F-4D97-AF65-F5344CB8AC3E}">
        <p14:creationId xmlns:p14="http://schemas.microsoft.com/office/powerpoint/2010/main" val="156609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6272" y="1925960"/>
            <a:ext cx="8229600" cy="1143000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</a:rPr>
              <a:t>9. Сколько прямых можно провести через две точки?</a:t>
            </a: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448498" y="3083474"/>
            <a:ext cx="8209317" cy="949424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10. Дайте определение отрезка.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512618" y="4225652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11. Что означает запись: </a:t>
            </a:r>
            <a:endParaRPr lang="ru-RU" sz="3400" dirty="0" smtClean="0">
              <a:solidFill>
                <a:srgbClr val="002060"/>
              </a:solidFill>
              <a:effectLst/>
            </a:endParaRPr>
          </a:p>
          <a:p>
            <a:r>
              <a:rPr lang="ru-RU" sz="3400" i="1" dirty="0" smtClean="0">
                <a:solidFill>
                  <a:srgbClr val="002060"/>
                </a:solidFill>
                <a:effectLst/>
              </a:rPr>
              <a:t>А</a:t>
            </a:r>
            <a:r>
              <a:rPr lang="ru-RU" sz="3400" dirty="0" smtClean="0">
                <a:solidFill>
                  <a:srgbClr val="002060"/>
                </a:solidFill>
                <a:effectLst/>
              </a:rPr>
              <a:t> </a:t>
            </a:r>
            <a:r>
              <a:rPr lang="ru-RU" sz="3400" dirty="0">
                <a:solidFill>
                  <a:srgbClr val="002060"/>
                </a:solidFill>
                <a:effectLst/>
              </a:rPr>
              <a:t>ϵ </a:t>
            </a:r>
            <a:r>
              <a:rPr lang="ru-RU" sz="3400" i="1" dirty="0" smtClean="0">
                <a:solidFill>
                  <a:srgbClr val="002060"/>
                </a:solidFill>
                <a:effectLst/>
              </a:rPr>
              <a:t>а</a:t>
            </a:r>
            <a:r>
              <a:rPr lang="ru-RU" sz="3400" dirty="0" smtClean="0">
                <a:solidFill>
                  <a:srgbClr val="002060"/>
                </a:solidFill>
                <a:effectLst/>
              </a:rPr>
              <a:t>;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АВ</a:t>
            </a:r>
            <a:r>
              <a:rPr lang="ru-RU" sz="3400" dirty="0">
                <a:solidFill>
                  <a:srgbClr val="002060"/>
                </a:solidFill>
                <a:effectLst/>
              </a:rPr>
              <a:t> ∩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CD</a:t>
            </a:r>
            <a:r>
              <a:rPr lang="ru-RU" sz="3400" dirty="0">
                <a:solidFill>
                  <a:srgbClr val="002060"/>
                </a:solidFill>
                <a:effectLst/>
              </a:rPr>
              <a:t>?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534322" y="531303"/>
            <a:ext cx="8229600" cy="127311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8. Сколько общих точек могут иметь две прямые?</a:t>
            </a:r>
          </a:p>
        </p:txBody>
      </p:sp>
    </p:spTree>
    <p:extLst>
      <p:ext uri="{BB962C8B-B14F-4D97-AF65-F5344CB8AC3E}">
        <p14:creationId xmlns:p14="http://schemas.microsoft.com/office/powerpoint/2010/main" val="429495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2742" y="2011309"/>
            <a:ext cx="8229600" cy="1143000"/>
          </a:xfrm>
        </p:spPr>
        <p:txBody>
          <a:bodyPr>
            <a:noAutofit/>
          </a:bodyPr>
          <a:lstStyle/>
          <a:p>
            <a:r>
              <a:rPr lang="ru-RU" sz="3500" dirty="0">
                <a:solidFill>
                  <a:srgbClr val="002060"/>
                </a:solidFill>
                <a:effectLst/>
              </a:rPr>
              <a:t>13. Объясните, что такое луч?</a:t>
            </a: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472750" y="3026544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14. Дайте определение угла.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501778" y="4298223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15. Дайте определение развернутого угла.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472750" y="319269"/>
            <a:ext cx="8229600" cy="18002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400" dirty="0">
                <a:solidFill>
                  <a:srgbClr val="002060"/>
                </a:solidFill>
                <a:effectLst/>
              </a:rPr>
              <a:t>12. Как кратко записать, что точка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F</a:t>
            </a:r>
            <a:r>
              <a:rPr lang="ru-RU" sz="3400" dirty="0">
                <a:solidFill>
                  <a:srgbClr val="002060"/>
                </a:solidFill>
                <a:effectLst/>
              </a:rPr>
              <a:t> не принадлежит прямой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CD</a:t>
            </a:r>
            <a:r>
              <a:rPr lang="ru-RU" sz="3400" dirty="0">
                <a:solidFill>
                  <a:srgbClr val="002060"/>
                </a:solidFill>
                <a:effectLst/>
              </a:rPr>
              <a:t>; прямые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MN</a:t>
            </a:r>
            <a:r>
              <a:rPr lang="ru-RU" sz="3400" dirty="0">
                <a:solidFill>
                  <a:srgbClr val="002060"/>
                </a:solidFill>
                <a:effectLst/>
              </a:rPr>
              <a:t> и </a:t>
            </a:r>
            <a:r>
              <a:rPr lang="ru-RU" sz="3400" i="1" dirty="0">
                <a:solidFill>
                  <a:srgbClr val="002060"/>
                </a:solidFill>
                <a:effectLst/>
              </a:rPr>
              <a:t>KL</a:t>
            </a:r>
            <a:r>
              <a:rPr lang="ru-RU" sz="3400" dirty="0">
                <a:solidFill>
                  <a:srgbClr val="002060"/>
                </a:solidFill>
                <a:effectLst/>
              </a:rPr>
              <a:t> не пересекаются?</a:t>
            </a:r>
          </a:p>
        </p:txBody>
      </p:sp>
    </p:spTree>
    <p:extLst>
      <p:ext uri="{BB962C8B-B14F-4D97-AF65-F5344CB8AC3E}">
        <p14:creationId xmlns:p14="http://schemas.microsoft.com/office/powerpoint/2010/main" val="64428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7542" y="1779283"/>
            <a:ext cx="8229600" cy="1143000"/>
          </a:xfrm>
        </p:spPr>
        <p:txBody>
          <a:bodyPr>
            <a:noAutofit/>
          </a:bodyPr>
          <a:lstStyle/>
          <a:p>
            <a:r>
              <a:rPr lang="ru-RU" sz="3500" dirty="0">
                <a:solidFill>
                  <a:srgbClr val="002060"/>
                </a:solidFill>
                <a:effectLst/>
              </a:rPr>
              <a:t>17. Объясните, как сравнить два отрезка.</a:t>
            </a: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501779" y="3008716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18. Что называется серединой отрезка?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501779" y="4209391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19. Объясните, как сравнить два угла.</a:t>
            </a: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501779" y="549197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16. Какие фигуры называются равными?</a:t>
            </a:r>
          </a:p>
        </p:txBody>
      </p:sp>
    </p:spTree>
    <p:extLst>
      <p:ext uri="{BB962C8B-B14F-4D97-AF65-F5344CB8AC3E}">
        <p14:creationId xmlns:p14="http://schemas.microsoft.com/office/powerpoint/2010/main" val="371926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132856"/>
            <a:ext cx="8229600" cy="1512168"/>
          </a:xfrm>
        </p:spPr>
        <p:txBody>
          <a:bodyPr>
            <a:no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effectLst/>
              </a:rPr>
              <a:t>Биссектриса угла </a:t>
            </a:r>
            <a:r>
              <a:rPr lang="ru-RU" sz="3200" dirty="0" smtClean="0">
                <a:solidFill>
                  <a:srgbClr val="002060"/>
                </a:solidFill>
                <a:effectLst/>
              </a:rPr>
              <a:t>– луч, исходящий из вершины угла и делящий его на два равных угла.  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528847" y="404664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>
                <a:solidFill>
                  <a:srgbClr val="002060"/>
                </a:solidFill>
                <a:effectLst/>
              </a:rPr>
              <a:t>20. Дайте определение биссектрисы угла.</a:t>
            </a:r>
          </a:p>
        </p:txBody>
      </p:sp>
    </p:spTree>
    <p:extLst>
      <p:ext uri="{BB962C8B-B14F-4D97-AF65-F5344CB8AC3E}">
        <p14:creationId xmlns:p14="http://schemas.microsoft.com/office/powerpoint/2010/main" val="420281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143901" cy="18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524046" y="1797687"/>
            <a:ext cx="3786188" cy="1397153"/>
            <a:chOff x="3984" y="1674"/>
            <a:chExt cx="1776" cy="678"/>
          </a:xfrm>
        </p:grpSpPr>
        <p:sp>
          <p:nvSpPr>
            <p:cNvPr id="7" name="Text Box 43"/>
            <p:cNvSpPr txBox="1">
              <a:spLocks noChangeArrowheads="1"/>
            </p:cNvSpPr>
            <p:nvPr/>
          </p:nvSpPr>
          <p:spPr bwMode="auto">
            <a:xfrm>
              <a:off x="4704" y="1780"/>
              <a:ext cx="240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i="1" dirty="0">
                  <a:latin typeface="Times New Roman" pitchFamily="18" charset="0"/>
                </a:rPr>
                <a:t>O</a:t>
              </a:r>
              <a:endParaRPr lang="ru-RU" sz="3200" b="1" i="1" dirty="0">
                <a:latin typeface="Times New Roman" pitchFamily="18" charset="0"/>
              </a:endParaRPr>
            </a:p>
          </p:txBody>
        </p:sp>
        <p:sp>
          <p:nvSpPr>
            <p:cNvPr id="9" name="Line 44"/>
            <p:cNvSpPr>
              <a:spLocks noChangeShapeType="1"/>
            </p:cNvSpPr>
            <p:nvPr/>
          </p:nvSpPr>
          <p:spPr bwMode="auto">
            <a:xfrm>
              <a:off x="3984" y="1728"/>
              <a:ext cx="1392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V="1">
              <a:off x="4128" y="1833"/>
              <a:ext cx="163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Oval 46"/>
            <p:cNvSpPr>
              <a:spLocks noChangeArrowheads="1"/>
            </p:cNvSpPr>
            <p:nvPr/>
          </p:nvSpPr>
          <p:spPr bwMode="auto">
            <a:xfrm>
              <a:off x="4671" y="2019"/>
              <a:ext cx="68" cy="68"/>
            </a:xfrm>
            <a:prstGeom prst="ellipse">
              <a:avLst/>
            </a:prstGeom>
            <a:solidFill>
              <a:srgbClr val="FFFF00"/>
            </a:solidFill>
            <a:ln w="285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Text Box 47"/>
            <p:cNvSpPr txBox="1">
              <a:spLocks noChangeArrowheads="1"/>
            </p:cNvSpPr>
            <p:nvPr/>
          </p:nvSpPr>
          <p:spPr bwMode="auto">
            <a:xfrm>
              <a:off x="5232" y="1674"/>
              <a:ext cx="240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i="1" dirty="0">
                  <a:latin typeface="Times New Roman" pitchFamily="18" charset="0"/>
                </a:rPr>
                <a:t>a</a:t>
              </a:r>
              <a:endParaRPr lang="ru-RU" sz="3200" b="1" i="1" dirty="0">
                <a:latin typeface="Times New Roman" pitchFamily="18" charset="0"/>
              </a:endParaRPr>
            </a:p>
          </p:txBody>
        </p:sp>
        <p:sp>
          <p:nvSpPr>
            <p:cNvPr id="13" name="Text Box 48"/>
            <p:cNvSpPr txBox="1">
              <a:spLocks noChangeArrowheads="1"/>
            </p:cNvSpPr>
            <p:nvPr/>
          </p:nvSpPr>
          <p:spPr bwMode="auto">
            <a:xfrm>
              <a:off x="5232" y="2053"/>
              <a:ext cx="240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i="1" dirty="0">
                  <a:latin typeface="Times New Roman" pitchFamily="18" charset="0"/>
                </a:rPr>
                <a:t>b</a:t>
              </a:r>
              <a:endParaRPr lang="ru-RU" sz="3200" b="1" i="1" dirty="0">
                <a:latin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46161" y="3194839"/>
                <a:ext cx="253729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𝑎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161" y="3194839"/>
                <a:ext cx="2537298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Line 51"/>
          <p:cNvSpPr>
            <a:spLocks noChangeShapeType="1"/>
          </p:cNvSpPr>
          <p:nvPr/>
        </p:nvSpPr>
        <p:spPr bwMode="auto">
          <a:xfrm flipV="1">
            <a:off x="4788024" y="2227656"/>
            <a:ext cx="3581400" cy="2535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52"/>
          <p:cNvSpPr>
            <a:spLocks noChangeShapeType="1"/>
          </p:cNvSpPr>
          <p:nvPr/>
        </p:nvSpPr>
        <p:spPr bwMode="auto">
          <a:xfrm flipV="1">
            <a:off x="4788024" y="3007316"/>
            <a:ext cx="3581400" cy="2776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 Box 53"/>
          <p:cNvSpPr txBox="1">
            <a:spLocks noChangeArrowheads="1"/>
          </p:cNvSpPr>
          <p:nvPr/>
        </p:nvSpPr>
        <p:spPr bwMode="auto">
          <a:xfrm>
            <a:off x="7613690" y="1735213"/>
            <a:ext cx="381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</a:rPr>
              <a:t>c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7609194" y="2481196"/>
            <a:ext cx="381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</a:rPr>
              <a:t>d</a:t>
            </a:r>
            <a:endParaRPr lang="ru-RU" sz="3200" b="1" i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997648" y="3196536"/>
                <a:ext cx="146918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𝑐</m:t>
                      </m:r>
                      <m:r>
                        <a:rPr lang="en-US" sz="40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/>
                        </a:rPr>
                        <m:t>II</m:t>
                      </m:r>
                      <m:r>
                        <a:rPr lang="en-US" sz="4000" b="0" i="1" smtClean="0">
                          <a:latin typeface="Cambria Math"/>
                        </a:rPr>
                        <m:t> 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𝑑</m:t>
                      </m:r>
                    </m:oMath>
                  </m:oMathPara>
                </a14:m>
                <a:endParaRPr lang="ru-RU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648" y="3196536"/>
                <a:ext cx="1469184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Line 51"/>
          <p:cNvSpPr>
            <a:spLocks noChangeShapeType="1"/>
          </p:cNvSpPr>
          <p:nvPr/>
        </p:nvSpPr>
        <p:spPr bwMode="auto">
          <a:xfrm>
            <a:off x="2715506" y="5124774"/>
            <a:ext cx="35814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Text Box 47"/>
          <p:cNvSpPr txBox="1">
            <a:spLocks noChangeArrowheads="1"/>
          </p:cNvSpPr>
          <p:nvPr/>
        </p:nvSpPr>
        <p:spPr bwMode="auto">
          <a:xfrm>
            <a:off x="5254744" y="4606280"/>
            <a:ext cx="511647" cy="492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</a:rPr>
              <a:t>m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21" name="Text Box 47"/>
          <p:cNvSpPr txBox="1">
            <a:spLocks noChangeArrowheads="1"/>
          </p:cNvSpPr>
          <p:nvPr/>
        </p:nvSpPr>
        <p:spPr bwMode="auto">
          <a:xfrm>
            <a:off x="5285223" y="5122365"/>
            <a:ext cx="511647" cy="492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</a:rPr>
              <a:t>n</a:t>
            </a:r>
            <a:endParaRPr lang="ru-RU" sz="3200" b="1" i="1" dirty="0"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516751" y="5568561"/>
                <a:ext cx="175676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𝑚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en-US" sz="4000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751" y="5568561"/>
                <a:ext cx="1756763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Line 51"/>
          <p:cNvSpPr>
            <a:spLocks noChangeShapeType="1"/>
          </p:cNvSpPr>
          <p:nvPr/>
        </p:nvSpPr>
        <p:spPr bwMode="auto">
          <a:xfrm flipV="1">
            <a:off x="2651760" y="5117156"/>
            <a:ext cx="3675152" cy="3484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Заголовок 2"/>
          <p:cNvSpPr txBox="1">
            <a:spLocks/>
          </p:cNvSpPr>
          <p:nvPr/>
        </p:nvSpPr>
        <p:spPr>
          <a:xfrm>
            <a:off x="528847" y="404664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500" dirty="0" smtClean="0">
                <a:solidFill>
                  <a:srgbClr val="002060"/>
                </a:solidFill>
                <a:effectLst/>
              </a:rPr>
              <a:t>21. Каково может быть взаимное расположение двух прямых?</a:t>
            </a:r>
            <a:endParaRPr lang="ru-RU" sz="3500" dirty="0">
              <a:solidFill>
                <a:srgbClr val="002060"/>
              </a:solidFill>
              <a:effectLst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 bwMode="auto">
          <a:xfrm>
            <a:off x="424578" y="3745027"/>
            <a:ext cx="4342439" cy="808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ru-RU" dirty="0" smtClean="0"/>
              <a:t>Прямые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/>
              <a:t> и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/>
              <a:t> </a:t>
            </a:r>
            <a:r>
              <a:rPr lang="ru-RU" dirty="0" smtClean="0"/>
              <a:t>пересекаются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ru-RU" dirty="0" smtClean="0"/>
              <a:t>в точке </a:t>
            </a:r>
            <a:r>
              <a:rPr lang="ru-RU" i="1" dirty="0" smtClean="0"/>
              <a:t>О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Объект 2"/>
              <p:cNvSpPr txBox="1">
                <a:spLocks/>
              </p:cNvSpPr>
              <p:nvPr/>
            </p:nvSpPr>
            <p:spPr bwMode="auto">
              <a:xfrm>
                <a:off x="4802495" y="3866947"/>
                <a:ext cx="4162927" cy="5480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ts val="0"/>
                  </a:spcBef>
                  <a:buClr>
                    <a:schemeClr val="accent1"/>
                  </a:buClr>
                  <a:buSzPct val="76000"/>
                </a:pPr>
                <a:r>
                  <a:rPr lang="ru-RU" dirty="0" smtClean="0"/>
                  <a:t>Прямые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ru-RU" dirty="0" smtClean="0"/>
                  <a:t> 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ea typeface="Cambria Math"/>
                      </a:rPr>
                      <m:t>𝑑</m:t>
                    </m:r>
                  </m:oMath>
                </a14:m>
                <a:r>
                  <a:rPr lang="ru-RU" dirty="0" smtClean="0"/>
                  <a:t> параллельны</a:t>
                </a:r>
                <a:endParaRPr lang="ru-RU" dirty="0"/>
              </a:p>
            </p:txBody>
          </p:sp>
        </mc:Choice>
        <mc:Fallback>
          <p:sp>
            <p:nvSpPr>
              <p:cNvPr id="26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02495" y="3866947"/>
                <a:ext cx="4162927" cy="548069"/>
              </a:xfrm>
              <a:prstGeom prst="rect">
                <a:avLst/>
              </a:prstGeom>
              <a:blipFill rotWithShape="1">
                <a:blip r:embed="rId6"/>
                <a:stretch>
                  <a:fillRect l="-2343" t="-11111" r="-1903" b="-6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Объект 2"/>
              <p:cNvSpPr txBox="1">
                <a:spLocks/>
              </p:cNvSpPr>
              <p:nvPr/>
            </p:nvSpPr>
            <p:spPr bwMode="auto">
              <a:xfrm>
                <a:off x="2563722" y="6065310"/>
                <a:ext cx="4008090" cy="547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ts val="0"/>
                  </a:spcBef>
                  <a:buClr>
                    <a:schemeClr val="accent1"/>
                  </a:buClr>
                  <a:buSzPct val="76000"/>
                </a:pPr>
                <a:r>
                  <a:rPr lang="ru-RU" dirty="0" smtClean="0"/>
                  <a:t>Прямые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ru-RU" dirty="0" smtClean="0"/>
                  <a:t> 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r>
                  <a:rPr lang="ru-RU" dirty="0" smtClean="0"/>
                  <a:t> совпадают</a:t>
                </a:r>
                <a:endParaRPr lang="ru-RU" dirty="0"/>
              </a:p>
            </p:txBody>
          </p:sp>
        </mc:Choice>
        <mc:Fallback>
          <p:sp>
            <p:nvSpPr>
              <p:cNvPr id="2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3722" y="6065310"/>
                <a:ext cx="4008090" cy="547458"/>
              </a:xfrm>
              <a:prstGeom prst="rect">
                <a:avLst/>
              </a:prstGeom>
              <a:blipFill rotWithShape="1">
                <a:blip r:embed="rId7"/>
                <a:stretch>
                  <a:fillRect l="-2435" t="-11111" b="-6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380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/>
      <p:bldP spid="21" grpId="0"/>
      <p:bldP spid="22" grpId="0"/>
      <p:bldP spid="23" grpId="0" animBg="1"/>
      <p:bldP spid="24" grpId="0"/>
      <p:bldP spid="25" grpId="0"/>
      <p:bldP spid="26" grpId="0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354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Подготовка к зачёту по главе I «Начальные геометрические сведения»</vt:lpstr>
      <vt:lpstr>1. Как расшифровывается слово «геометрия»?</vt:lpstr>
      <vt:lpstr>5. В каком разделе геометрии изучаются отрезок, треугольник, круг?</vt:lpstr>
      <vt:lpstr>Презентация PowerPoint</vt:lpstr>
      <vt:lpstr>9. Сколько прямых можно провести через две точки?</vt:lpstr>
      <vt:lpstr>13. Объясните, что такое луч?</vt:lpstr>
      <vt:lpstr>17. Объясните, как сравнить два отрезка.</vt:lpstr>
      <vt:lpstr>Биссектриса угла – луч, исходящий из вершины угла и делящий его на два равных угла. 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зачёту по главе I «Начальные геометрические сведения»</dc:title>
  <dc:creator>Догадова</dc:creator>
  <cp:lastModifiedBy>Догадова</cp:lastModifiedBy>
  <cp:revision>10</cp:revision>
  <dcterms:created xsi:type="dcterms:W3CDTF">2016-09-08T12:14:12Z</dcterms:created>
  <dcterms:modified xsi:type="dcterms:W3CDTF">2016-09-12T16:24:00Z</dcterms:modified>
</cp:coreProperties>
</file>