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32" r:id="rId3"/>
    <p:sldId id="336" r:id="rId4"/>
    <p:sldId id="337" r:id="rId5"/>
    <p:sldId id="341" r:id="rId6"/>
    <p:sldId id="343" r:id="rId7"/>
    <p:sldId id="334" r:id="rId8"/>
    <p:sldId id="344" r:id="rId9"/>
    <p:sldId id="338" r:id="rId10"/>
    <p:sldId id="34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99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ADD3F-11DC-43E8-AA0C-FFCD9624ED55}" type="datetimeFigureOut">
              <a:rPr lang="ru-RU" smtClean="0"/>
              <a:t>08.03.2018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DA990-70E0-47A8-A43E-6972A6BF84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614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DA990-70E0-47A8-A43E-6972A6BF84C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756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DA990-70E0-47A8-A43E-6972A6BF84CA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756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DA990-70E0-47A8-A43E-6972A6BF84CA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756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DA990-70E0-47A8-A43E-6972A6BF84CA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7564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DA990-70E0-47A8-A43E-6972A6BF84CA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756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91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02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039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566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193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676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08.03.2018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38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08.03.2018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361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08.03.2018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5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79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08.03.2018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96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32B0B-D53F-4FF3-BF83-FF088573A110}" type="datetimeFigureOut">
              <a:rPr lang="ru-RU" smtClean="0"/>
              <a:t>08.03.2018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127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0.png"/><Relationship Id="rId5" Type="http://schemas.openxmlformats.org/officeDocument/2006/relationships/image" Target="../media/image190.png"/><Relationship Id="rId4" Type="http://schemas.openxmlformats.org/officeDocument/2006/relationships/image" Target="../media/image3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1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0.png"/><Relationship Id="rId5" Type="http://schemas.openxmlformats.org/officeDocument/2006/relationships/image" Target="../media/image220.png"/><Relationship Id="rId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48842"/>
            <a:ext cx="9699036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7825" y="1988840"/>
            <a:ext cx="7704856" cy="1298575"/>
          </a:xfrm>
        </p:spPr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4000" b="1" dirty="0" smtClean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Вычисление производных</a:t>
            </a:r>
            <a:br>
              <a:rPr lang="ru-RU" sz="4000" b="1" dirty="0" smtClean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</a:br>
            <a:r>
              <a:rPr lang="ru-RU" sz="3600" b="1" dirty="0" smtClean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(правила  дифференцирования)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9853" y="3681094"/>
            <a:ext cx="6400800" cy="104405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2500" b="1" dirty="0" smtClean="0">
                <a:solidFill>
                  <a:schemeClr val="bg1"/>
                </a:solidFill>
              </a:rPr>
              <a:t>Алгебра и начала </a:t>
            </a:r>
          </a:p>
          <a:p>
            <a:pPr>
              <a:lnSpc>
                <a:spcPct val="80000"/>
              </a:lnSpc>
            </a:pPr>
            <a:r>
              <a:rPr lang="ru-RU" sz="2500" b="1" dirty="0" smtClean="0">
                <a:solidFill>
                  <a:schemeClr val="bg1"/>
                </a:solidFill>
              </a:rPr>
              <a:t>математического анализа,</a:t>
            </a:r>
          </a:p>
          <a:p>
            <a:pPr>
              <a:lnSpc>
                <a:spcPct val="80000"/>
              </a:lnSpc>
            </a:pPr>
            <a:r>
              <a:rPr lang="ru-RU" sz="2500" b="1" dirty="0" smtClean="0">
                <a:solidFill>
                  <a:schemeClr val="bg1"/>
                </a:solidFill>
              </a:rPr>
              <a:t> 10 класс</a:t>
            </a:r>
            <a:endParaRPr lang="es-ES" sz="2500" b="1" dirty="0" smtClean="0">
              <a:solidFill>
                <a:schemeClr val="bg1"/>
              </a:solidFill>
            </a:endParaRPr>
          </a:p>
        </p:txBody>
      </p:sp>
      <p:pic>
        <p:nvPicPr>
          <p:cNvPr id="1027" name="Picture 3" descr="C:\Documents and Settings\Admin\Мои документы\Загрузки\Учитель_картинка\Копия (2) TEACH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421" y="3120573"/>
            <a:ext cx="2857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974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131638"/>
            <a:ext cx="9699036" cy="705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>
                <a:spLocks noChangeArrowheads="1"/>
              </p:cNvSpPr>
              <p:nvPr/>
            </p:nvSpPr>
            <p:spPr bwMode="auto">
              <a:xfrm>
                <a:off x="577324" y="476672"/>
                <a:ext cx="7881361" cy="1207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r>
                  <a:rPr lang="ru-RU" sz="24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Пример </a:t>
                </a:r>
                <a:r>
                  <a:rPr lang="en-US" sz="24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7</a:t>
                </a:r>
                <a:endParaRPr lang="ru-RU" sz="2400" b="1" i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Calibri" pitchFamily="34" charset="0"/>
                </a:endParaRPr>
              </a:p>
              <a:p>
                <a:r>
                  <a:rPr lang="ru-RU" sz="24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Найти производную функции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𝒇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(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𝒙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)=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𝟏𝟓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(</m:t>
                    </m:r>
                    <m:sSup>
                      <m:sSupPr>
                        <m:ctrlP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𝟒</m:t>
                        </m:r>
                      </m:sup>
                    </m:sSup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+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𝟏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)</m:t>
                    </m:r>
                  </m:oMath>
                </a14:m>
                <a:r>
                  <a:rPr lang="ru-RU" sz="2400" b="1" dirty="0">
                    <a:solidFill>
                      <a:schemeClr val="bg1"/>
                    </a:solidFill>
                    <a:latin typeface="Cambria Math"/>
                    <a:ea typeface="Cambria Math"/>
                  </a:rPr>
                  <a:t> </a:t>
                </a:r>
                <a:r>
                  <a:rPr lang="ru-RU" sz="24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и </a:t>
                </a:r>
                <a:r>
                  <a:rPr lang="ru-RU" sz="24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вычислить её значение в точке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𝒙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=−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𝟏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.</m:t>
                    </m:r>
                  </m:oMath>
                </a14:m>
                <a:r>
                  <a:rPr lang="ru-RU" sz="24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  <a:endParaRPr lang="ru-RU" sz="24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7324" y="476672"/>
                <a:ext cx="7881361" cy="1207638"/>
              </a:xfrm>
              <a:prstGeom prst="rect">
                <a:avLst/>
              </a:prstGeom>
              <a:blipFill rotWithShape="1">
                <a:blip r:embed="rId4"/>
                <a:stretch>
                  <a:fillRect l="-1315" t="-4545" b="-106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18676" y="1699916"/>
            <a:ext cx="16589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ru-RU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Решение: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26048" y="2146019"/>
            <a:ext cx="781406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ru-RU" sz="2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Сначала вынесем постоянный множитель за знак </a:t>
            </a:r>
            <a:r>
              <a:rPr lang="ru-RU" sz="2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производной, затем найдём производную суммы двух функций:</a:t>
            </a:r>
            <a:endParaRPr lang="ru-RU" sz="24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>
                <a:spLocks noChangeArrowheads="1"/>
              </p:cNvSpPr>
              <p:nvPr/>
            </p:nvSpPr>
            <p:spPr bwMode="auto">
              <a:xfrm>
                <a:off x="609796" y="3512353"/>
                <a:ext cx="8165371" cy="5563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𝒇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𝟏𝟓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4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𝟒</m:t>
                                  </m:r>
                                </m:sup>
                              </m:sSup>
                              <m:r>
                                <a:rPr lang="en-US" sz="24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+</m:t>
                              </m:r>
                              <m:r>
                                <a:rPr lang="en-US" sz="24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𝟏𝟓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∙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𝟒</m:t>
                          </m:r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𝟒</m:t>
                              </m:r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𝟏</m:t>
                              </m:r>
                            </m:sup>
                          </m:s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+</m:t>
                          </m:r>
                          <m:r>
                            <a:rPr lang="ru-RU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𝟎</m:t>
                          </m:r>
                        </m:e>
                      </m:d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𝟏𝟓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∙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𝟒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𝟔𝟎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24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796" y="3512353"/>
                <a:ext cx="8165371" cy="55637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>
                <a:spLocks noChangeArrowheads="1"/>
              </p:cNvSpPr>
              <p:nvPr/>
            </p:nvSpPr>
            <p:spPr bwMode="auto">
              <a:xfrm>
                <a:off x="577323" y="4221088"/>
                <a:ext cx="5362829" cy="470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𝒇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𝟏</m:t>
                          </m:r>
                        </m:e>
                      </m:d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𝟔𝟎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𝟔𝟎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∙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𝟏</m:t>
                          </m:r>
                        </m:e>
                      </m:d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=−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𝟔𝟎</m:t>
                      </m:r>
                    </m:oMath>
                  </m:oMathPara>
                </a14:m>
                <a:endParaRPr lang="ru-RU" sz="24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7323" y="4221088"/>
                <a:ext cx="5362829" cy="47000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085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131638"/>
            <a:ext cx="9699036" cy="705852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01801" y="445342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Формулы дифференцирования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322895" y="1109320"/>
                <a:ext cx="153753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3600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1" i="1">
                          <a:solidFill>
                            <a:schemeClr val="bg1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ru-RU" sz="3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2895" y="1109320"/>
                <a:ext cx="1537537" cy="64633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319942" y="1770164"/>
                <a:ext cx="157119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3600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600" b="1" i="1">
                          <a:solidFill>
                            <a:schemeClr val="bg1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US" sz="36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9942" y="1770164"/>
                <a:ext cx="1571199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89857" y="4112030"/>
                <a:ext cx="288591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𝒌𝒙</m:t>
                              </m:r>
                              <m:r>
                                <a:rPr lang="en-US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</m:d>
                        </m:e>
                        <m:sup>
                          <m: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3200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1" i="1">
                          <a:solidFill>
                            <a:schemeClr val="bg1"/>
                          </a:solidFill>
                          <a:latin typeface="Cambria Math"/>
                        </a:rPr>
                        <m:t>𝒌</m:t>
                      </m:r>
                    </m:oMath>
                  </m:oMathPara>
                </a14:m>
                <a:endParaRPr lang="en-US" sz="32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857" y="4112030"/>
                <a:ext cx="2885918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900329" y="2494975"/>
                <a:ext cx="2221314" cy="7110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32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3200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1" i="1">
                          <a:solidFill>
                            <a:schemeClr val="bg1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sz="3200" b="1" i="1">
                          <a:solidFill>
                            <a:schemeClr val="bg1"/>
                          </a:solidFill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US" sz="32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329" y="2494975"/>
                <a:ext cx="2221314" cy="71102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886521" y="4777785"/>
                <a:ext cx="2438040" cy="12616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2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3200" b="1" i="1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b="1" i="1" dirty="0">
                  <a:solidFill>
                    <a:schemeClr val="bg1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521" y="4777785"/>
                <a:ext cx="2438040" cy="126169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900965" y="1099219"/>
                <a:ext cx="2563715" cy="1109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ru-RU" sz="32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2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3200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0965" y="1099219"/>
                <a:ext cx="2563715" cy="110966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4745203" y="2208882"/>
                <a:ext cx="30273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𝒔𝒊𝒏𝒙</m:t>
                              </m:r>
                            </m:e>
                          </m:d>
                        </m:e>
                        <m:sup>
                          <m: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3200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1" i="1">
                          <a:solidFill>
                            <a:schemeClr val="bg1"/>
                          </a:solidFill>
                          <a:latin typeface="Cambria Math"/>
                        </a:rPr>
                        <m:t>𝒄𝒐𝒔𝒙</m:t>
                      </m:r>
                    </m:oMath>
                  </m:oMathPara>
                </a14:m>
                <a:endParaRPr lang="en-US" sz="32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5203" y="2208882"/>
                <a:ext cx="3027367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725188" y="3002803"/>
                <a:ext cx="3373783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𝒄𝒐𝒔𝒙</m:t>
                              </m:r>
                              <m:r>
                                <m:rPr>
                                  <m:nor/>
                                </m:rPr>
                                <a:rPr lang="ru-RU" sz="3200" b="1" i="1" dirty="0">
                                  <a:solidFill>
                                    <a:schemeClr val="bg1"/>
                                  </a:solidFill>
                                </a:rPr>
                                <m:t> </m:t>
                              </m:r>
                            </m:e>
                          </m:d>
                        </m:e>
                        <m:sup>
                          <m: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3200" b="1" i="1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3200" b="1" i="1">
                          <a:solidFill>
                            <a:schemeClr val="bg1"/>
                          </a:solidFill>
                          <a:latin typeface="Cambria Math"/>
                        </a:rPr>
                        <m:t>𝒔𝒊𝒏𝒙</m:t>
                      </m:r>
                    </m:oMath>
                  </m:oMathPara>
                </a14:m>
                <a:endParaRPr lang="ru-RU" sz="32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5188" y="3002803"/>
                <a:ext cx="3373783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4880682" y="3660523"/>
                <a:ext cx="3047629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𝒕𝒈𝒙</m:t>
                              </m:r>
                            </m:e>
                          </m:d>
                        </m:e>
                        <m:sup>
                          <m: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3200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32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𝒄𝒐𝒔</m:t>
                              </m:r>
                            </m:e>
                            <m:sup>
                              <m:r>
                                <a:rPr lang="en-US" sz="32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0682" y="3660523"/>
                <a:ext cx="3047629" cy="1017523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4725188" y="4810454"/>
                <a:ext cx="3603359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2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𝒄𝒕𝒈𝒙</m:t>
                              </m:r>
                            </m:e>
                          </m:d>
                        </m:e>
                        <m:sup>
                          <m: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3200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32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2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𝒔𝒊𝒏</m:t>
                              </m:r>
                            </m:e>
                            <m:sup>
                              <m:r>
                                <a:rPr lang="en-US" sz="32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5188" y="4810454"/>
                <a:ext cx="3603359" cy="1017523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651994" y="3332088"/>
                <a:ext cx="2837059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32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𝒏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32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3200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𝒏</m:t>
                      </m:r>
                      <m:sSup>
                        <m:sSupPr>
                          <m:ctrlPr>
                            <a:rPr lang="en-US" sz="3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3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𝒏</m:t>
                          </m:r>
                          <m:r>
                            <a:rPr lang="en-US" sz="3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32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en-US" sz="3200" b="1" i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994" y="3332088"/>
                <a:ext cx="2837059" cy="5959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719870" y="3310151"/>
            <a:ext cx="2625892" cy="671487"/>
          </a:xfrm>
          <a:prstGeom prst="rect">
            <a:avLst/>
          </a:prstGeom>
          <a:noFill/>
          <a:ln w="28575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CFF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959022" y="3701144"/>
            <a:ext cx="3027346" cy="1010176"/>
          </a:xfrm>
          <a:prstGeom prst="rect">
            <a:avLst/>
          </a:prstGeom>
          <a:noFill/>
          <a:ln w="28575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CFF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833257" y="4869544"/>
            <a:ext cx="3439885" cy="1010176"/>
          </a:xfrm>
          <a:prstGeom prst="rect">
            <a:avLst/>
          </a:prstGeom>
          <a:noFill/>
          <a:ln w="28575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68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131638"/>
            <a:ext cx="9699036" cy="705852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31043" y="1343589"/>
            <a:ext cx="70567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spcBef>
                <a:spcPct val="50000"/>
              </a:spcBef>
            </a:pP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1. Производная суммы равна сумме производных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230946" y="1921722"/>
                <a:ext cx="424667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40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𝑢</m:t>
                              </m:r>
                              <m:r>
                                <a:rPr lang="en-US" sz="40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40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𝑣</m:t>
                              </m:r>
                            </m:e>
                          </m:d>
                        </m:e>
                        <m:sup>
                          <m: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40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𝑣</m:t>
                      </m:r>
                      <m:r>
                        <a:rPr lang="en-US" sz="40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′</m:t>
                      </m:r>
                    </m:oMath>
                  </m:oMathPara>
                </a14:m>
                <a:endParaRPr lang="ru-RU" sz="4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0946" y="1921722"/>
                <a:ext cx="4246675" cy="7078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79748" y="2751295"/>
            <a:ext cx="8239418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spcBef>
                <a:spcPct val="50000"/>
              </a:spcBef>
            </a:pPr>
            <a:r>
              <a:rPr lang="en-US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</a:t>
            </a: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Постоянный множитель можно выносить за знак производной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928569" y="3353394"/>
                <a:ext cx="278980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40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𝑐𝑢</m:t>
                              </m:r>
                            </m:e>
                          </m:d>
                        </m:e>
                        <m:sup>
                          <m: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𝑐𝑢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ru-RU" sz="4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8569" y="3353394"/>
                <a:ext cx="2789802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479748" y="4165024"/>
            <a:ext cx="806481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Производная </a:t>
            </a: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произведения </a:t>
            </a: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равна </a:t>
            </a: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произведению производной первого сомножителя на второй плюс произведение первого сомножителя на производную </a:t>
            </a:r>
            <a:r>
              <a:rPr lang="ru-RU" sz="2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второго</a:t>
            </a:r>
            <a:endParaRPr lang="ru-RU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248580" y="5342164"/>
                <a:ext cx="410867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40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𝑢𝑣</m:t>
                              </m:r>
                            </m:e>
                          </m:d>
                        </m:e>
                        <m:sup>
                          <m: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𝑣</m:t>
                      </m:r>
                      <m:r>
                        <a:rPr lang="en-US" sz="40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40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𝑢𝑣</m:t>
                      </m:r>
                      <m:r>
                        <a:rPr lang="en-US" sz="40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′</m:t>
                      </m:r>
                    </m:oMath>
                  </m:oMathPara>
                </a14:m>
                <a:endParaRPr lang="ru-RU" sz="4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8580" y="5342164"/>
                <a:ext cx="4108677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2321845" y="1958121"/>
            <a:ext cx="4078515" cy="671487"/>
          </a:xfrm>
          <a:prstGeom prst="rect">
            <a:avLst/>
          </a:prstGeom>
          <a:noFill/>
          <a:ln w="28575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CFF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012310" y="3389793"/>
            <a:ext cx="2625892" cy="671487"/>
          </a:xfrm>
          <a:prstGeom prst="rect">
            <a:avLst/>
          </a:prstGeom>
          <a:noFill/>
          <a:ln w="28575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CFF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285999" y="5345850"/>
            <a:ext cx="4078515" cy="671487"/>
          </a:xfrm>
          <a:prstGeom prst="rect">
            <a:avLst/>
          </a:prstGeom>
          <a:noFill/>
          <a:ln w="28575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CFF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3084" y="655664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дифференцирования</a:t>
            </a:r>
            <a:endParaRPr lang="ru-RU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91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131638"/>
            <a:ext cx="9699036" cy="705852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31043" y="1343589"/>
            <a:ext cx="705678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spcBef>
                <a:spcPct val="50000"/>
              </a:spcBef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4. Производная частного двух дифференцируемых функций может быть найдена по 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формуле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802970" y="2255815"/>
                <a:ext cx="5044572" cy="1333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00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4000" b="0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𝑢</m:t>
                                  </m:r>
                                </m:num>
                                <m:den>
                                  <m:r>
                                    <a:rPr lang="en-US" sz="4000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𝑣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4000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US" sz="4000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4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𝑣</m:t>
                          </m:r>
                          <m:r>
                            <a:rPr lang="en-US" sz="4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4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𝑢𝑣</m:t>
                          </m:r>
                          <m:r>
                            <a:rPr lang="en-US" sz="4000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′</m:t>
                          </m:r>
                          <m:r>
                            <m:rPr>
                              <m:nor/>
                            </m:rPr>
                            <a:rPr lang="ru-RU" sz="4000" dirty="0">
                              <a:solidFill>
                                <a:schemeClr val="bg1"/>
                              </a:solidFill>
                            </a:rPr>
                            <m:t> </m:t>
                          </m:r>
                        </m:num>
                        <m:den>
                          <m:sSup>
                            <m:sSupPr>
                              <m:ctrlPr>
                                <a:rPr lang="en-US" sz="40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0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sz="40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4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2970" y="2255815"/>
                <a:ext cx="5044572" cy="133337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/>
          <p:cNvSpPr/>
          <p:nvPr/>
        </p:nvSpPr>
        <p:spPr>
          <a:xfrm>
            <a:off x="2315027" y="2255815"/>
            <a:ext cx="3985166" cy="1401785"/>
          </a:xfrm>
          <a:prstGeom prst="rect">
            <a:avLst/>
          </a:prstGeom>
          <a:noFill/>
          <a:ln w="28575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CFF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3084" y="655664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дифференцирования</a:t>
            </a:r>
            <a:endParaRPr lang="ru-RU" sz="2800" dirty="0">
              <a:solidFill>
                <a:srgbClr val="FFFF00"/>
              </a:solidFill>
            </a:endParaRPr>
          </a:p>
        </p:txBody>
      </p:sp>
      <p:pic>
        <p:nvPicPr>
          <p:cNvPr id="18" name="Picture 3" descr="C:\Documents and Settings\Admin\Мои документы\Загрузки\Учитель_картинка\Копия (2) TEACH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421" y="3106058"/>
            <a:ext cx="2857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069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48842"/>
            <a:ext cx="9699036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6854" y="836321"/>
            <a:ext cx="7689080" cy="1296144"/>
          </a:xfrm>
        </p:spPr>
        <p:txBody>
          <a:bodyPr>
            <a:noAutofit/>
          </a:bodyPr>
          <a:lstStyle/>
          <a:p>
            <a:pPr lvl="0" algn="l" fontAlgn="base">
              <a:spcAft>
                <a:spcPct val="0"/>
              </a:spcAft>
            </a:pPr>
            <a:r>
              <a:rPr lang="ru-RU" sz="2600" b="1" i="1" dirty="0" smtClean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При </a:t>
            </a:r>
            <a:r>
              <a:rPr lang="ru-RU" sz="2600" b="1" i="1" dirty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изучении наук примеры не менее</a:t>
            </a:r>
            <a:br>
              <a:rPr lang="ru-RU" sz="2600" b="1" i="1" dirty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</a:br>
            <a:r>
              <a:rPr lang="ru-RU" sz="2600" b="1" i="1" dirty="0" smtClean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поучительны</a:t>
            </a:r>
            <a:r>
              <a:rPr lang="ru-RU" sz="2600" b="1" i="1" dirty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, нежели </a:t>
            </a:r>
            <a:r>
              <a:rPr lang="ru-RU" sz="2600" b="1" i="1" dirty="0" smtClean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правила.</a:t>
            </a:r>
            <a:r>
              <a:rPr lang="ru-RU" sz="2600" b="1" i="1" dirty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ru-RU" sz="2600" b="1" i="1" dirty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</a:br>
            <a:r>
              <a:rPr lang="ru-RU" sz="2600" b="1" dirty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ru-RU" sz="2600" b="1" dirty="0" smtClean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                                          Исаак Ньютон</a:t>
            </a:r>
            <a:endParaRPr lang="ru-RU" sz="2600" b="1" dirty="0">
              <a:solidFill>
                <a:schemeClr val="bg1"/>
              </a:solidFill>
              <a:latin typeface="Arial" charset="0"/>
              <a:ea typeface="+mn-ea"/>
              <a:cs typeface="+mn-cs"/>
            </a:endParaRPr>
          </a:p>
        </p:txBody>
      </p:sp>
      <p:pic>
        <p:nvPicPr>
          <p:cNvPr id="1027" name="Picture 3" descr="C:\Documents and Settings\Admin\Мои документы\Загрузки\Учитель_картинка\Копия (2) TEACH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421" y="3120573"/>
            <a:ext cx="2857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703310" y="2179997"/>
            <a:ext cx="7704856" cy="11757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Aft>
                <a:spcPct val="0"/>
              </a:spcAft>
            </a:pPr>
            <a:r>
              <a:rPr lang="ru-RU" sz="2600" b="1" i="1" dirty="0" smtClean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Примеры учат больше</a:t>
            </a:r>
            <a:r>
              <a:rPr lang="ru-RU" sz="2600" b="1" i="1" dirty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, чем теория.</a:t>
            </a:r>
            <a:br>
              <a:rPr lang="ru-RU" sz="2600" b="1" i="1" dirty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</a:br>
            <a:r>
              <a:rPr lang="ru-RU" sz="2600" b="1" i="1" dirty="0" smtClean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                                            </a:t>
            </a:r>
            <a:r>
              <a:rPr lang="ru-RU" sz="2600" b="1" dirty="0" smtClean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М.В</a:t>
            </a:r>
            <a:r>
              <a:rPr lang="ru-RU" sz="2600" b="1" dirty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. Ломоносов </a:t>
            </a:r>
          </a:p>
        </p:txBody>
      </p:sp>
    </p:spTree>
    <p:extLst>
      <p:ext uri="{BB962C8B-B14F-4D97-AF65-F5344CB8AC3E}">
        <p14:creationId xmlns:p14="http://schemas.microsoft.com/office/powerpoint/2010/main" val="251556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131638"/>
            <a:ext cx="9699036" cy="705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>
                <a:spLocks noChangeArrowheads="1"/>
              </p:cNvSpPr>
              <p:nvPr/>
            </p:nvSpPr>
            <p:spPr bwMode="auto">
              <a:xfrm>
                <a:off x="577324" y="476672"/>
                <a:ext cx="7881361" cy="8626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r>
                  <a:rPr lang="ru-RU" sz="24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Пример </a:t>
                </a:r>
                <a:r>
                  <a:rPr lang="en-US" sz="24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1</a:t>
                </a:r>
                <a:endParaRPr lang="ru-RU" sz="2400" b="1" i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Calibri" pitchFamily="34" charset="0"/>
                </a:endParaRPr>
              </a:p>
              <a:p>
                <a:r>
                  <a:rPr lang="ru-RU" sz="22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Найти производную функции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𝒚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𝟖</m:t>
                        </m:r>
                      </m:sup>
                    </m:sSup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−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𝟑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𝟒</m:t>
                        </m:r>
                      </m:sup>
                    </m:sSup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−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𝒙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+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𝟓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.</m:t>
                    </m:r>
                  </m:oMath>
                </a14:m>
                <a:endParaRPr lang="ru-RU" sz="24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7324" y="476672"/>
                <a:ext cx="7881361" cy="862608"/>
              </a:xfrm>
              <a:prstGeom prst="rect">
                <a:avLst/>
              </a:prstGeom>
              <a:blipFill rotWithShape="1">
                <a:blip r:embed="rId4"/>
                <a:stretch>
                  <a:fillRect l="-1315" t="-6338" b="-985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18676" y="1471816"/>
            <a:ext cx="16589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ru-RU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Решение: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>
                <a:spLocks noChangeArrowheads="1"/>
              </p:cNvSpPr>
              <p:nvPr/>
            </p:nvSpPr>
            <p:spPr bwMode="auto">
              <a:xfrm>
                <a:off x="577323" y="1933481"/>
                <a:ext cx="8165371" cy="5563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𝒚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(</m:t>
                          </m:r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𝟖</m:t>
                          </m:r>
                        </m:sup>
                      </m:sSup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−</m:t>
                      </m:r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𝟑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𝟒</m:t>
                          </m:r>
                        </m:sup>
                      </m:sSup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−</m:t>
                      </m:r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𝒙</m:t>
                      </m:r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+</m:t>
                      </m:r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𝟓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)′=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  <a:cs typeface="Calibri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  <a:cs typeface="Calibri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4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  <a:cs typeface="Calibri" pitchFamily="34" charset="0"/>
                                    </a:rPr>
                                    <m:t>𝟖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−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𝟑</m:t>
                              </m:r>
                              <m:sSup>
                                <m:sSupPr>
                                  <m:ctrlPr>
                                    <a:rPr lang="en-US" sz="24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  <a:cs typeface="Calibri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  <a:cs typeface="Calibri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4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  <a:cs typeface="Calibri" pitchFamily="34" charset="0"/>
                                    </a:rPr>
                                    <m:t>𝟒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−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′+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𝟓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′=</m:t>
                      </m:r>
                    </m:oMath>
                  </m:oMathPara>
                </a14:m>
                <a:endParaRPr lang="ru-RU" sz="24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7323" y="1933481"/>
                <a:ext cx="8165371" cy="55637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>
                <a:spLocks noChangeArrowheads="1"/>
              </p:cNvSpPr>
              <p:nvPr/>
            </p:nvSpPr>
            <p:spPr bwMode="auto">
              <a:xfrm>
                <a:off x="560263" y="2481470"/>
                <a:ext cx="6027962" cy="470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𝟖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𝟕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−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𝟑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∙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𝟒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−</m:t>
                      </m:r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𝟏</m:t>
                      </m:r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+</m:t>
                      </m:r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𝟎</m:t>
                      </m:r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𝟖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𝟕</m:t>
                          </m:r>
                        </m:sup>
                      </m:sSup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−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𝟏𝟐</m:t>
                      </m:r>
                      <m:sSup>
                        <m:sSupPr>
                          <m:ctrlP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−</m:t>
                      </m:r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𝟏</m:t>
                      </m:r>
                    </m:oMath>
                  </m:oMathPara>
                </a14:m>
                <a:endParaRPr lang="ru-RU" sz="24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0263" y="2481470"/>
                <a:ext cx="6027962" cy="47000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>
                <a:spLocks noChangeArrowheads="1"/>
              </p:cNvSpPr>
              <p:nvPr/>
            </p:nvSpPr>
            <p:spPr bwMode="auto">
              <a:xfrm>
                <a:off x="629572" y="3089920"/>
                <a:ext cx="7881361" cy="995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r>
                  <a:rPr lang="ru-RU" sz="24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Пример </a:t>
                </a:r>
                <a:r>
                  <a:rPr lang="en-US" sz="24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2</a:t>
                </a:r>
                <a:endParaRPr lang="ru-RU" sz="2400" b="1" i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Calibri" pitchFamily="34" charset="0"/>
                </a:endParaRPr>
              </a:p>
              <a:p>
                <a:r>
                  <a:rPr lang="ru-RU" sz="22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Найти производную функции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𝒇</m:t>
                    </m:r>
                    <m:d>
                      <m:dPr>
                        <m:ctrlP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</m:d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−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den>
                    </m:f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.</m:t>
                    </m:r>
                  </m:oMath>
                </a14:m>
                <a:endParaRPr lang="ru-RU" sz="24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9572" y="3089920"/>
                <a:ext cx="7881361" cy="995144"/>
              </a:xfrm>
              <a:prstGeom prst="rect">
                <a:avLst/>
              </a:prstGeom>
              <a:blipFill rotWithShape="1">
                <a:blip r:embed="rId7"/>
                <a:stretch>
                  <a:fillRect l="-1237" t="-5521" b="-306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29572" y="4085064"/>
            <a:ext cx="16589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ru-RU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Решение: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>
                <a:spLocks noChangeArrowheads="1"/>
              </p:cNvSpPr>
              <p:nvPr/>
            </p:nvSpPr>
            <p:spPr bwMode="auto">
              <a:xfrm>
                <a:off x="577323" y="4530851"/>
                <a:ext cx="8165371" cy="6922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𝒇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</m:d>
                    <m:r>
                      <a:rPr lang="ru-RU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Calibri" pitchFamily="34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  <a:cs typeface="Calibri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  <a:cs typeface="Calibri" pitchFamily="34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4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cs typeface="Calibri" pitchFamily="34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Calibri" pitchFamily="34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24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cs typeface="Calibri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cs typeface="Calibri" pitchFamily="34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4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cs typeface="Calibri" pitchFamily="34" charset="0"/>
                                  </a:rPr>
                                  <m:t>𝒙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′</m:t>
                        </m:r>
                      </m:sup>
                    </m:sSup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Calibri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  <a:cs typeface="Calibri" pitchFamily="34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  <a:cs typeface="Calibri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  <a:cs typeface="Calibri" pitchFamily="34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4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  <a:cs typeface="Calibri" pitchFamily="34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Calibri" pitchFamily="34" charset="0"/>
                          </a:rPr>
                          <m:t>′</m:t>
                        </m:r>
                      </m:sup>
                    </m:sSup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−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Calibri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  <a:cs typeface="Calibri" pitchFamily="34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  <a:cs typeface="Calibri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  <a:cs typeface="Calibri" pitchFamily="34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400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  <a:cs typeface="Calibri" pitchFamily="34" charset="0"/>
                                  </a:rPr>
                                  <m:t>𝒙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Calibri" pitchFamily="34" charset="0"/>
                          </a:rPr>
                          <m:t>′</m:t>
                        </m:r>
                      </m:sup>
                    </m:sSup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𝟐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𝒙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−</m:t>
                    </m:r>
                    <m:d>
                      <m:d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Calibri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400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  <a:cs typeface="Calibri" pitchFamily="34" charset="0"/>
                              </a:rPr>
                            </m:ctrlPr>
                          </m:fPr>
                          <m:num>
                            <m:r>
                              <a:rPr lang="en-US" sz="2400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  <a:cs typeface="Calibri" pitchFamily="34" charset="0"/>
                              </a:rPr>
                              <m:t>𝟏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4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  <a:cs typeface="Calibri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  <a:cs typeface="Calibri" pitchFamily="34" charset="0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400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  <a:ea typeface="Cambria Math"/>
                                    <a:cs typeface="Calibri" pitchFamily="34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=</m:t>
                    </m:r>
                  </m:oMath>
                </a14:m>
                <a:r>
                  <a:rPr lang="en-US" sz="2400" b="1" dirty="0">
                    <a:solidFill>
                      <a:schemeClr val="bg1"/>
                    </a:solidFill>
                    <a:ea typeface="Cambria Math"/>
                    <a:cs typeface="Calibri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𝟐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𝒙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+</m:t>
                    </m:r>
                    <m:f>
                      <m:fPr>
                        <m:ctrlP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Calibri" pitchFamily="34" charset="0"/>
                          </a:rPr>
                        </m:ctrlPr>
                      </m:fPr>
                      <m:num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Calibri" pitchFamily="34" charset="0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sz="2400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  <a:cs typeface="Calibri" pitchFamily="34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  <a:cs typeface="Calibri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schemeClr val="bg1"/>
                                </a:solidFill>
                                <a:latin typeface="Cambria Math"/>
                                <a:ea typeface="Cambria Math"/>
                                <a:cs typeface="Calibri" pitchFamily="34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ru-RU" sz="24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7323" y="4530851"/>
                <a:ext cx="8165371" cy="69224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1113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3" grpId="0"/>
      <p:bldP spid="22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131638"/>
            <a:ext cx="9699036" cy="705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>
                <a:spLocks noChangeArrowheads="1"/>
              </p:cNvSpPr>
              <p:nvPr/>
            </p:nvSpPr>
            <p:spPr bwMode="auto">
              <a:xfrm>
                <a:off x="629572" y="476672"/>
                <a:ext cx="7881361" cy="83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r>
                  <a:rPr lang="ru-RU" sz="24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Пример </a:t>
                </a:r>
                <a:r>
                  <a:rPr lang="en-US" sz="24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3</a:t>
                </a:r>
                <a:endParaRPr lang="ru-RU" sz="2400" b="1" i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Calibri" pitchFamily="34" charset="0"/>
                </a:endParaRPr>
              </a:p>
              <a:p>
                <a:r>
                  <a:rPr lang="ru-RU" sz="22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Найти производную функции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𝒇</m:t>
                    </m:r>
                    <m:d>
                      <m:dPr>
                        <m:ctrlP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</m:d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  <a:cs typeface="Calibri" pitchFamily="34" charset="0"/>
                      </a:rPr>
                      <m:t>∙</m:t>
                    </m:r>
                    <m:d>
                      <m:d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Calibri" pitchFamily="34" charset="0"/>
                          </a:rPr>
                          <m:t>𝟐</m:t>
                        </m:r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Calibri" pitchFamily="34" charset="0"/>
                          </a:rPr>
                          <m:t>𝒙</m:t>
                        </m:r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Calibri" pitchFamily="34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  <a:cs typeface="Calibri" pitchFamily="34" charset="0"/>
                          </a:rPr>
                          <m:t>𝟕</m:t>
                        </m:r>
                      </m:e>
                    </m:d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.</m:t>
                    </m:r>
                  </m:oMath>
                </a14:m>
                <a:endParaRPr lang="ru-RU" sz="24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29572" y="476672"/>
                <a:ext cx="7881361" cy="839332"/>
              </a:xfrm>
              <a:prstGeom prst="rect">
                <a:avLst/>
              </a:prstGeom>
              <a:blipFill rotWithShape="1">
                <a:blip r:embed="rId4"/>
                <a:stretch>
                  <a:fillRect l="-1237" t="-6522" b="-1304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52109" y="1316004"/>
            <a:ext cx="16589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ru-RU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Решение: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>
                <a:spLocks noChangeArrowheads="1"/>
              </p:cNvSpPr>
              <p:nvPr/>
            </p:nvSpPr>
            <p:spPr bwMode="auto">
              <a:xfrm>
                <a:off x="652109" y="1791749"/>
                <a:ext cx="5883797" cy="5563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𝒇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</m:d>
                      <m:r>
                        <a:rPr lang="ru-RU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4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∙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𝒙</m:t>
                          </m:r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𝟕</m:t>
                          </m:r>
                        </m:e>
                      </m:d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∙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𝟐</m:t>
                              </m:r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𝒙</m:t>
                              </m:r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𝟕</m:t>
                              </m:r>
                            </m:e>
                          </m:d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=</m:t>
                      </m:r>
                    </m:oMath>
                  </m:oMathPara>
                </a14:m>
                <a:endParaRPr lang="ru-RU" sz="24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2109" y="1791749"/>
                <a:ext cx="5883797" cy="55637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>
                <a:spLocks noChangeArrowheads="1"/>
              </p:cNvSpPr>
              <p:nvPr/>
            </p:nvSpPr>
            <p:spPr bwMode="auto">
              <a:xfrm>
                <a:off x="574505" y="2356908"/>
                <a:ext cx="3637455" cy="470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∙</m:t>
                      </m:r>
                      <m:d>
                        <m:dPr>
                          <m:ctrlP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𝟐</m:t>
                          </m:r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𝒙</m:t>
                          </m:r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−</m:t>
                          </m:r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𝟕</m:t>
                          </m:r>
                        </m:e>
                      </m:d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∙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=</m:t>
                      </m:r>
                    </m:oMath>
                  </m:oMathPara>
                </a14:m>
                <a:endParaRPr lang="ru-RU" sz="24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4505" y="2356908"/>
                <a:ext cx="3637455" cy="47000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>
                <a:spLocks noChangeArrowheads="1"/>
              </p:cNvSpPr>
              <p:nvPr/>
            </p:nvSpPr>
            <p:spPr bwMode="auto">
              <a:xfrm>
                <a:off x="4167394" y="2334953"/>
                <a:ext cx="4509062" cy="470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𝟒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−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𝟏𝟒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𝟐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𝟔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−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𝟏𝟒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𝒙</m:t>
                      </m:r>
                    </m:oMath>
                  </m:oMathPara>
                </a14:m>
                <a:endParaRPr lang="ru-RU" sz="24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67394" y="2334953"/>
                <a:ext cx="4509062" cy="47000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>
                <a:spLocks noChangeArrowheads="1"/>
              </p:cNvSpPr>
              <p:nvPr/>
            </p:nvSpPr>
            <p:spPr bwMode="auto">
              <a:xfrm>
                <a:off x="574777" y="2951470"/>
                <a:ext cx="6373487" cy="10486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r>
                  <a:rPr lang="ru-RU" sz="24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Пример </a:t>
                </a:r>
                <a:r>
                  <a:rPr lang="en-US" sz="24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4</a:t>
                </a:r>
                <a:endParaRPr lang="ru-RU" sz="2400" b="1" i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Calibri" pitchFamily="34" charset="0"/>
                </a:endParaRPr>
              </a:p>
              <a:p>
                <a:r>
                  <a:rPr lang="ru-RU" sz="22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Найти производную функции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𝒇</m:t>
                    </m:r>
                    <m:d>
                      <m:dPr>
                        <m:ctrlP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dPr>
                      <m:e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e>
                    </m:d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Calibri" pitchFamily="34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Calibri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Calibri" pitchFamily="34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𝟐</m:t>
                        </m:r>
                      </m:den>
                    </m:f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+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𝟑</m:t>
                        </m:r>
                      </m:num>
                      <m:den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Calibri" pitchFamily="34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Calibri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Calibri" pitchFamily="34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+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𝟏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.</m:t>
                    </m:r>
                  </m:oMath>
                </a14:m>
                <a:endParaRPr lang="ru-RU" sz="24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4777" y="2951470"/>
                <a:ext cx="6373487" cy="1048620"/>
              </a:xfrm>
              <a:prstGeom prst="rect">
                <a:avLst/>
              </a:prstGeom>
              <a:blipFill rotWithShape="1">
                <a:blip r:embed="rId8"/>
                <a:stretch>
                  <a:fillRect l="-1530" t="-5233" b="-290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74505" y="3890789"/>
            <a:ext cx="16589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ru-RU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Решение: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>
                <a:spLocks noChangeArrowheads="1"/>
              </p:cNvSpPr>
              <p:nvPr/>
            </p:nvSpPr>
            <p:spPr bwMode="auto">
              <a:xfrm>
                <a:off x="530806" y="4242325"/>
                <a:ext cx="3257423" cy="8428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𝒇</m:t>
                      </m:r>
                      <m:d>
                        <m:dPr>
                          <m:ctrlP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</m:d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𝟑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𝟑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𝟏</m:t>
                      </m:r>
                    </m:oMath>
                  </m:oMathPara>
                </a14:m>
                <a:endParaRPr lang="ru-RU" sz="24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0806" y="4242325"/>
                <a:ext cx="3257423" cy="84285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>
                <a:spLocks noChangeArrowheads="1"/>
              </p:cNvSpPr>
              <p:nvPr/>
            </p:nvSpPr>
            <p:spPr bwMode="auto">
              <a:xfrm>
                <a:off x="530806" y="5085184"/>
                <a:ext cx="5193321" cy="7838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𝒇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</m:d>
                      <m:r>
                        <a:rPr lang="ru-RU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f>
                        <m:fPr>
                          <m:ctrlPr>
                            <a:rPr lang="ru-RU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𝟐</m:t>
                          </m:r>
                        </m:den>
                      </m:f>
                      <m:r>
                        <a:rPr lang="ru-RU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∙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𝟐</m:t>
                      </m:r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𝟑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∙</m:t>
                      </m:r>
                      <m:d>
                        <m:d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𝟑</m:t>
                              </m:r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−</m:t>
                              </m:r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𝟏</m:t>
                              </m:r>
                            </m:sup>
                          </m:sSup>
                        </m:e>
                      </m:d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𝟎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  <a:cs typeface="Calibri" pitchFamily="34" charset="0"/>
                        </a:rPr>
                        <m:t>=</m:t>
                      </m:r>
                    </m:oMath>
                  </m:oMathPara>
                </a14:m>
                <a:endParaRPr lang="ru-RU" sz="24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0806" y="5085184"/>
                <a:ext cx="5193321" cy="78380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>
                <a:spLocks noChangeArrowheads="1"/>
              </p:cNvSpPr>
              <p:nvPr/>
            </p:nvSpPr>
            <p:spPr bwMode="auto">
              <a:xfrm>
                <a:off x="5580112" y="5085184"/>
                <a:ext cx="2986295" cy="7861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−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𝟗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 </m:t>
                      </m:r>
                      <m:sSup>
                        <m:sSup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𝟒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𝒙</m:t>
                      </m:r>
                      <m:r>
                        <a:rPr lang="en-US" sz="24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𝟗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𝟒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24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80112" y="5085184"/>
                <a:ext cx="2986295" cy="7861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7642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131638"/>
            <a:ext cx="9699036" cy="705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>
                <a:spLocks noChangeArrowheads="1"/>
              </p:cNvSpPr>
              <p:nvPr/>
            </p:nvSpPr>
            <p:spPr bwMode="auto">
              <a:xfrm>
                <a:off x="577324" y="476672"/>
                <a:ext cx="7881361" cy="1173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r>
                  <a:rPr lang="ru-RU" sz="24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Пример </a:t>
                </a:r>
                <a:r>
                  <a:rPr lang="en-US" sz="24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5</a:t>
                </a:r>
              </a:p>
              <a:p>
                <a:r>
                  <a:rPr lang="ru-RU" sz="24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Найти </a:t>
                </a:r>
                <a:r>
                  <a:rPr lang="ru-RU" sz="24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производную функции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𝒚</m:t>
                    </m:r>
                    <m:r>
                      <a:rPr lang="en-US" sz="32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𝟏</m:t>
                        </m:r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𝟐</m:t>
                        </m:r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𝟑</m:t>
                        </m:r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𝟓</m:t>
                        </m:r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.</a:t>
                </a:r>
                <a:endParaRPr lang="ru-RU" sz="28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7324" y="476672"/>
                <a:ext cx="7881361" cy="1173013"/>
              </a:xfrm>
              <a:prstGeom prst="rect">
                <a:avLst/>
              </a:prstGeom>
              <a:blipFill rotWithShape="1">
                <a:blip r:embed="rId4"/>
                <a:stretch>
                  <a:fillRect l="-1315" t="-4663" b="-414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18676" y="1699916"/>
            <a:ext cx="16589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ru-RU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Решение: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>
                <a:spLocks noChangeArrowheads="1"/>
              </p:cNvSpPr>
              <p:nvPr/>
            </p:nvSpPr>
            <p:spPr bwMode="auto">
              <a:xfrm>
                <a:off x="577324" y="2348880"/>
                <a:ext cx="7913533" cy="9955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𝒚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𝟏</m:t>
                                  </m:r>
                                  <m: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+</m:t>
                                  </m:r>
                                  <m: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𝟐</m:t>
                                  </m:r>
                                  <m: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𝒙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𝟑</m:t>
                              </m:r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𝟓</m:t>
                              </m:r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𝟏</m:t>
                              </m:r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+</m:t>
                              </m:r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𝟐</m:t>
                              </m:r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𝟑</m:t>
                              </m:r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−</m:t>
                              </m:r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𝟓</m:t>
                              </m:r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′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𝟑</m:t>
                                  </m:r>
                                  <m: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−</m:t>
                                  </m:r>
                                  <m: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𝟓</m:t>
                                  </m:r>
                                  <m: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𝒙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</m:oMath>
                  </m:oMathPara>
                </a14:m>
                <a:endParaRPr lang="en-US" sz="2800" b="1" i="1" dirty="0" smtClean="0">
                  <a:solidFill>
                    <a:schemeClr val="bg1"/>
                  </a:solidFill>
                  <a:latin typeface="Cambria Math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7324" y="2348880"/>
                <a:ext cx="7913533" cy="99552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>
                <a:spLocks noChangeArrowheads="1"/>
              </p:cNvSpPr>
              <p:nvPr/>
            </p:nvSpPr>
            <p:spPr bwMode="auto">
              <a:xfrm>
                <a:off x="577324" y="3573016"/>
                <a:ext cx="5578852" cy="9894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𝟐</m:t>
                          </m:r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𝟑</m:t>
                              </m:r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−</m:t>
                              </m:r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𝟓</m:t>
                              </m:r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𝟏</m:t>
                              </m:r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+</m:t>
                              </m:r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𝟐</m:t>
                              </m:r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𝟓</m:t>
                              </m:r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𝟑</m:t>
                                  </m:r>
                                  <m: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−</m:t>
                                  </m:r>
                                  <m: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𝟓</m:t>
                                  </m:r>
                                  <m: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𝒙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</m:oMath>
                  </m:oMathPara>
                </a14:m>
                <a:endParaRPr lang="en-US" sz="2800" b="1" i="1" dirty="0" smtClean="0">
                  <a:solidFill>
                    <a:schemeClr val="bg1"/>
                  </a:solidFill>
                  <a:latin typeface="Cambria Math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7324" y="3573016"/>
                <a:ext cx="5578852" cy="98943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>
                <a:spLocks noChangeArrowheads="1"/>
              </p:cNvSpPr>
              <p:nvPr/>
            </p:nvSpPr>
            <p:spPr bwMode="auto">
              <a:xfrm>
                <a:off x="597203" y="4797152"/>
                <a:ext cx="5592938" cy="9714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𝟔</m:t>
                          </m:r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𝟏𝟎</m:t>
                          </m:r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𝟓</m:t>
                          </m:r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𝟏𝟎</m:t>
                          </m:r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𝟑</m:t>
                                  </m:r>
                                  <m: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−</m:t>
                                  </m:r>
                                  <m: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𝟓</m:t>
                                  </m:r>
                                  <m: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𝒙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𝟏𝟏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𝟑</m:t>
                                  </m:r>
                                  <m: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−</m:t>
                                  </m:r>
                                  <m: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𝟓</m:t>
                                  </m:r>
                                  <m: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𝒙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b="1" i="1" dirty="0" smtClean="0">
                  <a:solidFill>
                    <a:schemeClr val="bg1"/>
                  </a:solidFill>
                  <a:latin typeface="Cambria Math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7203" y="4797152"/>
                <a:ext cx="5592938" cy="97148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226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9265" y="-131638"/>
            <a:ext cx="9699036" cy="7058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>
                <a:spLocks noChangeArrowheads="1"/>
              </p:cNvSpPr>
              <p:nvPr/>
            </p:nvSpPr>
            <p:spPr bwMode="auto">
              <a:xfrm>
                <a:off x="577324" y="476672"/>
                <a:ext cx="7881361" cy="11919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r>
                  <a:rPr lang="ru-RU" sz="24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Пример </a:t>
                </a:r>
                <a:r>
                  <a:rPr lang="en-US" sz="24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cs typeface="Calibri" pitchFamily="34" charset="0"/>
                  </a:rPr>
                  <a:t>6</a:t>
                </a:r>
              </a:p>
              <a:p>
                <a:r>
                  <a:rPr lang="ru-RU" sz="24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Найти </a:t>
                </a:r>
                <a:r>
                  <a:rPr lang="ru-RU" sz="2400" b="1" dirty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производную функции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𝒚</m:t>
                    </m:r>
                    <m:r>
                      <a:rPr lang="en-US" sz="2800" b="1" i="1">
                        <a:solidFill>
                          <a:schemeClr val="bg1"/>
                        </a:solidFill>
                        <a:latin typeface="Cambria Math"/>
                        <a:cs typeface="Calibri" pitchFamily="34" charset="0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Calibri" pitchFamily="34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Calibri" pitchFamily="34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Calibri" pitchFamily="34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  <a:cs typeface="Calibri" pitchFamily="34" charset="0"/>
                          </a:rPr>
                          <m:t>𝟏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Calibri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Calibri" pitchFamily="34" charset="0"/>
                              </a:rPr>
                              <m:t>𝒙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800" b="1" dirty="0" smtClean="0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rPr>
                  <a:t> .</a:t>
                </a:r>
                <a:endParaRPr lang="ru-RU" sz="2800" b="1" dirty="0">
                  <a:solidFill>
                    <a:schemeClr val="bg1"/>
                  </a:solidFill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7324" y="476672"/>
                <a:ext cx="7881361" cy="1191929"/>
              </a:xfrm>
              <a:prstGeom prst="rect">
                <a:avLst/>
              </a:prstGeom>
              <a:blipFill rotWithShape="1">
                <a:blip r:embed="rId4"/>
                <a:stretch>
                  <a:fillRect l="-1315" t="-4592" b="-255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18676" y="1699916"/>
            <a:ext cx="16589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r>
              <a:rPr lang="ru-RU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Решение: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>
                <a:spLocks noChangeArrowheads="1"/>
              </p:cNvSpPr>
              <p:nvPr/>
            </p:nvSpPr>
            <p:spPr bwMode="auto">
              <a:xfrm>
                <a:off x="577325" y="2348880"/>
                <a:ext cx="6874996" cy="1278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𝒚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′</m:t>
                          </m:r>
                        </m:sup>
                      </m:sSup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2800" b="1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  <a:cs typeface="Calibri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800" b="1" i="1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  <a:cs typeface="Calibri" pitchFamily="34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28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  <a:cs typeface="Calibri" pitchFamily="34" charset="0"/>
                                        </a:rPr>
                                        <m:t>𝟑</m:t>
                                      </m:r>
                                    </m:sup>
                                  </m:sSup>
                                  <m: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−</m:t>
                                  </m:r>
                                  <m: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800" b="1" i="1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𝒙</m:t>
                              </m:r>
                            </m:e>
                          </m:rad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  <a:cs typeface="Calibri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  <a:cs typeface="Calibri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  <a:cs typeface="Calibri" pitchFamily="34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𝟏</m:t>
                              </m:r>
                            </m:e>
                          </m:d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  <a:cs typeface="Calibri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  <a:cs typeface="Calibri" pitchFamily="34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′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b="1" i="1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cs typeface="Calibri" pitchFamily="34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28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  <a:cs typeface="Calibri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b="1" i="1" smtClean="0">
                                          <a:solidFill>
                                            <a:schemeClr val="bg1"/>
                                          </a:solidFill>
                                          <a:latin typeface="Cambria Math"/>
                                          <a:cs typeface="Calibri" pitchFamily="34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</m:oMath>
                  </m:oMathPara>
                </a14:m>
                <a:endParaRPr lang="en-US" sz="2800" b="1" i="1" dirty="0" smtClean="0">
                  <a:solidFill>
                    <a:schemeClr val="bg1"/>
                  </a:solidFill>
                  <a:latin typeface="Cambria Math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7325" y="2348880"/>
                <a:ext cx="6874996" cy="127810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>
                <a:spLocks noChangeArrowheads="1"/>
              </p:cNvSpPr>
              <p:nvPr/>
            </p:nvSpPr>
            <p:spPr bwMode="auto">
              <a:xfrm>
                <a:off x="618676" y="3933056"/>
                <a:ext cx="6874996" cy="1382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nstantia" pitchFamily="18" charset="0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𝒙</m:t>
                              </m:r>
                            </m:e>
                          </m:rad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  <a:cs typeface="Calibri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  <a:cs typeface="Calibri" pitchFamily="34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  <a:cs typeface="Calibri" pitchFamily="34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𝟏</m:t>
                              </m:r>
                            </m:e>
                          </m:d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ea typeface="Cambria Math"/>
                              <a:cs typeface="Calibri" pitchFamily="34" charset="0"/>
                            </a:rPr>
                            <m:t>∙</m:t>
                          </m:r>
                          <m:f>
                            <m:fPr>
                              <m:ctrlP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ea typeface="Cambria Math"/>
                                  <a:cs typeface="Calibri" pitchFamily="34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  <a:cs typeface="Calibri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  <a:ea typeface="Cambria Math"/>
                                      <a:cs typeface="Calibri" pitchFamily="34" charset="0"/>
                                    </a:rPr>
                                    <m:t>𝒙</m:t>
                                  </m:r>
                                </m:e>
                              </m:rad>
                            </m:den>
                          </m:f>
                        </m:num>
                        <m:den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</m:den>
                      </m:f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  <a:cs typeface="Calibri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𝟓</m:t>
                          </m:r>
                          <m:sSup>
                            <m:sSupPr>
                              <m:ctrlP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𝟐</m:t>
                          </m:r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  <a:cs typeface="Calibri" pitchFamily="34" charset="0"/>
                            </a:rPr>
                            <m:t>𝒙</m:t>
                          </m:r>
                          <m:rad>
                            <m:radPr>
                              <m:degHide m:val="on"/>
                              <m:ctrlP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  <a:cs typeface="Calibri" pitchFamily="34" charset="0"/>
                                </a:rPr>
                                <m:t>𝒙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800" b="1" i="1" dirty="0" smtClean="0">
                  <a:solidFill>
                    <a:schemeClr val="bg1"/>
                  </a:solidFill>
                  <a:latin typeface="Cambria Math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8676" y="3933056"/>
                <a:ext cx="6874996" cy="13821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737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1971</TotalTime>
  <Words>855</Words>
  <Application>Microsoft Office PowerPoint</Application>
  <PresentationFormat>Экран (4:3)</PresentationFormat>
  <Paragraphs>71</Paragraphs>
  <Slides>10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Вычисление производных (правила  дифференцирования)</vt:lpstr>
      <vt:lpstr>Презентация PowerPoint</vt:lpstr>
      <vt:lpstr>Презентация PowerPoint</vt:lpstr>
      <vt:lpstr>Презентация PowerPoint</vt:lpstr>
      <vt:lpstr>При изучении наук примеры не менее поучительны, нежели правила.                                            Исаак Ньютон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Графики функций</dc:title>
  <dc:creator>Догадова</dc:creator>
  <cp:lastModifiedBy>Догадова</cp:lastModifiedBy>
  <cp:revision>211</cp:revision>
  <dcterms:created xsi:type="dcterms:W3CDTF">2016-08-08T13:26:46Z</dcterms:created>
  <dcterms:modified xsi:type="dcterms:W3CDTF">2018-03-08T11:07:02Z</dcterms:modified>
</cp:coreProperties>
</file>