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8" r:id="rId3"/>
    <p:sldId id="304" r:id="rId4"/>
    <p:sldId id="319" r:id="rId5"/>
    <p:sldId id="316" r:id="rId6"/>
    <p:sldId id="320" r:id="rId7"/>
    <p:sldId id="332" r:id="rId8"/>
    <p:sldId id="333" r:id="rId9"/>
    <p:sldId id="334" r:id="rId10"/>
    <p:sldId id="33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D3F-11DC-43E8-AA0C-FFCD9624ED55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DA990-70E0-47A8-A43E-6972A6BF8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1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ADA990-70E0-47A8-A43E-6972A6BF84C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756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1335863-58E5-41C7-9FAA-60B2DB78516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0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7825" y="2232820"/>
            <a:ext cx="7704856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Производная функции,</a:t>
            </a:r>
            <a:br>
              <a:rPr lang="ru-RU" sz="40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</a:br>
            <a:r>
              <a:rPr lang="ru-RU" sz="36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формулы дифференцирования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9853" y="3861048"/>
            <a:ext cx="6400800" cy="104405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500" b="1" dirty="0" smtClean="0">
                <a:solidFill>
                  <a:schemeClr val="bg1"/>
                </a:solidFill>
              </a:rPr>
              <a:t>Алгебра и начала </a:t>
            </a:r>
          </a:p>
          <a:p>
            <a:pPr>
              <a:lnSpc>
                <a:spcPct val="80000"/>
              </a:lnSpc>
            </a:pPr>
            <a:r>
              <a:rPr lang="ru-RU" sz="2500" b="1" dirty="0" smtClean="0">
                <a:solidFill>
                  <a:schemeClr val="bg1"/>
                </a:solidFill>
              </a:rPr>
              <a:t>математического анализа,</a:t>
            </a:r>
          </a:p>
          <a:p>
            <a:pPr>
              <a:lnSpc>
                <a:spcPct val="80000"/>
              </a:lnSpc>
            </a:pPr>
            <a:r>
              <a:rPr lang="ru-RU" sz="2500" b="1" dirty="0" smtClean="0">
                <a:solidFill>
                  <a:schemeClr val="bg1"/>
                </a:solidFill>
              </a:rPr>
              <a:t> 10 класс</a:t>
            </a:r>
            <a:endParaRPr lang="es-ES" sz="2500" b="1" dirty="0" smtClean="0">
              <a:solidFill>
                <a:schemeClr val="bg1"/>
              </a:solidFill>
            </a:endParaRPr>
          </a:p>
        </p:txBody>
      </p:sp>
      <p:pic>
        <p:nvPicPr>
          <p:cNvPr id="6146" name="Picture 2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25144"/>
            <a:ext cx="2511425" cy="18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1386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5</a:t>
                </a:r>
                <a:endParaRPr lang="ru-RU" sz="24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Найдите значение производной функции 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𝒈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в точке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1386020"/>
              </a:xfrm>
              <a:prstGeom prst="rect">
                <a:avLst/>
              </a:prstGeom>
              <a:blipFill rotWithShape="1">
                <a:blip r:embed="rId4"/>
                <a:stretch>
                  <a:fillRect l="-1315" t="-3947" b="-745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8676" y="1699916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649236" y="2160533"/>
                <a:ext cx="4006309" cy="705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9236" y="2160533"/>
                <a:ext cx="4006309" cy="705706"/>
              </a:xfrm>
              <a:prstGeom prst="rect">
                <a:avLst/>
              </a:prstGeom>
              <a:blipFill rotWithShape="1">
                <a:blip r:embed="rId5"/>
                <a:stretch>
                  <a:fillRect l="-2435" b="-517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>
                <a:spLocks noChangeArrowheads="1"/>
              </p:cNvSpPr>
              <p:nvPr/>
            </p:nvSpPr>
            <p:spPr bwMode="auto">
              <a:xfrm>
                <a:off x="662330" y="2858650"/>
                <a:ext cx="7870110" cy="676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2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,</m:t>
                            </m:r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𝟒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𝟏𝟔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𝟏𝟎𝟎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𝟏𝟔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𝟔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2330" y="2858650"/>
                <a:ext cx="7870110" cy="676788"/>
              </a:xfrm>
              <a:prstGeom prst="rect">
                <a:avLst/>
              </a:prstGeom>
              <a:blipFill rotWithShape="1">
                <a:blip r:embed="rId6"/>
                <a:stretch>
                  <a:fillRect l="-1239" b="-180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65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0" name="Line 4"/>
          <p:cNvSpPr>
            <a:spLocks noChangeShapeType="1"/>
          </p:cNvSpPr>
          <p:nvPr/>
        </p:nvSpPr>
        <p:spPr bwMode="auto">
          <a:xfrm rot="10800000">
            <a:off x="1906586" y="1477892"/>
            <a:ext cx="1" cy="346327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rot="16200000">
            <a:off x="3238500" y="1304926"/>
            <a:ext cx="1587" cy="4824412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2" name="Freeform 6"/>
          <p:cNvSpPr>
            <a:spLocks/>
          </p:cNvSpPr>
          <p:nvPr/>
        </p:nvSpPr>
        <p:spPr bwMode="auto">
          <a:xfrm rot="603285">
            <a:off x="1912783" y="1702806"/>
            <a:ext cx="3599786" cy="3568517"/>
          </a:xfrm>
          <a:custGeom>
            <a:avLst/>
            <a:gdLst>
              <a:gd name="T0" fmla="*/ 0 w 2042"/>
              <a:gd name="T1" fmla="*/ 1043 h 1043"/>
              <a:gd name="T2" fmla="*/ 862 w 2042"/>
              <a:gd name="T3" fmla="*/ 227 h 1043"/>
              <a:gd name="T4" fmla="*/ 2042 w 2042"/>
              <a:gd name="T5" fmla="*/ 0 h 10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42" h="1043">
                <a:moveTo>
                  <a:pt x="0" y="1043"/>
                </a:moveTo>
                <a:cubicBezTo>
                  <a:pt x="261" y="722"/>
                  <a:pt x="522" y="401"/>
                  <a:pt x="862" y="227"/>
                </a:cubicBezTo>
                <a:cubicBezTo>
                  <a:pt x="1202" y="53"/>
                  <a:pt x="1845" y="38"/>
                  <a:pt x="2042" y="0"/>
                </a:cubicBezTo>
              </a:path>
            </a:pathLst>
          </a:custGeom>
          <a:noFill/>
          <a:ln w="28575" cmpd="sng">
            <a:solidFill>
              <a:srgbClr val="FF99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FFCCFF"/>
              </a:solidFill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 rot="19594091">
            <a:off x="2647994" y="2203049"/>
            <a:ext cx="942887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у=</a:t>
            </a:r>
            <a:r>
              <a:rPr lang="en-US" sz="24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f(</a:t>
            </a:r>
            <a:r>
              <a:rPr lang="ru-RU" sz="2400" i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х)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476249" y="416346"/>
            <a:ext cx="73264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Пусть функция </a:t>
            </a:r>
            <a:r>
              <a:rPr lang="en-US" sz="2000" b="1" i="1" dirty="0">
                <a:solidFill>
                  <a:schemeClr val="bg1"/>
                </a:solidFill>
              </a:rPr>
              <a:t>y = f(x)</a:t>
            </a:r>
            <a:r>
              <a:rPr lang="ru-RU" sz="2000" b="1" i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определена в некотором интервале </a:t>
            </a:r>
            <a:r>
              <a:rPr lang="ru-RU" sz="2000" b="1" i="1" dirty="0">
                <a:solidFill>
                  <a:schemeClr val="bg1"/>
                </a:solidFill>
              </a:rPr>
              <a:t>(</a:t>
            </a:r>
            <a:r>
              <a:rPr lang="en-US" sz="2000" b="1" i="1" dirty="0" err="1">
                <a:solidFill>
                  <a:schemeClr val="bg1"/>
                </a:solidFill>
              </a:rPr>
              <a:t>a;b</a:t>
            </a:r>
            <a:r>
              <a:rPr lang="en-US" sz="2000" b="1" i="1" dirty="0">
                <a:solidFill>
                  <a:schemeClr val="bg1"/>
                </a:solidFill>
              </a:rPr>
              <a:t>)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547813" y="1321911"/>
            <a:ext cx="32893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y</a:t>
            </a:r>
          </a:p>
          <a:p>
            <a:endParaRPr lang="ru-RU" b="0" dirty="0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5364163" y="3644900"/>
            <a:ext cx="32573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</a:rPr>
              <a:t>x</a:t>
            </a:r>
          </a:p>
          <a:p>
            <a:endParaRPr lang="ru-RU" b="0" dirty="0"/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619250" y="3716338"/>
            <a:ext cx="3145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0</a:t>
            </a:r>
            <a:endParaRPr lang="ru-RU" sz="2000" b="1" i="1" dirty="0">
              <a:solidFill>
                <a:schemeClr val="bg1"/>
              </a:solidFill>
            </a:endParaRP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4891769" y="3687604"/>
            <a:ext cx="57626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600" b="1" i="1" dirty="0" smtClean="0">
                <a:solidFill>
                  <a:schemeClr val="bg1"/>
                </a:solidFill>
              </a:rPr>
              <a:t>х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2642553" y="3746545"/>
            <a:ext cx="4921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Х</a:t>
            </a:r>
            <a:r>
              <a:rPr lang="ru-RU" sz="1200" b="1" i="1" dirty="0" smtClean="0">
                <a:solidFill>
                  <a:schemeClr val="bg1"/>
                </a:solidFill>
              </a:rPr>
              <a:t>0</a:t>
            </a:r>
            <a:endParaRPr lang="ru-RU" sz="1200" b="1" i="1" dirty="0">
              <a:solidFill>
                <a:schemeClr val="bg1"/>
              </a:solidFill>
            </a:endParaRPr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V="1">
            <a:off x="2916238" y="3068638"/>
            <a:ext cx="0" cy="6477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 flipH="1">
            <a:off x="1908175" y="3068638"/>
            <a:ext cx="1008063" cy="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8" name="Line 32"/>
          <p:cNvSpPr>
            <a:spLocks noChangeShapeType="1"/>
          </p:cNvSpPr>
          <p:nvPr/>
        </p:nvSpPr>
        <p:spPr bwMode="auto">
          <a:xfrm flipH="1">
            <a:off x="1908175" y="2060575"/>
            <a:ext cx="3168650" cy="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29" name="Line 33"/>
          <p:cNvSpPr>
            <a:spLocks noChangeShapeType="1"/>
          </p:cNvSpPr>
          <p:nvPr/>
        </p:nvSpPr>
        <p:spPr bwMode="auto">
          <a:xfrm>
            <a:off x="5067300" y="2033588"/>
            <a:ext cx="9525" cy="168275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37" name="AutoShape 41"/>
          <p:cNvSpPr>
            <a:spLocks/>
          </p:cNvSpPr>
          <p:nvPr/>
        </p:nvSpPr>
        <p:spPr bwMode="auto">
          <a:xfrm rot="16200000">
            <a:off x="3887788" y="2744788"/>
            <a:ext cx="217487" cy="2160587"/>
          </a:xfrm>
          <a:prstGeom prst="leftBrace">
            <a:avLst>
              <a:gd name="adj1" fmla="val 82786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51" name="AutoShape 55"/>
          <p:cNvSpPr>
            <a:spLocks/>
          </p:cNvSpPr>
          <p:nvPr/>
        </p:nvSpPr>
        <p:spPr bwMode="auto">
          <a:xfrm>
            <a:off x="1692275" y="2060575"/>
            <a:ext cx="215900" cy="1008063"/>
          </a:xfrm>
          <a:prstGeom prst="leftBrace">
            <a:avLst>
              <a:gd name="adj1" fmla="val 38909"/>
              <a:gd name="adj2" fmla="val 50000"/>
            </a:avLst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9758" name="Line 62"/>
          <p:cNvSpPr>
            <a:spLocks noChangeShapeType="1"/>
          </p:cNvSpPr>
          <p:nvPr/>
        </p:nvSpPr>
        <p:spPr bwMode="auto">
          <a:xfrm>
            <a:off x="2916238" y="37163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2" name="Line 66"/>
          <p:cNvSpPr>
            <a:spLocks noChangeShapeType="1"/>
          </p:cNvSpPr>
          <p:nvPr/>
        </p:nvSpPr>
        <p:spPr bwMode="auto">
          <a:xfrm>
            <a:off x="2916238" y="3644900"/>
            <a:ext cx="0" cy="144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3" name="Line 67"/>
          <p:cNvSpPr>
            <a:spLocks noChangeShapeType="1"/>
          </p:cNvSpPr>
          <p:nvPr/>
        </p:nvSpPr>
        <p:spPr bwMode="auto">
          <a:xfrm>
            <a:off x="5076825" y="3644900"/>
            <a:ext cx="0" cy="144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64" name="Text Box 68"/>
          <p:cNvSpPr txBox="1">
            <a:spLocks noChangeArrowheads="1"/>
          </p:cNvSpPr>
          <p:nvPr/>
        </p:nvSpPr>
        <p:spPr bwMode="auto">
          <a:xfrm>
            <a:off x="6351588" y="2703513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3"/>
              <p:cNvSpPr txBox="1">
                <a:spLocks noChangeArrowheads="1"/>
              </p:cNvSpPr>
              <p:nvPr/>
            </p:nvSpPr>
            <p:spPr>
              <a:xfrm>
                <a:off x="305570" y="1717358"/>
                <a:ext cx="2484485" cy="4880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dPr>
                        <m:e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=</m:t>
                      </m:r>
                      <m:r>
                        <a:rPr lang="en-US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𝒇</m:t>
                      </m:r>
                      <m:r>
                        <a:rPr lang="en-US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(</m:t>
                      </m:r>
                      <m:sSub>
                        <m:sSubPr>
                          <m:ctrlPr>
                            <a:rPr lang="ru-RU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𝟎</m:t>
                          </m:r>
                        </m:sub>
                      </m:sSub>
                      <m:r>
                        <a:rPr lang="ru-RU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+</m:t>
                      </m:r>
                      <m:r>
                        <a:rPr lang="ru-RU" sz="18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1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1800" b="1" i="1">
                          <a:solidFill>
                            <a:schemeClr val="bg1"/>
                          </a:solidFill>
                          <a:latin typeface="Cambria Math"/>
                          <a:cs typeface="Calibri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570" y="1717358"/>
                <a:ext cx="2484485" cy="488079"/>
              </a:xfrm>
              <a:prstGeom prst="rect">
                <a:avLst/>
              </a:prstGeom>
              <a:blipFill rotWithShape="1">
                <a:blip r:embed="rId3"/>
                <a:stretch>
                  <a:fillRect l="-4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22751" y="2856210"/>
                <a:ext cx="9262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(</m:t>
                        </m:r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</m:t>
                    </m:r>
                  </m:oMath>
                </a14:m>
                <a:r>
                  <a:rPr lang="ru-RU" sz="20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51" y="2856210"/>
                <a:ext cx="926279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237471" y="2394545"/>
                <a:ext cx="6206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𝒚</m:t>
                    </m:r>
                  </m:oMath>
                </a14:m>
                <a:r>
                  <a:rPr lang="ru-RU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471" y="2394545"/>
                <a:ext cx="62068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941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724473" y="3840892"/>
                <a:ext cx="60946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r>
                  <a:rPr lang="ru-RU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473" y="3840892"/>
                <a:ext cx="609462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3000"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8"/>
              <p:cNvSpPr>
                <a:spLocks noChangeArrowheads="1"/>
              </p:cNvSpPr>
              <p:nvPr/>
            </p:nvSpPr>
            <p:spPr bwMode="auto">
              <a:xfrm>
                <a:off x="476249" y="770007"/>
                <a:ext cx="827722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</a:rPr>
                  <a:t>Аргументу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ru-RU" sz="2000" b="1" dirty="0">
                    <a:solidFill>
                      <a:schemeClr val="bg1"/>
                    </a:solidFill>
                    <a:latin typeface="+mj-lt"/>
                  </a:rPr>
                  <a:t>придадим </a:t>
                </a:r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</a:rPr>
                  <a:t>некоторое приращение 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+mj-lt"/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</a:rPr>
                  <a:t>такое, чтобы не выйти из этого интервала, т.е.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+∆</m:t>
                    </m:r>
                    <m:r>
                      <a:rPr lang="en-US" sz="20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𝒙</m:t>
                    </m:r>
                    <m:r>
                      <a:rPr lang="ru-RU" sz="20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𝝐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𝒂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</m:d>
                    <m:r>
                      <a:rPr lang="en-US" sz="20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  <a:latin typeface="+mj-lt"/>
                  </a:rPr>
                  <a:t> </a:t>
                </a:r>
              </a:p>
            </p:txBody>
          </p:sp>
        </mc:Choice>
        <mc:Fallback xmlns="">
          <p:sp>
            <p:nvSpPr>
              <p:cNvPr id="2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6249" y="770007"/>
                <a:ext cx="8277225" cy="707886"/>
              </a:xfrm>
              <a:prstGeom prst="rect">
                <a:avLst/>
              </a:prstGeom>
              <a:blipFill rotWithShape="1">
                <a:blip r:embed="rId7"/>
                <a:stretch>
                  <a:fillRect l="-736" t="-4310" b="-1465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8"/>
              <p:cNvSpPr>
                <a:spLocks noChangeArrowheads="1"/>
              </p:cNvSpPr>
              <p:nvPr/>
            </p:nvSpPr>
            <p:spPr bwMode="auto">
              <a:xfrm>
                <a:off x="5437658" y="1591692"/>
                <a:ext cx="3112820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Найдем соответствующее </a:t>
                </a:r>
                <a:endParaRPr lang="en-US" sz="2000" b="1" dirty="0" smtClean="0">
                  <a:solidFill>
                    <a:schemeClr val="bg1"/>
                  </a:solidFill>
                </a:endParaRPr>
              </a:p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приращение функции: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000" b="1" i="1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+∆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37658" y="1591692"/>
                <a:ext cx="3112820" cy="1015663"/>
              </a:xfrm>
              <a:prstGeom prst="rect">
                <a:avLst/>
              </a:prstGeom>
              <a:blipFill rotWithShape="1">
                <a:blip r:embed="rId8"/>
                <a:stretch>
                  <a:fillRect l="-1957" t="-2994" r="-1566" b="-77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8"/>
              <p:cNvSpPr>
                <a:spLocks noChangeArrowheads="1"/>
              </p:cNvSpPr>
              <p:nvPr/>
            </p:nvSpPr>
            <p:spPr bwMode="auto">
              <a:xfrm>
                <a:off x="5510895" y="2659789"/>
                <a:ext cx="3362522" cy="670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1"/>
                    </a:solidFill>
                  </a:rPr>
                  <a:t>Составим отношение:</a:t>
                </a:r>
                <a:r>
                  <a:rPr lang="en-US" sz="2000" b="1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6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26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6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𝒚</m:t>
                        </m:r>
                      </m:num>
                      <m:den>
                        <m:r>
                          <a:rPr lang="en-US" sz="26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6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</m:oMath>
                </a14:m>
                <a:endParaRPr lang="ru-RU" sz="26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10895" y="2659789"/>
                <a:ext cx="3362522" cy="670312"/>
              </a:xfrm>
              <a:prstGeom prst="rect">
                <a:avLst/>
              </a:prstGeom>
              <a:blipFill rotWithShape="1">
                <a:blip r:embed="rId9"/>
                <a:stretch>
                  <a:fillRect l="-181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8"/>
              <p:cNvSpPr>
                <a:spLocks noChangeArrowheads="1"/>
              </p:cNvSpPr>
              <p:nvPr/>
            </p:nvSpPr>
            <p:spPr bwMode="auto">
              <a:xfrm>
                <a:off x="403678" y="4545472"/>
                <a:ext cx="8477538" cy="10420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1"/>
                    </a:solidFill>
                    <a:effectLst/>
                  </a:rPr>
                  <a:t>Если существует предел этого отношения при </a:t>
                </a:r>
                <a:r>
                  <a:rPr lang="en-US" sz="2000" b="1" dirty="0" smtClean="0">
                    <a:solidFill>
                      <a:schemeClr val="bg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→</m:t>
                    </m:r>
                    <m:r>
                      <a:rPr lang="ru-RU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  <a:effectLst/>
                  </a:rPr>
                  <a:t>, то указанный предел называют производной функции </a:t>
                </a:r>
                <a:r>
                  <a:rPr lang="en-US" sz="2000" b="1" dirty="0" smtClean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2000" b="1" i="1" dirty="0" smtClean="0">
                    <a:solidFill>
                      <a:schemeClr val="bg1"/>
                    </a:solidFill>
                    <a:effectLst/>
                  </a:rPr>
                  <a:t>y </a:t>
                </a:r>
                <a:r>
                  <a:rPr lang="en-US" sz="2000" b="1" i="1" dirty="0">
                    <a:solidFill>
                      <a:schemeClr val="bg1"/>
                    </a:solidFill>
                    <a:effectLst/>
                  </a:rPr>
                  <a:t>= f(x)</a:t>
                </a:r>
                <a:r>
                  <a:rPr lang="ru-RU" sz="2000" b="1" i="1" dirty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en-US" sz="2000" b="1" i="1" dirty="0" smtClean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  <a:effectLst/>
                  </a:rPr>
                  <a:t>в точке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000" dirty="0" smtClean="0">
                    <a:solidFill>
                      <a:schemeClr val="bg1"/>
                    </a:solidFill>
                    <a:effectLst/>
                  </a:rPr>
                  <a:t> </a:t>
                </a:r>
                <a:r>
                  <a:rPr lang="ru-RU" sz="2000" b="1" dirty="0" smtClean="0">
                    <a:solidFill>
                      <a:schemeClr val="bg1"/>
                    </a:solidFill>
                    <a:effectLst/>
                  </a:rPr>
                  <a:t>и обозначают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𝒇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′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 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  <a:effectLst/>
                  </a:rPr>
                  <a:t>или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chemeClr val="bg1"/>
                        </a:solidFill>
                        <a:effectLst/>
                        <a:latin typeface="Cambria Math"/>
                      </a:rPr>
                      <m:t>′</m:t>
                    </m:r>
                  </m:oMath>
                </a14:m>
                <a:r>
                  <a:rPr lang="ru-RU" sz="2000" b="1" dirty="0" smtClean="0">
                    <a:solidFill>
                      <a:schemeClr val="bg1"/>
                    </a:solidFill>
                    <a:effectLst/>
                  </a:rPr>
                  <a:t>.</a:t>
                </a:r>
                <a:endParaRPr lang="ru-RU" sz="20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32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3678" y="4545472"/>
                <a:ext cx="8477538" cy="1042017"/>
              </a:xfrm>
              <a:prstGeom prst="rect">
                <a:avLst/>
              </a:prstGeom>
              <a:blipFill rotWithShape="1">
                <a:blip r:embed="rId10"/>
                <a:stretch>
                  <a:fillRect l="-719" t="-2924" r="-431" b="-701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88615" y="5301208"/>
                <a:ext cx="366600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den>
                          </m:f>
                        </m:e>
                      </m:func>
                      <m:r>
                        <a:rPr lang="en-US" sz="2800" b="1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sz="28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8615" y="5301208"/>
                <a:ext cx="3666004" cy="901785"/>
              </a:xfrm>
              <a:prstGeom prst="rect">
                <a:avLst/>
              </a:prstGeom>
              <a:blipFill rotWithShape="1">
                <a:blip r:embed="rId11"/>
                <a:stretch>
                  <a:fillRect b="-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451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0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0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2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8" grpId="0"/>
      <p:bldP spid="29709" grpId="0"/>
      <p:bldP spid="29712" grpId="0" animBg="1"/>
      <p:bldP spid="29717" grpId="0" animBg="1"/>
      <p:bldP spid="29728" grpId="0" animBg="1"/>
      <p:bldP spid="29729" grpId="0" animBg="1"/>
      <p:bldP spid="29737" grpId="0" animBg="1"/>
      <p:bldP spid="29751" grpId="0" animBg="1"/>
      <p:bldP spid="29762" grpId="0" animBg="1"/>
      <p:bldP spid="29763" grpId="0" animBg="1"/>
      <p:bldP spid="27" grpId="0"/>
      <p:bldP spid="2" grpId="0"/>
      <p:bldP spid="6" grpId="0"/>
      <p:bldP spid="35" grpId="0"/>
      <p:bldP spid="29" grpId="0"/>
      <p:bldP spid="30" grpId="0" autoUpdateAnimBg="0"/>
      <p:bldP spid="31" grpId="0" autoUpdateAnimBg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02770" y="3449814"/>
                <a:ext cx="7992888" cy="1008112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Заметим, что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</a:rPr>
                      <m:t>′=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</a:rPr>
                      <m:t>𝒇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</a:rPr>
                      <m:t>′(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 smtClean="0">
                        <a:solidFill>
                          <a:schemeClr val="bg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200" b="1" dirty="0" smtClean="0">
                    <a:solidFill>
                      <a:schemeClr val="bg1"/>
                    </a:solidFill>
                  </a:rPr>
                  <a:t> – </a:t>
                </a:r>
                <a:r>
                  <a:rPr lang="ru-RU" sz="2200" b="1" dirty="0" smtClean="0">
                    <a:solidFill>
                      <a:schemeClr val="bg1"/>
                    </a:solidFill>
                  </a:rPr>
                  <a:t>это новая функция, которую называют </a:t>
                </a:r>
                <a:r>
                  <a:rPr lang="ru-RU" sz="22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производной функции</a:t>
                </a:r>
                <a:r>
                  <a:rPr lang="ru-RU" sz="2200" b="1" i="1" dirty="0" smtClean="0">
                    <a:solidFill>
                      <a:srgbClr val="FFFF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chemeClr val="bg1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200" b="1" i="0" smtClean="0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52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02770" y="3449814"/>
                <a:ext cx="7992888" cy="1008112"/>
              </a:xfrm>
              <a:blipFill rotWithShape="1">
                <a:blip r:embed="rId3"/>
                <a:stretch>
                  <a:fillRect l="-915" t="-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67544" y="548680"/>
            <a:ext cx="8336532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bg1"/>
                </a:solidFill>
              </a:rPr>
              <a:t>Предел отношения приращения функции к приращению аргумента при стремлении приращения аргумента к нулю называют </a:t>
            </a:r>
            <a:r>
              <a:rPr lang="ru-RU" sz="22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производной функции</a:t>
            </a:r>
            <a:r>
              <a:rPr lang="ru-RU" sz="2200" b="1" dirty="0">
                <a:solidFill>
                  <a:schemeClr val="bg1"/>
                </a:solidFill>
              </a:rPr>
              <a:t> </a:t>
            </a:r>
            <a:r>
              <a:rPr lang="ru-RU" sz="2200" b="1" i="1" dirty="0">
                <a:solidFill>
                  <a:schemeClr val="bg1"/>
                </a:solidFill>
              </a:rPr>
              <a:t>y = f(x)</a:t>
            </a:r>
            <a:r>
              <a:rPr lang="ru-RU" sz="2200" b="1" dirty="0">
                <a:solidFill>
                  <a:schemeClr val="bg1"/>
                </a:solidFill>
              </a:rPr>
              <a:t> в точке х и </a:t>
            </a:r>
            <a:endParaRPr lang="ru-RU" sz="2200" b="1" dirty="0" smtClean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обозначают </a:t>
            </a:r>
            <a:r>
              <a:rPr lang="ru-RU" sz="2200" b="1" i="1" dirty="0">
                <a:solidFill>
                  <a:schemeClr val="bg1"/>
                </a:solidFill>
              </a:rPr>
              <a:t>f‘(x</a:t>
            </a:r>
            <a:r>
              <a:rPr lang="ru-RU" sz="2200" b="1" i="1" dirty="0" smtClean="0">
                <a:solidFill>
                  <a:schemeClr val="bg1"/>
                </a:solidFill>
              </a:rPr>
              <a:t>).</a:t>
            </a:r>
            <a:endParaRPr lang="ru-RU" sz="2200" b="1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44733" y="2276872"/>
                <a:ext cx="366600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2800" b="1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den>
                          </m:f>
                        </m:e>
                      </m:func>
                      <m:r>
                        <a:rPr lang="en-US" sz="2800" b="1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0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8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8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sz="28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4733" y="2276872"/>
                <a:ext cx="3666004" cy="901785"/>
              </a:xfrm>
              <a:prstGeom prst="rect">
                <a:avLst/>
              </a:prstGeom>
              <a:blipFill rotWithShape="1">
                <a:blip r:embed="rId4"/>
                <a:stretch>
                  <a:fillRect b="-1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2430217" y="2293257"/>
            <a:ext cx="3665781" cy="914399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pic>
        <p:nvPicPr>
          <p:cNvPr id="10" name="Picture 2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25144"/>
            <a:ext cx="2511425" cy="18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34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20700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14" y="347210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нахождения производной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</a:t>
            </a:r>
            <a:r>
              <a:rPr lang="en-US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f(x</a:t>
            </a:r>
            <a:r>
              <a:rPr lang="en-US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556792"/>
                <a:ext cx="7848872" cy="381642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spcBef>
                    <a:spcPts val="0"/>
                  </a:spcBef>
                  <a:buNone/>
                  <a:defRPr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1. Зафиксировать </a:t>
                </a:r>
                <a:r>
                  <a:rPr lang="ru-RU" sz="2400" b="1" dirty="0">
                    <a:solidFill>
                      <a:schemeClr val="bg1"/>
                    </a:solidFill>
                  </a:rPr>
                  <a:t>значение </a:t>
                </a:r>
                <a:r>
                  <a:rPr lang="ru-RU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х</a:t>
                </a:r>
                <a:r>
                  <a:rPr lang="en-US" sz="2400" b="1" i="1" baseline="-25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0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, </a:t>
                </a:r>
                <a:r>
                  <a:rPr lang="ru-RU" sz="2400" b="1" dirty="0">
                    <a:solidFill>
                      <a:schemeClr val="bg1"/>
                    </a:solidFill>
                  </a:rPr>
                  <a:t>найти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  </a:t>
                </a:r>
                <a:r>
                  <a:rPr lang="en-US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f(x</a:t>
                </a:r>
                <a:r>
                  <a:rPr lang="en-US" sz="2400" b="1" i="1" baseline="-25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0</a:t>
                </a:r>
                <a:r>
                  <a:rPr lang="en-US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)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  <a:defRPr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2. Дать </a:t>
                </a:r>
                <a:r>
                  <a:rPr lang="ru-RU" sz="2400" b="1" dirty="0">
                    <a:solidFill>
                      <a:schemeClr val="bg1"/>
                    </a:solidFill>
                  </a:rPr>
                  <a:t>аргументу 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х</a:t>
                </a:r>
                <a:r>
                  <a:rPr lang="en-US" sz="2400" b="1" i="1" baseline="-25000" dirty="0" smtClean="0">
                    <a:solidFill>
                      <a:schemeClr val="bg1"/>
                    </a:solidFill>
                    <a:latin typeface="Corbel" pitchFamily="34" charset="0"/>
                  </a:rPr>
                  <a:t>0</a:t>
                </a:r>
                <a:r>
                  <a:rPr lang="ru-RU" sz="2400" b="1" i="1" dirty="0" smtClean="0">
                    <a:solidFill>
                      <a:schemeClr val="bg1"/>
                    </a:solidFill>
                    <a:latin typeface="Corbel" pitchFamily="34" charset="0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</a:rPr>
                  <a:t>приращение</a:t>
                </a:r>
                <a:r>
                  <a:rPr lang="ru-RU" sz="2400" b="1" i="1" dirty="0" smtClean="0">
                    <a:solidFill>
                      <a:schemeClr val="bg1"/>
                    </a:solidFill>
                    <a:latin typeface="Corbel" pitchFamily="34" charset="0"/>
                  </a:rPr>
                  <a:t> </a:t>
                </a:r>
                <a:r>
                  <a:rPr lang="ru-RU" sz="2400" b="1" i="1" dirty="0">
                    <a:solidFill>
                      <a:schemeClr val="bg1"/>
                    </a:solidFill>
                    <a:latin typeface="Century Gothic" pitchFamily="34" charset="0"/>
                  </a:rPr>
                  <a:t>∆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х, </a:t>
                </a:r>
                <a:r>
                  <a:rPr lang="ru-RU" sz="2400" b="1" dirty="0">
                    <a:solidFill>
                      <a:schemeClr val="bg1"/>
                    </a:solidFill>
                  </a:rPr>
                  <a:t>перейти в новую точку </a:t>
                </a:r>
                <a:r>
                  <a:rPr lang="ru-RU" sz="2400" b="1" i="1" dirty="0" smtClean="0">
                    <a:solidFill>
                      <a:schemeClr val="bg1"/>
                    </a:solidFill>
                    <a:latin typeface="Corbel" pitchFamily="34" charset="0"/>
                  </a:rPr>
                  <a:t> х</a:t>
                </a:r>
                <a:r>
                  <a:rPr lang="en-US" sz="2400" b="1" i="1" baseline="-25000" dirty="0">
                    <a:solidFill>
                      <a:schemeClr val="bg1"/>
                    </a:solidFill>
                    <a:latin typeface="Corbel" pitchFamily="34" charset="0"/>
                  </a:rPr>
                  <a:t>0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 + </a:t>
                </a:r>
                <a:r>
                  <a:rPr lang="ru-RU" sz="2400" b="1" i="1" dirty="0">
                    <a:solidFill>
                      <a:schemeClr val="bg1"/>
                    </a:solidFill>
                    <a:latin typeface="Century Gothic" pitchFamily="34" charset="0"/>
                  </a:rPr>
                  <a:t>∆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х,  </a:t>
                </a:r>
                <a:r>
                  <a:rPr lang="ru-RU" sz="2400" b="1" dirty="0">
                    <a:solidFill>
                      <a:schemeClr val="bg1"/>
                    </a:solidFill>
                  </a:rPr>
                  <a:t>найти  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 </a:t>
                </a:r>
                <a:r>
                  <a:rPr lang="en-US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f(x</a:t>
                </a:r>
                <a:r>
                  <a:rPr lang="en-US" sz="2400" b="1" i="1" baseline="-25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0</a:t>
                </a:r>
                <a:r>
                  <a:rPr lang="en-US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 + </a:t>
                </a:r>
                <a:r>
                  <a:rPr lang="ru-RU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∆</a:t>
                </a:r>
                <a:r>
                  <a:rPr lang="ru-RU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х</a:t>
                </a:r>
                <a:r>
                  <a:rPr lang="en-US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)</a:t>
                </a:r>
                <a:r>
                  <a:rPr lang="ru-RU" sz="2400" b="1" i="1" dirty="0">
                    <a:solidFill>
                      <a:schemeClr val="bg1"/>
                    </a:solidFill>
                    <a:latin typeface="Corbel" pitchFamily="34" charset="0"/>
                  </a:rPr>
                  <a:t>.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3. Найти</a:t>
                </a:r>
                <a:r>
                  <a:rPr lang="en-US" sz="24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b="1" dirty="0">
                    <a:solidFill>
                      <a:schemeClr val="bg1"/>
                    </a:solidFill>
                  </a:rPr>
                  <a:t>приращение функции: 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𝒇</m:t>
                    </m:r>
                    <m:r>
                      <a:rPr lang="ru-RU" sz="2400" b="1" i="0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𝒙</m:t>
                        </m:r>
                        <m:r>
                          <a:rPr lang="ru-RU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ru-RU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</a:rPr>
                  <a:t>.</a:t>
                </a:r>
                <a:endParaRPr lang="en-US" sz="24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4. Найти</a:t>
                </a:r>
                <a:r>
                  <a:rPr lang="en-US" sz="24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𝒇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</m:oMath>
                </a14:m>
                <a:endParaRPr lang="en-US" b="1" dirty="0" smtClean="0">
                  <a:solidFill>
                    <a:srgbClr val="FFFF00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5. Найти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a:rPr lang="en-US" sz="2800" b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𝐥𝐢𝐦</m:t>
                            </m:r>
                          </m:e>
                          <m:lim>
                            <m: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→</m:t>
                            </m:r>
                            <m: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800" b="1" i="1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𝒇</m:t>
                            </m:r>
                          </m:num>
                          <m:den>
                            <m: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800" b="1" i="1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den>
                        </m:f>
                      </m:e>
                    </m:func>
                  </m:oMath>
                </a14:m>
                <a:endParaRPr lang="en-US" sz="2800" b="1" dirty="0" smtClean="0">
                  <a:solidFill>
                    <a:srgbClr val="FFFF00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ru-RU" sz="11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b="1" dirty="0" smtClean="0">
                    <a:solidFill>
                      <a:schemeClr val="bg1"/>
                    </a:solidFill>
                  </a:rPr>
                  <a:t>Этот </a:t>
                </a:r>
                <a:r>
                  <a:rPr lang="ru-RU" sz="2400" b="1" dirty="0">
                    <a:solidFill>
                      <a:schemeClr val="bg1"/>
                    </a:solidFill>
                  </a:rPr>
                  <a:t>предел и </a:t>
                </a:r>
                <a:r>
                  <a:rPr lang="ru-RU" sz="2400" b="1" dirty="0" smtClean="0">
                    <a:solidFill>
                      <a:schemeClr val="bg1"/>
                    </a:solidFill>
                  </a:rPr>
                  <a:t>есть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𝒇</m:t>
                        </m:r>
                      </m:e>
                      <m:sup>
                        <m:r>
                          <a:rPr lang="en-US" sz="2400" b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40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</a:rPr>
                  <a:t> </a:t>
                </a:r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556792"/>
                <a:ext cx="7848872" cy="3816424"/>
              </a:xfrm>
              <a:blipFill rotWithShape="1">
                <a:blip r:embed="rId3"/>
                <a:stretch>
                  <a:fillRect l="-1243" t="-22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25144"/>
            <a:ext cx="2511425" cy="18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44780" y="5203637"/>
            <a:ext cx="6403484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b="1" dirty="0">
                <a:solidFill>
                  <a:schemeClr val="bg1"/>
                </a:solidFill>
              </a:rPr>
              <a:t>Воспользуемся этим алгоритмом для нахождения производных двух функций (пример 1 и 2)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6993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1</a:t>
                </a:r>
              </a:p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Дана</a:t>
                </a:r>
                <a:r>
                  <a:rPr lang="ru-RU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функция 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𝟐</m:t>
                    </m:r>
                    <m:r>
                      <a:rPr lang="ru-RU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найдите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315" t="-6569" b="-1532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08828" y="1469084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97346" y="2958895"/>
                <a:ext cx="7776864" cy="1696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solidFill>
                      <a:schemeClr val="bg1"/>
                    </a:solidFill>
                    <a:ea typeface="Cambria Math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2400" b="1" i="0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cs typeface="Calibri" pitchFamily="34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  <a:cs typeface="Calibri" pitchFamily="34" charset="0"/>
                              </a:rPr>
                              <m:t>∆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0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en-US" sz="2400" b="1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sSub>
                      <m:sSub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b>
                    </m:sSub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sSub>
                      <m:sSub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400" b="1" dirty="0">
                    <a:solidFill>
                      <a:schemeClr val="bg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endParaRPr lang="en-US" sz="2400" b="1" dirty="0" smtClean="0">
                  <a:solidFill>
                    <a:schemeClr val="bg1"/>
                  </a:solidFill>
                  <a:latin typeface="Calibri" pitchFamily="34" charset="0"/>
                  <a:ea typeface="Cambria Math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46" y="2958895"/>
                <a:ext cx="7776864" cy="1696105"/>
              </a:xfrm>
              <a:prstGeom prst="rect">
                <a:avLst/>
              </a:prstGeom>
              <a:blipFill rotWithShape="1">
                <a:blip r:embed="rId5"/>
                <a:stretch>
                  <a:fillRect l="-12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29675" y="4703455"/>
                <a:ext cx="2491323" cy="7216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bg1"/>
                    </a:solidFill>
                  </a:rPr>
                  <a:t>4.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  <m:t>𝒇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ru-RU" sz="28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m:rPr>
                            <m:nor/>
                          </m:rPr>
                          <a:rPr lang="en-US" sz="2800" b="1" dirty="0">
                            <a:solidFill>
                              <a:schemeClr val="bg1"/>
                            </a:solidFill>
                            <a:latin typeface="Calibri" pitchFamily="34" charset="0"/>
                            <a:ea typeface="Cambria Math"/>
                          </a:rPr>
                          <m:t> 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ru-RU" sz="28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75" y="4703455"/>
                <a:ext cx="2491323" cy="721672"/>
              </a:xfrm>
              <a:prstGeom prst="rect">
                <a:avLst/>
              </a:prstGeom>
              <a:blipFill rotWithShape="1">
                <a:blip r:embed="rId6"/>
                <a:stretch>
                  <a:fillRect l="-3667" b="-5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49824" y="5459048"/>
                <a:ext cx="4196213" cy="758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dirty="0" smtClean="0">
                    <a:solidFill>
                      <a:schemeClr val="bg1"/>
                    </a:solidFill>
                    <a:effectLst/>
                  </a:rPr>
                  <a:t>5.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Cambria Math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num>
                          <m:den>
                            <m: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800" b="0" i="1">
                                <a:solidFill>
                                  <a:schemeClr val="bg1"/>
                                </a:solidFill>
                                <a:effectLst/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</m:e>
                    </m:func>
                    <m:r>
                      <a:rPr lang="ru-RU" sz="2800" b="0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  <m:limLow>
                      <m:limLowPr>
                        <m:ctrlPr>
                          <a:rPr lang="en-US" sz="280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800" b="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  <m:t>lim</m:t>
                        </m:r>
                      </m:e>
                      <m:lim>
                        <m:r>
                          <a:rPr lang="en-US" sz="2800" b="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800" b="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→0</m:t>
                        </m:r>
                      </m:lim>
                    </m:limLow>
                    <m:r>
                      <a:rPr lang="ru-RU" sz="2800" b="0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3=3=&gt;</m:t>
                    </m:r>
                  </m:oMath>
                </a14:m>
                <a:endParaRPr lang="en-US" sz="2800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824" y="5459048"/>
                <a:ext cx="4196213" cy="758541"/>
              </a:xfrm>
              <a:prstGeom prst="rect">
                <a:avLst/>
              </a:prstGeom>
              <a:blipFill rotWithShape="1">
                <a:blip r:embed="rId7"/>
                <a:stretch>
                  <a:fillRect l="-3052" b="-56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851536" y="5546134"/>
                <a:ext cx="2776979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000" b="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sz="3000" b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3</m:t>
                          </m:r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  <m:r>
                            <a:rPr lang="ru-RU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+2</m:t>
                          </m:r>
                        </m:e>
                      </m:d>
                      <m:r>
                        <a:rPr lang="ru-RU" sz="30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=3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536" y="5546134"/>
                <a:ext cx="2776979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573039" y="1950221"/>
                <a:ext cx="277482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1.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𝟑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𝟐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3039" y="1950221"/>
                <a:ext cx="2774825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297" t="-10526" b="-2894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88251" y="2399377"/>
                <a:ext cx="565177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solidFill>
                      <a:schemeClr val="bg1"/>
                    </a:solidFill>
                    <a:ea typeface="Cambria Math"/>
                  </a:rPr>
                  <a:t>2.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400" b="1" dirty="0" smtClean="0">
                  <a:solidFill>
                    <a:schemeClr val="bg1"/>
                  </a:solidFill>
                  <a:latin typeface="Calibri" pitchFamily="34" charset="0"/>
                  <a:ea typeface="Cambria Math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51" y="2399377"/>
                <a:ext cx="5651774" cy="646331"/>
              </a:xfrm>
              <a:prstGeom prst="rect">
                <a:avLst/>
              </a:prstGeom>
              <a:blipFill rotWithShape="1">
                <a:blip r:embed="rId10"/>
                <a:stretch>
                  <a:fillRect l="-1616" b="-12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931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11" grpId="0"/>
      <p:bldP spid="16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8626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2</a:t>
                </a:r>
              </a:p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Дана</a:t>
                </a:r>
                <a:r>
                  <a:rPr lang="ru-RU" sz="2400" b="1" i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24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функция 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p>
                        <m: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𝟐</m:t>
                        </m:r>
                      </m:sup>
                    </m:sSup>
                    <m:r>
                      <a:rPr lang="ru-RU" sz="2400" b="1" i="0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найдите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862608"/>
              </a:xfrm>
              <a:prstGeom prst="rect">
                <a:avLst/>
              </a:prstGeom>
              <a:blipFill rotWithShape="1">
                <a:blip r:embed="rId4"/>
                <a:stretch>
                  <a:fillRect l="-1315" t="-6338" b="-1267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1358" y="1339280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8646" y="2232188"/>
                <a:ext cx="4897450" cy="658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solidFill>
                      <a:schemeClr val="bg1"/>
                    </a:solidFill>
                    <a:ea typeface="Cambria Math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(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dirty="0" smtClean="0">
                  <a:solidFill>
                    <a:schemeClr val="bg1"/>
                  </a:solidFill>
                  <a:latin typeface="Calibri" pitchFamily="34" charset="0"/>
                  <a:ea typeface="Cambria Math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46" y="2232188"/>
                <a:ext cx="4897450" cy="658835"/>
              </a:xfrm>
              <a:prstGeom prst="rect">
                <a:avLst/>
              </a:prstGeom>
              <a:blipFill rotWithShape="1">
                <a:blip r:embed="rId5"/>
                <a:stretch>
                  <a:fillRect l="-186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2112" y="4403906"/>
                <a:ext cx="5100692" cy="9546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bg1"/>
                    </a:solidFill>
                  </a:rPr>
                  <a:t>4.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</a:rPr>
                          <m:t>𝒇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sz="3600" b="1" i="1" smtClean="0">
                            <a:solidFill>
                              <a:schemeClr val="bg1"/>
                            </a:solidFill>
                            <a:effectLst/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b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m:rPr>
                            <m:nor/>
                          </m:rPr>
                          <a:rPr lang="ru-RU" sz="3200" b="1" dirty="0">
                            <a:solidFill>
                              <a:schemeClr val="bg1"/>
                            </a:solidFill>
                            <a:cs typeface="Calibri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ru-RU" sz="32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3200" b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32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36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den>
                    </m:f>
                    <m:r>
                      <a:rPr lang="ru-RU" sz="36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3200" b="1" dirty="0" smtClean="0">
                    <a:solidFill>
                      <a:schemeClr val="bg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m:rPr>
                        <m:nor/>
                      </m:rPr>
                      <a:rPr lang="ru-RU" sz="2400" b="1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</m:oMath>
                </a14:m>
                <a:endParaRPr lang="en-US" sz="24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12" y="4403906"/>
                <a:ext cx="5100692" cy="954620"/>
              </a:xfrm>
              <a:prstGeom prst="rect">
                <a:avLst/>
              </a:prstGeom>
              <a:blipFill rotWithShape="1">
                <a:blip r:embed="rId6"/>
                <a:stretch>
                  <a:fillRect l="-17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64672" y="5462109"/>
                <a:ext cx="5922601" cy="6633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 smtClean="0">
                    <a:solidFill>
                      <a:schemeClr val="bg1"/>
                    </a:solidFill>
                  </a:rPr>
                  <a:t>5.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𝑓</m:t>
                            </m:r>
                          </m:num>
                          <m:den>
                            <m: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∆</m:t>
                            </m:r>
                            <m:r>
                              <a:rPr lang="en-US" sz="2400" b="0" i="1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den>
                        </m:f>
                      </m:e>
                    </m:func>
                    <m:r>
                      <a:rPr lang="ru-RU" sz="2400" b="0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  <m:limLow>
                      <m:limLowPr>
                        <m:ctrlPr>
                          <a:rPr lang="en-US" sz="2400" i="1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400" b="0" i="1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lim</m:t>
                        </m:r>
                      </m:e>
                      <m:lim>
                        <m:r>
                          <a:rPr lang="en-US" sz="2400" b="0" i="1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0" i="1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400" b="0" i="1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→0</m:t>
                        </m:r>
                      </m:lim>
                    </m:limLow>
                    <m:r>
                      <a:rPr lang="en-US" sz="2400" b="0" i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(</m:t>
                    </m:r>
                    <m:r>
                      <m:rPr>
                        <m:nor/>
                      </m:rPr>
                      <a:rPr lang="en-US" sz="2400" i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2</m:t>
                    </m:r>
                    <m:r>
                      <m:rPr>
                        <m:nor/>
                      </m:rPr>
                      <a:rPr lang="ru-RU" sz="2800" dirty="0">
                        <a:solidFill>
                          <a:schemeClr val="bg1"/>
                        </a:solidFill>
                        <a:cs typeface="Calibri" pitchFamily="34" charset="0"/>
                      </a:rPr>
                      <m:t> </m:t>
                    </m:r>
                    <m:sSub>
                      <m:sSubPr>
                        <m:ctrlPr>
                          <a:rPr lang="ru-RU" sz="2800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0</m:t>
                        </m:r>
                      </m:sub>
                    </m:sSub>
                    <m:r>
                      <a:rPr lang="en-US" sz="2800" b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)</m:t>
                    </m:r>
                    <m:r>
                      <a:rPr lang="ru-RU" sz="2800" b="0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2</m:t>
                    </m:r>
                    <m:sSub>
                      <m:sSubPr>
                        <m:ctrlPr>
                          <a:rPr lang="ru-RU" sz="2800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0</m:t>
                        </m:r>
                      </m:sub>
                    </m:sSub>
                    <m:r>
                      <a:rPr lang="ru-RU" sz="2800" b="1" i="1" smtClean="0">
                        <a:solidFill>
                          <a:schemeClr val="bg1"/>
                        </a:solidFill>
                        <a:effectLst/>
                        <a:latin typeface="Cambria Math"/>
                        <a:ea typeface="Cambria Math"/>
                      </a:rPr>
                      <m:t>=&gt;</m:t>
                    </m:r>
                  </m:oMath>
                </a14:m>
                <a:endParaRPr lang="en-US" sz="28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72" y="5462109"/>
                <a:ext cx="5922601" cy="663387"/>
              </a:xfrm>
              <a:prstGeom prst="rect">
                <a:avLst/>
              </a:prstGeom>
              <a:blipFill rotWithShape="1">
                <a:blip r:embed="rId7"/>
                <a:stretch>
                  <a:fillRect l="-2163" t="-1835" b="-110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165428" y="5059029"/>
                <a:ext cx="25733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3200" b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ru-RU" sz="32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32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428" y="5059029"/>
                <a:ext cx="2573397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101354" y="5629290"/>
                <a:ext cx="2523896" cy="666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3200" b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3200" b="1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ru-RU" sz="3200" b="1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ru-RU" sz="32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sz="32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354" y="5629290"/>
                <a:ext cx="2523896" cy="66646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64672" y="1800945"/>
                <a:ext cx="2373150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dirty="0" smtClean="0">
                    <a:solidFill>
                      <a:schemeClr val="bg1"/>
                    </a:solidFill>
                    <a:ea typeface="Cambria Math"/>
                  </a:rPr>
                  <a:t>1.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ru-RU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4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72" y="1800945"/>
                <a:ext cx="2373150" cy="470000"/>
              </a:xfrm>
              <a:prstGeom prst="rect">
                <a:avLst/>
              </a:prstGeom>
              <a:blipFill rotWithShape="1">
                <a:blip r:embed="rId10"/>
                <a:stretch>
                  <a:fillRect l="-4113" t="-7692" b="-28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6194" y="2803937"/>
                <a:ext cx="7778898" cy="1779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 smtClean="0">
                    <a:solidFill>
                      <a:schemeClr val="bg1"/>
                    </a:solidFill>
                    <a:ea typeface="Cambria Math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en-US" sz="2400" b="1" i="0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(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∆</m:t>
                        </m:r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ru-RU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ru-RU" sz="2400" b="1" dirty="0">
                    <a:solidFill>
                      <a:schemeClr val="bg1"/>
                    </a:solidFill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∆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2400" b="1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ru-RU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</m:oMath>
                </a14:m>
                <a:endParaRPr lang="en-US" sz="2400" b="1" dirty="0" smtClean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m:rPr>
                          <m:nor/>
                        </m:rPr>
                        <a:rPr lang="ru-RU" sz="2400" b="1" dirty="0">
                          <a:solidFill>
                            <a:schemeClr val="bg1"/>
                          </a:solidFill>
                          <a:cs typeface="Calibri" pitchFamily="34" charset="0"/>
                        </a:rPr>
                        <m:t>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cs typeface="Calibri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  <a:cs typeface="Calibri" pitchFamily="34" charset="0"/>
                        </a:rPr>
                        <m:t>∆</m:t>
                      </m:r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b="1" dirty="0" smtClean="0">
                  <a:solidFill>
                    <a:schemeClr val="bg1"/>
                  </a:solidFill>
                  <a:latin typeface="Calibri" pitchFamily="34" charset="0"/>
                  <a:ea typeface="Cambria Math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94" y="2803937"/>
                <a:ext cx="7778898" cy="1779333"/>
              </a:xfrm>
              <a:prstGeom prst="rect">
                <a:avLst/>
              </a:prstGeom>
              <a:blipFill rotWithShape="1">
                <a:blip r:embed="rId11"/>
                <a:stretch>
                  <a:fillRect l="-1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300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11" grpId="0"/>
      <p:bldP spid="16" grpId="0"/>
      <p:bldP spid="14" grpId="0"/>
      <p:bldP spid="6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нахождения производной функции использовался для выведения следующих формул:</a:t>
            </a:r>
            <a:endParaRPr lang="ru-RU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84060" y="1649009"/>
                <a:ext cx="15375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3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060" y="1649009"/>
                <a:ext cx="1537537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67228" y="2529924"/>
                <a:ext cx="157119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228" y="2529924"/>
                <a:ext cx="1571199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23358" y="3397625"/>
                <a:ext cx="28859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𝒌𝒙</m:t>
                              </m:r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58" y="3397625"/>
                <a:ext cx="288591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71600" y="4258593"/>
                <a:ext cx="2221314" cy="7110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258593"/>
                <a:ext cx="2221314" cy="71102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27197" y="1484784"/>
                <a:ext cx="2438040" cy="12616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chemeClr val="bg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197" y="1484784"/>
                <a:ext cx="2438040" cy="12616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733605" y="3048094"/>
                <a:ext cx="2563715" cy="1109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2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605" y="3048094"/>
                <a:ext cx="2563715" cy="110966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669140" y="4400794"/>
                <a:ext cx="30273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𝒔𝒊𝒏𝒙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𝒄𝒐𝒔𝒙</m:t>
                      </m:r>
                    </m:oMath>
                  </m:oMathPara>
                </a14:m>
                <a:endParaRPr lang="en-US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140" y="4400794"/>
                <a:ext cx="3027367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725189" y="5245687"/>
                <a:ext cx="337378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𝒄𝒐𝒔𝒙</m:t>
                              </m:r>
                              <m:r>
                                <m:rPr>
                                  <m:nor/>
                                </m:rPr>
                                <a:rPr lang="ru-RU" sz="3200" b="1" i="1" dirty="0">
                                  <a:solidFill>
                                    <a:schemeClr val="bg1"/>
                                  </a:solidFill>
                                </a:rPr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n-US" sz="32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3200" b="1" i="1">
                          <a:solidFill>
                            <a:schemeClr val="bg1"/>
                          </a:solidFill>
                          <a:latin typeface="Cambria Math"/>
                        </a:rPr>
                        <m:t>𝒔𝒊𝒏𝒙</m:t>
                      </m:r>
                    </m:oMath>
                  </m:oMathPara>
                </a14:m>
                <a:endParaRPr lang="ru-RU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189" y="5245687"/>
                <a:ext cx="3373783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164490" y="1659068"/>
            <a:ext cx="1693834" cy="679815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71747" y="2493640"/>
            <a:ext cx="1693834" cy="679815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4212" y="3394808"/>
            <a:ext cx="2855064" cy="596622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5895" y="4315795"/>
            <a:ext cx="2855064" cy="655259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27197" y="1568273"/>
            <a:ext cx="2642695" cy="1178203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43480" y="3033580"/>
            <a:ext cx="2642695" cy="1178203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43479" y="4351037"/>
            <a:ext cx="2905549" cy="655259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43480" y="5193755"/>
            <a:ext cx="3321138" cy="655259"/>
          </a:xfrm>
          <a:prstGeom prst="rect">
            <a:avLst/>
          </a:prstGeom>
          <a:noFill/>
          <a:ln w="28575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8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453" y="476672"/>
            <a:ext cx="8229600" cy="892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Процедуру нахождения производной функции называют </a:t>
            </a:r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дифференцированием</a:t>
            </a:r>
            <a:r>
              <a:rPr lang="ru-RU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функции.</a:t>
            </a:r>
            <a:endParaRPr lang="ru-RU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0095" y="1484784"/>
            <a:ext cx="8229600" cy="89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Формулы с предыдущего сайта обычно называют </a:t>
            </a:r>
            <a:r>
              <a:rPr lang="ru-RU" sz="2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формулами</a:t>
            </a:r>
            <a:r>
              <a:rPr lang="ru-RU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дифференцирования</a:t>
            </a:r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ru-RU" sz="2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25144"/>
            <a:ext cx="2511425" cy="18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6443" y="2549715"/>
            <a:ext cx="54337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 формулы нужно выучить наизусть.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33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131638"/>
            <a:ext cx="9699036" cy="705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>
                <a:spLocks noChangeArrowheads="1"/>
              </p:cNvSpPr>
              <p:nvPr/>
            </p:nvSpPr>
            <p:spPr bwMode="auto">
              <a:xfrm>
                <a:off x="577324" y="476672"/>
                <a:ext cx="7881361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3</a:t>
                </a:r>
              </a:p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Найдите значение производной функции 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(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)=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𝒄𝒐𝒔𝒙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в точке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𝟕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𝝅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7324" y="476672"/>
                <a:ext cx="7881361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1315" t="-4569" r="-851" b="-1066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18676" y="1699916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>
                <a:spLocks noChangeArrowheads="1"/>
              </p:cNvSpPr>
              <p:nvPr/>
            </p:nvSpPr>
            <p:spPr bwMode="auto">
              <a:xfrm>
                <a:off x="618676" y="2224945"/>
                <a:ext cx="400630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𝒄𝒐𝒔𝒙</m:t>
                            </m:r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𝒔𝒊𝒏𝒙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8676" y="2224945"/>
                <a:ext cx="400630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280" t="-10526" b="-2894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>
                <a:spLocks noChangeArrowheads="1"/>
              </p:cNvSpPr>
              <p:nvPr/>
            </p:nvSpPr>
            <p:spPr bwMode="auto">
              <a:xfrm>
                <a:off x="626905" y="2680905"/>
                <a:ext cx="788669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2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𝟕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𝝅</m:t>
                        </m:r>
                      </m:e>
                    </m:d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𝒔𝒊𝒏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𝟕</m:t>
                        </m:r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  <a:cs typeface="Calibri" pitchFamily="34" charset="0"/>
                          </a:rPr>
                          <m:t>𝝅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𝟕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𝝅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𝝅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𝟎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6905" y="2680905"/>
                <a:ext cx="788669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236" t="-10526" b="-2894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>
                <a:spLocks noChangeArrowheads="1"/>
              </p:cNvSpPr>
              <p:nvPr/>
            </p:nvSpPr>
            <p:spPr bwMode="auto">
              <a:xfrm>
                <a:off x="573515" y="3385613"/>
                <a:ext cx="8102941" cy="1200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itchFamily="34" charset="0"/>
                    <a:cs typeface="Calibri" pitchFamily="34" charset="0"/>
                  </a:rPr>
                  <a:t>4</a:t>
                </a:r>
                <a:endParaRPr lang="ru-RU" sz="24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Найдите значение производной функции </a:t>
                </a:r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𝟖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𝟓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в точке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𝟎</m:t>
                        </m:r>
                      </m:sub>
                    </m:sSub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,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  <a:cs typeface="Calibri" pitchFamily="34" charset="0"/>
                      </a:rPr>
                      <m:t>.</m:t>
                    </m:r>
                  </m:oMath>
                </a14:m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3515" y="3385613"/>
                <a:ext cx="8102941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1204" t="-4061" b="-1066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18676" y="4558660"/>
            <a:ext cx="1658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Решение: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>
                <a:spLocks noChangeArrowheads="1"/>
              </p:cNvSpPr>
              <p:nvPr/>
            </p:nvSpPr>
            <p:spPr bwMode="auto">
              <a:xfrm>
                <a:off x="605899" y="5020325"/>
                <a:ext cx="40190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1.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𝒙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−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𝟖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+</m:t>
                            </m:r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𝟓</m:t>
                            </m:r>
                          </m:e>
                        </m:d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𝟖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5899" y="5020325"/>
                <a:ext cx="401908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2273" t="-10667" b="-30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>
                <a:spLocks noChangeArrowheads="1"/>
              </p:cNvSpPr>
              <p:nvPr/>
            </p:nvSpPr>
            <p:spPr bwMode="auto">
              <a:xfrm>
                <a:off x="609280" y="5526817"/>
                <a:ext cx="40190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nstantia" pitchFamily="18" charset="0"/>
                  </a:defRPr>
                </a:lvl9pPr>
              </a:lstStyle>
              <a:p>
                <a:r>
                  <a:rPr lang="en-US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2</a:t>
                </a:r>
                <a:r>
                  <a:rPr lang="ru-RU" sz="2400" b="1" dirty="0" smtClean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𝒇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1" i="1" smtClean="0">
                            <a:solidFill>
                              <a:schemeClr val="bg1"/>
                            </a:solidFill>
                            <a:latin typeface="Cambria Math"/>
                            <a:cs typeface="Calibri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bg1"/>
                                </a:solidFill>
                                <a:latin typeface="Cambria Math"/>
                                <a:cs typeface="Calibri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=−</m:t>
                    </m:r>
                    <m:r>
                      <a:rPr lang="en-US" sz="2400" b="1" i="1" smtClean="0">
                        <a:solidFill>
                          <a:schemeClr val="bg1"/>
                        </a:solidFill>
                        <a:latin typeface="Cambria Math"/>
                        <a:cs typeface="Calibri" pitchFamily="34" charset="0"/>
                      </a:rPr>
                      <m:t>𝟖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280" y="5526817"/>
                <a:ext cx="4019086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428" t="-10667" b="-30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Words>1147</Words>
  <Application>Microsoft Office PowerPoint</Application>
  <PresentationFormat>Экран (4:3)</PresentationFormat>
  <Paragraphs>90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Производная функции, формулы дифференцирования</vt:lpstr>
      <vt:lpstr>Презентация PowerPoint</vt:lpstr>
      <vt:lpstr>Презентация PowerPoint</vt:lpstr>
      <vt:lpstr>Алгоритм нахождения производной  функции y = f(x)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193</cp:revision>
  <dcterms:created xsi:type="dcterms:W3CDTF">2016-08-08T13:26:46Z</dcterms:created>
  <dcterms:modified xsi:type="dcterms:W3CDTF">2018-03-07T07:12:28Z</dcterms:modified>
</cp:coreProperties>
</file>