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309" r:id="rId3"/>
    <p:sldId id="304" r:id="rId4"/>
    <p:sldId id="310" r:id="rId5"/>
    <p:sldId id="295" r:id="rId6"/>
    <p:sldId id="311" r:id="rId7"/>
    <p:sldId id="31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CADD3F-11DC-43E8-AA0C-FFCD9624ED55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ADA990-70E0-47A8-A43E-6972A6BF8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614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911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025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039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50838"/>
            <a:ext cx="7239000" cy="563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4800" y="1219200"/>
            <a:ext cx="4114800" cy="5105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0" y="1219200"/>
            <a:ext cx="4114800" cy="2476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0" y="3848100"/>
            <a:ext cx="4114800" cy="2476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BB94C-8BFF-4DB6-BC24-FF7EAD5C04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15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25052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566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193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676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38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361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52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793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960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32B0B-D53F-4FF3-BF83-FF088573A110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127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132856"/>
            <a:ext cx="7704856" cy="1082551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4800" b="1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Предел </a:t>
            </a:r>
            <a:r>
              <a:rPr lang="ru-RU" sz="4800" b="1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функции в точке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2098" y="3609086"/>
            <a:ext cx="6400800" cy="104405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chemeClr val="bg1"/>
                </a:solidFill>
              </a:rPr>
              <a:t>Алгебра и начала </a:t>
            </a: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chemeClr val="bg1"/>
                </a:solidFill>
              </a:rPr>
              <a:t>математического анализа,</a:t>
            </a: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chemeClr val="bg1"/>
                </a:solidFill>
              </a:rPr>
              <a:t> 10 класс</a:t>
            </a:r>
            <a:endParaRPr lang="es-ES" b="1" dirty="0" smtClean="0">
              <a:solidFill>
                <a:schemeClr val="bg1"/>
              </a:solidFill>
            </a:endParaRPr>
          </a:p>
        </p:txBody>
      </p:sp>
      <p:pic>
        <p:nvPicPr>
          <p:cNvPr id="7" name="Picture 3" descr="C:\Documents and Settings\Admin\Мои документы\Downloads\Школа\Копия grandfather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697" y="3294743"/>
            <a:ext cx="1837854" cy="336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974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/>
        </p:blipFill>
        <p:spPr bwMode="auto">
          <a:xfrm>
            <a:off x="481654" y="1654876"/>
            <a:ext cx="2605595" cy="23216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55430" b="8695"/>
          <a:stretch>
            <a:fillRect/>
          </a:stretch>
        </p:blipFill>
        <p:spPr bwMode="auto">
          <a:xfrm>
            <a:off x="3238881" y="1662459"/>
            <a:ext cx="2658961" cy="23144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5750" r="696" b="8695"/>
          <a:stretch>
            <a:fillRect/>
          </a:stretch>
        </p:blipFill>
        <p:spPr bwMode="auto">
          <a:xfrm>
            <a:off x="6056160" y="1648891"/>
            <a:ext cx="2624475" cy="23280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96570" y="548680"/>
            <a:ext cx="8178957" cy="10081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>
                <a:solidFill>
                  <a:schemeClr val="bg1"/>
                </a:solidFill>
              </a:rPr>
              <a:t>Рассмотрим функции, графики которых изображены на рисунках. Изображена одна и та же кривая, но три разные функции. </a:t>
            </a:r>
            <a:r>
              <a:rPr lang="ru-RU" sz="2000" b="1" dirty="0" smtClean="0">
                <a:solidFill>
                  <a:schemeClr val="bg1"/>
                </a:solidFill>
              </a:rPr>
              <a:t>Их отличие </a:t>
            </a:r>
            <a:r>
              <a:rPr lang="ru-RU" sz="2000" b="1" dirty="0">
                <a:solidFill>
                  <a:schemeClr val="bg1"/>
                </a:solidFill>
              </a:rPr>
              <a:t>– поведение в точке  </a:t>
            </a:r>
            <a:r>
              <a:rPr lang="ru-RU" sz="2000" b="1" i="1" dirty="0">
                <a:solidFill>
                  <a:schemeClr val="bg1"/>
                </a:solidFill>
              </a:rPr>
              <a:t>х = </a:t>
            </a:r>
            <a:r>
              <a:rPr lang="ru-RU" sz="2000" b="1" i="1" dirty="0" smtClean="0">
                <a:solidFill>
                  <a:schemeClr val="bg1"/>
                </a:solidFill>
              </a:rPr>
              <a:t>а.</a:t>
            </a:r>
            <a:endParaRPr lang="ru-RU" sz="2000" b="1" i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25331" y="4027465"/>
            <a:ext cx="264318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r>
              <a:rPr lang="en-US" sz="2000" b="1" i="1" dirty="0">
                <a:solidFill>
                  <a:schemeClr val="bg1"/>
                </a:solidFill>
                <a:latin typeface="+mn-lt"/>
              </a:rPr>
              <a:t>f(a)</a:t>
            </a:r>
            <a:r>
              <a:rPr lang="en-US" sz="2000" b="1" dirty="0">
                <a:solidFill>
                  <a:schemeClr val="bg1"/>
                </a:solidFill>
                <a:latin typeface="+mn-lt"/>
              </a:rPr>
              <a:t> –</a:t>
            </a:r>
            <a:r>
              <a:rPr lang="ru-RU" sz="2000" b="1" dirty="0">
                <a:solidFill>
                  <a:schemeClr val="bg1"/>
                </a:solidFill>
                <a:latin typeface="+mn-lt"/>
              </a:rPr>
              <a:t> не существует, т.к. в точке </a:t>
            </a:r>
            <a:r>
              <a:rPr lang="ru-RU" sz="2000" b="1" i="1" dirty="0">
                <a:solidFill>
                  <a:schemeClr val="bg1"/>
                </a:solidFill>
                <a:latin typeface="+mn-lt"/>
              </a:rPr>
              <a:t>х =а</a:t>
            </a:r>
            <a:r>
              <a:rPr lang="ru-RU" sz="2000" b="1" dirty="0">
                <a:solidFill>
                  <a:schemeClr val="bg1"/>
                </a:solidFill>
                <a:latin typeface="+mn-lt"/>
              </a:rPr>
              <a:t> функция </a:t>
            </a:r>
            <a:r>
              <a:rPr lang="ru-RU" sz="2000" b="1" i="1" dirty="0">
                <a:solidFill>
                  <a:schemeClr val="bg1"/>
                </a:solidFill>
                <a:latin typeface="+mn-lt"/>
              </a:rPr>
              <a:t>у = </a:t>
            </a:r>
            <a:r>
              <a:rPr lang="en-US" sz="2000" b="1" i="1" dirty="0">
                <a:solidFill>
                  <a:schemeClr val="bg1"/>
                </a:solidFill>
                <a:latin typeface="+mn-lt"/>
              </a:rPr>
              <a:t>f(</a:t>
            </a:r>
            <a:r>
              <a:rPr lang="ru-RU" sz="2000" b="1" i="1" dirty="0">
                <a:solidFill>
                  <a:schemeClr val="bg1"/>
                </a:solidFill>
                <a:latin typeface="+mn-lt"/>
              </a:rPr>
              <a:t>х</a:t>
            </a:r>
            <a:r>
              <a:rPr lang="en-US" sz="2000" b="1" i="1" dirty="0">
                <a:solidFill>
                  <a:schemeClr val="bg1"/>
                </a:solidFill>
                <a:latin typeface="+mn-lt"/>
              </a:rPr>
              <a:t>)  </a:t>
            </a:r>
            <a:r>
              <a:rPr lang="ru-RU" sz="2000" b="1" dirty="0">
                <a:solidFill>
                  <a:schemeClr val="bg1"/>
                </a:solidFill>
                <a:latin typeface="+mn-lt"/>
              </a:rPr>
              <a:t>не определена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406659" y="4108164"/>
            <a:ext cx="235877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r>
              <a:rPr lang="en-US" sz="2000" b="1" i="1" dirty="0">
                <a:solidFill>
                  <a:schemeClr val="bg1"/>
                </a:solidFill>
                <a:latin typeface="+mn-lt"/>
              </a:rPr>
              <a:t>f(a)</a:t>
            </a:r>
            <a:r>
              <a:rPr lang="ru-RU" sz="20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+mn-lt"/>
              </a:rPr>
              <a:t>существует, но отличается от </a:t>
            </a:r>
            <a:r>
              <a:rPr lang="en-US" sz="20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000" b="1" i="1" dirty="0">
                <a:solidFill>
                  <a:schemeClr val="bg1"/>
                </a:solidFill>
                <a:latin typeface="+mn-lt"/>
              </a:rPr>
              <a:t>b</a:t>
            </a:r>
            <a:endParaRPr lang="ru-RU" sz="2000" b="1" i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739832" y="4185271"/>
            <a:ext cx="12858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algn="ctr"/>
            <a:r>
              <a:rPr lang="en-US" sz="2000" b="1" i="1" dirty="0">
                <a:solidFill>
                  <a:schemeClr val="bg1"/>
                </a:solidFill>
                <a:latin typeface="+mn-lt"/>
              </a:rPr>
              <a:t>f(a) = b</a:t>
            </a:r>
            <a:endParaRPr lang="ru-RU" sz="2000" b="1" i="1" dirty="0">
              <a:solidFill>
                <a:schemeClr val="bg1"/>
              </a:solidFill>
              <a:latin typeface="+mn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5863187" y="5354809"/>
                <a:ext cx="2767488" cy="8134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60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60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600" i="0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36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6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en-US" sz="36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lim>
                          </m:limLow>
                          <m:r>
                            <a:rPr lang="en-US" sz="36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𝑓</m:t>
                          </m:r>
                          <m:r>
                            <a:rPr lang="en-US" sz="36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36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36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)</m:t>
                          </m:r>
                        </m:fName>
                        <m:e>
                          <m:r>
                            <a:rPr lang="en-US" sz="36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=</m:t>
                          </m:r>
                          <m:r>
                            <a:rPr lang="en-US" sz="36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𝑏</m:t>
                          </m:r>
                        </m:e>
                      </m:func>
                    </m:oMath>
                  </m:oMathPara>
                </a14:m>
                <a:endParaRPr lang="ru-RU" sz="36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3187" y="5354809"/>
                <a:ext cx="2767488" cy="81342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10817" y="5442209"/>
            <a:ext cx="554534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r>
              <a:rPr lang="ru-RU" sz="2000" b="1" i="1" dirty="0" smtClean="0">
                <a:solidFill>
                  <a:schemeClr val="bg1"/>
                </a:solidFill>
                <a:latin typeface="+mn-lt"/>
              </a:rPr>
              <a:t>Предел функции </a:t>
            </a:r>
            <a:r>
              <a:rPr lang="ru-RU" sz="2000" b="1" i="1" dirty="0">
                <a:solidFill>
                  <a:schemeClr val="bg1"/>
                </a:solidFill>
                <a:latin typeface="+mn-lt"/>
              </a:rPr>
              <a:t>у = </a:t>
            </a:r>
            <a:r>
              <a:rPr lang="en-US" sz="2000" b="1" i="1" dirty="0">
                <a:solidFill>
                  <a:schemeClr val="bg1"/>
                </a:solidFill>
                <a:latin typeface="+mn-lt"/>
              </a:rPr>
              <a:t>f(</a:t>
            </a:r>
            <a:r>
              <a:rPr lang="ru-RU" sz="2000" b="1" i="1" dirty="0">
                <a:solidFill>
                  <a:schemeClr val="bg1"/>
                </a:solidFill>
                <a:latin typeface="+mn-lt"/>
              </a:rPr>
              <a:t>х</a:t>
            </a:r>
            <a:r>
              <a:rPr lang="en-US" sz="2000" b="1" i="1" dirty="0">
                <a:solidFill>
                  <a:schemeClr val="bg1"/>
                </a:solidFill>
                <a:latin typeface="+mn-lt"/>
              </a:rPr>
              <a:t>) </a:t>
            </a:r>
            <a:r>
              <a:rPr lang="ru-RU" sz="2000" b="1" i="1" dirty="0" smtClean="0">
                <a:solidFill>
                  <a:schemeClr val="bg1"/>
                </a:solidFill>
                <a:latin typeface="+mn-lt"/>
              </a:rPr>
              <a:t>при стремлении х  к а</a:t>
            </a:r>
            <a:r>
              <a:rPr lang="ru-RU" sz="2000" b="1" dirty="0" smtClean="0">
                <a:solidFill>
                  <a:schemeClr val="bg1"/>
                </a:solidFill>
                <a:latin typeface="+mn-lt"/>
              </a:rPr>
              <a:t> равен </a:t>
            </a:r>
            <a:r>
              <a:rPr lang="en-US" sz="2000" b="1" i="1" dirty="0" smtClean="0">
                <a:solidFill>
                  <a:schemeClr val="bg1"/>
                </a:solidFill>
                <a:latin typeface="+mn-lt"/>
              </a:rPr>
              <a:t>b</a:t>
            </a:r>
            <a:r>
              <a:rPr lang="ru-RU" sz="2000" b="1" dirty="0" smtClean="0">
                <a:solidFill>
                  <a:schemeClr val="bg1"/>
                </a:solidFill>
                <a:latin typeface="+mn-lt"/>
              </a:rPr>
              <a:t> только в третьем случае.  </a:t>
            </a:r>
            <a:endParaRPr lang="ru-RU" sz="20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9968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120700"/>
            <a:ext cx="9699036" cy="705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Documents and Settings\Admin\Мои документы\Downloads\Школа\Копия grandfather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7354" y="4156606"/>
            <a:ext cx="1331885" cy="243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6054" y="548680"/>
            <a:ext cx="7992888" cy="8640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b="1" dirty="0" smtClean="0">
                <a:solidFill>
                  <a:schemeClr val="bg1"/>
                </a:solidFill>
              </a:rPr>
              <a:t>Думаю, вы увидели связь между непрерывностью функции и наличием предела функции в точке.</a:t>
            </a:r>
            <a:endParaRPr lang="ru-RU" sz="22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15075" y="1467067"/>
            <a:ext cx="8103815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r>
              <a:rPr lang="ru-RU" sz="2200" b="1" i="1" dirty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Определение.  </a:t>
            </a:r>
            <a:endParaRPr lang="ru-RU" sz="2200" b="1" i="1" dirty="0" smtClean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ru-RU" sz="2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Функцию </a:t>
            </a:r>
            <a:r>
              <a:rPr lang="ru-RU" sz="2200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у = </a:t>
            </a:r>
            <a:r>
              <a:rPr lang="en-US" sz="2200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f(</a:t>
            </a:r>
            <a:r>
              <a:rPr lang="ru-RU" sz="2200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х</a:t>
            </a:r>
            <a:r>
              <a:rPr lang="en-US" sz="2200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ru-RU" sz="2200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называют </a:t>
            </a:r>
            <a:r>
              <a:rPr lang="ru-RU" sz="2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200" b="1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непрерывной  в  </a:t>
            </a:r>
            <a:r>
              <a:rPr lang="ru-RU" sz="22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точке</a:t>
            </a:r>
            <a:r>
              <a:rPr lang="ru-RU" sz="2200" dirty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2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2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х </a:t>
            </a:r>
            <a:r>
              <a:rPr lang="ru-RU" sz="2200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= а</a:t>
            </a:r>
            <a:r>
              <a:rPr lang="ru-RU" sz="2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, если  выполняется соотношение 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2699792" y="2538969"/>
                <a:ext cx="3249736" cy="7733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40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40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400" i="0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34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4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en-US" sz="34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lim>
                          </m:limLow>
                          <m:r>
                            <a:rPr lang="en-US" sz="34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𝑓</m:t>
                          </m:r>
                          <m:r>
                            <a:rPr lang="en-US" sz="34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34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34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)</m:t>
                          </m:r>
                        </m:fName>
                        <m:e>
                          <m:r>
                            <a:rPr lang="en-US" sz="34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=</m:t>
                          </m:r>
                          <m:r>
                            <a:rPr lang="en-US" sz="3400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𝑓</m:t>
                          </m:r>
                          <m:r>
                            <a:rPr lang="en-US" sz="3400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34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𝑎</m:t>
                          </m:r>
                          <m:r>
                            <a:rPr lang="ru-RU" sz="34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ru-RU" sz="34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2538969"/>
                <a:ext cx="3249736" cy="773353"/>
              </a:xfrm>
              <a:prstGeom prst="rect">
                <a:avLst/>
              </a:prstGeom>
              <a:blipFill rotWithShape="1">
                <a:blip r:embed="rId4"/>
                <a:stretch>
                  <a:fillRect b="-7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28034" y="3228302"/>
            <a:ext cx="7776864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r>
              <a:rPr lang="ru-RU" sz="2200" b="1" i="1" dirty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Определение.  </a:t>
            </a:r>
            <a:endParaRPr lang="en-US" sz="22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ru-RU" sz="2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Функцию </a:t>
            </a:r>
            <a:r>
              <a:rPr lang="ru-RU" sz="2200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у = </a:t>
            </a:r>
            <a:r>
              <a:rPr lang="en-US" sz="2200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f(</a:t>
            </a:r>
            <a:r>
              <a:rPr lang="ru-RU" sz="2200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х</a:t>
            </a:r>
            <a:r>
              <a:rPr lang="en-US" sz="2200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ru-RU" sz="2200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называют </a:t>
            </a:r>
            <a:r>
              <a:rPr lang="ru-RU" sz="22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непрерывной на промежутке Х</a:t>
            </a:r>
            <a:r>
              <a:rPr lang="ru-RU" sz="2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, если она непрерывна в каждой точке промежутка.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15074" y="4630057"/>
            <a:ext cx="6981261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r>
              <a:rPr lang="ru-RU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Если выражение </a:t>
            </a:r>
            <a:r>
              <a:rPr lang="en-US" sz="2000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f(</a:t>
            </a:r>
            <a:r>
              <a:rPr lang="ru-RU" sz="2000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х</a:t>
            </a:r>
            <a:r>
              <a:rPr lang="en-US" sz="2000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ru-RU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составлено из рациональных, иррациональных, тригонометрических и обратных тригонометрических выражений, то функция </a:t>
            </a:r>
            <a:r>
              <a:rPr lang="ru-RU" sz="2000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у = </a:t>
            </a:r>
            <a:r>
              <a:rPr lang="en-US" sz="2000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f(</a:t>
            </a:r>
            <a:r>
              <a:rPr lang="ru-RU" sz="2000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х</a:t>
            </a:r>
            <a:r>
              <a:rPr lang="en-US" sz="2000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ru-RU" sz="2000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непрерывна в любой точке , в которой определено выражение </a:t>
            </a:r>
            <a:r>
              <a:rPr lang="en-US" sz="2000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f(</a:t>
            </a:r>
            <a:r>
              <a:rPr lang="ru-RU" sz="2000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х</a:t>
            </a:r>
            <a:r>
              <a:rPr lang="en-US" sz="2000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ru-RU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6034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120700"/>
            <a:ext cx="9699036" cy="705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672"/>
            <a:ext cx="8229600" cy="1008112"/>
          </a:xfrm>
        </p:spPr>
        <p:txBody>
          <a:bodyPr>
            <a:normAutofit/>
          </a:bodyPr>
          <a:lstStyle/>
          <a:p>
            <a:pPr marL="0" indent="0" eaLnBrk="1" hangingPunct="1">
              <a:buFont typeface="Wingdings" pitchFamily="2" charset="2"/>
              <a:buNone/>
            </a:pPr>
            <a:r>
              <a:rPr lang="ru-RU" sz="2000" b="1" i="1" u="sng" dirty="0">
                <a:solidFill>
                  <a:schemeClr val="bg1"/>
                </a:solidFill>
              </a:rPr>
              <a:t>№ </a:t>
            </a:r>
            <a:r>
              <a:rPr lang="en-US" sz="2000" b="1" i="1" u="sng" dirty="0">
                <a:solidFill>
                  <a:schemeClr val="bg1"/>
                </a:solidFill>
              </a:rPr>
              <a:t>26</a:t>
            </a:r>
            <a:r>
              <a:rPr lang="ru-RU" sz="2000" b="1" i="1" u="sng" dirty="0">
                <a:solidFill>
                  <a:schemeClr val="bg1"/>
                </a:solidFill>
              </a:rPr>
              <a:t>.</a:t>
            </a:r>
            <a:r>
              <a:rPr lang="en-US" sz="2000" b="1" i="1" u="sng" dirty="0">
                <a:solidFill>
                  <a:schemeClr val="bg1"/>
                </a:solidFill>
              </a:rPr>
              <a:t>11</a:t>
            </a:r>
            <a:r>
              <a:rPr lang="ru-RU" sz="2000" b="1" i="1" dirty="0">
                <a:solidFill>
                  <a:schemeClr val="bg1"/>
                </a:solidFill>
              </a:rPr>
              <a:t>. </a:t>
            </a:r>
            <a:r>
              <a:rPr lang="ru-RU" sz="2000" b="1" dirty="0">
                <a:solidFill>
                  <a:schemeClr val="bg1"/>
                </a:solidFill>
              </a:rPr>
              <a:t>Какая из функций, графики которых изображены на </a:t>
            </a:r>
            <a:endParaRPr lang="ru-RU" sz="2000" b="1" dirty="0" smtClean="0">
              <a:solidFill>
                <a:schemeClr val="bg1"/>
              </a:solidFill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рис</a:t>
            </a:r>
            <a:r>
              <a:rPr lang="ru-RU" sz="2000" b="1" dirty="0">
                <a:solidFill>
                  <a:schemeClr val="bg1"/>
                </a:solidFill>
              </a:rPr>
              <a:t>. </a:t>
            </a:r>
            <a:r>
              <a:rPr lang="ru-RU" sz="2000" b="1" dirty="0">
                <a:solidFill>
                  <a:schemeClr val="bg1"/>
                </a:solidFill>
              </a:rPr>
              <a:t>23 – 30, имеет предел при х </a:t>
            </a:r>
            <a:r>
              <a:rPr lang="ru-RU" sz="2000" b="1" dirty="0">
                <a:solidFill>
                  <a:schemeClr val="bg1"/>
                </a:solidFill>
                <a:sym typeface="Symbol" pitchFamily="18" charset="2"/>
              </a:rPr>
              <a:t></a:t>
            </a:r>
            <a:r>
              <a:rPr lang="ru-RU" sz="2000" b="1" dirty="0">
                <a:solidFill>
                  <a:schemeClr val="bg1"/>
                </a:solidFill>
              </a:rPr>
              <a:t> 3? Чему равен этот предел?</a:t>
            </a:r>
          </a:p>
          <a:p>
            <a:pPr eaLnBrk="1" hangingPunct="1">
              <a:buFont typeface="Wingdings" pitchFamily="2" charset="2"/>
              <a:buNone/>
            </a:pPr>
            <a:endParaRPr lang="ru-RU" sz="2400" i="1" dirty="0" smtClean="0">
              <a:latin typeface="Monotype Corsiva" pitchFamily="66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ru-RU" sz="2400" i="1" dirty="0" smtClean="0">
              <a:latin typeface="Monotype Corsiva" pitchFamily="66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ru-RU" sz="2400" i="1" dirty="0" smtClean="0">
              <a:latin typeface="Monotype Corsiva" pitchFamily="66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ru-RU" sz="1400" i="1" dirty="0" smtClean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13316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978" y="1681389"/>
            <a:ext cx="2054412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1" y="1666875"/>
            <a:ext cx="1972235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65" y="3919367"/>
            <a:ext cx="2013985" cy="1433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506" y="3936181"/>
            <a:ext cx="2009279" cy="1433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Rectangle 13"/>
          <p:cNvSpPr>
            <a:spLocks noChangeArrowheads="1"/>
          </p:cNvSpPr>
          <p:nvPr/>
        </p:nvSpPr>
        <p:spPr bwMode="auto">
          <a:xfrm>
            <a:off x="935038" y="-4319588"/>
            <a:ext cx="381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just"/>
            <a:r>
              <a:rPr lang="ru-RU" sz="1400" i="1">
                <a:latin typeface="Arial" charset="0"/>
                <a:cs typeface="Times New Roman" pitchFamily="18" charset="0"/>
              </a:rPr>
              <a:t>    </a:t>
            </a:r>
            <a:endParaRPr lang="ru-RU" sz="1800">
              <a:latin typeface="Arial" charset="0"/>
            </a:endParaRPr>
          </a:p>
        </p:txBody>
      </p:sp>
      <p:sp>
        <p:nvSpPr>
          <p:cNvPr id="13321" name="Rectangle 15"/>
          <p:cNvSpPr>
            <a:spLocks noChangeArrowheads="1"/>
          </p:cNvSpPr>
          <p:nvPr/>
        </p:nvSpPr>
        <p:spPr bwMode="auto">
          <a:xfrm>
            <a:off x="935038" y="755650"/>
            <a:ext cx="3317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just"/>
            <a:r>
              <a:rPr lang="ru-RU" sz="1400">
                <a:latin typeface="Arial" charset="0"/>
                <a:cs typeface="Times New Roman" pitchFamily="18" charset="0"/>
              </a:rPr>
              <a:t>   </a:t>
            </a:r>
            <a:endParaRPr lang="ru-RU" sz="1800">
              <a:latin typeface="Arial" charset="0"/>
            </a:endParaRPr>
          </a:p>
        </p:txBody>
      </p:sp>
      <p:sp>
        <p:nvSpPr>
          <p:cNvPr id="13322" name="Rectangle 17"/>
          <p:cNvSpPr>
            <a:spLocks noChangeArrowheads="1"/>
          </p:cNvSpPr>
          <p:nvPr/>
        </p:nvSpPr>
        <p:spPr bwMode="auto">
          <a:xfrm>
            <a:off x="935038" y="5884863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just"/>
            <a:r>
              <a:rPr lang="ru-RU" sz="1400">
                <a:latin typeface="Arial" charset="0"/>
                <a:cs typeface="Times New Roman" pitchFamily="18" charset="0"/>
              </a:rPr>
              <a:t>  </a:t>
            </a:r>
            <a:endParaRPr lang="ru-RU" sz="1800">
              <a:latin typeface="Arial" charset="0"/>
            </a:endParaRPr>
          </a:p>
        </p:txBody>
      </p:sp>
      <p:sp>
        <p:nvSpPr>
          <p:cNvPr id="13323" name="Rectangle 19"/>
          <p:cNvSpPr>
            <a:spLocks noChangeArrowheads="1"/>
          </p:cNvSpPr>
          <p:nvPr/>
        </p:nvSpPr>
        <p:spPr bwMode="auto">
          <a:xfrm>
            <a:off x="935038" y="11179175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just"/>
            <a:r>
              <a:rPr lang="ru-RU" sz="1400">
                <a:latin typeface="Arial" charset="0"/>
                <a:cs typeface="Times New Roman" pitchFamily="18" charset="0"/>
              </a:rPr>
              <a:t>  </a:t>
            </a:r>
            <a:endParaRPr lang="ru-RU" sz="1800">
              <a:latin typeface="Arial" charset="0"/>
            </a:endParaRPr>
          </a:p>
        </p:txBody>
      </p:sp>
      <p:pic>
        <p:nvPicPr>
          <p:cNvPr id="13324" name="Picture 2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456" y="3943821"/>
            <a:ext cx="2123781" cy="1444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5" name="Picture 2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891" y="3964057"/>
            <a:ext cx="2023296" cy="1429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6" name="Rectangle 23"/>
          <p:cNvSpPr>
            <a:spLocks noChangeArrowheads="1"/>
          </p:cNvSpPr>
          <p:nvPr/>
        </p:nvSpPr>
        <p:spPr bwMode="auto">
          <a:xfrm>
            <a:off x="0" y="11477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endParaRPr lang="ru-RU"/>
          </a:p>
        </p:txBody>
      </p:sp>
      <p:sp>
        <p:nvSpPr>
          <p:cNvPr id="13327" name="Rectangle 24"/>
          <p:cNvSpPr>
            <a:spLocks noChangeArrowheads="1"/>
          </p:cNvSpPr>
          <p:nvPr/>
        </p:nvSpPr>
        <p:spPr bwMode="auto">
          <a:xfrm>
            <a:off x="0" y="3271838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just"/>
            <a:r>
              <a:rPr lang="ru-RU" sz="1400">
                <a:latin typeface="Arial" charset="0"/>
                <a:cs typeface="Times New Roman" pitchFamily="18" charset="0"/>
              </a:rPr>
              <a:t>  </a:t>
            </a:r>
            <a:endParaRPr lang="ru-RU" sz="1800">
              <a:latin typeface="Arial" charset="0"/>
            </a:endParaRPr>
          </a:p>
        </p:txBody>
      </p:sp>
      <p:sp>
        <p:nvSpPr>
          <p:cNvPr id="13328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3329" name="Rectangle 28"/>
          <p:cNvSpPr>
            <a:spLocks noChangeArrowheads="1"/>
          </p:cNvSpPr>
          <p:nvPr/>
        </p:nvSpPr>
        <p:spPr bwMode="auto">
          <a:xfrm>
            <a:off x="0" y="2162175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just"/>
            <a:r>
              <a:rPr lang="ru-RU" sz="1400">
                <a:latin typeface="Arial" charset="0"/>
                <a:cs typeface="Times New Roman" pitchFamily="18" charset="0"/>
              </a:rPr>
              <a:t>  </a:t>
            </a:r>
            <a:endParaRPr lang="ru-RU" sz="1800">
              <a:latin typeface="Arial" charset="0"/>
            </a:endParaRPr>
          </a:p>
        </p:txBody>
      </p:sp>
      <p:sp>
        <p:nvSpPr>
          <p:cNvPr id="13330" name="Rectangle 31"/>
          <p:cNvSpPr>
            <a:spLocks noChangeArrowheads="1"/>
          </p:cNvSpPr>
          <p:nvPr/>
        </p:nvSpPr>
        <p:spPr bwMode="auto">
          <a:xfrm>
            <a:off x="-152400" y="-42672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3331" name="Rectangle 32"/>
          <p:cNvSpPr>
            <a:spLocks noChangeArrowheads="1"/>
          </p:cNvSpPr>
          <p:nvPr/>
        </p:nvSpPr>
        <p:spPr bwMode="auto">
          <a:xfrm>
            <a:off x="0" y="2105025"/>
            <a:ext cx="3317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just"/>
            <a:r>
              <a:rPr lang="ru-RU" sz="1400">
                <a:latin typeface="Arial" charset="0"/>
                <a:cs typeface="Times New Roman" pitchFamily="18" charset="0"/>
              </a:rPr>
              <a:t>   </a:t>
            </a:r>
            <a:endParaRPr lang="ru-RU" sz="1800">
              <a:latin typeface="Arial" charset="0"/>
            </a:endParaRPr>
          </a:p>
        </p:txBody>
      </p:sp>
      <p:pic>
        <p:nvPicPr>
          <p:cNvPr id="13332" name="Picture 3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82750"/>
            <a:ext cx="1905000" cy="1362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3" name="Picture 3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493" y="1666875"/>
            <a:ext cx="2054412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34" name="Rectangle 35"/>
          <p:cNvSpPr>
            <a:spLocks noChangeArrowheads="1"/>
          </p:cNvSpPr>
          <p:nvPr/>
        </p:nvSpPr>
        <p:spPr bwMode="auto">
          <a:xfrm>
            <a:off x="0" y="11811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3335" name="Rectangle 36"/>
          <p:cNvSpPr>
            <a:spLocks noChangeArrowheads="1"/>
          </p:cNvSpPr>
          <p:nvPr/>
        </p:nvSpPr>
        <p:spPr bwMode="auto">
          <a:xfrm>
            <a:off x="0" y="3286125"/>
            <a:ext cx="381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just"/>
            <a:r>
              <a:rPr lang="ru-RU" sz="1400" i="1">
                <a:latin typeface="Arial" charset="0"/>
                <a:cs typeface="Times New Roman" pitchFamily="18" charset="0"/>
              </a:rPr>
              <a:t>    </a:t>
            </a:r>
            <a:endParaRPr lang="ru-RU" sz="1800">
              <a:latin typeface="Arial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949186" y="3084299"/>
            <a:ext cx="9573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Рис.23 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901357" y="3091556"/>
            <a:ext cx="9573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Рис.24 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991415" y="3091557"/>
            <a:ext cx="9573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Рис.25 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095986" y="3106070"/>
            <a:ext cx="9573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Рис.26 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837381" y="5387992"/>
            <a:ext cx="9573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Рис.27 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196545" y="5352653"/>
            <a:ext cx="8996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Рис.30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111689" y="5387992"/>
            <a:ext cx="9573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Рис.29 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937145" y="5393713"/>
            <a:ext cx="9573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Рис.28 </a:t>
            </a:r>
            <a:endParaRPr lang="ru-RU" sz="2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4552978" y="3330640"/>
                <a:ext cx="2046842" cy="6131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600" i="1" smtClean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600" i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60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600" i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600" i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ru-RU" sz="26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lim>
                          </m:limLow>
                          <m:r>
                            <a:rPr lang="en-US" sz="2600" i="1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𝑓</m:t>
                          </m:r>
                          <m:r>
                            <a:rPr lang="en-US" sz="2600" i="1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600" i="1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600" i="1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)</m:t>
                          </m:r>
                        </m:fName>
                        <m:e>
                          <m:r>
                            <a:rPr lang="en-US" sz="2600" i="1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=</m:t>
                          </m:r>
                          <m:r>
                            <a:rPr lang="ru-RU" sz="2600" i="1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4</m:t>
                          </m:r>
                        </m:e>
                      </m:func>
                    </m:oMath>
                  </m:oMathPara>
                </a14:m>
                <a:endParaRPr lang="ru-RU" sz="2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2978" y="3330640"/>
                <a:ext cx="2046842" cy="61318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/>
              <p:cNvSpPr txBox="1"/>
              <p:nvPr/>
            </p:nvSpPr>
            <p:spPr>
              <a:xfrm>
                <a:off x="6622927" y="5635814"/>
                <a:ext cx="2046842" cy="6131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600" i="1" smtClean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600" i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60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600" i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600" i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ru-RU" sz="26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lim>
                          </m:limLow>
                          <m:r>
                            <a:rPr lang="en-US" sz="2600" i="1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𝑓</m:t>
                          </m:r>
                          <m:r>
                            <a:rPr lang="en-US" sz="2600" i="1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600" i="1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600" i="1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)</m:t>
                          </m:r>
                        </m:fName>
                        <m:e>
                          <m:r>
                            <a:rPr lang="en-US" sz="2600" i="1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=</m:t>
                          </m:r>
                          <m:r>
                            <a:rPr lang="ru-RU" sz="2600" b="0" i="1" smtClean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0</m:t>
                          </m:r>
                        </m:e>
                      </m:func>
                    </m:oMath>
                  </m:oMathPara>
                </a14:m>
                <a:endParaRPr lang="ru-RU" sz="2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2927" y="5635814"/>
                <a:ext cx="2046842" cy="61318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23819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2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01666" y="1052736"/>
            <a:ext cx="7872206" cy="360363"/>
          </a:xfrm>
        </p:spPr>
        <p:txBody>
          <a:bodyPr>
            <a:normAutofit fontScale="92500" lnSpcReduction="20000"/>
          </a:bodyPr>
          <a:lstStyle/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1) Предел суммы равен сумме пределов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800" b="0" dirty="0" smtClean="0"/>
              <a:t>                  </a:t>
            </a:r>
            <a:endParaRPr lang="ru-RU" sz="800" dirty="0" smtClean="0"/>
          </a:p>
        </p:txBody>
      </p:sp>
      <p:sp>
        <p:nvSpPr>
          <p:cNvPr id="332805" name="Rectangle 5"/>
          <p:cNvSpPr>
            <a:spLocks noChangeArrowheads="1"/>
          </p:cNvSpPr>
          <p:nvPr/>
        </p:nvSpPr>
        <p:spPr bwMode="auto">
          <a:xfrm>
            <a:off x="431130" y="2060575"/>
            <a:ext cx="763297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33400" indent="-533400" algn="l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2) Предел произведения равен произведению пределов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Verdana" pitchFamily="34" charset="0"/>
              </a:rPr>
              <a:t>       </a:t>
            </a:r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</a:rPr>
              <a:t>      </a:t>
            </a:r>
            <a:endParaRPr lang="ru-RU" sz="24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332806" name="Rectangle 6"/>
          <p:cNvSpPr>
            <a:spLocks noChangeArrowheads="1"/>
          </p:cNvSpPr>
          <p:nvPr/>
        </p:nvSpPr>
        <p:spPr bwMode="auto">
          <a:xfrm>
            <a:off x="445644" y="4997487"/>
            <a:ext cx="781327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33400" indent="-533400" algn="l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4) Постоянный множитель можно вынести за знак предела                  </a:t>
            </a:r>
          </a:p>
        </p:txBody>
      </p:sp>
      <p:sp>
        <p:nvSpPr>
          <p:cNvPr id="332807" name="Rectangle 7"/>
          <p:cNvSpPr>
            <a:spLocks noChangeArrowheads="1"/>
          </p:cNvSpPr>
          <p:nvPr/>
        </p:nvSpPr>
        <p:spPr bwMode="auto">
          <a:xfrm>
            <a:off x="431130" y="3429000"/>
            <a:ext cx="838902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33400" indent="-533400">
              <a:lnSpc>
                <a:spcPct val="60000"/>
              </a:lnSpc>
              <a:spcBef>
                <a:spcPct val="20000"/>
              </a:spcBef>
              <a:buClr>
                <a:schemeClr val="tx1"/>
              </a:buClr>
            </a:pPr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3) Предел частного равен частному от пределов</a:t>
            </a:r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222968" y="404664"/>
            <a:ext cx="8453487" cy="720080"/>
          </a:xfrm>
        </p:spPr>
        <p:txBody>
          <a:bodyPr>
            <a:normAutofit/>
          </a:bodyPr>
          <a:lstStyle/>
          <a:p>
            <a:r>
              <a:rPr lang="ru-RU" sz="3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Свойства пределов</a:t>
            </a:r>
            <a:endParaRPr lang="ru-RU" sz="3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533730" y="1327233"/>
                <a:ext cx="7725192" cy="6932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00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00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𝑓</m:t>
                              </m:r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)+</m:t>
                              </m:r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𝑔</m:t>
                              </m:r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)</m:t>
                              </m:r>
                            </m:e>
                          </m:d>
                          <m:r>
                            <a:rPr lang="en-US" sz="3000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30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00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en-US" sz="3000" b="0" i="1" smtClean="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30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→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𝑎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𝑓</m:t>
                              </m:r>
                              <m: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)</m:t>
                              </m:r>
                            </m:e>
                          </m:func>
                          <m:r>
                            <a:rPr lang="en-US" sz="3000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30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00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en-US" sz="3000" b="0" i="1" smtClean="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30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→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𝑎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𝑔</m:t>
                              </m:r>
                              <m: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)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ru-RU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730" y="1327233"/>
                <a:ext cx="7725192" cy="69326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2267744" y="3704091"/>
                <a:ext cx="3964932" cy="1237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8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en-US" sz="28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sz="28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800" i="1" smtClean="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𝑓</m:t>
                                  </m:r>
                                  <m: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en-US" sz="2800" b="0" i="1" smtClean="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𝑔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)</m:t>
                                  </m:r>
                                </m:den>
                              </m:f>
                            </m:e>
                          </m:d>
                          <m:r>
                            <a:rPr lang="en-US" sz="2800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280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limLow>
                                    <m:limLowPr>
                                      <m:ctrlPr>
                                        <a:rPr lang="en-US" sz="2800" i="1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</m:ctrlPr>
                                    </m:limLow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  <m:t>lim</m:t>
                                      </m:r>
                                    </m:e>
                                    <m:lim>
                                      <m:r>
                                        <a:rPr lang="en-US" sz="2800" b="0" i="1" smtClean="0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sz="2800" i="1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  <a:ea typeface="Cambria Math"/>
                                        </a:rPr>
                                        <m:t>→</m:t>
                                      </m:r>
                                      <m:r>
                                        <a:rPr lang="en-US" sz="2800" b="0" i="1" smtClean="0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  <a:ea typeface="Cambria Math"/>
                                        </a:rPr>
                                        <m:t>𝑎</m:t>
                                      </m:r>
                                    </m:lim>
                                  </m:limLow>
                                </m:fName>
                                <m:e>
                                  <m: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𝑓</m:t>
                                  </m:r>
                                  <m: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)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limLow>
                                    <m:limLowPr>
                                      <m:ctrlPr>
                                        <a:rPr lang="en-US" sz="2800" i="1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</m:ctrlPr>
                                    </m:limLow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  <m:t>lim</m:t>
                                      </m:r>
                                    </m:e>
                                    <m:lim>
                                      <m:r>
                                        <a:rPr lang="en-US" sz="2800" i="1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sz="2800" i="1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  <a:ea typeface="Cambria Math"/>
                                        </a:rPr>
                                        <m:t>→</m:t>
                                      </m:r>
                                      <m:r>
                                        <a:rPr lang="en-US" sz="2800" b="0" i="1" smtClean="0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  <a:ea typeface="Cambria Math"/>
                                        </a:rPr>
                                        <m:t>𝑎</m:t>
                                      </m:r>
                                    </m:lim>
                                  </m:limLow>
                                </m:fName>
                                <m:e>
                                  <m: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𝑔</m:t>
                                  </m:r>
                                  <m: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)</m:t>
                                  </m:r>
                                </m:e>
                              </m:func>
                            </m:den>
                          </m:f>
                        </m:e>
                      </m:func>
                    </m:oMath>
                  </m:oMathPara>
                </a14:m>
                <a:endParaRPr lang="ru-RU" sz="28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3704091"/>
                <a:ext cx="3964932" cy="1237775"/>
              </a:xfrm>
              <a:prstGeom prst="rect">
                <a:avLst/>
              </a:prstGeom>
              <a:blipFill rotWithShape="1">
                <a:blip r:embed="rId4"/>
                <a:stretch>
                  <a:fillRect b="-9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1636116" y="5488288"/>
                <a:ext cx="5456163" cy="7333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2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20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32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2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en-US" sz="32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sz="320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𝑘</m:t>
                              </m:r>
                              <m:r>
                                <a:rPr lang="en-US" sz="32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𝑓</m:t>
                              </m:r>
                              <m:r>
                                <a:rPr lang="en-US" sz="32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32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2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)</m:t>
                              </m:r>
                            </m:e>
                          </m:d>
                          <m:r>
                            <a:rPr lang="en-US" sz="3200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=</m:t>
                          </m:r>
                          <m:r>
                            <a:rPr lang="en-US" sz="32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𝑘</m:t>
                          </m:r>
                          <m:r>
                            <a:rPr lang="en-US" sz="32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∙</m:t>
                          </m:r>
                          <m:func>
                            <m:funcPr>
                              <m:ctrlPr>
                                <a:rPr lang="en-US" sz="32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20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en-US" sz="3200" b="0" i="1" smtClean="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→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𝑎</m:t>
                                  </m:r>
                                </m:lim>
                              </m:limLow>
                            </m:fName>
                            <m:e>
                              <m:sSub>
                                <m:sSubPr>
                                  <m:ctrlP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𝑓</m:t>
                                  </m:r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b/>
                              </m:sSub>
                            </m:e>
                          </m:func>
                        </m:e>
                      </m:func>
                    </m:oMath>
                  </m:oMathPara>
                </a14:m>
                <a:endParaRPr lang="ru-RU" sz="32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6116" y="5488288"/>
                <a:ext cx="5456163" cy="73334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667806" y="2528207"/>
                <a:ext cx="7396295" cy="6932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00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00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𝑓</m:t>
                              </m:r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)∙</m:t>
                              </m:r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𝑔</m:t>
                              </m:r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)</m:t>
                              </m:r>
                            </m:e>
                          </m:d>
                          <m:r>
                            <a:rPr lang="en-US" sz="3000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30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00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en-US" sz="3000" b="0" i="1" smtClean="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30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→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𝑎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𝑓</m:t>
                              </m:r>
                              <m: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)</m:t>
                              </m:r>
                            </m:e>
                          </m:func>
                          <m:r>
                            <a:rPr lang="en-US" sz="300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∙</m:t>
                          </m:r>
                          <m:func>
                            <m:funcPr>
                              <m:ctrlP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30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00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en-US" sz="3000" b="0" i="1" smtClean="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30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→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𝑎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𝑔</m:t>
                              </m:r>
                              <m: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)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ru-RU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806" y="2528207"/>
                <a:ext cx="7396295" cy="69326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1740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2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2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32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28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28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32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28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28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32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328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328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32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2803" grpId="0" uiExpand="1" build="p"/>
      <p:bldP spid="332805" grpId="0"/>
      <p:bldP spid="332806" grpId="0"/>
      <p:bldP spid="332807" grpId="0"/>
      <p:bldP spid="2" grpId="0"/>
      <p:bldP spid="16" grpId="0"/>
      <p:bldP spid="18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60268" y="692696"/>
            <a:ext cx="36957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Пример 1</a:t>
            </a:r>
            <a:r>
              <a:rPr lang="ru-RU" sz="2400" b="1" dirty="0" smtClean="0">
                <a:solidFill>
                  <a:schemeClr val="bg1"/>
                </a:solidFill>
              </a:rPr>
              <a:t>.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</a:rPr>
              <a:t>Вычислите    </a:t>
            </a:r>
            <a:endParaRPr lang="ru-RU" sz="24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660268" y="1189407"/>
                <a:ext cx="5184176" cy="7838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400" i="1" smtClean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40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400" i="0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400" b="0" i="1" smtClean="0">
                                      <a:solidFill>
                                        <a:schemeClr val="bg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400" b="0" i="1" smtClean="0">
                                      <a:solidFill>
                                        <a:schemeClr val="bg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3400" b="0" i="1" smtClean="0">
                                      <a:solidFill>
                                        <a:schemeClr val="bg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−2</m:t>
                              </m:r>
                              <m:sSup>
                                <m:sSupPr>
                                  <m:ctrlPr>
                                    <a:rPr lang="en-US" sz="3400" b="0" i="1" smtClean="0">
                                      <a:solidFill>
                                        <a:schemeClr val="bg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400" b="0" i="1" smtClean="0">
                                      <a:solidFill>
                                        <a:schemeClr val="bg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3400" b="0" i="1" smtClean="0">
                                      <a:solidFill>
                                        <a:schemeClr val="bg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+5</m:t>
                              </m:r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+3</m:t>
                              </m:r>
                            </m:e>
                          </m:d>
                          <m:r>
                            <a:rPr lang="en-US" sz="3400" b="0" i="1" smtClean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=</m:t>
                          </m:r>
                        </m:e>
                      </m:func>
                    </m:oMath>
                  </m:oMathPara>
                </a14:m>
                <a:endParaRPr lang="ru-RU" sz="3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268" y="1189407"/>
                <a:ext cx="5184176" cy="78386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730292" y="2060848"/>
                <a:ext cx="5555752" cy="6155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400" b="0" i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3400" i="1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3400" b="0" i="1" smtClean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1</m:t>
                          </m:r>
                        </m:e>
                        <m:sup>
                          <m:r>
                            <a:rPr lang="en-US" sz="3400" i="1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3</m:t>
                          </m:r>
                        </m:sup>
                      </m:sSup>
                      <m:r>
                        <a:rPr lang="en-US" sz="3400" i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−2</m:t>
                      </m:r>
                      <m:r>
                        <a:rPr lang="en-US" sz="3400" i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3400" i="1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3400" b="0" i="1" smtClean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1</m:t>
                          </m:r>
                        </m:e>
                        <m:sup>
                          <m:r>
                            <a:rPr lang="en-US" sz="3400" i="1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3400" i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+5</m:t>
                      </m:r>
                      <m:r>
                        <a:rPr lang="en-US" sz="3400" i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400" b="0" i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1</m:t>
                      </m:r>
                      <m:r>
                        <a:rPr lang="en-US" sz="3400" i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+3</m:t>
                      </m:r>
                      <m:r>
                        <a:rPr lang="en-US" sz="3400" b="0" i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=7</m:t>
                      </m:r>
                    </m:oMath>
                  </m:oMathPara>
                </a14:m>
                <a:endParaRPr lang="ru-RU" sz="3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292" y="2060848"/>
                <a:ext cx="5555752" cy="61555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765518" y="2904463"/>
            <a:ext cx="36957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Пример </a:t>
            </a:r>
            <a:r>
              <a:rPr lang="en-US" sz="2400" b="1" dirty="0" smtClean="0">
                <a:solidFill>
                  <a:schemeClr val="bg1"/>
                </a:solidFill>
              </a:rPr>
              <a:t>2</a:t>
            </a:r>
            <a:r>
              <a:rPr lang="ru-RU" sz="2400" b="1" dirty="0" smtClean="0">
                <a:solidFill>
                  <a:schemeClr val="bg1"/>
                </a:solidFill>
              </a:rPr>
              <a:t>.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</a:rPr>
              <a:t>Вычислите    </a:t>
            </a:r>
            <a:endParaRPr lang="ru-RU" sz="24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518776" y="3553940"/>
                <a:ext cx="2291653" cy="9765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i="0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𝑠𝑖𝑛</m:t>
                              </m:r>
                              <m: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  <m: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2800" b="0" i="1" smtClean="0">
                                      <a:solidFill>
                                        <a:schemeClr val="bg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bg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e>
                              </m:rad>
                              <m: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+4</m:t>
                              </m:r>
                            </m:den>
                          </m:f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=</m:t>
                          </m:r>
                        </m:e>
                      </m:func>
                    </m:oMath>
                  </m:oMathPara>
                </a14:m>
                <a:endParaRPr lang="ru-RU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776" y="3553940"/>
                <a:ext cx="2291653" cy="976549"/>
              </a:xfrm>
              <a:prstGeom prst="rect">
                <a:avLst/>
              </a:prstGeom>
              <a:blipFill rotWithShape="1">
                <a:blip r:embed="rId5"/>
                <a:stretch>
                  <a:fillRect b="-6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2772228" y="3424184"/>
                <a:ext cx="5904228" cy="12711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uncPr>
                        <m:fName>
                          <m:f>
                            <m:fPr>
                              <m:ctrlPr>
                                <a:rPr lang="en-US" sz="280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fPr>
                            <m:num>
                              <m:limLow>
                                <m:limLowPr>
                                  <m:ctrlPr>
                                    <a:rPr lang="en-US" sz="2800" i="1">
                                      <a:solidFill>
                                        <a:schemeClr val="bg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solidFill>
                                        <a:schemeClr val="bg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en-US" sz="2800" i="1">
                                      <a:solidFill>
                                        <a:schemeClr val="bg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800" i="1">
                                      <a:solidFill>
                                        <a:schemeClr val="bg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→</m:t>
                                  </m:r>
                                  <m:r>
                                    <a:rPr lang="en-US" sz="2800" b="0" i="1" smtClean="0">
                                      <a:solidFill>
                                        <a:schemeClr val="bg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lim>
                              </m:limLow>
                              <m:d>
                                <m:dPr>
                                  <m:ctrlPr>
                                    <a:rPr lang="en-US" sz="2800" i="1" smtClean="0">
                                      <a:solidFill>
                                        <a:schemeClr val="bg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solidFill>
                                        <a:schemeClr val="bg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𝑠𝑖𝑛</m:t>
                                  </m:r>
                                  <m:r>
                                    <a:rPr lang="en-US" sz="2800" i="1">
                                      <a:solidFill>
                                        <a:schemeClr val="bg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𝜋</m:t>
                                  </m:r>
                                  <m:r>
                                    <a:rPr lang="en-US" sz="2800" i="1">
                                      <a:solidFill>
                                        <a:schemeClr val="bg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e>
                              </m:d>
                            </m:num>
                            <m:den>
                              <m:limLow>
                                <m:limLowPr>
                                  <m:ctrlPr>
                                    <a:rPr lang="en-US" sz="2800" i="1">
                                      <a:solidFill>
                                        <a:schemeClr val="bg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solidFill>
                                        <a:schemeClr val="bg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en-US" sz="2800" i="1">
                                      <a:solidFill>
                                        <a:schemeClr val="bg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800" i="1">
                                      <a:solidFill>
                                        <a:schemeClr val="bg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→</m:t>
                                  </m:r>
                                  <m:r>
                                    <a:rPr lang="en-US" sz="2800" b="0" i="1" smtClean="0">
                                      <a:solidFill>
                                        <a:schemeClr val="bg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lim>
                              </m:limLow>
                              <m:d>
                                <m:dPr>
                                  <m:ctrlPr>
                                    <a:rPr lang="en-US" sz="2800" i="1" smtClean="0">
                                      <a:solidFill>
                                        <a:schemeClr val="bg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US" sz="2800" i="1">
                                          <a:solidFill>
                                            <a:schemeClr val="bg1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800" i="1">
                                          <a:solidFill>
                                            <a:schemeClr val="bg1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  <a:ea typeface="Cambria Math"/>
                                        </a:rPr>
                                        <m:t>𝑥</m:t>
                                      </m:r>
                                    </m:e>
                                  </m:rad>
                                  <m:r>
                                    <a:rPr lang="en-US" sz="2800" i="1">
                                      <a:solidFill>
                                        <a:schemeClr val="bg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+4</m:t>
                                  </m:r>
                                </m:e>
                              </m:d>
                            </m:den>
                          </m:f>
                        </m:fName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𝑠𝑖𝑛</m:t>
                              </m:r>
                              <m: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  <m:r>
                                <a:rPr lang="en-US" sz="2800" i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2800" i="1">
                                      <a:solidFill>
                                        <a:schemeClr val="bg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bg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e>
                              </m:rad>
                              <m:r>
                                <a:rPr lang="en-US" sz="2800" i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+4</m:t>
                              </m:r>
                            </m:den>
                          </m:f>
                        </m:e>
                      </m:func>
                      <m:r>
                        <a:rPr lang="en-US" sz="2800" b="0" i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0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800" i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i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  <m:r>
                            <a:rPr lang="en-US" sz="2800" i="1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+4</m:t>
                          </m:r>
                        </m:den>
                      </m:f>
                      <m:r>
                        <a:rPr lang="en-US" sz="2800" b="0" i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ru-RU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2228" y="3424184"/>
                <a:ext cx="5904228" cy="1271117"/>
              </a:xfrm>
              <a:prstGeom prst="rect">
                <a:avLst/>
              </a:prstGeom>
              <a:blipFill rotWithShape="1">
                <a:blip r:embed="rId6"/>
                <a:stretch>
                  <a:fillRect b="-14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3" descr="C:\Documents and Settings\Admin\Мои документы\Downloads\Школа\Копия grandfather5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4857" y="4323785"/>
            <a:ext cx="1252008" cy="2292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31478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60268" y="692696"/>
            <a:ext cx="36957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Пример</a:t>
            </a:r>
            <a:r>
              <a:rPr lang="en-US" sz="2400" b="1" dirty="0" smtClean="0">
                <a:solidFill>
                  <a:schemeClr val="bg1"/>
                </a:solidFill>
              </a:rPr>
              <a:t> 3</a:t>
            </a:r>
            <a:r>
              <a:rPr lang="ru-RU" sz="2400" b="1" dirty="0" smtClean="0">
                <a:solidFill>
                  <a:schemeClr val="bg1"/>
                </a:solidFill>
              </a:rPr>
              <a:t>.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</a:rPr>
              <a:t>Вычислите    </a:t>
            </a:r>
            <a:endParaRPr lang="ru-RU" sz="24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660268" y="1189407"/>
                <a:ext cx="3169970" cy="1150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400" i="1" smtClean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40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400" i="0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−3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3400" b="0" i="1" smtClean="0">
                                      <a:solidFill>
                                        <a:schemeClr val="bg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400" b="0" i="1" smtClean="0">
                                      <a:solidFill>
                                        <a:schemeClr val="bg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3400" b="0" i="1" smtClean="0">
                                      <a:solidFill>
                                        <a:schemeClr val="bg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−9</m:t>
                              </m:r>
                            </m:num>
                            <m:den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+12</m:t>
                              </m:r>
                            </m:den>
                          </m:f>
                          <m:r>
                            <a:rPr lang="en-US" sz="3400" b="0" i="1" smtClean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=</m:t>
                          </m:r>
                        </m:e>
                      </m:func>
                    </m:oMath>
                  </m:oMathPara>
                </a14:m>
                <a:endParaRPr lang="ru-RU" sz="3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268" y="1189407"/>
                <a:ext cx="3169970" cy="1150956"/>
              </a:xfrm>
              <a:prstGeom prst="rect">
                <a:avLst/>
              </a:prstGeom>
              <a:blipFill rotWithShape="1">
                <a:blip r:embed="rId3"/>
                <a:stretch>
                  <a:fillRect b="-15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3728637" y="1253683"/>
                <a:ext cx="4417299" cy="11817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400" i="1" smtClean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40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400" i="0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−3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(</m:t>
                              </m:r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−3)(</m:t>
                              </m:r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+3)</m:t>
                              </m:r>
                            </m:num>
                            <m:den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4(</m:t>
                              </m:r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+3)</m:t>
                              </m:r>
                            </m:den>
                          </m:f>
                          <m:r>
                            <a:rPr lang="en-US" sz="3400" b="0" i="1" smtClean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=</m:t>
                          </m:r>
                        </m:e>
                      </m:func>
                    </m:oMath>
                  </m:oMathPara>
                </a14:m>
                <a:endParaRPr lang="ru-RU" sz="3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8637" y="1253683"/>
                <a:ext cx="4417299" cy="1181734"/>
              </a:xfrm>
              <a:prstGeom prst="rect">
                <a:avLst/>
              </a:prstGeom>
              <a:blipFill rotWithShape="1">
                <a:blip r:embed="rId4"/>
                <a:stretch>
                  <a:fillRect b="-10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674782" y="3457332"/>
                <a:ext cx="3494675" cy="10854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400" i="1" smtClean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en-US" sz="3400" b="0" i="1" smtClean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=</m:t>
                          </m:r>
                          <m:limLow>
                            <m:limLowPr>
                              <m:ctrlPr>
                                <a:rPr lang="en-US" sz="340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400" i="0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−3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(</m:t>
                              </m:r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−3)</m:t>
                              </m:r>
                            </m:num>
                            <m:den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den>
                          </m:f>
                          <m:r>
                            <a:rPr lang="en-US" sz="3400" b="0" i="1" smtClean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=</m:t>
                          </m:r>
                        </m:e>
                      </m:func>
                    </m:oMath>
                  </m:oMathPara>
                </a14:m>
                <a:endParaRPr lang="ru-RU" sz="3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782" y="3457332"/>
                <a:ext cx="3494675" cy="1085490"/>
              </a:xfrm>
              <a:prstGeom prst="rect">
                <a:avLst/>
              </a:prstGeom>
              <a:blipFill rotWithShape="1">
                <a:blip r:embed="rId5"/>
                <a:stretch>
                  <a:fillRect b="-11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4099895" y="3565110"/>
                <a:ext cx="4285853" cy="1071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400" i="1" smtClean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uncPr>
                        <m:fName>
                          <m:f>
                            <m:fPr>
                              <m:ctrlPr>
                                <a:rPr lang="en-US" sz="3400" i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3400" i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−3−3</m:t>
                              </m:r>
                            </m:num>
                            <m:den>
                              <m:r>
                                <a:rPr lang="en-US" sz="3400" i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den>
                          </m:f>
                        </m:fName>
                        <m:e>
                          <m:r>
                            <a:rPr lang="en-US" sz="3400" b="0" i="1" smtClean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=−</m:t>
                          </m:r>
                          <m:f>
                            <m:fPr>
                              <m:ctrlP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6</m:t>
                              </m:r>
                            </m:num>
                            <m:den>
                              <m:r>
                                <a:rPr lang="en-US" sz="3400" b="0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den>
                          </m:f>
                          <m:r>
                            <a:rPr lang="en-US" sz="3400" b="0" i="1" smtClean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=−1,5</m:t>
                          </m:r>
                        </m:e>
                      </m:func>
                    </m:oMath>
                  </m:oMathPara>
                </a14:m>
                <a:endParaRPr lang="ru-RU" sz="3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9895" y="3565110"/>
                <a:ext cx="4285853" cy="1071832"/>
              </a:xfrm>
              <a:prstGeom prst="rect">
                <a:avLst/>
              </a:prstGeom>
              <a:blipFill rotWithShape="1">
                <a:blip r:embed="rId6"/>
                <a:stretch>
                  <a:fillRect b="-11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844910" y="2544404"/>
                <a:ext cx="1849160" cy="6155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400" i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3400" i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≠−3, </m:t>
                      </m:r>
                    </m:oMath>
                  </m:oMathPara>
                </a14:m>
                <a:endParaRPr lang="ru-RU" sz="3400" dirty="0"/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910" y="2544404"/>
                <a:ext cx="1849160" cy="61555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Прямоугольник 21"/>
              <p:cNvSpPr/>
              <p:nvPr/>
            </p:nvSpPr>
            <p:spPr>
              <a:xfrm>
                <a:off x="2508122" y="2621347"/>
                <a:ext cx="6168334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b="1" dirty="0" smtClean="0">
                    <a:solidFill>
                      <a:schemeClr val="bg1"/>
                    </a:solidFill>
                  </a:rPr>
                  <a:t>но, при вычислении предела функции при  </a:t>
                </a:r>
                <a:r>
                  <a:rPr lang="ru-RU" sz="2000" b="1" i="1" dirty="0" smtClean="0">
                    <a:solidFill>
                      <a:schemeClr val="bg1"/>
                    </a:solidFill>
                  </a:rPr>
                  <a:t>х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→</m:t>
                    </m:r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</a:rPr>
                  <a:t>0 саму точку исключают из рассмотрения.</a:t>
                </a:r>
                <a:endParaRPr lang="ru-RU" sz="2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8122" y="2621347"/>
                <a:ext cx="6168334" cy="707886"/>
              </a:xfrm>
              <a:prstGeom prst="rect">
                <a:avLst/>
              </a:prstGeom>
              <a:blipFill rotWithShape="1">
                <a:blip r:embed="rId8"/>
                <a:stretch>
                  <a:fillRect l="-988" t="-4310" r="-1186" b="-146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3" descr="C:\Documents and Settings\Admin\Мои документы\Downloads\Школа\Копия grandfather5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4857" y="4323785"/>
            <a:ext cx="1252008" cy="2292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9571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20" grpId="0"/>
      <p:bldP spid="4" grpId="0"/>
      <p:bldP spid="2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1004</TotalTime>
  <Words>645</Words>
  <Application>Microsoft Office PowerPoint</Application>
  <PresentationFormat>Экран (4:3)</PresentationFormat>
  <Paragraphs>62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Предел функции в точке</vt:lpstr>
      <vt:lpstr>Презентация PowerPoint</vt:lpstr>
      <vt:lpstr>Презентация PowerPoint</vt:lpstr>
      <vt:lpstr>Презентация PowerPoint</vt:lpstr>
      <vt:lpstr>Свойства пределов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Графики функций</dc:title>
  <dc:creator>Догадова</dc:creator>
  <cp:lastModifiedBy>Догадова</cp:lastModifiedBy>
  <cp:revision>109</cp:revision>
  <dcterms:created xsi:type="dcterms:W3CDTF">2016-08-08T13:26:46Z</dcterms:created>
  <dcterms:modified xsi:type="dcterms:W3CDTF">2018-03-02T16:39:27Z</dcterms:modified>
</cp:coreProperties>
</file>