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304" r:id="rId4"/>
    <p:sldId id="305" r:id="rId5"/>
    <p:sldId id="306" r:id="rId6"/>
    <p:sldId id="307" r:id="rId7"/>
    <p:sldId id="308" r:id="rId8"/>
    <p:sldId id="295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DD3F-11DC-43E8-AA0C-FFCD9624ED5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A990-70E0-47A8-A43E-6972A6BF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3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2192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0" y="38481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B94C-8BFF-4DB6-BC24-FF7EAD5C0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05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2B0B-D53F-4FF3-BF83-FF088573A11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04856" cy="1082551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Предел функции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98" y="3609086"/>
            <a:ext cx="6400800" cy="10440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Алгебра и начала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математического анализа,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 10 класс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Мои документы\Downloads\Школа\grandfather-bald-head-bald-patch-bald-man-grand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00772"/>
            <a:ext cx="2369154" cy="28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052736"/>
                <a:ext cx="8172410" cy="792088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b="1" dirty="0" smtClean="0">
                    <a:solidFill>
                      <a:schemeClr val="bg1"/>
                    </a:solidFill>
                  </a:rPr>
                  <a:t>Последовательность – это тоже функция, но с натуральными аргументами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𝑵</m:t>
                    </m:r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000" b="1" i="1" u="sng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052736"/>
                <a:ext cx="8172410" cy="792088"/>
              </a:xfrm>
              <a:blipFill rotWithShape="1">
                <a:blip r:embed="rId3"/>
                <a:stretch>
                  <a:fillRect l="-821" t="-3846" b="-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531303"/>
            <a:ext cx="8352928" cy="760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Что общего и чем отличаются числовая последовательность от функции?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7260" y="1762404"/>
            <a:ext cx="8172410" cy="116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Рассмотрим последовательность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1; 4; 9; 16; 25; 36; 49;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sz="2000" b="1" dirty="0" smtClean="0">
                <a:solidFill>
                  <a:schemeClr val="bg1"/>
                </a:solidFill>
              </a:rPr>
              <a:t>и изобразим её члены в системе координат.</a:t>
            </a:r>
            <a:r>
              <a:rPr lang="ru-RU" sz="2000" b="1" dirty="0">
                <a:solidFill>
                  <a:schemeClr val="bg1"/>
                </a:solidFill>
              </a:rPr>
              <a:t> График такой функции будет состоять из отдельных точек параболы с абсциссами </a:t>
            </a:r>
            <a:r>
              <a:rPr lang="en-US" sz="2000" b="1" i="1" dirty="0">
                <a:solidFill>
                  <a:schemeClr val="bg1"/>
                </a:solidFill>
              </a:rPr>
              <a:t>x</a:t>
            </a:r>
            <a:r>
              <a:rPr lang="en-US" sz="2000" b="1" dirty="0">
                <a:solidFill>
                  <a:schemeClr val="bg1"/>
                </a:solidFill>
              </a:rPr>
              <a:t> = 1; </a:t>
            </a:r>
            <a:r>
              <a:rPr lang="en-US" sz="2000" b="1" i="1" dirty="0">
                <a:solidFill>
                  <a:schemeClr val="bg1"/>
                </a:solidFill>
              </a:rPr>
              <a:t>x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= 2; </a:t>
            </a:r>
            <a:r>
              <a:rPr lang="en-US" sz="2000" b="1" i="1" dirty="0">
                <a:solidFill>
                  <a:schemeClr val="bg1"/>
                </a:solidFill>
              </a:rPr>
              <a:t>x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=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3 </a:t>
            </a:r>
            <a:r>
              <a:rPr lang="ru-RU" sz="2000" b="1" dirty="0">
                <a:solidFill>
                  <a:schemeClr val="bg1"/>
                </a:solidFill>
              </a:rPr>
              <a:t>и т.д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ru-RU" sz="2300" b="1" dirty="0" smtClean="0">
                <a:solidFill>
                  <a:schemeClr val="bg1"/>
                </a:solidFill>
              </a:rPr>
              <a:t> </a:t>
            </a:r>
            <a:endParaRPr lang="ru-RU" sz="23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Мои документы\Kyocera_20170106_001\Scan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0" t="4321" r="1691"/>
          <a:stretch/>
        </p:blipFill>
        <p:spPr bwMode="auto">
          <a:xfrm>
            <a:off x="809468" y="2957151"/>
            <a:ext cx="2754419" cy="31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3779912" y="2922375"/>
                <a:ext cx="4909758" cy="17718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b="1" dirty="0" smtClean="0">
                    <a:solidFill>
                      <a:schemeClr val="bg1"/>
                    </a:solidFill>
                  </a:rPr>
                  <a:t>У функции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в качестве  аргументов можно брать и отрицательные числа и дробные числа. График функции – парабола, непрерывная линия.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922375"/>
                <a:ext cx="4909758" cy="1771868"/>
              </a:xfrm>
              <a:prstGeom prst="rect">
                <a:avLst/>
              </a:prstGeom>
              <a:blipFill rotWithShape="1">
                <a:blip r:embed="rId5"/>
                <a:stretch>
                  <a:fillRect l="-1242" t="-1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Documents and Settings\Admin\Мои документы\Kyocera_20170106_001\Scan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5600" r="54101" b="2522"/>
          <a:stretch/>
        </p:blipFill>
        <p:spPr bwMode="auto">
          <a:xfrm>
            <a:off x="3767088" y="2956587"/>
            <a:ext cx="2821136" cy="31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6054" y="548680"/>
                <a:ext cx="7992888" cy="8640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В отличии от предела последовательности, различают предел функции в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ru-RU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</a:rPr>
                  <a:t>.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6054" y="548680"/>
                <a:ext cx="7992888" cy="864096"/>
              </a:xfrm>
              <a:blipFill rotWithShape="1">
                <a:blip r:embed="rId3"/>
                <a:stretch>
                  <a:fillRect l="-1143" t="-5634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412776"/>
                <a:ext cx="4566763" cy="1174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5400" i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5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→+∞</m:t>
                              </m:r>
                            </m:lim>
                          </m:limLow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ru-RU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4566763" cy="1174168"/>
              </a:xfrm>
              <a:prstGeom prst="rect">
                <a:avLst/>
              </a:prstGeom>
              <a:blipFill rotWithShape="1"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2870248"/>
                <a:ext cx="4566763" cy="1174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5400" i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5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→−∞</m:t>
                              </m:r>
                            </m:lim>
                          </m:limLow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ru-RU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70248"/>
                <a:ext cx="4566763" cy="1174168"/>
              </a:xfrm>
              <a:prstGeom prst="rect">
                <a:avLst/>
              </a:prstGeom>
              <a:blipFill rotWithShape="1"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Documents and Settings\Admin\Мои документы\Downloads\Школа\grandfather-bald-head-bald-patch-bald-man-grand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00392"/>
            <a:ext cx="1865098" cy="22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54" y="548680"/>
            <a:ext cx="7992888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Все ли функции имеют предел? Будем рассуждать глядя на графики нескольких функции.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Мои документы\Kyocera_20180227_001\Scan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r="-1153" b="77285"/>
          <a:stretch/>
        </p:blipFill>
        <p:spPr bwMode="auto">
          <a:xfrm>
            <a:off x="1971867" y="1297224"/>
            <a:ext cx="5299790" cy="6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Kyocera_20180227_001\Копия Scan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5" r="771"/>
          <a:stretch/>
        </p:blipFill>
        <p:spPr bwMode="auto">
          <a:xfrm>
            <a:off x="4230847" y="1861885"/>
            <a:ext cx="3581514" cy="437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Kyocera_20180227_001\Scan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t="21450" r="18843"/>
          <a:stretch/>
        </p:blipFill>
        <p:spPr bwMode="auto">
          <a:xfrm>
            <a:off x="1383384" y="1861885"/>
            <a:ext cx="2883816" cy="23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Мои документы\Kyocera_20180227_001\Копия Scan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" b="64958"/>
          <a:stretch/>
        </p:blipFill>
        <p:spPr bwMode="auto">
          <a:xfrm>
            <a:off x="1384188" y="4159232"/>
            <a:ext cx="3081991" cy="20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21604" y="1877345"/>
                <a:ext cx="1944216" cy="49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000" b="1" dirty="0">
                  <a:solidFill>
                    <a:srgbClr val="FFFF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604" y="1877345"/>
                <a:ext cx="1944216" cy="4928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21963" y="4293096"/>
                <a:ext cx="1944216" cy="49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ru-RU" sz="2000" b="1" dirty="0">
                  <a:solidFill>
                    <a:srgbClr val="FFFF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63" y="4293096"/>
                <a:ext cx="1944216" cy="492892"/>
              </a:xfrm>
              <a:prstGeom prst="rect">
                <a:avLst/>
              </a:prstGeom>
              <a:blipFill rotWithShape="1">
                <a:blip r:embed="rId6"/>
                <a:stretch>
                  <a:fillRect r="-1567"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21604" y="4051513"/>
                <a:ext cx="1944216" cy="49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000" b="1" dirty="0">
                  <a:solidFill>
                    <a:srgbClr val="FFFF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604" y="4051513"/>
                <a:ext cx="1944216" cy="492892"/>
              </a:xfrm>
              <a:prstGeom prst="rect">
                <a:avLst/>
              </a:prstGeom>
              <a:blipFill rotWithShape="1"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9886" y="4539542"/>
                <a:ext cx="2010742" cy="49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000" b="1" dirty="0">
                  <a:solidFill>
                    <a:srgbClr val="FFFF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886" y="4539542"/>
                <a:ext cx="2010742" cy="4928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Kyocera_20180227_002\Scan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0" y="691060"/>
            <a:ext cx="7414986" cy="27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0000" y="4408084"/>
                <a:ext cx="1944216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00" y="4408084"/>
                <a:ext cx="1944216" cy="653128"/>
              </a:xfrm>
              <a:prstGeom prst="rect">
                <a:avLst/>
              </a:prstGeom>
              <a:blipFill rotWithShape="1">
                <a:blip r:embed="rId4"/>
                <a:stretch>
                  <a:fillRect r="-15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8522" y="3645024"/>
                <a:ext cx="1944216" cy="6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22" y="3645024"/>
                <a:ext cx="1944216" cy="652999"/>
              </a:xfrm>
              <a:prstGeom prst="rect">
                <a:avLst/>
              </a:prstGeom>
              <a:blipFill rotWithShape="1">
                <a:blip r:embed="rId5"/>
                <a:stretch>
                  <a:fillRect r="-15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47027" y="3688567"/>
                <a:ext cx="1944216" cy="6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27" y="3688567"/>
                <a:ext cx="1944216" cy="652999"/>
              </a:xfrm>
              <a:prstGeom prst="rect">
                <a:avLst/>
              </a:prstGeom>
              <a:blipFill rotWithShape="1">
                <a:blip r:embed="rId6"/>
                <a:stretch>
                  <a:fillRect r="-15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1885" y="4400827"/>
                <a:ext cx="1944216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885" y="4400827"/>
                <a:ext cx="1944216" cy="653128"/>
              </a:xfrm>
              <a:prstGeom prst="rect">
                <a:avLst/>
              </a:prstGeom>
              <a:blipFill rotWithShape="1">
                <a:blip r:embed="rId7"/>
                <a:stretch>
                  <a:fillRect r="-15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Kyocera_20180227_002\Копия Scan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89" y="692696"/>
            <a:ext cx="68105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8788" y="4509120"/>
                <a:ext cx="2569115" cy="6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788" y="4509120"/>
                <a:ext cx="2569115" cy="652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6044" y="5302439"/>
                <a:ext cx="2569115" cy="6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44" y="5302439"/>
                <a:ext cx="2569115" cy="652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8024" y="4511554"/>
                <a:ext cx="2569115" cy="6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511554"/>
                <a:ext cx="2569115" cy="652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0934" y="5314421"/>
                <a:ext cx="2569115" cy="6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fName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34" y="5314421"/>
                <a:ext cx="2569115" cy="652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0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4993" y="1052736"/>
            <a:ext cx="6950520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Свойства пределов  функций аналогичны свойствам пределов последовательности.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Documents and Settings\Admin\Мои документы\Downloads\Школа\grandfather-bald-head-bald-patch-bald-man-grand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00392"/>
            <a:ext cx="1865098" cy="22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66" y="1052736"/>
            <a:ext cx="7872206" cy="360363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1) Предел суммы равен сумме пределов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b="0" dirty="0" smtClean="0"/>
              <a:t>                  </a:t>
            </a:r>
            <a:endParaRPr lang="ru-RU" sz="800" dirty="0" smtClean="0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31130" y="2060575"/>
            <a:ext cx="763297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 Предел произведения равен произведению пределов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</a:rPr>
              <a:t>      </a:t>
            </a:r>
            <a:endParaRPr lang="ru-RU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445644" y="4997487"/>
            <a:ext cx="78132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4) Постоянный множитель можно вынести за знак предела                  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431130" y="3429000"/>
            <a:ext cx="838902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3) Предел частного равен частному от пределов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22968" y="404664"/>
            <a:ext cx="8453487" cy="72008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пределов</a:t>
            </a:r>
            <a:endParaRPr lang="ru-RU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730" y="1327233"/>
                <a:ext cx="7725192" cy="69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30" y="1327233"/>
                <a:ext cx="7725192" cy="6932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67744" y="3704091"/>
                <a:ext cx="3964932" cy="1237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704091"/>
                <a:ext cx="3964932" cy="1237775"/>
              </a:xfrm>
              <a:prstGeom prst="rect">
                <a:avLst/>
              </a:prstGeom>
              <a:blipFill rotWithShape="1">
                <a:blip r:embed="rId4"/>
                <a:stretch>
                  <a:fillRect b="-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6116" y="5488288"/>
                <a:ext cx="5456163" cy="733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ru-RU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16" y="5488288"/>
                <a:ext cx="5456163" cy="7333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7806" y="2528207"/>
                <a:ext cx="7396295" cy="69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)∙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6" y="2528207"/>
                <a:ext cx="7396295" cy="6932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uiExpand="1" build="p"/>
      <p:bldP spid="332805" grpId="0"/>
      <p:bldP spid="332806" grpId="0"/>
      <p:bldP spid="3328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7872206" cy="360363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Предел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константы равен  значению константы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b="0" dirty="0" smtClean="0"/>
              <a:t>                  </a:t>
            </a:r>
            <a:endParaRPr lang="ru-RU" sz="800" dirty="0" smtClean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2907" y="476672"/>
            <a:ext cx="8381479" cy="72008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пределов</a:t>
            </a:r>
            <a:endParaRPr lang="ru-RU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2737252"/>
            <a:ext cx="787220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ru-RU" sz="2400" b="1" kern="0" dirty="0" smtClean="0">
                <a:solidFill>
                  <a:schemeClr val="bg1"/>
                </a:solidFill>
              </a:rPr>
              <a:t>Для любого натурального показателя </a:t>
            </a:r>
            <a:r>
              <a:rPr lang="en-US" sz="2400" b="1" i="1" kern="0" dirty="0" smtClean="0">
                <a:solidFill>
                  <a:schemeClr val="bg1"/>
                </a:solidFill>
              </a:rPr>
              <a:t>m</a:t>
            </a:r>
            <a:r>
              <a:rPr lang="ru-RU" sz="2400" b="1" i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smtClean="0">
                <a:solidFill>
                  <a:schemeClr val="bg1"/>
                </a:solidFill>
              </a:rPr>
              <a:t> справедливо соотношение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4270" y="1628800"/>
                <a:ext cx="2467983" cy="893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4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ru-RU" sz="4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70" y="1628800"/>
                <a:ext cx="2467983" cy="893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66914" y="3460264"/>
                <a:ext cx="3181319" cy="1337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6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ru-RU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14" y="3460264"/>
                <a:ext cx="3181319" cy="1337161"/>
              </a:xfrm>
              <a:prstGeom prst="rect">
                <a:avLst/>
              </a:prstGeom>
              <a:blipFill rotWithShape="1">
                <a:blip r:embed="rId4"/>
                <a:stretch>
                  <a:fillRect b="-1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Documents and Settings\Admin\Мои документы\Downloads\Школа\grandfather-bald-head-bald-patch-bald-man-grandp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00392"/>
            <a:ext cx="1865098" cy="22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uiExpand="1" build="p"/>
      <p:bldP spid="1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551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Предел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пределов</vt:lpstr>
      <vt:lpstr>Свойства пределов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Графики функций</dc:title>
  <dc:creator>Догадова</dc:creator>
  <cp:lastModifiedBy>Догадова</cp:lastModifiedBy>
  <cp:revision>95</cp:revision>
  <dcterms:created xsi:type="dcterms:W3CDTF">2016-08-08T13:26:46Z</dcterms:created>
  <dcterms:modified xsi:type="dcterms:W3CDTF">2018-03-01T15:09:13Z</dcterms:modified>
</cp:coreProperties>
</file>