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9" r:id="rId3"/>
    <p:sldId id="304" r:id="rId4"/>
    <p:sldId id="305" r:id="rId5"/>
    <p:sldId id="307" r:id="rId6"/>
    <p:sldId id="30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ADD3F-11DC-43E8-AA0C-FFCD9624ED55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DA990-70E0-47A8-A43E-6972A6BF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614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91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02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03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56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193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676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3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36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5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79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96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32B0B-D53F-4FF3-BF83-FF088573A110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12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8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60.png"/><Relationship Id="rId7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48842"/>
            <a:ext cx="9699036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704856" cy="1082551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4000" b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Сумма бесконечной геометрической прогрессии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2098" y="3609086"/>
            <a:ext cx="6400800" cy="10440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bg1"/>
                </a:solidFill>
              </a:rPr>
              <a:t>Алгебра и начала 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bg1"/>
                </a:solidFill>
              </a:rPr>
              <a:t>математического анализа,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bg1"/>
                </a:solidFill>
              </a:rPr>
              <a:t> 10 класс</a:t>
            </a:r>
            <a:endParaRPr lang="es-ES" b="1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 descr="C:\Documents and Settings\Admin\Мои документы\Downloads\Школа\grandfather-bald-head-bald-patch-bald-man-grandp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800772"/>
            <a:ext cx="2369154" cy="2818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74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48842"/>
            <a:ext cx="9699036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3"/>
              <p:cNvSpPr txBox="1">
                <a:spLocks noChangeArrowheads="1"/>
              </p:cNvSpPr>
              <p:nvPr/>
            </p:nvSpPr>
            <p:spPr>
              <a:xfrm>
                <a:off x="576054" y="589360"/>
                <a:ext cx="7992888" cy="10394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200" b="1" dirty="0" smtClean="0">
                    <a:solidFill>
                      <a:schemeClr val="bg1"/>
                    </a:solidFill>
                  </a:rPr>
                  <a:t>Рассмотрим бесконечную геометрическую прогрессию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ru-RU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2200" b="1" dirty="0" smtClean="0">
                    <a:solidFill>
                      <a:schemeClr val="bg1"/>
                    </a:solidFill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ru-RU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2200" b="1" i="0" smtClean="0">
                        <a:solidFill>
                          <a:schemeClr val="bg1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ru-RU" sz="2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ru-RU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200" b="1" dirty="0" smtClean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ru-RU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ru-RU" sz="2200" b="1" i="1" smtClean="0">
                        <a:solidFill>
                          <a:schemeClr val="bg1"/>
                        </a:solidFill>
                        <a:latin typeface="Cambria Math"/>
                      </a:rPr>
                      <m:t>,</m:t>
                    </m:r>
                    <m:r>
                      <a:rPr lang="ru-RU" sz="2200" b="1" i="0" smtClean="0">
                        <a:solidFill>
                          <a:schemeClr val="bg1"/>
                        </a:solidFill>
                        <a:latin typeface="Cambria Math"/>
                      </a:rPr>
                      <m:t>…,</m:t>
                    </m:r>
                    <m:sSub>
                      <m:sSubPr>
                        <m:ctrlPr>
                          <a:rPr lang="ru-RU" sz="2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ru-RU" sz="2200" b="1" i="0" smtClean="0">
                        <a:solidFill>
                          <a:schemeClr val="bg1"/>
                        </a:solidFill>
                        <a:latin typeface="Cambria Math"/>
                      </a:rPr>
                      <m:t>,…</m:t>
                    </m:r>
                  </m:oMath>
                </a14:m>
                <a:endParaRPr lang="ru-RU" sz="2200" b="1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ru-RU" sz="2400" b="1" dirty="0" smtClean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54" y="589360"/>
                <a:ext cx="7992888" cy="1039440"/>
              </a:xfrm>
              <a:prstGeom prst="rect">
                <a:avLst/>
              </a:prstGeom>
              <a:blipFill rotWithShape="1">
                <a:blip r:embed="rId3"/>
                <a:stretch>
                  <a:fillRect l="-915" t="-3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44802" y="1484784"/>
                <a:ext cx="265361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32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32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𝑞</m:t>
                      </m:r>
                      <m:r>
                        <a:rPr lang="en-US" sz="32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</m:oMath>
                  </m:oMathPara>
                </a14:m>
                <a:endParaRPr lang="ru-RU" sz="3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802" y="1484784"/>
                <a:ext cx="2653611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491879" y="1484784"/>
                <a:ext cx="127310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𝑞</m:t>
                      </m:r>
                      <m:r>
                        <a:rPr lang="en-US" sz="32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≠0</m:t>
                      </m:r>
                    </m:oMath>
                  </m:oMathPara>
                </a14:m>
                <a:endParaRPr lang="ru-RU" sz="3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79" y="1484784"/>
                <a:ext cx="1273105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576040" y="2185664"/>
            <a:ext cx="7992888" cy="795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Как и всякая </a:t>
            </a:r>
            <a:r>
              <a:rPr lang="ru-RU" sz="2200" b="1" dirty="0">
                <a:solidFill>
                  <a:schemeClr val="bg1"/>
                </a:solidFill>
              </a:rPr>
              <a:t>последовательность </a:t>
            </a:r>
            <a:r>
              <a:rPr lang="ru-RU" sz="2200" b="1" dirty="0" smtClean="0">
                <a:solidFill>
                  <a:schemeClr val="bg1"/>
                </a:solidFill>
              </a:rPr>
              <a:t>геометрическая прогрессия может расходиться или сходиться.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576040" y="4325793"/>
            <a:ext cx="7992888" cy="11437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Если последовательность расходится, то нельзя найти сумму всех её членов. Можно найти только сумму определённого количества </a:t>
            </a:r>
            <a:r>
              <a:rPr lang="en-US" sz="2200" b="1" i="1" dirty="0" smtClean="0">
                <a:solidFill>
                  <a:schemeClr val="bg1"/>
                </a:solidFill>
              </a:rPr>
              <a:t>n</a:t>
            </a:r>
            <a:r>
              <a:rPr lang="ru-RU" sz="2200" b="1" dirty="0" smtClean="0">
                <a:solidFill>
                  <a:schemeClr val="bg1"/>
                </a:solidFill>
              </a:rPr>
              <a:t> членов.</a:t>
            </a:r>
            <a:endParaRPr lang="ru-RU" sz="22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47244" y="5414973"/>
                <a:ext cx="2757550" cy="10010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𝑞</m:t>
                          </m:r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244" y="5414973"/>
                <a:ext cx="2757550" cy="100104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636260" y="2973396"/>
            <a:ext cx="267733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chemeClr val="tx2"/>
              </a:buClr>
            </a:pPr>
            <a:r>
              <a:rPr lang="ru-RU" sz="2600" b="1" dirty="0" smtClean="0">
                <a:solidFill>
                  <a:schemeClr val="bg1"/>
                </a:solidFill>
              </a:rPr>
              <a:t>1; 2; 4; 8; 16; 32 </a:t>
            </a:r>
            <a:r>
              <a:rPr lang="ru-RU" sz="2600" b="1" dirty="0">
                <a:solidFill>
                  <a:schemeClr val="bg1"/>
                </a:solidFill>
              </a:rPr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40472" y="3433733"/>
                <a:ext cx="5135479" cy="844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b="1" i="0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𝟏</m:t>
                      </m:r>
                      <m:r>
                        <a:rPr lang="en-US" sz="2600" b="1" i="0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 </m:t>
                      </m:r>
                      <m:f>
                        <m:fPr>
                          <m:ctrlP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600" b="1" i="0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 </m:t>
                      </m:r>
                      <m:f>
                        <m:fPr>
                          <m:ctrlP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600" b="1" i="1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</m:t>
                      </m:r>
                      <m:f>
                        <m:fPr>
                          <m:ctrlP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en-US" sz="2600" b="1" i="1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</m:t>
                      </m:r>
                      <m:f>
                        <m:fPr>
                          <m:ctrlP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en-US" sz="2600" b="1" i="1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</m:t>
                      </m:r>
                      <m:r>
                        <a:rPr lang="en-US" sz="2600" b="1" i="0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…, </m:t>
                      </m:r>
                      <m:f>
                        <m:fPr>
                          <m:ctrlP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600" b="1" i="1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𝒏</m:t>
                          </m:r>
                        </m:den>
                      </m:f>
                      <m:r>
                        <a:rPr lang="en-US" sz="2600" b="1" i="0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 …</m:t>
                      </m:r>
                    </m:oMath>
                  </m:oMathPara>
                </a14:m>
                <a:endParaRPr lang="ru-RU" sz="2600" b="1" dirty="0">
                  <a:solidFill>
                    <a:schemeClr val="bg1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472" y="3433733"/>
                <a:ext cx="5135479" cy="8440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092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7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48842"/>
            <a:ext cx="9699036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73809" y="620688"/>
            <a:ext cx="7992888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Если последовательность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  <a:r>
              <a:rPr lang="ru-RU" sz="2200" b="1" dirty="0" smtClean="0">
                <a:solidFill>
                  <a:schemeClr val="bg1"/>
                </a:solidFill>
              </a:rPr>
              <a:t>сходится, то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  <a:r>
              <a:rPr lang="ru-RU" sz="2200" b="1" dirty="0" smtClean="0">
                <a:solidFill>
                  <a:srgbClr val="FFFF00"/>
                </a:solidFill>
                <a:cs typeface="Arial" pitchFamily="34" charset="0"/>
              </a:rPr>
              <a:t>все </a:t>
            </a:r>
            <a:r>
              <a:rPr lang="ru-RU" sz="2200" b="1" dirty="0">
                <a:solidFill>
                  <a:srgbClr val="FFFF00"/>
                </a:solidFill>
                <a:cs typeface="Arial" pitchFamily="34" charset="0"/>
              </a:rPr>
              <a:t>её члены </a:t>
            </a:r>
            <a:r>
              <a:rPr lang="ru-RU" sz="2200" b="1" dirty="0">
                <a:solidFill>
                  <a:schemeClr val="bg1"/>
                </a:solidFill>
                <a:cs typeface="Arial" pitchFamily="34" charset="0"/>
              </a:rPr>
              <a:t>(точнее, соответствующие им точки) </a:t>
            </a:r>
            <a:r>
              <a:rPr lang="ru-RU" sz="2200" b="1" dirty="0">
                <a:solidFill>
                  <a:srgbClr val="FFFF00"/>
                </a:solidFill>
                <a:cs typeface="Arial" pitchFamily="34" charset="0"/>
              </a:rPr>
              <a:t>принадлежат некоторому отрезку</a:t>
            </a:r>
            <a:r>
              <a:rPr lang="ru-RU" sz="2200" b="1" dirty="0" smtClean="0">
                <a:solidFill>
                  <a:srgbClr val="FFFF00"/>
                </a:solidFill>
                <a:cs typeface="Arial" pitchFamily="34" charset="0"/>
              </a:rPr>
              <a:t>.</a:t>
            </a:r>
            <a:endParaRPr lang="ru-RU" sz="2200" b="1" i="1" dirty="0">
              <a:solidFill>
                <a:srgbClr val="FFFF00"/>
              </a:solidFill>
              <a:cs typeface="Arial" pitchFamily="34" charset="0"/>
            </a:endParaRPr>
          </a:p>
        </p:txBody>
      </p:sp>
      <p:pic>
        <p:nvPicPr>
          <p:cNvPr id="6" name="Picture 2" descr="C:\Documents and Settings\Admin\Мои документы\Kyocera_20180218_001\Копия Scan_00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96" r="-149" b="6148"/>
          <a:stretch/>
        </p:blipFill>
        <p:spPr bwMode="auto">
          <a:xfrm>
            <a:off x="696956" y="2417508"/>
            <a:ext cx="4540019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54985" y="1513249"/>
                <a:ext cx="5135479" cy="844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b="1" i="0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𝟏</m:t>
                      </m:r>
                      <m:r>
                        <a:rPr lang="en-US" sz="2600" b="1" i="0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 </m:t>
                      </m:r>
                      <m:f>
                        <m:fPr>
                          <m:ctrlP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600" b="1" i="0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 </m:t>
                      </m:r>
                      <m:f>
                        <m:fPr>
                          <m:ctrlP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600" b="1" i="1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</m:t>
                      </m:r>
                      <m:f>
                        <m:fPr>
                          <m:ctrlP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en-US" sz="2600" b="1" i="1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</m:t>
                      </m:r>
                      <m:f>
                        <m:fPr>
                          <m:ctrlP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en-US" sz="2600" b="1" i="1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</m:t>
                      </m:r>
                      <m:r>
                        <a:rPr lang="en-US" sz="2600" b="1" i="0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…, </m:t>
                      </m:r>
                      <m:f>
                        <m:fPr>
                          <m:ctrlP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600" b="1" i="1">
                              <a:solidFill>
                                <a:schemeClr val="bg1"/>
                              </a:solidFill>
                              <a:effectLst/>
                              <a:latin typeface="Cambria Math"/>
                            </a:rPr>
                            <m:t>𝒏</m:t>
                          </m:r>
                        </m:den>
                      </m:f>
                      <m:r>
                        <a:rPr lang="en-US" sz="2600" b="1" i="0" smtClean="0">
                          <a:solidFill>
                            <a:schemeClr val="bg1"/>
                          </a:solidFill>
                          <a:effectLst/>
                          <a:latin typeface="Cambria Math"/>
                        </a:rPr>
                        <m:t>, …</m:t>
                      </m:r>
                    </m:oMath>
                  </m:oMathPara>
                </a14:m>
                <a:endParaRPr lang="ru-RU" sz="2600" b="1" dirty="0">
                  <a:solidFill>
                    <a:schemeClr val="bg1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985" y="1513249"/>
                <a:ext cx="5135479" cy="8440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76040" y="4149080"/>
            <a:ext cx="7992888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Если последовательность сходится, то можно найти сумму всех её членов. 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21719" y="5093568"/>
            <a:ext cx="7992888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Выведем формулу для нахождения суммы всех членов бесконечной геометрической прогрессии.</a:t>
            </a:r>
            <a:endParaRPr lang="ru-RU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235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48842"/>
            <a:ext cx="9699036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84943" y="2132856"/>
            <a:ext cx="7992888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Если прогрессия сходилась, то она сходится к пределу.</a:t>
            </a:r>
            <a:endParaRPr lang="ru-RU" sz="22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37301" y="1413272"/>
                <a:ext cx="15343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3200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𝑞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ru-RU" sz="32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1</m:t>
                      </m:r>
                    </m:oMath>
                  </m:oMathPara>
                </a14:m>
                <a:endParaRPr lang="ru-RU" sz="3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01" y="1413272"/>
                <a:ext cx="1534394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37301" y="2767225"/>
                <a:ext cx="4516814" cy="10010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ru-RU" sz="2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e>
                      </m:func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2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800" i="1" smtClean="0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8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8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𝑞</m:t>
                                      </m:r>
                                    </m:e>
                                    <m:sup>
                                      <m:r>
                                        <a:rPr lang="en-US" sz="28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sup>
                                  </m:sSup>
                                  <m:r>
                                    <a:rPr lang="en-US" sz="2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2800" i="1" smtClean="0">
                                  <a:solidFill>
                                    <a:srgbClr val="FF99FF"/>
                                  </a:solidFill>
                                  <a:latin typeface="Cambria Math"/>
                                </a:rPr>
                                <m:t>𝑞</m:t>
                              </m:r>
                              <m:r>
                                <a:rPr lang="en-US" sz="2800" i="1" smtClean="0">
                                  <a:solidFill>
                                    <a:srgbClr val="FF99FF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01" y="2767225"/>
                <a:ext cx="4516814" cy="100104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64729" y="621184"/>
            <a:ext cx="7992888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Чтобы бесконечная геометрическая прогрессия сходилась, нужно, чтобы её знаменатель </a:t>
            </a:r>
            <a:r>
              <a:rPr lang="en-US" sz="2200" b="1" i="1" dirty="0" smtClean="0">
                <a:solidFill>
                  <a:srgbClr val="FFFF00"/>
                </a:solidFill>
              </a:rPr>
              <a:t>q</a:t>
            </a:r>
            <a:r>
              <a:rPr lang="ru-RU" sz="2200" b="1" i="1" dirty="0" smtClean="0">
                <a:solidFill>
                  <a:srgbClr val="FFFF00"/>
                </a:solidFill>
              </a:rPr>
              <a:t> </a:t>
            </a:r>
            <a:r>
              <a:rPr lang="ru-RU" sz="2200" b="1" dirty="0" smtClean="0">
                <a:solidFill>
                  <a:schemeClr val="bg1"/>
                </a:solidFill>
              </a:rPr>
              <a:t> был … </a:t>
            </a:r>
            <a:endParaRPr lang="ru-RU" sz="22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72560" y="3797362"/>
                <a:ext cx="4276299" cy="982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/>
                        <m:e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800" i="1">
                                  <a:solidFill>
                                    <a:srgbClr val="FF99FF"/>
                                  </a:solidFill>
                                  <a:latin typeface="Cambria Math"/>
                                </a:rPr>
                                <m:t>𝑞</m:t>
                              </m:r>
                              <m:r>
                                <a:rPr lang="en-US" sz="2800" i="1">
                                  <a:solidFill>
                                    <a:srgbClr val="FF99FF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28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lang="en-US" sz="28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28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→∞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8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8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𝑞</m:t>
                                      </m:r>
                                    </m:e>
                                    <m:sup>
                                      <m:r>
                                        <a:rPr lang="en-US" sz="28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sup>
                                  </m:sSup>
                                  <m:r>
                                    <a:rPr lang="en-US" sz="2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560" y="3797362"/>
                <a:ext cx="4276299" cy="9828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72560" y="4749034"/>
                <a:ext cx="3086551" cy="982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/>
                        <m:e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800" i="1">
                                  <a:solidFill>
                                    <a:srgbClr val="FF99FF"/>
                                  </a:solidFill>
                                  <a:latin typeface="Cambria Math"/>
                                </a:rPr>
                                <m:t>𝑞</m:t>
                              </m:r>
                              <m:r>
                                <a:rPr lang="en-US" sz="2800" i="1">
                                  <a:solidFill>
                                    <a:srgbClr val="FF99FF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d>
                                <m:dPr>
                                  <m:ctrlPr>
                                    <a:rPr lang="en-US" sz="28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fName>
                            <m:e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560" y="4749034"/>
                <a:ext cx="3086551" cy="9828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339380" y="4736717"/>
                <a:ext cx="2182329" cy="982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/>
                        <m:e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FF99FF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800" i="1">
                                  <a:solidFill>
                                    <a:srgbClr val="FF99FF"/>
                                  </a:solidFill>
                                  <a:latin typeface="Cambria Math"/>
                                </a:rPr>
                                <m:t>𝑞</m:t>
                              </m:r>
                              <m:r>
                                <a:rPr lang="en-US" sz="2800" i="1">
                                  <a:solidFill>
                                    <a:srgbClr val="FF99FF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80" y="4736717"/>
                <a:ext cx="2182329" cy="9828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070985" y="4763549"/>
                <a:ext cx="2152320" cy="982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/>
                        <m:e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sz="2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𝑞</m:t>
                              </m:r>
                            </m:den>
                          </m:f>
                        </m:e>
                      </m:func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𝑆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0985" y="4763549"/>
                <a:ext cx="2152320" cy="9828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71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48842"/>
            <a:ext cx="9699036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3"/>
              <p:cNvSpPr txBox="1">
                <a:spLocks noChangeArrowheads="1"/>
              </p:cNvSpPr>
              <p:nvPr/>
            </p:nvSpPr>
            <p:spPr>
              <a:xfrm>
                <a:off x="564729" y="621184"/>
                <a:ext cx="7992888" cy="12956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200" b="1" dirty="0">
                    <a:solidFill>
                      <a:schemeClr val="bg1"/>
                    </a:solidFill>
                  </a:rPr>
                  <a:t>Если знаменатель </a:t>
                </a:r>
                <a:r>
                  <a:rPr lang="en-US" sz="2200" b="1" i="1" dirty="0">
                    <a:solidFill>
                      <a:srgbClr val="FFFF00"/>
                    </a:solidFill>
                    <a:latin typeface="Cambria" pitchFamily="18" charset="0"/>
                  </a:rPr>
                  <a:t>q</a:t>
                </a:r>
                <a:r>
                  <a:rPr lang="ru-RU" sz="2200" b="1" i="1" dirty="0">
                    <a:solidFill>
                      <a:srgbClr val="FFFF00"/>
                    </a:solidFill>
                  </a:rPr>
                  <a:t>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геометрической прогрессии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</a:rPr>
                  <a:t> удовлетворяет неравенству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𝒒</m:t>
                        </m:r>
                      </m:e>
                    </m:d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ru-RU" sz="24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r>
                  <a:rPr lang="ru-RU" sz="2400" b="1" dirty="0" smtClean="0">
                    <a:solidFill>
                      <a:srgbClr val="FFFF00"/>
                    </a:solidFill>
                  </a:rPr>
                  <a:t>, </a:t>
                </a:r>
                <a:r>
                  <a:rPr lang="ru-RU" sz="2200" b="1" dirty="0">
                    <a:solidFill>
                      <a:schemeClr val="bg1"/>
                    </a:solidFill>
                  </a:rPr>
                  <a:t>то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сумма </a:t>
                </a:r>
                <a:r>
                  <a:rPr lang="en-US" sz="2200" b="1" dirty="0" smtClean="0">
                    <a:solidFill>
                      <a:schemeClr val="bg1"/>
                    </a:solidFill>
                  </a:rPr>
                  <a:t>S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 прогрессии вычисляется по формуле</a:t>
                </a:r>
                <a:endParaRPr lang="ru-RU" sz="2200" b="1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r>
                  <a:rPr lang="ru-RU" sz="2200" b="1" dirty="0" smtClean="0">
                    <a:solidFill>
                      <a:schemeClr val="bg1"/>
                    </a:solidFill>
                  </a:rPr>
                  <a:t> </a:t>
                </a:r>
                <a:endParaRPr lang="ru-RU" sz="2200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29" y="621184"/>
                <a:ext cx="7992888" cy="1295648"/>
              </a:xfrm>
              <a:prstGeom prst="rect">
                <a:avLst/>
              </a:prstGeom>
              <a:blipFill rotWithShape="1">
                <a:blip r:embed="rId3"/>
                <a:stretch>
                  <a:fillRect l="-992" t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2722891" y="2013520"/>
            <a:ext cx="3289269" cy="1703512"/>
          </a:xfrm>
          <a:prstGeom prst="rect">
            <a:avLst/>
          </a:prstGeom>
          <a:noFill/>
          <a:ln w="38100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724446" y="2043816"/>
                <a:ext cx="3143698" cy="16192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48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4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4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48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4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𝑞</m:t>
                          </m:r>
                        </m:den>
                      </m:f>
                    </m:oMath>
                  </m:oMathPara>
                </a14:m>
                <a:endParaRPr lang="ru-RU" sz="48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4446" y="2043816"/>
                <a:ext cx="3143698" cy="161922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0396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48842"/>
            <a:ext cx="9699036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39551" y="620689"/>
                <a:ext cx="8145501" cy="165618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800" dirty="0" smtClean="0">
                    <a:solidFill>
                      <a:schemeClr val="bg1"/>
                    </a:solidFill>
                  </a:rPr>
                  <a:t>Найдите сумму геометрической прогрессии</a:t>
                </a:r>
              </a:p>
              <a:p>
                <a:pPr marL="0" indent="0">
                  <a:buNone/>
                </a:pPr>
                <a:r>
                  <a:rPr lang="ru-RU" sz="4000" dirty="0" smtClean="0">
                    <a:solidFill>
                      <a:schemeClr val="bg1"/>
                    </a:solidFill>
                  </a:rPr>
                  <a:t>4, 2, 1,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ru-RU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, </m:t>
                    </m:r>
                    <m:f>
                      <m:fPr>
                        <m:ctrlPr>
                          <a:rPr lang="ru-RU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ru-RU" sz="4000" b="0" i="1" smtClean="0">
                        <a:solidFill>
                          <a:schemeClr val="bg1"/>
                        </a:solidFill>
                        <a:latin typeface="Cambria Math"/>
                      </a:rPr>
                      <m:t>, …</m:t>
                    </m:r>
                  </m:oMath>
                </a14:m>
                <a:endParaRPr lang="ru-RU" sz="4000" dirty="0">
                  <a:solidFill>
                    <a:schemeClr val="bg1"/>
                  </a:solidFill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5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1" y="620689"/>
                <a:ext cx="8145501" cy="1656183"/>
              </a:xfrm>
              <a:blipFill rotWithShape="1">
                <a:blip r:embed="rId3"/>
                <a:stretch>
                  <a:fillRect l="-2695" t="-3309" b="-22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94473" y="2904124"/>
                <a:ext cx="1916760" cy="982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8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2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𝑞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473" y="2904124"/>
                <a:ext cx="1916760" cy="9828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бъект 2"/>
          <p:cNvSpPr txBox="1">
            <a:spLocks/>
          </p:cNvSpPr>
          <p:nvPr/>
        </p:nvSpPr>
        <p:spPr>
          <a:xfrm>
            <a:off x="497502" y="2429273"/>
            <a:ext cx="1842249" cy="4956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Решение: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50275" y="4005064"/>
                <a:ext cx="1860958" cy="11104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𝑞</m:t>
                      </m:r>
                      <m:r>
                        <a:rPr lang="en-US" sz="32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3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275" y="4005064"/>
                <a:ext cx="1860958" cy="11104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496718" y="4033214"/>
                <a:ext cx="1858008" cy="11078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32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3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6718" y="4033214"/>
                <a:ext cx="1858008" cy="11078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50274" y="5149605"/>
                <a:ext cx="5505902" cy="945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0,5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=4</m:t>
                      </m:r>
                      <m:r>
                        <a:rPr lang="ru-RU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:0,5=40 :5=8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274" y="5149605"/>
                <a:ext cx="5505902" cy="94583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2" descr="C:\Documents and Settings\Admin\Мои документы\Downloads\Школа\grandfather-bald-head-bald-patch-bald-man-grandpa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800772"/>
            <a:ext cx="2369154" cy="2818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697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439</Words>
  <Application>Microsoft Office PowerPoint</Application>
  <PresentationFormat>Экран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Сумма бесконечной геометрической прогрессии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Графики функций</dc:title>
  <dc:creator>Догадова</dc:creator>
  <cp:lastModifiedBy>Догадова</cp:lastModifiedBy>
  <cp:revision>99</cp:revision>
  <dcterms:created xsi:type="dcterms:W3CDTF">2016-08-08T13:26:46Z</dcterms:created>
  <dcterms:modified xsi:type="dcterms:W3CDTF">2018-02-25T11:55:18Z</dcterms:modified>
</cp:coreProperties>
</file>