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70" r:id="rId4"/>
    <p:sldId id="269" r:id="rId5"/>
    <p:sldId id="268" r:id="rId6"/>
    <p:sldId id="271" r:id="rId7"/>
    <p:sldId id="262" r:id="rId8"/>
    <p:sldId id="266" r:id="rId9"/>
    <p:sldId id="264" r:id="rId10"/>
    <p:sldId id="267" r:id="rId11"/>
    <p:sldId id="272" r:id="rId12"/>
    <p:sldId id="273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54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E33EA-9077-4339-913B-DBBFFD1EF8D9}" type="datetimeFigureOut">
              <a:rPr lang="ru-RU" smtClean="0"/>
              <a:t>26.11.2017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38FEA-4667-418C-9F90-3385037532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0151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E33EA-9077-4339-913B-DBBFFD1EF8D9}" type="datetimeFigureOut">
              <a:rPr lang="ru-RU" smtClean="0"/>
              <a:t>26.11.2017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38FEA-4667-418C-9F90-3385037532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129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E33EA-9077-4339-913B-DBBFFD1EF8D9}" type="datetimeFigureOut">
              <a:rPr lang="ru-RU" smtClean="0"/>
              <a:t>26.11.2017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38FEA-4667-418C-9F90-3385037532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8411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E33EA-9077-4339-913B-DBBFFD1EF8D9}" type="datetimeFigureOut">
              <a:rPr lang="ru-RU" smtClean="0"/>
              <a:t>26.11.2017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38FEA-4667-418C-9F90-3385037532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3705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E33EA-9077-4339-913B-DBBFFD1EF8D9}" type="datetimeFigureOut">
              <a:rPr lang="ru-RU" smtClean="0"/>
              <a:t>26.11.2017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38FEA-4667-418C-9F90-3385037532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9768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E33EA-9077-4339-913B-DBBFFD1EF8D9}" type="datetimeFigureOut">
              <a:rPr lang="ru-RU" smtClean="0"/>
              <a:t>26.11.2017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38FEA-4667-418C-9F90-3385037532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0353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E33EA-9077-4339-913B-DBBFFD1EF8D9}" type="datetimeFigureOut">
              <a:rPr lang="ru-RU" smtClean="0"/>
              <a:t>26.11.2017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38FEA-4667-418C-9F90-3385037532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8787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E33EA-9077-4339-913B-DBBFFD1EF8D9}" type="datetimeFigureOut">
              <a:rPr lang="ru-RU" smtClean="0"/>
              <a:t>26.11.2017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38FEA-4667-418C-9F90-3385037532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4104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E33EA-9077-4339-913B-DBBFFD1EF8D9}" type="datetimeFigureOut">
              <a:rPr lang="ru-RU" smtClean="0"/>
              <a:t>26.11.2017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38FEA-4667-418C-9F90-3385037532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1202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E33EA-9077-4339-913B-DBBFFD1EF8D9}" type="datetimeFigureOut">
              <a:rPr lang="ru-RU" smtClean="0"/>
              <a:t>26.11.2017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38FEA-4667-418C-9F90-3385037532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4534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E33EA-9077-4339-913B-DBBFFD1EF8D9}" type="datetimeFigureOut">
              <a:rPr lang="ru-RU" smtClean="0"/>
              <a:t>26.11.2017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38FEA-4667-418C-9F90-3385037532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7630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FE33EA-9077-4339-913B-DBBFFD1EF8D9}" type="datetimeFigureOut">
              <a:rPr lang="ru-RU" smtClean="0"/>
              <a:t>26.11.2017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D38FEA-4667-418C-9F90-3385037532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0263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7" Type="http://schemas.openxmlformats.org/officeDocument/2006/relationships/image" Target="../media/image4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7.png"/><Relationship Id="rId5" Type="http://schemas.openxmlformats.org/officeDocument/2006/relationships/image" Target="../media/image46.png"/><Relationship Id="rId4" Type="http://schemas.openxmlformats.org/officeDocument/2006/relationships/image" Target="../media/image4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2.png"/><Relationship Id="rId5" Type="http://schemas.openxmlformats.org/officeDocument/2006/relationships/image" Target="../media/image51.png"/><Relationship Id="rId4" Type="http://schemas.openxmlformats.org/officeDocument/2006/relationships/image" Target="../media/image5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13" Type="http://schemas.openxmlformats.org/officeDocument/2006/relationships/image" Target="../media/image27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12" Type="http://schemas.openxmlformats.org/officeDocument/2006/relationships/image" Target="../media/image2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11" Type="http://schemas.openxmlformats.org/officeDocument/2006/relationships/image" Target="../media/image25.png"/><Relationship Id="rId5" Type="http://schemas.openxmlformats.org/officeDocument/2006/relationships/image" Target="../media/image19.png"/><Relationship Id="rId15" Type="http://schemas.openxmlformats.org/officeDocument/2006/relationships/image" Target="../media/image29.png"/><Relationship Id="rId10" Type="http://schemas.openxmlformats.org/officeDocument/2006/relationships/image" Target="../media/image24.png"/><Relationship Id="rId4" Type="http://schemas.openxmlformats.org/officeDocument/2006/relationships/image" Target="../media/image18.png"/><Relationship Id="rId9" Type="http://schemas.openxmlformats.org/officeDocument/2006/relationships/image" Target="../media/image23.png"/><Relationship Id="rId14" Type="http://schemas.openxmlformats.org/officeDocument/2006/relationships/image" Target="../media/image28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3" Type="http://schemas.openxmlformats.org/officeDocument/2006/relationships/image" Target="../media/image30.png"/><Relationship Id="rId7" Type="http://schemas.openxmlformats.org/officeDocument/2006/relationships/image" Target="../media/image3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png"/><Relationship Id="rId11" Type="http://schemas.openxmlformats.org/officeDocument/2006/relationships/image" Target="../media/image38.png"/><Relationship Id="rId5" Type="http://schemas.openxmlformats.org/officeDocument/2006/relationships/image" Target="../media/image32.png"/><Relationship Id="rId10" Type="http://schemas.openxmlformats.org/officeDocument/2006/relationships/image" Target="../media/image37.png"/><Relationship Id="rId4" Type="http://schemas.openxmlformats.org/officeDocument/2006/relationships/image" Target="../media/image31.png"/><Relationship Id="rId9" Type="http://schemas.openxmlformats.org/officeDocument/2006/relationships/image" Target="../media/image3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7" Type="http://schemas.openxmlformats.org/officeDocument/2006/relationships/image" Target="../media/image4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2.png"/><Relationship Id="rId5" Type="http://schemas.openxmlformats.org/officeDocument/2006/relationships/image" Target="../media/image41.png"/><Relationship Id="rId4" Type="http://schemas.openxmlformats.org/officeDocument/2006/relationships/image" Target="../media/image4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Admin\Мои документы\ПРЕЗЕНТАЦИИ_шаблоны\Презентации_образцы\Школа\526_detective_ppt\template_mai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08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707904" y="1772816"/>
            <a:ext cx="5040560" cy="216024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Простейшие тригонометрические уравнения 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(второй способ решения)</a:t>
            </a: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707904" y="4221088"/>
            <a:ext cx="5040560" cy="720080"/>
          </a:xfrm>
        </p:spPr>
        <p:txBody>
          <a:bodyPr>
            <a:normAutofit/>
          </a:bodyPr>
          <a:lstStyle/>
          <a:p>
            <a:pPr lvl="0" fontAlgn="base">
              <a:spcAft>
                <a:spcPct val="0"/>
              </a:spcAft>
            </a:pPr>
            <a:r>
              <a:rPr lang="ru-RU" sz="36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Алгебра, 10 </a:t>
            </a:r>
            <a:r>
              <a:rPr lang="ru-RU" sz="3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класс</a:t>
            </a:r>
            <a:endParaRPr lang="es-ES" sz="36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 rot="304069">
                <a:off x="2236617" y="5791557"/>
                <a:ext cx="2742546" cy="7848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5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𝑐𝑜𝑠𝑥</m:t>
                      </m:r>
                      <m:r>
                        <a:rPr lang="en-US" sz="45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45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𝑎</m:t>
                      </m:r>
                      <m:r>
                        <a:rPr lang="en-US" sz="45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,</m:t>
                      </m:r>
                    </m:oMath>
                  </m:oMathPara>
                </a14:m>
                <a:endParaRPr lang="ru-RU" sz="45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304069">
                <a:off x="2236617" y="5791557"/>
                <a:ext cx="2742546" cy="78483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 rot="21025002">
                <a:off x="4755688" y="5613681"/>
                <a:ext cx="2627129" cy="7848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500" b="0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𝑠𝑖𝑛𝑥</m:t>
                      </m:r>
                      <m:r>
                        <a:rPr lang="en-US" sz="4500" b="0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4500" b="0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𝑎</m:t>
                      </m:r>
                      <m:r>
                        <a:rPr lang="en-US" sz="4500" b="0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,</m:t>
                      </m:r>
                    </m:oMath>
                  </m:oMathPara>
                </a14:m>
                <a:endParaRPr lang="ru-RU" sz="45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21025002">
                <a:off x="4755688" y="5613681"/>
                <a:ext cx="2627129" cy="78483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 rot="21337444">
                <a:off x="6575528" y="5904016"/>
                <a:ext cx="2308132" cy="7848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500" b="0" i="1" smtClean="0">
                          <a:solidFill>
                            <a:srgbClr val="00B050"/>
                          </a:solidFill>
                          <a:latin typeface="Cambria Math"/>
                        </a:rPr>
                        <m:t>𝑡𝑔𝑥</m:t>
                      </m:r>
                      <m:r>
                        <a:rPr lang="en-US" sz="4500" b="0" i="1" smtClean="0">
                          <a:solidFill>
                            <a:srgbClr val="00B05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4500" b="0" i="1" smtClean="0">
                          <a:solidFill>
                            <a:srgbClr val="00B050"/>
                          </a:solidFill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ru-RU" sz="4500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21337444">
                <a:off x="6575528" y="5904016"/>
                <a:ext cx="2308132" cy="78483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69892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Admin\Мои документы\ПРЕЗЕНТАЦИИ_шаблоны\Презентации_образцы\Школа\526_detective_ppt\template_interna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3670754" y="3429000"/>
            <a:ext cx="6190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/>
              <a:t>…,</a:t>
            </a:r>
            <a:endParaRPr lang="ru-RU" sz="36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Определение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ru-RU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323528" y="1600200"/>
                <a:ext cx="8640960" cy="452596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ru-RU" sz="3100" u="sng" dirty="0">
                    <a:latin typeface="Times New Roman" pitchFamily="18" charset="0"/>
                    <a:cs typeface="Times New Roman" pitchFamily="18" charset="0"/>
                  </a:rPr>
                  <a:t>Арккотангенсом числа </a:t>
                </a:r>
                <a:r>
                  <a:rPr lang="en-US" sz="3100" b="1" i="1" u="sng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a</a:t>
                </a:r>
                <a:r>
                  <a:rPr lang="en-US" sz="3100" b="1" i="1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3100" dirty="0">
                    <a:latin typeface="Times New Roman" pitchFamily="18" charset="0"/>
                    <a:cs typeface="Times New Roman" pitchFamily="18" charset="0"/>
                  </a:rPr>
                  <a:t>называется такое число из интервала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ru-RU" sz="31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ru-RU" sz="31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𝟎</m:t>
                        </m:r>
                        <m:r>
                          <a:rPr lang="ru-RU" sz="31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; </m:t>
                        </m:r>
                        <m:r>
                          <a:rPr lang="ru-RU" sz="3100" b="1" i="1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𝝅</m:t>
                        </m:r>
                      </m:e>
                    </m:d>
                  </m:oMath>
                </a14:m>
                <a:r>
                  <a:rPr lang="ru-RU" sz="3100" dirty="0">
                    <a:latin typeface="Times New Roman" pitchFamily="18" charset="0"/>
                    <a:cs typeface="Times New Roman" pitchFamily="18" charset="0"/>
                  </a:rPr>
                  <a:t>, котангенс которого равен </a:t>
                </a:r>
                <a:r>
                  <a:rPr lang="en-US" sz="3100" b="1" i="1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a</a:t>
                </a:r>
                <a:r>
                  <a:rPr lang="ru-RU" sz="3100" dirty="0">
                    <a:latin typeface="Times New Roman" pitchFamily="18" charset="0"/>
                    <a:cs typeface="Times New Roman" pitchFamily="18" charset="0"/>
                  </a:rPr>
                  <a:t>.</a:t>
                </a: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23528" y="1600200"/>
                <a:ext cx="8640960" cy="4525963"/>
              </a:xfrm>
              <a:blipFill rotWithShape="1">
                <a:blip r:embed="rId3"/>
                <a:stretch>
                  <a:fillRect l="-1693" t="-175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23528" y="2965191"/>
                <a:ext cx="3677102" cy="125778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/>
                        </a:rPr>
                        <m:t>7</m:t>
                      </m:r>
                      <m:r>
                        <a:rPr lang="ru-RU" sz="3600" b="0" i="1" smtClean="0">
                          <a:latin typeface="Cambria Math"/>
                        </a:rPr>
                        <m:t>) </m:t>
                      </m:r>
                      <m:r>
                        <a:rPr lang="en-US" sz="3600" b="0" i="1" smtClean="0">
                          <a:latin typeface="Cambria Math"/>
                        </a:rPr>
                        <m:t>𝑎𝑟𝑐𝑐𝑡𝑔</m:t>
                      </m:r>
                      <m:f>
                        <m:fPr>
                          <m:ctrlPr>
                            <a:rPr lang="en-US" sz="3600" b="0" i="1" smtClean="0">
                              <a:latin typeface="Cambria Math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sz="3600" b="0" i="1" smtClean="0"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3600" b="0" i="1" smtClean="0">
                                  <a:latin typeface="Cambria Math"/>
                                </a:rPr>
                                <m:t>3</m:t>
                              </m:r>
                            </m:e>
                          </m:rad>
                        </m:num>
                        <m:den>
                          <m:r>
                            <a:rPr lang="en-US" sz="3600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a:rPr lang="en-US" sz="36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2965191"/>
                <a:ext cx="3677102" cy="125778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5004047" y="2965191"/>
                <a:ext cx="2456931" cy="12541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/>
                        </a:rPr>
                        <m:t>𝑐𝑡𝑔</m:t>
                      </m:r>
                      <m:r>
                        <a:rPr lang="ru-RU" sz="3600" b="0" i="1" smtClean="0">
                          <a:latin typeface="Cambria Math"/>
                        </a:rPr>
                        <m:t>…</m:t>
                      </m:r>
                      <m:r>
                        <a:rPr lang="en-US" sz="36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3600" b="0" i="1" smtClean="0">
                              <a:latin typeface="Cambria Math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sz="3600" b="0" i="1" smtClean="0"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3600" b="0" i="1" smtClean="0">
                                  <a:latin typeface="Cambria Math"/>
                                </a:rPr>
                                <m:t>3</m:t>
                              </m:r>
                            </m:e>
                          </m:rad>
                        </m:num>
                        <m:den>
                          <m:r>
                            <a:rPr lang="en-US" sz="3600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4047" y="2965191"/>
                <a:ext cx="2456931" cy="1254189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3641725" y="3229458"/>
                <a:ext cx="604653" cy="104541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600" b="1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ru-RU" sz="3600" b="1" i="1" dirty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𝝅</m:t>
                          </m:r>
                        </m:num>
                        <m:den>
                          <m:r>
                            <a:rPr lang="en-US" sz="3600" b="1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1725" y="3229458"/>
                <a:ext cx="604653" cy="1045414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766478" y="3229458"/>
                <a:ext cx="604653" cy="104541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600" b="1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ru-RU" sz="3600" b="1" i="1" dirty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𝝅</m:t>
                          </m:r>
                        </m:num>
                        <m:den>
                          <m:r>
                            <a:rPr lang="en-US" sz="3600" b="1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66478" y="3229458"/>
                <a:ext cx="604653" cy="1045414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68683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5" grpId="0"/>
      <p:bldP spid="6" grpId="0"/>
      <p:bldP spid="8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Admin\Мои документы\ПРЕЗЕНТАЦИИ_шаблоны\Презентации_образцы\Школа\526_detective_ppt\template_interna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Ещё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формулы:</a:t>
            </a:r>
            <a:endParaRPr lang="ru-RU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331640" y="1340768"/>
                <a:ext cx="6039795" cy="7848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4500" b="0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4500" b="0" i="0" smtClean="0">
                              <a:latin typeface="Cambria Math"/>
                            </a:rPr>
                            <m:t>arcsin</m:t>
                          </m:r>
                        </m:fName>
                        <m:e>
                          <m:d>
                            <m:dPr>
                              <m:ctrlPr>
                                <a:rPr lang="en-US" sz="45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4500" b="0" i="1" smtClean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4500" b="0" i="1" smtClean="0">
                                  <a:latin typeface="Cambria Math"/>
                                </a:rPr>
                                <m:t>𝑎</m:t>
                              </m:r>
                            </m:e>
                          </m:d>
                        </m:e>
                      </m:func>
                      <m:r>
                        <a:rPr lang="en-US" sz="4500" b="0" i="1" smtClean="0">
                          <a:latin typeface="Cambria Math"/>
                        </a:rPr>
                        <m:t>=</m:t>
                      </m:r>
                      <m:r>
                        <a:rPr lang="en-US" sz="4500" b="0" i="0" smtClean="0">
                          <a:latin typeface="Cambria Math"/>
                        </a:rPr>
                        <m:t>−</m:t>
                      </m:r>
                      <m:r>
                        <m:rPr>
                          <m:sty m:val="p"/>
                        </m:rPr>
                        <a:rPr lang="en-US" sz="4500">
                          <a:latin typeface="Cambria Math"/>
                        </a:rPr>
                        <m:t>arcsin</m:t>
                      </m:r>
                      <m:r>
                        <a:rPr lang="en-US" sz="4500" b="0" i="1" smtClean="0"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ru-RU" sz="4500" i="1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1640" y="1340768"/>
                <a:ext cx="6039795" cy="78483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1203637" y="2095462"/>
                <a:ext cx="6861366" cy="7848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4500" b="0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4500" b="0" i="0" smtClean="0">
                              <a:latin typeface="Cambria Math"/>
                            </a:rPr>
                            <m:t>arccos</m:t>
                          </m:r>
                        </m:fName>
                        <m:e>
                          <m:d>
                            <m:dPr>
                              <m:ctrlPr>
                                <a:rPr lang="en-US" sz="45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4500" b="0" i="1" smtClean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4500" b="0" i="1" smtClean="0">
                                  <a:latin typeface="Cambria Math"/>
                                </a:rPr>
                                <m:t>𝑎</m:t>
                              </m:r>
                            </m:e>
                          </m:d>
                        </m:e>
                      </m:func>
                      <m:r>
                        <a:rPr lang="en-US" sz="4500" b="0" i="1" smtClean="0">
                          <a:latin typeface="Cambria Math"/>
                        </a:rPr>
                        <m:t>=</m:t>
                      </m:r>
                      <m:r>
                        <a:rPr lang="el-GR" sz="4500" b="0" i="1" smtClean="0">
                          <a:latin typeface="Cambria Math"/>
                          <a:ea typeface="Cambria Math"/>
                        </a:rPr>
                        <m:t>𝜋</m:t>
                      </m:r>
                      <m:r>
                        <a:rPr lang="en-US" sz="4500" b="0" i="0" smtClean="0">
                          <a:latin typeface="Cambria Math"/>
                        </a:rPr>
                        <m:t>−</m:t>
                      </m:r>
                      <m:r>
                        <m:rPr>
                          <m:sty m:val="p"/>
                        </m:rPr>
                        <a:rPr lang="en-US" sz="4500">
                          <a:latin typeface="Cambria Math"/>
                        </a:rPr>
                        <m:t>arc</m:t>
                      </m:r>
                      <m:r>
                        <m:rPr>
                          <m:sty m:val="p"/>
                        </m:rPr>
                        <a:rPr lang="en-US" sz="4500" b="0" i="0" smtClean="0">
                          <a:latin typeface="Cambria Math"/>
                        </a:rPr>
                        <m:t>cos</m:t>
                      </m:r>
                      <m:r>
                        <a:rPr lang="en-US" sz="4500" b="0" i="1" smtClean="0"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ru-RU" sz="4500" i="1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3637" y="2095462"/>
                <a:ext cx="6861366" cy="78483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1500822" y="2912506"/>
                <a:ext cx="5593839" cy="7848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4500" b="0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4500" b="0" i="0" smtClean="0">
                              <a:latin typeface="Cambria Math"/>
                            </a:rPr>
                            <m:t>arctg</m:t>
                          </m:r>
                        </m:fName>
                        <m:e>
                          <m:d>
                            <m:dPr>
                              <m:ctrlPr>
                                <a:rPr lang="en-US" sz="45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4500" b="0" i="1" smtClean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4500" b="0" i="1" smtClean="0">
                                  <a:latin typeface="Cambria Math"/>
                                </a:rPr>
                                <m:t>𝑎</m:t>
                              </m:r>
                            </m:e>
                          </m:d>
                        </m:e>
                      </m:func>
                      <m:r>
                        <a:rPr lang="en-US" sz="4500" b="0" i="1" smtClean="0">
                          <a:latin typeface="Cambria Math"/>
                        </a:rPr>
                        <m:t>=</m:t>
                      </m:r>
                      <m:r>
                        <a:rPr lang="en-US" sz="4500" b="0" i="0" smtClean="0">
                          <a:latin typeface="Cambria Math"/>
                        </a:rPr>
                        <m:t>−</m:t>
                      </m:r>
                      <m:r>
                        <m:rPr>
                          <m:sty m:val="p"/>
                        </m:rPr>
                        <a:rPr lang="en-US" sz="4500">
                          <a:latin typeface="Cambria Math"/>
                        </a:rPr>
                        <m:t>arc</m:t>
                      </m:r>
                      <m:r>
                        <m:rPr>
                          <m:sty m:val="p"/>
                        </m:rPr>
                        <a:rPr lang="en-US" sz="4500" b="0" i="0" smtClean="0">
                          <a:latin typeface="Cambria Math"/>
                        </a:rPr>
                        <m:t>tg</m:t>
                      </m:r>
                      <m:r>
                        <a:rPr lang="en-US" sz="4500" b="0" i="1" smtClean="0"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ru-RU" sz="4500" i="1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00822" y="2912506"/>
                <a:ext cx="5593839" cy="78483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1214207" y="3697336"/>
                <a:ext cx="6757171" cy="7848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4500" b="0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4500" b="0" i="0" smtClean="0">
                              <a:latin typeface="Cambria Math"/>
                            </a:rPr>
                            <m:t>arcctg</m:t>
                          </m:r>
                        </m:fName>
                        <m:e>
                          <m:d>
                            <m:dPr>
                              <m:ctrlPr>
                                <a:rPr lang="en-US" sz="45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4500" b="0" i="1" smtClean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4500" b="0" i="1" smtClean="0">
                                  <a:latin typeface="Cambria Math"/>
                                </a:rPr>
                                <m:t>𝑎</m:t>
                              </m:r>
                            </m:e>
                          </m:d>
                        </m:e>
                      </m:func>
                      <m:r>
                        <a:rPr lang="en-US" sz="4500" b="0" i="1" smtClean="0">
                          <a:latin typeface="Cambria Math"/>
                        </a:rPr>
                        <m:t>=</m:t>
                      </m:r>
                      <m:r>
                        <a:rPr lang="el-GR" sz="4500" b="0" i="1" smtClean="0">
                          <a:latin typeface="Cambria Math"/>
                          <a:ea typeface="Cambria Math"/>
                        </a:rPr>
                        <m:t>𝜋</m:t>
                      </m:r>
                      <m:r>
                        <a:rPr lang="en-US" sz="4500" b="0" i="0" smtClean="0">
                          <a:latin typeface="Cambria Math"/>
                        </a:rPr>
                        <m:t>−</m:t>
                      </m:r>
                      <m:r>
                        <m:rPr>
                          <m:sty m:val="p"/>
                        </m:rPr>
                        <a:rPr lang="en-US" sz="4500">
                          <a:latin typeface="Cambria Math"/>
                        </a:rPr>
                        <m:t>arc</m:t>
                      </m:r>
                      <m:r>
                        <m:rPr>
                          <m:sty m:val="p"/>
                        </m:rPr>
                        <a:rPr lang="en-US" sz="4500" b="0" i="0" smtClean="0">
                          <a:latin typeface="Cambria Math"/>
                        </a:rPr>
                        <m:t>crg</m:t>
                      </m:r>
                      <m:r>
                        <a:rPr lang="en-US" sz="4500" b="0" i="1" smtClean="0"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ru-RU" sz="4500" i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4207" y="3697336"/>
                <a:ext cx="6757171" cy="78483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Прямоугольник 14"/>
          <p:cNvSpPr/>
          <p:nvPr/>
        </p:nvSpPr>
        <p:spPr>
          <a:xfrm>
            <a:off x="969002" y="1340768"/>
            <a:ext cx="7273925" cy="322199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2600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Admin\Мои документы\ПРЕЗЕНТАЦИИ_шаблоны\Презентации_образцы\Школа\526_detective_ppt\template_interna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Пример:</a:t>
            </a:r>
            <a:endParaRPr lang="ru-RU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578022" y="1403152"/>
                <a:ext cx="7987956" cy="294926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4500" b="0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4500" b="0" i="0" smtClean="0">
                              <a:latin typeface="Cambria Math"/>
                            </a:rPr>
                            <m:t>arccos</m:t>
                          </m:r>
                        </m:fName>
                        <m:e>
                          <m:d>
                            <m:dPr>
                              <m:ctrlPr>
                                <a:rPr lang="en-US" sz="45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4500" b="0" i="1" smtClean="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4500" b="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ru-RU" sz="4500" b="0" i="1" smtClean="0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ru-RU" sz="4500" b="0" i="1" smtClean="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</m:func>
                      <m:r>
                        <a:rPr lang="en-US" sz="4500" b="0" i="1" smtClean="0">
                          <a:latin typeface="Cambria Math"/>
                        </a:rPr>
                        <m:t>=</m:t>
                      </m:r>
                      <m:r>
                        <a:rPr lang="el-GR" sz="4500" b="0" i="1" smtClean="0">
                          <a:latin typeface="Cambria Math"/>
                          <a:ea typeface="Cambria Math"/>
                        </a:rPr>
                        <m:t>𝜋</m:t>
                      </m:r>
                      <m:r>
                        <a:rPr lang="en-US" sz="4500" b="0" i="0" smtClean="0">
                          <a:latin typeface="Cambria Math"/>
                        </a:rPr>
                        <m:t>−</m:t>
                      </m:r>
                      <m:r>
                        <m:rPr>
                          <m:sty m:val="p"/>
                        </m:rPr>
                        <a:rPr lang="en-US" sz="4500">
                          <a:latin typeface="Cambria Math"/>
                        </a:rPr>
                        <m:t>arc</m:t>
                      </m:r>
                      <m:r>
                        <m:rPr>
                          <m:sty m:val="p"/>
                        </m:rPr>
                        <a:rPr lang="en-US" sz="4500" b="0" i="0" smtClean="0">
                          <a:latin typeface="Cambria Math"/>
                        </a:rPr>
                        <m:t>cos</m:t>
                      </m:r>
                      <m:f>
                        <m:fPr>
                          <m:ctrlPr>
                            <a:rPr lang="en-US" sz="45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ru-RU" sz="45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ru-RU" sz="45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ru-RU" sz="45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sz="4500" b="0" i="1" dirty="0" smtClean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4500" b="0" i="1" smtClean="0">
                          <a:latin typeface="Cambria Math"/>
                        </a:rPr>
                        <m:t>=</m:t>
                      </m:r>
                      <m:r>
                        <a:rPr lang="ru-RU" sz="4500" b="0" i="1" smtClean="0">
                          <a:latin typeface="Cambria Math"/>
                          <a:ea typeface="Cambria Math"/>
                        </a:rPr>
                        <m:t>𝜋</m:t>
                      </m:r>
                      <m:r>
                        <a:rPr lang="ru-RU" sz="4500" b="0" i="1" smtClean="0">
                          <a:latin typeface="Cambria Math"/>
                          <a:ea typeface="Cambria Math"/>
                        </a:rPr>
                        <m:t>−</m:t>
                      </m:r>
                      <m:f>
                        <m:fPr>
                          <m:ctrlPr>
                            <a:rPr lang="ru-RU" sz="4500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ru-RU" sz="4500" b="0" i="1" smtClean="0"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ru-RU" sz="4500" b="0" i="1" smtClean="0">
                              <a:latin typeface="Cambria Math"/>
                              <a:ea typeface="Cambria Math"/>
                            </a:rPr>
                            <m:t>3</m:t>
                          </m:r>
                        </m:den>
                      </m:f>
                      <m:r>
                        <a:rPr lang="ru-RU" sz="4500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ru-RU" sz="4500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ru-RU" sz="45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  <m:r>
                            <a:rPr lang="ru-RU" sz="4500" b="0" i="1" smtClean="0"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ru-RU" sz="4500" b="0" i="1" smtClean="0">
                              <a:latin typeface="Cambria Math"/>
                              <a:ea typeface="Cambria Math"/>
                            </a:rPr>
                            <m:t>3</m:t>
                          </m:r>
                        </m:den>
                      </m:f>
                      <m:r>
                        <a:rPr lang="ru-RU" sz="4500" b="0" i="1" smtClean="0">
                          <a:latin typeface="Cambria Math"/>
                          <a:ea typeface="Cambria Math"/>
                        </a:rPr>
                        <m:t>.</m:t>
                      </m:r>
                    </m:oMath>
                  </m:oMathPara>
                </a14:m>
                <a:endParaRPr lang="ru-RU" sz="4500" b="0" i="1" dirty="0" smtClean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8022" y="1403152"/>
                <a:ext cx="7987956" cy="2949269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67061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Admin\Мои документы\ПРЕЗЕНТАЦИИ_шаблоны\Презентации_образцы\Школа\526_detective_ppt\template_interna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kumimoji="0" lang="ru-RU" sz="4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Формула </a:t>
            </a:r>
            <a:r>
              <a:rPr kumimoji="0" lang="en-US" sz="4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1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827088" y="1484313"/>
            <a:ext cx="7400624" cy="172878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080659" y="1513356"/>
                <a:ext cx="2742546" cy="7848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500" b="0" i="1" smtClean="0">
                          <a:latin typeface="Cambria Math"/>
                        </a:rPr>
                        <m:t>𝑐𝑜𝑠𝑥</m:t>
                      </m:r>
                      <m:r>
                        <a:rPr lang="en-US" sz="4500" b="0" i="1" smtClean="0">
                          <a:latin typeface="Cambria Math"/>
                        </a:rPr>
                        <m:t>=</m:t>
                      </m:r>
                      <m:r>
                        <a:rPr lang="en-US" sz="4500" b="0" i="1" smtClean="0">
                          <a:latin typeface="Cambria Math"/>
                        </a:rPr>
                        <m:t>𝑎</m:t>
                      </m:r>
                      <m:r>
                        <a:rPr lang="en-US" sz="4500" b="0" i="1" smtClean="0">
                          <a:latin typeface="Cambria Math"/>
                        </a:rPr>
                        <m:t>,</m:t>
                      </m:r>
                    </m:oMath>
                  </m:oMathPara>
                </a14:m>
                <a:endParaRPr lang="ru-RU" sz="45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0659" y="1513356"/>
                <a:ext cx="2742546" cy="78483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4464050" y="1563876"/>
                <a:ext cx="2646109" cy="7848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500" b="0" i="1" smtClean="0">
                          <a:latin typeface="Cambria Math"/>
                        </a:rPr>
                        <m:t>𝑎</m:t>
                      </m:r>
                      <m:r>
                        <a:rPr lang="en-US" sz="4500" b="0" i="1" smtClean="0">
                          <a:latin typeface="Cambria Math"/>
                          <a:ea typeface="Cambria Math"/>
                        </a:rPr>
                        <m:t>𝜖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4500" b="0" i="1" smtClean="0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sz="4500" b="0" i="1" smtClean="0">
                              <a:latin typeface="Cambria Math"/>
                              <a:ea typeface="Cambria Math"/>
                            </a:rPr>
                            <m:t>−1;1</m:t>
                          </m:r>
                        </m:e>
                      </m:d>
                    </m:oMath>
                  </m:oMathPara>
                </a14:m>
                <a:endParaRPr lang="ru-RU" sz="45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4050" y="1563876"/>
                <a:ext cx="2646109" cy="78483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080659" y="2317629"/>
                <a:ext cx="6605719" cy="7848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500" b="0" i="1" smtClean="0">
                          <a:latin typeface="Cambria Math"/>
                        </a:rPr>
                        <m:t>𝑥</m:t>
                      </m:r>
                      <m:r>
                        <a:rPr lang="en-US" sz="4500" b="0" i="1" smtClean="0">
                          <a:latin typeface="Cambria Math"/>
                        </a:rPr>
                        <m:t>=±</m:t>
                      </m:r>
                      <m:r>
                        <m:rPr>
                          <m:sty m:val="p"/>
                        </m:rPr>
                        <a:rPr lang="en-US" sz="4500" b="0" i="0" smtClean="0">
                          <a:latin typeface="Cambria Math"/>
                        </a:rPr>
                        <m:t>arccos</m:t>
                      </m:r>
                      <m:r>
                        <a:rPr lang="en-US" sz="4500" b="0" i="1" smtClean="0">
                          <a:latin typeface="Cambria Math"/>
                        </a:rPr>
                        <m:t>𝑎</m:t>
                      </m:r>
                      <m:r>
                        <a:rPr lang="en-US" sz="4500" b="0" i="1" smtClean="0">
                          <a:latin typeface="Cambria Math"/>
                        </a:rPr>
                        <m:t>+2</m:t>
                      </m:r>
                      <m:r>
                        <a:rPr lang="en-US" sz="4500" b="0" i="1" smtClean="0">
                          <a:latin typeface="Cambria Math"/>
                          <a:ea typeface="Cambria Math"/>
                        </a:rPr>
                        <m:t>𝜋</m:t>
                      </m:r>
                      <m:r>
                        <a:rPr lang="en-US" sz="4500" b="0" i="1" smtClean="0">
                          <a:latin typeface="Cambria Math"/>
                          <a:ea typeface="Cambria Math"/>
                        </a:rPr>
                        <m:t>𝑛</m:t>
                      </m:r>
                      <m:r>
                        <a:rPr lang="en-US" sz="4500" b="0" i="1" smtClean="0">
                          <a:latin typeface="Cambria Math"/>
                          <a:ea typeface="Cambria Math"/>
                        </a:rPr>
                        <m:t>, </m:t>
                      </m:r>
                      <m:r>
                        <a:rPr lang="en-US" sz="4500" b="0" i="1" smtClean="0">
                          <a:latin typeface="Cambria Math"/>
                          <a:ea typeface="Cambria Math"/>
                        </a:rPr>
                        <m:t>𝑛</m:t>
                      </m:r>
                      <m:r>
                        <a:rPr lang="en-US" sz="4500" b="0" i="1" smtClean="0">
                          <a:latin typeface="Cambria Math"/>
                          <a:ea typeface="Cambria Math"/>
                        </a:rPr>
                        <m:t>𝜖</m:t>
                      </m:r>
                      <m:r>
                        <a:rPr lang="en-US" sz="4500" b="0" i="1" smtClean="0">
                          <a:latin typeface="Cambria Math"/>
                          <a:ea typeface="Cambria Math"/>
                        </a:rPr>
                        <m:t>𝑍</m:t>
                      </m:r>
                    </m:oMath>
                  </m:oMathPara>
                </a14:m>
                <a:endParaRPr lang="ru-RU" sz="45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0659" y="2317629"/>
                <a:ext cx="6605719" cy="78483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8317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Admin\Мои документы\ПРЕЗЕНТАЦИИ_шаблоны\Презентации_образцы\Школа\526_detective_ppt\template_interna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kumimoji="0" lang="ru-RU" sz="4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Формула </a:t>
            </a:r>
            <a:r>
              <a:rPr kumimoji="0" lang="en-US" sz="4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2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827088" y="1484313"/>
            <a:ext cx="7400624" cy="172878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080659" y="1513356"/>
                <a:ext cx="2627129" cy="7848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500" b="0" i="1" smtClean="0">
                          <a:latin typeface="Cambria Math"/>
                        </a:rPr>
                        <m:t>𝑠𝑖𝑛𝑥</m:t>
                      </m:r>
                      <m:r>
                        <a:rPr lang="en-US" sz="4500" b="0" i="1" smtClean="0">
                          <a:latin typeface="Cambria Math"/>
                        </a:rPr>
                        <m:t>=</m:t>
                      </m:r>
                      <m:r>
                        <a:rPr lang="en-US" sz="4500" b="0" i="1" smtClean="0">
                          <a:latin typeface="Cambria Math"/>
                        </a:rPr>
                        <m:t>𝑎</m:t>
                      </m:r>
                      <m:r>
                        <a:rPr lang="en-US" sz="4500" b="0" i="1" smtClean="0">
                          <a:latin typeface="Cambria Math"/>
                        </a:rPr>
                        <m:t>,</m:t>
                      </m:r>
                    </m:oMath>
                  </m:oMathPara>
                </a14:m>
                <a:endParaRPr lang="ru-RU" sz="45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0659" y="1513356"/>
                <a:ext cx="2627129" cy="78483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4464050" y="1563876"/>
                <a:ext cx="2646109" cy="7848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500" b="0" i="1" smtClean="0">
                          <a:latin typeface="Cambria Math"/>
                        </a:rPr>
                        <m:t>𝑎</m:t>
                      </m:r>
                      <m:r>
                        <a:rPr lang="en-US" sz="4500" b="0" i="1" smtClean="0">
                          <a:latin typeface="Cambria Math"/>
                          <a:ea typeface="Cambria Math"/>
                        </a:rPr>
                        <m:t>𝜖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4500" b="0" i="1" smtClean="0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sz="4500" b="0" i="1" smtClean="0">
                              <a:latin typeface="Cambria Math"/>
                              <a:ea typeface="Cambria Math"/>
                            </a:rPr>
                            <m:t>−1;1</m:t>
                          </m:r>
                        </m:e>
                      </m:d>
                    </m:oMath>
                  </m:oMathPara>
                </a14:m>
                <a:endParaRPr lang="ru-RU" sz="45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4050" y="1563876"/>
                <a:ext cx="2646109" cy="78483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916288" y="2298186"/>
                <a:ext cx="7311424" cy="7848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500" b="0" i="1" smtClean="0">
                          <a:latin typeface="Cambria Math"/>
                        </a:rPr>
                        <m:t>𝑥</m:t>
                      </m:r>
                      <m:r>
                        <a:rPr lang="en-US" sz="45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4500" b="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5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4500" b="0" i="1" smtClean="0">
                                  <a:latin typeface="Cambria Math"/>
                                </a:rPr>
                                <m:t>−1</m:t>
                              </m:r>
                            </m:e>
                          </m:d>
                        </m:e>
                        <m:sup>
                          <m:r>
                            <a:rPr lang="en-US" sz="4500" b="0" i="1" smtClean="0">
                              <a:latin typeface="Cambria Math"/>
                            </a:rPr>
                            <m:t>𝑛</m:t>
                          </m:r>
                        </m:sup>
                      </m:sSup>
                      <m:r>
                        <m:rPr>
                          <m:sty m:val="p"/>
                        </m:rPr>
                        <a:rPr lang="en-US" sz="4500" b="0" i="0" smtClean="0">
                          <a:latin typeface="Cambria Math"/>
                        </a:rPr>
                        <m:t>arcsin</m:t>
                      </m:r>
                      <m:r>
                        <a:rPr lang="en-US" sz="4500" b="0" i="1" smtClean="0">
                          <a:latin typeface="Cambria Math"/>
                        </a:rPr>
                        <m:t>𝑎</m:t>
                      </m:r>
                      <m:r>
                        <a:rPr lang="en-US" sz="4500" b="0" i="1" smtClean="0">
                          <a:latin typeface="Cambria Math"/>
                        </a:rPr>
                        <m:t>+</m:t>
                      </m:r>
                      <m:r>
                        <a:rPr lang="en-US" sz="4500" b="0" i="1" smtClean="0">
                          <a:latin typeface="Cambria Math"/>
                          <a:ea typeface="Cambria Math"/>
                        </a:rPr>
                        <m:t>𝜋</m:t>
                      </m:r>
                      <m:r>
                        <a:rPr lang="en-US" sz="4500" b="0" i="1" smtClean="0">
                          <a:latin typeface="Cambria Math"/>
                          <a:ea typeface="Cambria Math"/>
                        </a:rPr>
                        <m:t>𝑛</m:t>
                      </m:r>
                      <m:r>
                        <a:rPr lang="en-US" sz="4500" b="0" i="1" smtClean="0">
                          <a:latin typeface="Cambria Math"/>
                          <a:ea typeface="Cambria Math"/>
                        </a:rPr>
                        <m:t>, </m:t>
                      </m:r>
                      <m:r>
                        <a:rPr lang="en-US" sz="4500" b="0" i="1" smtClean="0">
                          <a:latin typeface="Cambria Math"/>
                          <a:ea typeface="Cambria Math"/>
                        </a:rPr>
                        <m:t>𝑛</m:t>
                      </m:r>
                      <m:r>
                        <a:rPr lang="en-US" sz="4500" b="0" i="1" smtClean="0">
                          <a:latin typeface="Cambria Math"/>
                          <a:ea typeface="Cambria Math"/>
                        </a:rPr>
                        <m:t>𝜖</m:t>
                      </m:r>
                      <m:r>
                        <a:rPr lang="en-US" sz="4500" b="0" i="1" smtClean="0">
                          <a:latin typeface="Cambria Math"/>
                          <a:ea typeface="Cambria Math"/>
                        </a:rPr>
                        <m:t>𝑍</m:t>
                      </m:r>
                    </m:oMath>
                  </m:oMathPara>
                </a14:m>
                <a:endParaRPr lang="ru-RU" sz="45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6288" y="2298186"/>
                <a:ext cx="7311424" cy="78483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91353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Admin\Мои документы\ПРЕЗЕНТАЦИИ_шаблоны\Презентации_образцы\Школа\526_detective_ppt\template_interna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kumimoji="0" lang="ru-RU" sz="4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Формула </a:t>
            </a:r>
            <a:r>
              <a:rPr kumimoji="0" lang="en-US" sz="4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3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827088" y="1484313"/>
            <a:ext cx="7273925" cy="172878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115616" y="1507048"/>
                <a:ext cx="2426754" cy="7848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500" b="0" i="1" smtClean="0">
                          <a:latin typeface="Cambria Math"/>
                        </a:rPr>
                        <m:t>𝑡𝑔𝑥</m:t>
                      </m:r>
                      <m:r>
                        <a:rPr lang="en-US" sz="4500" b="0" i="1" smtClean="0">
                          <a:latin typeface="Cambria Math"/>
                        </a:rPr>
                        <m:t>=</m:t>
                      </m:r>
                      <m:r>
                        <a:rPr lang="en-US" sz="4500" b="0" i="1" smtClean="0">
                          <a:latin typeface="Cambria Math"/>
                        </a:rPr>
                        <m:t>𝑎</m:t>
                      </m:r>
                      <m:r>
                        <a:rPr lang="en-US" sz="4500" b="0" i="1" smtClean="0">
                          <a:latin typeface="Cambria Math"/>
                        </a:rPr>
                        <m:t>,</m:t>
                      </m:r>
                    </m:oMath>
                  </m:oMathPara>
                </a14:m>
                <a:endParaRPr lang="ru-RU" sz="45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5616" y="1507048"/>
                <a:ext cx="2426754" cy="78483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4283968" y="1525419"/>
                <a:ext cx="3495252" cy="7848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500" b="0" i="1" smtClean="0">
                          <a:latin typeface="Cambria Math"/>
                        </a:rPr>
                        <m:t>𝑎</m:t>
                      </m:r>
                      <m:r>
                        <a:rPr lang="en-US" sz="4500" b="0" i="1" smtClean="0">
                          <a:latin typeface="Cambria Math"/>
                          <a:ea typeface="Cambria Math"/>
                        </a:rPr>
                        <m:t>𝜖</m:t>
                      </m:r>
                      <m:d>
                        <m:dPr>
                          <m:ctrlPr>
                            <a:rPr lang="en-US" sz="4500" b="0" i="1" smtClean="0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sz="4500" b="0" i="1" smtClean="0">
                              <a:latin typeface="Cambria Math"/>
                              <a:ea typeface="Cambria Math"/>
                            </a:rPr>
                            <m:t>−∞;+∞</m:t>
                          </m:r>
                        </m:e>
                      </m:d>
                    </m:oMath>
                  </m:oMathPara>
                </a14:m>
                <a:endParaRPr lang="ru-RU" sz="45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3968" y="1525419"/>
                <a:ext cx="3495252" cy="78483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099975" y="2298186"/>
                <a:ext cx="5526898" cy="7848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500" b="0" i="1" smtClean="0">
                          <a:latin typeface="Cambria Math"/>
                        </a:rPr>
                        <m:t>𝑥</m:t>
                      </m:r>
                      <m:r>
                        <a:rPr lang="en-US" sz="4500" b="0" i="1" smtClean="0">
                          <a:latin typeface="Cambria Math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4500" b="0" i="0" smtClean="0">
                          <a:latin typeface="Cambria Math"/>
                        </a:rPr>
                        <m:t>arctg</m:t>
                      </m:r>
                      <m:r>
                        <a:rPr lang="en-US" sz="4500" b="0" i="1" smtClean="0">
                          <a:latin typeface="Cambria Math"/>
                        </a:rPr>
                        <m:t>𝑎</m:t>
                      </m:r>
                      <m:r>
                        <a:rPr lang="en-US" sz="4500" b="0" i="1" smtClean="0">
                          <a:latin typeface="Cambria Math"/>
                        </a:rPr>
                        <m:t>+</m:t>
                      </m:r>
                      <m:r>
                        <a:rPr lang="en-US" sz="4500" b="0" i="1" smtClean="0">
                          <a:latin typeface="Cambria Math"/>
                          <a:ea typeface="Cambria Math"/>
                        </a:rPr>
                        <m:t>𝜋</m:t>
                      </m:r>
                      <m:r>
                        <a:rPr lang="en-US" sz="4500" b="0" i="1" smtClean="0">
                          <a:latin typeface="Cambria Math"/>
                          <a:ea typeface="Cambria Math"/>
                        </a:rPr>
                        <m:t>𝑛</m:t>
                      </m:r>
                      <m:r>
                        <a:rPr lang="en-US" sz="4500" b="0" i="1" smtClean="0">
                          <a:latin typeface="Cambria Math"/>
                          <a:ea typeface="Cambria Math"/>
                        </a:rPr>
                        <m:t>, </m:t>
                      </m:r>
                      <m:r>
                        <a:rPr lang="en-US" sz="4500" b="0" i="1" smtClean="0">
                          <a:latin typeface="Cambria Math"/>
                          <a:ea typeface="Cambria Math"/>
                        </a:rPr>
                        <m:t>𝑛</m:t>
                      </m:r>
                      <m:r>
                        <a:rPr lang="en-US" sz="4500" b="0" i="1" smtClean="0">
                          <a:latin typeface="Cambria Math"/>
                          <a:ea typeface="Cambria Math"/>
                        </a:rPr>
                        <m:t>𝜖</m:t>
                      </m:r>
                      <m:r>
                        <a:rPr lang="en-US" sz="4500" b="0" i="1" smtClean="0">
                          <a:latin typeface="Cambria Math"/>
                          <a:ea typeface="Cambria Math"/>
                        </a:rPr>
                        <m:t>𝑍</m:t>
                      </m:r>
                    </m:oMath>
                  </m:oMathPara>
                </a14:m>
                <a:endParaRPr lang="ru-RU" sz="45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9975" y="2298186"/>
                <a:ext cx="5526898" cy="78483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54453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Admin\Мои документы\ПРЕЗЕНТАЦИИ_шаблоны\Презентации_образцы\Школа\526_detective_ppt\template_interna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kumimoji="0" lang="ru-RU" sz="4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Формула 4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827088" y="1484313"/>
            <a:ext cx="7273925" cy="172878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115616" y="1507048"/>
                <a:ext cx="2692852" cy="7848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500" b="0" i="1" smtClean="0">
                          <a:latin typeface="Cambria Math"/>
                        </a:rPr>
                        <m:t>𝑐𝑡𝑔𝑥</m:t>
                      </m:r>
                      <m:r>
                        <a:rPr lang="en-US" sz="4500" b="0" i="1" smtClean="0">
                          <a:latin typeface="Cambria Math"/>
                        </a:rPr>
                        <m:t>=</m:t>
                      </m:r>
                      <m:r>
                        <a:rPr lang="en-US" sz="4500" b="0" i="1" smtClean="0">
                          <a:latin typeface="Cambria Math"/>
                        </a:rPr>
                        <m:t>𝑎</m:t>
                      </m:r>
                      <m:r>
                        <a:rPr lang="en-US" sz="4500" b="0" i="1" smtClean="0">
                          <a:latin typeface="Cambria Math"/>
                        </a:rPr>
                        <m:t>,</m:t>
                      </m:r>
                    </m:oMath>
                  </m:oMathPara>
                </a14:m>
                <a:endParaRPr lang="ru-RU" sz="45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5616" y="1507048"/>
                <a:ext cx="2692852" cy="78483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4283968" y="1525419"/>
                <a:ext cx="3495252" cy="7848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500" b="0" i="1" smtClean="0">
                          <a:latin typeface="Cambria Math"/>
                        </a:rPr>
                        <m:t>𝑎</m:t>
                      </m:r>
                      <m:r>
                        <a:rPr lang="en-US" sz="4500" b="0" i="1" smtClean="0">
                          <a:latin typeface="Cambria Math"/>
                          <a:ea typeface="Cambria Math"/>
                        </a:rPr>
                        <m:t>𝜖</m:t>
                      </m:r>
                      <m:d>
                        <m:dPr>
                          <m:ctrlPr>
                            <a:rPr lang="en-US" sz="4500" b="0" i="1" smtClean="0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sz="4500" b="0" i="1" smtClean="0">
                              <a:latin typeface="Cambria Math"/>
                              <a:ea typeface="Cambria Math"/>
                            </a:rPr>
                            <m:t>−∞;+∞</m:t>
                          </m:r>
                        </m:e>
                      </m:d>
                    </m:oMath>
                  </m:oMathPara>
                </a14:m>
                <a:endParaRPr lang="ru-RU" sz="45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3968" y="1525419"/>
                <a:ext cx="3495252" cy="78483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099975" y="2298186"/>
                <a:ext cx="5781776" cy="7848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500" b="0" i="1" smtClean="0">
                          <a:latin typeface="Cambria Math"/>
                        </a:rPr>
                        <m:t>𝑥</m:t>
                      </m:r>
                      <m:r>
                        <a:rPr lang="en-US" sz="4500" b="0" i="1" smtClean="0">
                          <a:latin typeface="Cambria Math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4500" b="0" i="0" smtClean="0">
                          <a:latin typeface="Cambria Math"/>
                        </a:rPr>
                        <m:t>arcctg</m:t>
                      </m:r>
                      <m:r>
                        <a:rPr lang="en-US" sz="4500" b="0" i="1" smtClean="0">
                          <a:latin typeface="Cambria Math"/>
                        </a:rPr>
                        <m:t>𝑎</m:t>
                      </m:r>
                      <m:r>
                        <a:rPr lang="en-US" sz="4500" b="0" i="1" smtClean="0">
                          <a:latin typeface="Cambria Math"/>
                        </a:rPr>
                        <m:t>+</m:t>
                      </m:r>
                      <m:r>
                        <a:rPr lang="en-US" sz="4500" b="0" i="1" smtClean="0">
                          <a:latin typeface="Cambria Math"/>
                          <a:ea typeface="Cambria Math"/>
                        </a:rPr>
                        <m:t>𝜋</m:t>
                      </m:r>
                      <m:r>
                        <a:rPr lang="en-US" sz="4500" b="0" i="1" smtClean="0">
                          <a:latin typeface="Cambria Math"/>
                          <a:ea typeface="Cambria Math"/>
                        </a:rPr>
                        <m:t>𝑛</m:t>
                      </m:r>
                      <m:r>
                        <a:rPr lang="en-US" sz="4500" b="0" i="1" smtClean="0">
                          <a:latin typeface="Cambria Math"/>
                          <a:ea typeface="Cambria Math"/>
                        </a:rPr>
                        <m:t>, </m:t>
                      </m:r>
                      <m:r>
                        <a:rPr lang="en-US" sz="4500" b="0" i="1" smtClean="0">
                          <a:latin typeface="Cambria Math"/>
                          <a:ea typeface="Cambria Math"/>
                        </a:rPr>
                        <m:t>𝑛</m:t>
                      </m:r>
                      <m:r>
                        <a:rPr lang="en-US" sz="4500" b="0" i="1" smtClean="0">
                          <a:latin typeface="Cambria Math"/>
                          <a:ea typeface="Cambria Math"/>
                        </a:rPr>
                        <m:t>𝜖</m:t>
                      </m:r>
                      <m:r>
                        <a:rPr lang="en-US" sz="4500" b="0" i="1" smtClean="0">
                          <a:latin typeface="Cambria Math"/>
                          <a:ea typeface="Cambria Math"/>
                        </a:rPr>
                        <m:t>𝑍</m:t>
                      </m:r>
                    </m:oMath>
                  </m:oMathPara>
                </a14:m>
                <a:endParaRPr lang="ru-RU" sz="45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9975" y="2298186"/>
                <a:ext cx="5781776" cy="78483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93554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Admin\Мои документы\ПРЕЗЕНТАЦИИ_шаблоны\Презентации_образцы\Школа\526_detective_ppt\template_interna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40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Замечание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1"/>
                <a:ext cx="8229600" cy="2260848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ru-RU" dirty="0" smtClean="0"/>
                  <a:t>При решении уравнений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𝑠𝑖𝑛𝑥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r>
                      <a:rPr lang="en-US" i="1">
                        <a:latin typeface="Cambria Math"/>
                      </a:rPr>
                      <m:t>𝑎</m:t>
                    </m:r>
                    <m:r>
                      <a:rPr lang="ru-RU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ru-RU" dirty="0" smtClean="0"/>
                  <a:t>и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𝑐𝑜𝑠𝑥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r>
                      <a:rPr lang="en-US" i="1">
                        <a:latin typeface="Cambria Math"/>
                      </a:rPr>
                      <m:t>𝑎</m:t>
                    </m:r>
                  </m:oMath>
                </a14:m>
                <a:endParaRPr lang="ru-RU" dirty="0"/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ru-RU" dirty="0" smtClean="0"/>
                  <a:t>при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/>
                      </a:rPr>
                      <m:t>𝒂</m:t>
                    </m:r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/>
                      </a:rPr>
                      <m:t>=</m:t>
                    </m:r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/>
                      </a:rPr>
                      <m:t>𝟎</m:t>
                    </m:r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/>
                      </a:rPr>
                      <m:t>, </m:t>
                    </m:r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/>
                      </a:rPr>
                      <m:t>𝒂</m:t>
                    </m:r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/>
                      </a:rPr>
                      <m:t>=±</m:t>
                    </m:r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𝟏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,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ru-RU" dirty="0" smtClean="0"/>
                  <a:t> </a:t>
                </a:r>
                <a:r>
                  <a:rPr lang="ru-RU" dirty="0" smtClean="0"/>
                  <a:t>мы имеем частные случаи, </a:t>
                </a:r>
                <a:r>
                  <a:rPr lang="ru-RU" dirty="0" smtClean="0"/>
                  <a:t>и уравнения </a:t>
                </a:r>
                <a:r>
                  <a:rPr lang="ru-RU" dirty="0" smtClean="0"/>
                  <a:t>решаются </a:t>
                </a:r>
                <a:r>
                  <a:rPr lang="ru-RU" dirty="0" smtClean="0"/>
                  <a:t>первым </a:t>
                </a:r>
                <a:r>
                  <a:rPr lang="ru-RU" dirty="0" smtClean="0"/>
                  <a:t>способом (с помощью числовой окружности).</a:t>
                </a:r>
                <a:endParaRPr lang="ru-RU" dirty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1"/>
                <a:ext cx="8229600" cy="2260848"/>
              </a:xfrm>
              <a:blipFill rotWithShape="1">
                <a:blip r:embed="rId3"/>
                <a:stretch>
                  <a:fillRect l="-1852" t="-3243" r="-9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00043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Admin\Мои документы\ПРЕЗЕНТАЦИИ_шаблоны\Презентации_образцы\Школа\526_detective_ppt\template_interna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Определение 1</a:t>
            </a:r>
            <a:endParaRPr lang="ru-RU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ru-RU" u="sng" dirty="0" smtClean="0">
                    <a:latin typeface="Times New Roman" pitchFamily="18" charset="0"/>
                    <a:cs typeface="Times New Roman" pitchFamily="18" charset="0"/>
                  </a:rPr>
                  <a:t>Арксинусом числа </a:t>
                </a:r>
                <a:r>
                  <a:rPr lang="en-US" b="1" i="1" u="sng" dirty="0" smtClean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a</a:t>
                </a:r>
                <a:r>
                  <a:rPr lang="en-US" b="1" i="1" dirty="0" smtClean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dirty="0" smtClean="0">
                    <a:latin typeface="Times New Roman" pitchFamily="18" charset="0"/>
                    <a:cs typeface="Times New Roman" pitchFamily="18" charset="0"/>
                  </a:rPr>
                  <a:t>называется такое число из отрезка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ru-RU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ru-RU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ru-RU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ru-RU" b="1" i="1" smtClean="0">
                                <a:solidFill>
                                  <a:srgbClr val="FF0000"/>
                                </a:solidFill>
                                <a:latin typeface="Cambria Math"/>
                                <a:ea typeface="Cambria Math"/>
                              </a:rPr>
                              <m:t>𝝅</m:t>
                            </m:r>
                          </m:num>
                          <m:den>
                            <m:r>
                              <a:rPr lang="ru-RU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𝟐</m:t>
                            </m:r>
                          </m:den>
                        </m:f>
                        <m:r>
                          <a:rPr lang="ru-RU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; </m:t>
                        </m:r>
                        <m:f>
                          <m:fPr>
                            <m:ctrlPr>
                              <a:rPr lang="ru-RU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ru-RU" b="1" i="1" smtClean="0">
                                <a:solidFill>
                                  <a:srgbClr val="FF0000"/>
                                </a:solidFill>
                                <a:latin typeface="Cambria Math"/>
                                <a:ea typeface="Cambria Math"/>
                              </a:rPr>
                              <m:t>𝝅</m:t>
                            </m:r>
                          </m:num>
                          <m:den>
                            <m:r>
                              <a:rPr lang="ru-RU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𝟐</m:t>
                            </m:r>
                          </m:den>
                        </m:f>
                      </m:e>
                    </m:d>
                  </m:oMath>
                </a14:m>
                <a:r>
                  <a:rPr lang="ru-RU" dirty="0" smtClean="0">
                    <a:latin typeface="Times New Roman" pitchFamily="18" charset="0"/>
                    <a:cs typeface="Times New Roman" pitchFamily="18" charset="0"/>
                  </a:rPr>
                  <a:t>, косинус которого равен </a:t>
                </a:r>
                <a:r>
                  <a:rPr lang="en-US" b="1" i="1" dirty="0" smtClean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a</a:t>
                </a:r>
                <a:r>
                  <a:rPr lang="ru-RU" dirty="0" smtClean="0">
                    <a:latin typeface="Times New Roman" pitchFamily="18" charset="0"/>
                    <a:cs typeface="Times New Roman" pitchFamily="18" charset="0"/>
                  </a:rPr>
                  <a:t>.</a:t>
                </a:r>
                <a:endParaRPr lang="ru-RU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852" t="-1887" r="-11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389721" y="3156632"/>
                <a:ext cx="2960939" cy="11294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b="0" i="1" smtClean="0">
                          <a:latin typeface="Cambria Math"/>
                        </a:rPr>
                        <m:t>1) </m:t>
                      </m:r>
                      <m:r>
                        <a:rPr lang="en-US" sz="3600" b="0" i="1" smtClean="0">
                          <a:latin typeface="Cambria Math"/>
                        </a:rPr>
                        <m:t>𝑎𝑟𝑐𝑠𝑖𝑛</m:t>
                      </m:r>
                      <m:f>
                        <m:fPr>
                          <m:ctrlPr>
                            <a:rPr lang="en-US" sz="36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sz="36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89721" y="3156632"/>
                <a:ext cx="2960939" cy="112947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4262460" y="3519715"/>
            <a:ext cx="6190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/>
              <a:t>…,</a:t>
            </a:r>
            <a:endParaRPr lang="ru-RU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004048" y="3204611"/>
                <a:ext cx="2456931" cy="11294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/>
                        </a:rPr>
                        <m:t>𝑠𝑖𝑛</m:t>
                      </m:r>
                      <m:r>
                        <a:rPr lang="ru-RU" sz="3600" b="0" i="1" smtClean="0">
                          <a:latin typeface="Cambria Math"/>
                        </a:rPr>
                        <m:t>…</m:t>
                      </m:r>
                      <m:r>
                        <a:rPr lang="en-US" sz="36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36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ru-RU" sz="36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ru-RU" sz="36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4048" y="3204611"/>
                <a:ext cx="2456931" cy="112947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5930186" y="3302030"/>
                <a:ext cx="604653" cy="104541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600" b="1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ru-RU" sz="3600" b="1" i="1" dirty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𝝅</m:t>
                          </m:r>
                        </m:num>
                        <m:den>
                          <m:r>
                            <a:rPr lang="ru-RU" sz="3600" b="1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𝟔</m:t>
                          </m:r>
                        </m:den>
                      </m:f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30186" y="3302030"/>
                <a:ext cx="604653" cy="1045414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201886" y="3302030"/>
                <a:ext cx="604653" cy="104541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600" b="1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ru-RU" sz="3600" b="1" i="1" dirty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𝝅</m:t>
                          </m:r>
                        </m:num>
                        <m:den>
                          <m:r>
                            <a:rPr lang="ru-RU" sz="3600" b="1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𝟔</m:t>
                          </m:r>
                        </m:den>
                      </m:f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1886" y="3302030"/>
                <a:ext cx="604653" cy="1045414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591721" y="4347444"/>
                <a:ext cx="3289820" cy="12559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b="0" i="1" smtClean="0">
                          <a:latin typeface="Cambria Math"/>
                        </a:rPr>
                        <m:t>2) </m:t>
                      </m:r>
                      <m:r>
                        <a:rPr lang="en-US" sz="3600" b="0" i="1" smtClean="0">
                          <a:latin typeface="Cambria Math"/>
                        </a:rPr>
                        <m:t>𝑎𝑟𝑐𝑠𝑖𝑛</m:t>
                      </m:r>
                      <m:f>
                        <m:fPr>
                          <m:ctrlPr>
                            <a:rPr lang="en-US" sz="3600" b="0" i="1" smtClean="0">
                              <a:latin typeface="Cambria Math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sz="3600" b="0" i="1" smtClean="0"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ru-RU" sz="3600" b="0" i="1" smtClean="0">
                                  <a:latin typeface="Cambria Math"/>
                                </a:rPr>
                                <m:t>2</m:t>
                              </m:r>
                            </m:e>
                          </m:rad>
                        </m:num>
                        <m:den>
                          <m:r>
                            <a:rPr lang="en-US" sz="36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sz="36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1721" y="4347444"/>
                <a:ext cx="3289820" cy="125598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4724400" y="4725144"/>
            <a:ext cx="6190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/>
              <a:t>…,</a:t>
            </a:r>
            <a:endParaRPr lang="ru-RU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5436096" y="4347444"/>
                <a:ext cx="2456931" cy="12559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/>
                        </a:rPr>
                        <m:t>𝑠𝑖𝑛</m:t>
                      </m:r>
                      <m:r>
                        <a:rPr lang="ru-RU" sz="3600" b="0" i="1" smtClean="0">
                          <a:latin typeface="Cambria Math"/>
                        </a:rPr>
                        <m:t>…</m:t>
                      </m:r>
                      <m:r>
                        <a:rPr lang="en-US" sz="36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3600" b="0" i="1" smtClean="0">
                              <a:latin typeface="Cambria Math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sz="3600" b="0" i="1" smtClean="0"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ru-RU" sz="3600" b="0" i="1" smtClean="0">
                                  <a:latin typeface="Cambria Math"/>
                                </a:rPr>
                                <m:t>2</m:t>
                              </m:r>
                            </m:e>
                          </m:rad>
                        </m:num>
                        <m:den>
                          <m:r>
                            <a:rPr lang="ru-RU" sz="36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6096" y="4347444"/>
                <a:ext cx="2456931" cy="1255985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6177866" y="4561644"/>
                <a:ext cx="604653" cy="104541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600" b="1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ru-RU" sz="3600" b="1" i="1" dirty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𝝅</m:t>
                          </m:r>
                        </m:num>
                        <m:den>
                          <m:r>
                            <a:rPr lang="ru-RU" sz="3600" b="1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7866" y="4561644"/>
                <a:ext cx="604653" cy="1045414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660401" y="4525602"/>
                <a:ext cx="604653" cy="104541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600" b="1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ru-RU" sz="3600" b="1" i="1" dirty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𝝅</m:t>
                          </m:r>
                        </m:num>
                        <m:den>
                          <m:r>
                            <a:rPr lang="ru-RU" sz="3600" b="1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60401" y="4525602"/>
                <a:ext cx="604653" cy="1045414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1434580" y="5747429"/>
                <a:ext cx="328982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/>
                        </a:rPr>
                        <m:t>3</m:t>
                      </m:r>
                      <m:r>
                        <a:rPr lang="ru-RU" sz="3600" b="0" i="1" smtClean="0">
                          <a:latin typeface="Cambria Math"/>
                        </a:rPr>
                        <m:t>) </m:t>
                      </m:r>
                      <m:r>
                        <a:rPr lang="en-US" sz="3600" b="0" i="1" smtClean="0">
                          <a:latin typeface="Cambria Math"/>
                        </a:rPr>
                        <m:t>𝑎𝑟𝑐𝑠𝑖𝑛</m:t>
                      </m:r>
                      <m:r>
                        <a:rPr lang="en-US" sz="3600" b="0" i="1" smtClean="0">
                          <a:latin typeface="Cambria Math"/>
                        </a:rPr>
                        <m:t>0=</m:t>
                      </m:r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34580" y="5747429"/>
                <a:ext cx="3289820" cy="646331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4384968" y="5747429"/>
            <a:ext cx="6190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/>
              <a:t>…,</a:t>
            </a:r>
            <a:endParaRPr lang="ru-RU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4977241" y="5767627"/>
                <a:ext cx="2456931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/>
                        </a:rPr>
                        <m:t>𝑠𝑖𝑛</m:t>
                      </m:r>
                      <m:r>
                        <a:rPr lang="ru-RU" sz="3600" b="0" i="1" smtClean="0">
                          <a:latin typeface="Cambria Math"/>
                        </a:rPr>
                        <m:t>…</m:t>
                      </m:r>
                      <m:r>
                        <a:rPr lang="en-US" sz="3600" b="0" i="1" smtClean="0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7241" y="5767627"/>
                <a:ext cx="2456931" cy="646331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Прямая со стрелкой 17"/>
          <p:cNvCxnSpPr/>
          <p:nvPr/>
        </p:nvCxnSpPr>
        <p:spPr>
          <a:xfrm>
            <a:off x="7164288" y="5968474"/>
            <a:ext cx="1872208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flipH="1" flipV="1">
            <a:off x="8100392" y="5048309"/>
            <a:ext cx="8659" cy="1693059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Овал 19"/>
          <p:cNvSpPr/>
          <p:nvPr/>
        </p:nvSpPr>
        <p:spPr>
          <a:xfrm>
            <a:off x="7460979" y="5371475"/>
            <a:ext cx="1296144" cy="119399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Улыбающееся лицо 20"/>
          <p:cNvSpPr/>
          <p:nvPr/>
        </p:nvSpPr>
        <p:spPr>
          <a:xfrm>
            <a:off x="8641206" y="5894838"/>
            <a:ext cx="203036" cy="198458"/>
          </a:xfrm>
          <a:prstGeom prst="smileyFac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Улыбающееся лицо 21"/>
          <p:cNvSpPr/>
          <p:nvPr/>
        </p:nvSpPr>
        <p:spPr>
          <a:xfrm>
            <a:off x="7359461" y="5894838"/>
            <a:ext cx="203036" cy="198458"/>
          </a:xfrm>
          <a:prstGeom prst="smileyFac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5834470" y="5685415"/>
                <a:ext cx="56457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𝟎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34470" y="5685415"/>
                <a:ext cx="564578" cy="646331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4320517" y="5688851"/>
                <a:ext cx="56457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𝟎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20517" y="5688851"/>
                <a:ext cx="564578" cy="646331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88514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500"/>
                            </p:stCondLst>
                            <p:childTnLst>
                              <p:par>
                                <p:cTn id="10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1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1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20" grpId="0" animBg="1"/>
      <p:bldP spid="21" grpId="0" animBg="1"/>
      <p:bldP spid="22" grpId="0" animBg="1"/>
      <p:bldP spid="24" grpId="0"/>
      <p:bldP spid="2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Admin\Мои документы\ПРЕЗЕНТАЦИИ_шаблоны\Презентации_образцы\Школа\526_detective_ppt\template_interna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Определение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1"/>
                <a:ext cx="8363272" cy="1252736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ru-RU" u="sng" dirty="0">
                    <a:latin typeface="Times New Roman" pitchFamily="18" charset="0"/>
                    <a:cs typeface="Times New Roman" pitchFamily="18" charset="0"/>
                  </a:rPr>
                  <a:t>Арккосинусом числа </a:t>
                </a:r>
                <a:r>
                  <a:rPr lang="en-US" b="1" i="1" u="sng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a</a:t>
                </a:r>
                <a:r>
                  <a:rPr lang="en-US" b="1" i="1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dirty="0">
                    <a:latin typeface="Times New Roman" pitchFamily="18" charset="0"/>
                    <a:cs typeface="Times New Roman" pitchFamily="18" charset="0"/>
                  </a:rPr>
                  <a:t>называется такое число из отрезка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ru-RU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ru-RU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𝟎</m:t>
                        </m:r>
                        <m:r>
                          <a:rPr lang="ru-RU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; </m:t>
                        </m:r>
                        <m:r>
                          <a:rPr lang="ru-RU" b="1" i="1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𝝅</m:t>
                        </m:r>
                      </m:e>
                    </m:d>
                  </m:oMath>
                </a14:m>
                <a:r>
                  <a:rPr lang="ru-RU" dirty="0">
                    <a:latin typeface="Times New Roman" pitchFamily="18" charset="0"/>
                    <a:cs typeface="Times New Roman" pitchFamily="18" charset="0"/>
                  </a:rPr>
                  <a:t>, косинус которого равен </a:t>
                </a:r>
                <a:r>
                  <a:rPr lang="en-US" b="1" i="1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a</a:t>
                </a:r>
                <a:r>
                  <a:rPr lang="ru-RU" dirty="0">
                    <a:latin typeface="Times New Roman" pitchFamily="18" charset="0"/>
                    <a:cs typeface="Times New Roman" pitchFamily="18" charset="0"/>
                  </a:rPr>
                  <a:t>.</a:t>
                </a:r>
              </a:p>
              <a:p>
                <a:pPr marL="0" indent="0">
                  <a:buNone/>
                </a:pPr>
                <a:endParaRPr lang="ru-RU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1"/>
                <a:ext cx="8363272" cy="1252736"/>
              </a:xfrm>
              <a:blipFill rotWithShape="1">
                <a:blip r:embed="rId3"/>
                <a:stretch>
                  <a:fillRect l="-1822" t="-6829" r="-2114" b="-48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389721" y="3156632"/>
                <a:ext cx="3009029" cy="11294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/>
                        </a:rPr>
                        <m:t>4</m:t>
                      </m:r>
                      <m:r>
                        <a:rPr lang="ru-RU" sz="3600" b="0" i="1" smtClean="0">
                          <a:latin typeface="Cambria Math"/>
                        </a:rPr>
                        <m:t>) </m:t>
                      </m:r>
                      <m:r>
                        <a:rPr lang="en-US" sz="3600" b="0" i="1" smtClean="0">
                          <a:latin typeface="Cambria Math"/>
                        </a:rPr>
                        <m:t>𝑎𝑟𝑐𝑐𝑜𝑠</m:t>
                      </m:r>
                      <m:f>
                        <m:fPr>
                          <m:ctrlPr>
                            <a:rPr lang="en-US" sz="36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sz="36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89721" y="3156632"/>
                <a:ext cx="3009029" cy="112947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4262460" y="3519715"/>
            <a:ext cx="6190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/>
              <a:t>…,</a:t>
            </a:r>
            <a:endParaRPr lang="ru-RU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004048" y="3204611"/>
                <a:ext cx="2456931" cy="11294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/>
                        </a:rPr>
                        <m:t>𝑐𝑜𝑠</m:t>
                      </m:r>
                      <m:r>
                        <a:rPr lang="ru-RU" sz="3600" b="0" i="1" smtClean="0">
                          <a:latin typeface="Cambria Math"/>
                        </a:rPr>
                        <m:t>…</m:t>
                      </m:r>
                      <m:r>
                        <a:rPr lang="en-US" sz="36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36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ru-RU" sz="36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ru-RU" sz="36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4048" y="3204611"/>
                <a:ext cx="2456931" cy="112947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5930186" y="3302030"/>
                <a:ext cx="604653" cy="104541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600" b="1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ru-RU" sz="3600" b="1" i="1" dirty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𝝅</m:t>
                          </m:r>
                        </m:num>
                        <m:den>
                          <m:r>
                            <a:rPr lang="en-US" sz="3600" b="1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30186" y="3302030"/>
                <a:ext cx="604653" cy="1045414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254015" y="3327460"/>
                <a:ext cx="604653" cy="104541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600" b="1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ru-RU" sz="3600" b="1" i="1" dirty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𝝅</m:t>
                          </m:r>
                        </m:num>
                        <m:den>
                          <m:r>
                            <a:rPr lang="en-US" sz="3600" b="1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4015" y="3327460"/>
                <a:ext cx="604653" cy="1045414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591721" y="4725144"/>
                <a:ext cx="328982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/>
                        </a:rPr>
                        <m:t>5</m:t>
                      </m:r>
                      <m:r>
                        <a:rPr lang="ru-RU" sz="3600" b="0" i="1" smtClean="0">
                          <a:latin typeface="Cambria Math"/>
                        </a:rPr>
                        <m:t>) </m:t>
                      </m:r>
                      <m:r>
                        <a:rPr lang="en-US" sz="3600" b="0" i="1" smtClean="0">
                          <a:latin typeface="Cambria Math"/>
                        </a:rPr>
                        <m:t>𝑎𝑟𝑐𝑐𝑜𝑠</m:t>
                      </m:r>
                      <m:r>
                        <a:rPr lang="en-US" sz="3600" b="0" i="1" smtClean="0">
                          <a:latin typeface="Cambria Math"/>
                        </a:rPr>
                        <m:t>1=</m:t>
                      </m:r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1721" y="4725144"/>
                <a:ext cx="3289820" cy="646331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4724400" y="4725144"/>
            <a:ext cx="6190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/>
              <a:t>…,</a:t>
            </a:r>
            <a:endParaRPr lang="ru-RU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5554052" y="4757022"/>
                <a:ext cx="2456931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/>
                        </a:rPr>
                        <m:t>𝑐𝑜𝑠</m:t>
                      </m:r>
                      <m:r>
                        <a:rPr lang="ru-RU" sz="3600" b="0" i="1" smtClean="0">
                          <a:latin typeface="Cambria Math"/>
                        </a:rPr>
                        <m:t>…</m:t>
                      </m:r>
                      <m:r>
                        <a:rPr lang="en-US" sz="3600" b="0" i="1" smtClean="0">
                          <a:latin typeface="Cambria Math"/>
                        </a:rPr>
                        <m:t>=1</m:t>
                      </m:r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54052" y="4757022"/>
                <a:ext cx="2456931" cy="646331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6480190" y="4725143"/>
                <a:ext cx="56457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𝟎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80190" y="4725143"/>
                <a:ext cx="564578" cy="646331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655661" y="4693259"/>
                <a:ext cx="56457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𝟎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5661" y="4693259"/>
                <a:ext cx="564578" cy="646331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Овал 14"/>
          <p:cNvSpPr/>
          <p:nvPr/>
        </p:nvSpPr>
        <p:spPr>
          <a:xfrm>
            <a:off x="7460979" y="5371475"/>
            <a:ext cx="1296144" cy="119399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7" name="Прямая со стрелкой 16"/>
          <p:cNvCxnSpPr/>
          <p:nvPr/>
        </p:nvCxnSpPr>
        <p:spPr>
          <a:xfrm>
            <a:off x="7164288" y="5968474"/>
            <a:ext cx="1872208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flipH="1" flipV="1">
            <a:off x="8100392" y="5048309"/>
            <a:ext cx="8659" cy="1693059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Улыбающееся лицо 19"/>
          <p:cNvSpPr/>
          <p:nvPr/>
        </p:nvSpPr>
        <p:spPr>
          <a:xfrm>
            <a:off x="8641206" y="5894838"/>
            <a:ext cx="203036" cy="198458"/>
          </a:xfrm>
          <a:prstGeom prst="smileyFac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4387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000"/>
                            </p:stCondLst>
                            <p:childTnLst>
                              <p:par>
                                <p:cTn id="7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 animBg="1"/>
      <p:bldP spid="2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Admin\Мои документы\ПРЕЗЕНТАЦИИ_шаблоны\Презентации_образцы\Школа\526_detective_ppt\template_interna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Определение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ru-RU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323528" y="1600200"/>
                <a:ext cx="8640960" cy="452596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ru-RU" sz="3100" u="sng" dirty="0" smtClean="0">
                    <a:latin typeface="Times New Roman" pitchFamily="18" charset="0"/>
                    <a:cs typeface="Times New Roman" pitchFamily="18" charset="0"/>
                  </a:rPr>
                  <a:t>Арктангенсом числа </a:t>
                </a:r>
                <a:r>
                  <a:rPr lang="en-US" sz="3100" b="1" i="1" u="sng" dirty="0" smtClean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a</a:t>
                </a:r>
                <a:r>
                  <a:rPr lang="en-US" sz="3100" b="1" i="1" dirty="0" smtClean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3100" dirty="0" smtClean="0">
                    <a:latin typeface="Times New Roman" pitchFamily="18" charset="0"/>
                    <a:cs typeface="Times New Roman" pitchFamily="18" charset="0"/>
                  </a:rPr>
                  <a:t>называется такое число из интервала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ru-RU" sz="31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ru-RU" sz="31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ru-RU" sz="3100" b="1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ru-RU" sz="3100" b="1" i="1">
                                <a:solidFill>
                                  <a:srgbClr val="FF0000"/>
                                </a:solidFill>
                                <a:latin typeface="Cambria Math"/>
                                <a:ea typeface="Cambria Math"/>
                              </a:rPr>
                              <m:t>𝝅</m:t>
                            </m:r>
                          </m:num>
                          <m:den>
                            <m:r>
                              <a:rPr lang="ru-RU" sz="3100" b="1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𝟐</m:t>
                            </m:r>
                          </m:den>
                        </m:f>
                        <m:r>
                          <a:rPr lang="ru-RU" sz="31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; </m:t>
                        </m:r>
                        <m:f>
                          <m:fPr>
                            <m:ctrlPr>
                              <a:rPr lang="ru-RU" sz="3100" b="1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ru-RU" sz="3100" b="1" i="1">
                                <a:solidFill>
                                  <a:srgbClr val="FF0000"/>
                                </a:solidFill>
                                <a:latin typeface="Cambria Math"/>
                                <a:ea typeface="Cambria Math"/>
                              </a:rPr>
                              <m:t>𝝅</m:t>
                            </m:r>
                          </m:num>
                          <m:den>
                            <m:r>
                              <a:rPr lang="ru-RU" sz="3100" b="1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𝟐</m:t>
                            </m:r>
                          </m:den>
                        </m:f>
                      </m:e>
                    </m:d>
                  </m:oMath>
                </a14:m>
                <a:r>
                  <a:rPr lang="ru-RU" sz="3100" dirty="0" smtClean="0">
                    <a:latin typeface="Times New Roman" pitchFamily="18" charset="0"/>
                    <a:cs typeface="Times New Roman" pitchFamily="18" charset="0"/>
                  </a:rPr>
                  <a:t>, тангенс которого равен </a:t>
                </a:r>
                <a:r>
                  <a:rPr lang="en-US" sz="3100" b="1" i="1" dirty="0" smtClean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a</a:t>
                </a:r>
                <a:r>
                  <a:rPr lang="ru-RU" sz="3100" dirty="0" smtClean="0">
                    <a:latin typeface="Times New Roman" pitchFamily="18" charset="0"/>
                    <a:cs typeface="Times New Roman" pitchFamily="18" charset="0"/>
                  </a:rPr>
                  <a:t>.</a:t>
                </a:r>
                <a:endParaRPr lang="ru-RU" sz="31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23528" y="1600200"/>
                <a:ext cx="8640960" cy="4525963"/>
              </a:xfrm>
              <a:blipFill rotWithShape="1">
                <a:blip r:embed="rId3"/>
                <a:stretch>
                  <a:fillRect l="-1693" t="-1752" r="-28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83568" y="3156632"/>
                <a:ext cx="3105466" cy="125418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/>
                        </a:rPr>
                        <m:t>6</m:t>
                      </m:r>
                      <m:r>
                        <a:rPr lang="ru-RU" sz="3600" b="0" i="1" smtClean="0">
                          <a:latin typeface="Cambria Math"/>
                        </a:rPr>
                        <m:t>) </m:t>
                      </m:r>
                      <m:r>
                        <a:rPr lang="en-US" sz="3600" b="0" i="1" smtClean="0">
                          <a:latin typeface="Cambria Math"/>
                        </a:rPr>
                        <m:t>𝑎𝑟𝑐𝑡𝑔</m:t>
                      </m:r>
                      <m:f>
                        <m:fPr>
                          <m:ctrlPr>
                            <a:rPr lang="en-US" sz="3600" b="0" i="1" smtClean="0">
                              <a:latin typeface="Cambria Math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sz="3600" b="0" i="1" smtClean="0"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3600" b="0" i="1" smtClean="0">
                                  <a:latin typeface="Cambria Math"/>
                                </a:rPr>
                                <m:t>3</m:t>
                              </m:r>
                            </m:e>
                          </m:rad>
                        </m:num>
                        <m:den>
                          <m:r>
                            <a:rPr lang="en-US" sz="3600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a:rPr lang="en-US" sz="36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568" y="3156632"/>
                <a:ext cx="3105466" cy="1254189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5004048" y="3204611"/>
                <a:ext cx="2456931" cy="12541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/>
                        </a:rPr>
                        <m:t>𝑡𝑔</m:t>
                      </m:r>
                      <m:r>
                        <a:rPr lang="ru-RU" sz="3600" b="0" i="1" smtClean="0">
                          <a:latin typeface="Cambria Math"/>
                        </a:rPr>
                        <m:t>…</m:t>
                      </m:r>
                      <m:r>
                        <a:rPr lang="en-US" sz="36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3600" b="0" i="1" smtClean="0">
                              <a:latin typeface="Cambria Math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sz="3600" b="0" i="1" smtClean="0"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3600" b="0" i="1" smtClean="0">
                                  <a:latin typeface="Cambria Math"/>
                                </a:rPr>
                                <m:t>3</m:t>
                              </m:r>
                            </m:e>
                          </m:rad>
                        </m:num>
                        <m:den>
                          <m:r>
                            <a:rPr lang="en-US" sz="3600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4048" y="3204611"/>
                <a:ext cx="2456931" cy="1254189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685906" y="3308998"/>
                <a:ext cx="604653" cy="104541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600" b="1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ru-RU" sz="3600" b="1" i="1" dirty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𝝅</m:t>
                          </m:r>
                        </m:num>
                        <m:den>
                          <m:r>
                            <a:rPr lang="en-US" sz="3600" b="1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𝟔</m:t>
                          </m:r>
                        </m:den>
                      </m:f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85906" y="3308998"/>
                <a:ext cx="604653" cy="1045414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3593356" y="3350893"/>
                <a:ext cx="604653" cy="104541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600" b="1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ru-RU" sz="3600" b="1" i="1" dirty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𝝅</m:t>
                          </m:r>
                        </m:num>
                        <m:den>
                          <m:r>
                            <a:rPr lang="en-US" sz="3600" b="1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𝟔</m:t>
                          </m:r>
                        </m:den>
                      </m:f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93356" y="3350893"/>
                <a:ext cx="604653" cy="1045414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3667374" y="3592286"/>
            <a:ext cx="6190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/>
              <a:t>…,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445157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461</Words>
  <Application>Microsoft Office PowerPoint</Application>
  <PresentationFormat>Экран (4:3)</PresentationFormat>
  <Paragraphs>75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Простейшие тригонометрические уравнения  (второй способ решения)</vt:lpstr>
      <vt:lpstr>Формула 1</vt:lpstr>
      <vt:lpstr>Формула 2</vt:lpstr>
      <vt:lpstr>Формула 3</vt:lpstr>
      <vt:lpstr>Формула 4</vt:lpstr>
      <vt:lpstr>Замечание</vt:lpstr>
      <vt:lpstr>Определение 1</vt:lpstr>
      <vt:lpstr>Определение 2</vt:lpstr>
      <vt:lpstr>Определение 3</vt:lpstr>
      <vt:lpstr>Определение 4</vt:lpstr>
      <vt:lpstr>Ещё 4 формулы:</vt:lpstr>
      <vt:lpstr>Пример: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Простейшие тригонометрические уравнения</dc:title>
  <dc:creator>Догадова</dc:creator>
  <cp:lastModifiedBy>Догадова</cp:lastModifiedBy>
  <cp:revision>12</cp:revision>
  <dcterms:created xsi:type="dcterms:W3CDTF">2017-11-26T11:31:55Z</dcterms:created>
  <dcterms:modified xsi:type="dcterms:W3CDTF">2017-11-26T13:20:31Z</dcterms:modified>
</cp:coreProperties>
</file>