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1" r:id="rId2"/>
    <p:sldId id="291" r:id="rId3"/>
    <p:sldId id="311" r:id="rId4"/>
    <p:sldId id="303" r:id="rId5"/>
    <p:sldId id="272" r:id="rId6"/>
    <p:sldId id="312" r:id="rId7"/>
    <p:sldId id="313" r:id="rId8"/>
    <p:sldId id="310" r:id="rId9"/>
    <p:sldId id="287" r:id="rId10"/>
    <p:sldId id="296" r:id="rId11"/>
    <p:sldId id="304" r:id="rId12"/>
    <p:sldId id="308" r:id="rId13"/>
    <p:sldId id="306" r:id="rId14"/>
    <p:sldId id="305" r:id="rId15"/>
    <p:sldId id="284" r:id="rId16"/>
    <p:sldId id="29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26CD7-7EA9-41FA-80A4-56384636A616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FC253-D431-46CB-BD13-BE7D2360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51CAE2-CCD9-416C-B81E-BDE23D91ABEB}" type="slidenum">
              <a:rPr lang="ru-RU" sz="1200" smtClean="0"/>
              <a:pPr eaLnBrk="1" hangingPunct="1"/>
              <a:t>9</a:t>
            </a:fld>
            <a:endParaRPr lang="ru-RU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51CAE2-CCD9-416C-B81E-BDE23D91ABEB}" type="slidenum">
              <a:rPr lang="ru-RU" sz="1200" smtClean="0"/>
              <a:pPr eaLnBrk="1" hangingPunct="1"/>
              <a:t>10</a:t>
            </a:fld>
            <a:endParaRPr lang="ru-RU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47FE6A-2501-4870-B79A-87DC27E77199}" type="slidenum">
              <a:rPr lang="ru-RU" sz="1200" smtClean="0"/>
              <a:pPr eaLnBrk="1" hangingPunct="1"/>
              <a:t>11</a:t>
            </a:fld>
            <a:endParaRPr lang="ru-RU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C51CAE2-CCD9-416C-B81E-BDE23D91ABEB}" type="slidenum">
              <a:rPr lang="ru-RU" sz="1200" smtClean="0"/>
              <a:pPr eaLnBrk="1" hangingPunct="1"/>
              <a:t>12</a:t>
            </a:fld>
            <a:endParaRPr lang="ru-RU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47FE6A-2501-4870-B79A-87DC27E77199}" type="slidenum">
              <a:rPr lang="ru-RU" sz="1200" smtClean="0"/>
              <a:pPr eaLnBrk="1" hangingPunct="1"/>
              <a:t>13</a:t>
            </a:fld>
            <a:endParaRPr lang="ru-RU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47FE6A-2501-4870-B79A-87DC27E77199}" type="slidenum">
              <a:rPr lang="ru-RU" sz="1200" smtClean="0"/>
              <a:pPr eaLnBrk="1" hangingPunct="1"/>
              <a:t>14</a:t>
            </a:fld>
            <a:endParaRPr lang="ru-RU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CE2CC-C746-45C7-BC60-228E63E30201}" type="slidenum">
              <a:rPr lang="ru-RU"/>
              <a:pPr/>
              <a:t>15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EB007-8FA4-49AC-9B5E-88D37FAFD3E4}" type="slidenum">
              <a:rPr lang="ru-RU"/>
              <a:pPr/>
              <a:t>17</a:t>
            </a:fld>
            <a:endParaRPr lang="ru-RU"/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74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EE5EA-2377-4F07-89F0-201BADBE02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DAA92F-BEB0-40C4-8F64-462567777833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9A3305-96B0-4463-852E-807A000353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7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437" y="3383458"/>
            <a:ext cx="6400800" cy="6229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Геометрия, 9 класс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Admin\Мои документы\РИСУНКИ\Школа\Сова\мудрый фили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1636" y="4293096"/>
            <a:ext cx="3616320" cy="24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43035" y="2245397"/>
            <a:ext cx="7920879" cy="864096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Теорема косинусов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39" name="Text Box 19"/>
          <p:cNvSpPr txBox="1">
            <a:spLocks noChangeArrowheads="1"/>
          </p:cNvSpPr>
          <p:nvPr/>
        </p:nvSpPr>
        <p:spPr bwMode="auto">
          <a:xfrm>
            <a:off x="5045075" y="4052674"/>
            <a:ext cx="42351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977940" name="Text Box 20"/>
          <p:cNvSpPr txBox="1">
            <a:spLocks noChangeArrowheads="1"/>
          </p:cNvSpPr>
          <p:nvPr/>
        </p:nvSpPr>
        <p:spPr bwMode="auto">
          <a:xfrm>
            <a:off x="538012" y="4052674"/>
            <a:ext cx="40427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977941" name="Text Box 21"/>
          <p:cNvSpPr txBox="1">
            <a:spLocks noChangeArrowheads="1"/>
          </p:cNvSpPr>
          <p:nvPr/>
        </p:nvSpPr>
        <p:spPr bwMode="auto">
          <a:xfrm>
            <a:off x="2585704" y="1794695"/>
            <a:ext cx="40427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121869" name="Freeform 22"/>
          <p:cNvSpPr>
            <a:spLocks/>
          </p:cNvSpPr>
          <p:nvPr/>
        </p:nvSpPr>
        <p:spPr bwMode="auto">
          <a:xfrm rot="7924487">
            <a:off x="1443831" y="2328650"/>
            <a:ext cx="3087492" cy="3434562"/>
          </a:xfrm>
          <a:custGeom>
            <a:avLst/>
            <a:gdLst>
              <a:gd name="T0" fmla="*/ 0 w 2816"/>
              <a:gd name="T1" fmla="*/ 0 h 1280"/>
              <a:gd name="T2" fmla="*/ 2147483647 w 2816"/>
              <a:gd name="T3" fmla="*/ 2147483647 h 1280"/>
              <a:gd name="T4" fmla="*/ 2147483647 w 2816"/>
              <a:gd name="T5" fmla="*/ 2147483647 h 1280"/>
              <a:gd name="T6" fmla="*/ 0 w 2816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  <a:gd name="T12" fmla="*/ 0 w 2816"/>
              <a:gd name="T13" fmla="*/ 0 h 1280"/>
              <a:gd name="T14" fmla="*/ 2816 w 2816"/>
              <a:gd name="T15" fmla="*/ 1280 h 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6" h="1280">
                <a:moveTo>
                  <a:pt x="0" y="0"/>
                </a:moveTo>
                <a:lnTo>
                  <a:pt x="491" y="1264"/>
                </a:lnTo>
                <a:lnTo>
                  <a:pt x="2816" y="128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78008" name="Text Box 88"/>
          <p:cNvSpPr txBox="1">
            <a:spLocks noChangeArrowheads="1"/>
          </p:cNvSpPr>
          <p:nvPr/>
        </p:nvSpPr>
        <p:spPr bwMode="auto">
          <a:xfrm>
            <a:off x="1137457" y="2627813"/>
            <a:ext cx="382587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978016" name="Rectangle 96"/>
          <p:cNvSpPr>
            <a:spLocks noChangeArrowheads="1"/>
          </p:cNvSpPr>
          <p:nvPr/>
        </p:nvSpPr>
        <p:spPr bwMode="auto">
          <a:xfrm>
            <a:off x="3690698" y="2533426"/>
            <a:ext cx="5334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17" name="Text Box 97"/>
          <p:cNvSpPr txBox="1">
            <a:spLocks noChangeArrowheads="1"/>
          </p:cNvSpPr>
          <p:nvPr/>
        </p:nvSpPr>
        <p:spPr bwMode="auto">
          <a:xfrm>
            <a:off x="2541075" y="4149080"/>
            <a:ext cx="63991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" y="38181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5.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ВС,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АВ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5м,</a:t>
            </a:r>
          </a:p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АС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10м, </a:t>
            </a:r>
            <a:r>
              <a:rPr lang="ru-RU" sz="3200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= 60°.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2"/>
          <p:cNvSpPr txBox="1">
            <a:spLocks noChangeArrowheads="1"/>
          </p:cNvSpPr>
          <p:nvPr/>
        </p:nvSpPr>
        <p:spPr bwMode="auto">
          <a:xfrm>
            <a:off x="1124744" y="3498600"/>
            <a:ext cx="790601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63027" y="5157192"/>
                <a:ext cx="5231881" cy="698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С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=</a:t>
                </a:r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3</m:t>
                        </m:r>
                      </m:e>
                    </m:rad>
                    <m:r>
                      <a:rPr lang="ru-RU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  <m:r>
                      <a:rPr lang="ru-RU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8,7</m:t>
                    </m:r>
                  </m:oMath>
                </a14:m>
                <a:endParaRPr lang="ru-RU" sz="3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27" y="5157192"/>
                <a:ext cx="5231881" cy="698589"/>
              </a:xfrm>
              <a:prstGeom prst="rect">
                <a:avLst/>
              </a:prstGeom>
              <a:blipFill rotWithShape="1">
                <a:blip r:embed="rId3"/>
                <a:stretch>
                  <a:fillRect l="-3030" t="-6087" b="-313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72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Freeform 24"/>
          <p:cNvSpPr>
            <a:spLocks/>
          </p:cNvSpPr>
          <p:nvPr/>
        </p:nvSpPr>
        <p:spPr bwMode="auto">
          <a:xfrm>
            <a:off x="1338000" y="2204807"/>
            <a:ext cx="3835400" cy="2413000"/>
          </a:xfrm>
          <a:custGeom>
            <a:avLst/>
            <a:gdLst>
              <a:gd name="T0" fmla="*/ 0 w 2416"/>
              <a:gd name="T1" fmla="*/ 0 h 1520"/>
              <a:gd name="T2" fmla="*/ 2147483647 w 2416"/>
              <a:gd name="T3" fmla="*/ 2147483647 h 1520"/>
              <a:gd name="T4" fmla="*/ 2147483647 w 2416"/>
              <a:gd name="T5" fmla="*/ 2147483647 h 1520"/>
              <a:gd name="T6" fmla="*/ 0 w 2416"/>
              <a:gd name="T7" fmla="*/ 0 h 1520"/>
              <a:gd name="T8" fmla="*/ 0 60000 65536"/>
              <a:gd name="T9" fmla="*/ 0 60000 65536"/>
              <a:gd name="T10" fmla="*/ 0 60000 65536"/>
              <a:gd name="T11" fmla="*/ 0 60000 65536"/>
              <a:gd name="T12" fmla="*/ 0 w 2416"/>
              <a:gd name="T13" fmla="*/ 0 h 1520"/>
              <a:gd name="T14" fmla="*/ 2416 w 2416"/>
              <a:gd name="T15" fmla="*/ 1520 h 1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6" h="1520">
                <a:moveTo>
                  <a:pt x="0" y="0"/>
                </a:moveTo>
                <a:lnTo>
                  <a:pt x="56" y="1520"/>
                </a:lnTo>
                <a:lnTo>
                  <a:pt x="2416" y="1512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94306" name="Text Box 2"/>
          <p:cNvSpPr txBox="1">
            <a:spLocks noChangeArrowheads="1"/>
          </p:cNvSpPr>
          <p:nvPr/>
        </p:nvSpPr>
        <p:spPr bwMode="auto">
          <a:xfrm>
            <a:off x="3241678" y="2955021"/>
            <a:ext cx="44435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/>
              <a:t>4</a:t>
            </a:r>
          </a:p>
        </p:txBody>
      </p:sp>
      <p:sp>
        <p:nvSpPr>
          <p:cNvPr id="994325" name="Text Box 21"/>
          <p:cNvSpPr txBox="1">
            <a:spLocks noChangeArrowheads="1"/>
          </p:cNvSpPr>
          <p:nvPr/>
        </p:nvSpPr>
        <p:spPr bwMode="auto">
          <a:xfrm>
            <a:off x="5173400" y="4577664"/>
            <a:ext cx="42351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994326" name="Text Box 22"/>
          <p:cNvSpPr txBox="1">
            <a:spLocks noChangeArrowheads="1"/>
          </p:cNvSpPr>
          <p:nvPr/>
        </p:nvSpPr>
        <p:spPr bwMode="auto">
          <a:xfrm>
            <a:off x="1117337" y="4620738"/>
            <a:ext cx="42351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994327" name="Text Box 23"/>
          <p:cNvSpPr txBox="1">
            <a:spLocks noChangeArrowheads="1"/>
          </p:cNvSpPr>
          <p:nvPr/>
        </p:nvSpPr>
        <p:spPr bwMode="auto">
          <a:xfrm>
            <a:off x="882601" y="1861803"/>
            <a:ext cx="42351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994354" name="Rectangle 50"/>
          <p:cNvSpPr>
            <a:spLocks noChangeArrowheads="1"/>
          </p:cNvSpPr>
          <p:nvPr/>
        </p:nvSpPr>
        <p:spPr bwMode="auto">
          <a:xfrm>
            <a:off x="1402446" y="2509878"/>
            <a:ext cx="5334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94357" name="Text Box 53"/>
          <p:cNvSpPr txBox="1">
            <a:spLocks noChangeArrowheads="1"/>
          </p:cNvSpPr>
          <p:nvPr/>
        </p:nvSpPr>
        <p:spPr bwMode="auto">
          <a:xfrm>
            <a:off x="853280" y="3247409"/>
            <a:ext cx="444352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6700" y="38181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6.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 данным рисунка найдите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В.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5695075"/>
            <a:ext cx="3886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3600" i="1" dirty="0" smtClean="0">
                <a:solidFill>
                  <a:srgbClr val="FF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60°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706820" y="4620738"/>
                <a:ext cx="10697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 dirty="0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200" b="0" i="1" dirty="0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820" y="4620738"/>
                <a:ext cx="106971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4205" t="-2830" b="-30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315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6700" y="381818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7.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высоту 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АН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по данным рисунка.</a:t>
            </a:r>
          </a:p>
          <a:p>
            <a:pPr marL="109728" indent="0">
              <a:buNone/>
            </a:pP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6" r="8546" b="8160"/>
          <a:stretch>
            <a:fillRect/>
          </a:stretch>
        </p:blipFill>
        <p:spPr>
          <a:xfrm>
            <a:off x="467544" y="1951478"/>
            <a:ext cx="4155550" cy="2917682"/>
          </a:xfrm>
          <a:prstGeom prst="rect">
            <a:avLst/>
          </a:prstGeom>
          <a:noFill/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20878" y="5301208"/>
                <a:ext cx="4009175" cy="977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AH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3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878" y="5301208"/>
                <a:ext cx="4009175" cy="977896"/>
              </a:xfrm>
              <a:prstGeom prst="rect">
                <a:avLst/>
              </a:prstGeom>
              <a:blipFill rotWithShape="1">
                <a:blip r:embed="rId4"/>
                <a:stretch>
                  <a:fillRect l="-4262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2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6700" y="38181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Найдите </a:t>
            </a:r>
            <a:r>
              <a:rPr lang="en-US" sz="3200" i="1" dirty="0" err="1" smtClean="0">
                <a:effectLst/>
                <a:latin typeface="Arial" pitchFamily="34" charset="0"/>
                <a:cs typeface="Arial" pitchFamily="34" charset="0"/>
              </a:rPr>
              <a:t>cos</a:t>
            </a:r>
            <a:r>
              <a:rPr lang="en-US" sz="3200" dirty="0" err="1" smtClean="0">
                <a:effectLst/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3200" i="1" dirty="0" err="1" smtClean="0">
                <a:effectLst/>
                <a:latin typeface="Cambria Math"/>
                <a:ea typeface="Cambria Math"/>
                <a:cs typeface="Arial" pitchFamily="34" charset="0"/>
              </a:rPr>
              <a:t>D</a:t>
            </a:r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Documents and Settings\Admin\Мои документы\Downloads\Репетитор-по-математике-9-класс.-К-уроку-на-решение-треугольник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33" t="16512" r="19696" b="65903"/>
          <a:stretch/>
        </p:blipFill>
        <p:spPr bwMode="auto">
          <a:xfrm>
            <a:off x="694761" y="1406513"/>
            <a:ext cx="3240360" cy="36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771800" y="5084314"/>
                <a:ext cx="5882444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3600" i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cos</a:t>
                </a:r>
                <a:r>
                  <a:rPr lang="ru-RU" sz="3600" i="1" dirty="0" smtClean="0">
                    <a:solidFill>
                      <a:srgbClr val="FF0000"/>
                    </a:solidFill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ru-RU" sz="3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- 0,4583</a:t>
                </a:r>
                <a:r>
                  <a:rPr lang="ru-RU" sz="3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; </a:t>
                </a:r>
              </a:p>
              <a:p>
                <a:pPr algn="ctr"/>
                <a:r>
                  <a:rPr lang="ru-RU" sz="3600" i="1" dirty="0" smtClean="0">
                    <a:solidFill>
                      <a:srgbClr val="FF0000"/>
                    </a:solidFill>
                    <a:latin typeface="Cambria Math"/>
                    <a:ea typeface="Cambria Math"/>
                    <a:cs typeface="Arial" pitchFamily="34" charset="0"/>
                  </a:rPr>
                  <a:t>∠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  <m:r>
                      <a:rPr lang="ru-RU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117°</m:t>
                    </m:r>
                  </m:oMath>
                </a14:m>
                <a:endParaRPr lang="en-US" sz="3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84314"/>
                <a:ext cx="5882444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2798" t="-7614" r="-2591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2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66700" y="38181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9.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Documents and Settings\Admin\Мои документы\Downloads\Репетитор-по-математике-9-класс.-К-уроку-на-решение-треугольник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59" t="50592" r="10627" b="20756"/>
          <a:stretch/>
        </p:blipFill>
        <p:spPr bwMode="auto">
          <a:xfrm>
            <a:off x="899592" y="1196752"/>
            <a:ext cx="2592288" cy="464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156325" y="2671763"/>
            <a:ext cx="1944688" cy="1512887"/>
          </a:xfrm>
          <a:prstGeom prst="triangle">
            <a:avLst>
              <a:gd name="adj" fmla="val 72569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O</a:t>
            </a:r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95963" y="39671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/>
              <a:t>С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380288" y="21669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A</a:t>
            </a:r>
            <a:endParaRPr lang="ru-RU" b="1" i="1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8080375" y="40592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/>
              <a:t>B</a:t>
            </a:r>
            <a:endParaRPr lang="ru-RU" b="1" i="1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7562850" y="2649538"/>
            <a:ext cx="533400" cy="153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156325" y="4183063"/>
            <a:ext cx="1944688" cy="0"/>
          </a:xfrm>
          <a:prstGeom prst="line">
            <a:avLst/>
          </a:prstGeom>
          <a:noFill/>
          <a:ln w="38100">
            <a:solidFill>
              <a:srgbClr val="F929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7258050" y="2989263"/>
            <a:ext cx="431800" cy="73025"/>
          </a:xfrm>
          <a:custGeom>
            <a:avLst/>
            <a:gdLst>
              <a:gd name="T0" fmla="*/ 0 w 272"/>
              <a:gd name="T1" fmla="*/ 0 h 46"/>
              <a:gd name="T2" fmla="*/ 136 w 272"/>
              <a:gd name="T3" fmla="*/ 46 h 46"/>
              <a:gd name="T4" fmla="*/ 272 w 272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46">
                <a:moveTo>
                  <a:pt x="0" y="0"/>
                </a:moveTo>
                <a:cubicBezTo>
                  <a:pt x="45" y="23"/>
                  <a:pt x="91" y="46"/>
                  <a:pt x="136" y="46"/>
                </a:cubicBezTo>
                <a:cubicBezTo>
                  <a:pt x="181" y="46"/>
                  <a:pt x="226" y="23"/>
                  <a:pt x="272" y="0"/>
                </a:cubicBezTo>
              </a:path>
            </a:pathLst>
          </a:custGeom>
          <a:noFill/>
          <a:ln w="38100" cmpd="sng">
            <a:solidFill>
              <a:srgbClr val="F929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6156325" y="2668588"/>
            <a:ext cx="1412875" cy="151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5999163" y="2555875"/>
            <a:ext cx="2232025" cy="22320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H="1">
            <a:off x="6124575" y="3679825"/>
            <a:ext cx="989013" cy="519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7054850" y="3654425"/>
            <a:ext cx="71438" cy="714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703219" y="3866272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endParaRPr lang="ru-R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609300" y="5301208"/>
                <a:ext cx="3832331" cy="1000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3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00" y="5301208"/>
                <a:ext cx="3832331" cy="1000467"/>
              </a:xfrm>
              <a:prstGeom prst="rect">
                <a:avLst/>
              </a:prstGeom>
              <a:blipFill rotWithShape="1">
                <a:blip r:embed="rId3"/>
                <a:stretch>
                  <a:fillRect l="-2862" b="-6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66700" y="381818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buNone/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Найдите радиус описанной около треугольника окружности, если      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ВС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 16, 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∠А = </a:t>
            </a:r>
            <a:r>
              <a:rPr lang="ru-RU" sz="3200" dirty="0" smtClean="0">
                <a:latin typeface="Cambria Math"/>
                <a:ea typeface="Cambria Math"/>
                <a:cs typeface="Arial" pitchFamily="34" charset="0"/>
              </a:rPr>
              <a:t>60°.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3"/>
          <p:cNvSpPr txBox="1">
            <a:spLocks noChangeArrowheads="1"/>
          </p:cNvSpPr>
          <p:nvPr/>
        </p:nvSpPr>
        <p:spPr bwMode="auto">
          <a:xfrm>
            <a:off x="6828878" y="4235604"/>
            <a:ext cx="57259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smtClean="0"/>
              <a:t>16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05542" y="307105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mbria Math"/>
                <a:ea typeface="Cambria Math"/>
                <a:cs typeface="Arial" pitchFamily="34" charset="0"/>
              </a:rPr>
              <a:t>60°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5101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63028"/>
                <a:ext cx="8229600" cy="1050943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ru-RU" sz="2400" b="1" dirty="0" smtClean="0">
                    <a:latin typeface="Arial" pitchFamily="34" charset="0"/>
                    <a:cs typeface="Arial" pitchFamily="34" charset="0"/>
                  </a:rPr>
                  <a:t>6)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В </a:t>
                </a:r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∆АВС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∠</a:t>
                </a:r>
                <a:r>
                  <a:rPr lang="ru-RU" sz="2400" i="1" dirty="0" smtClean="0">
                    <a:latin typeface="Arial" pitchFamily="34" charset="0"/>
                    <a:cs typeface="Arial" pitchFamily="34" charset="0"/>
                  </a:rPr>
                  <a:t>С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135°, </a:t>
                </a:r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АВ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cs typeface="Arial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, </a:t>
                </a:r>
                <a:r>
                  <a:rPr lang="ru-RU" sz="2400" i="1" dirty="0" smtClean="0">
                    <a:latin typeface="Arial" pitchFamily="34" charset="0"/>
                    <a:cs typeface="Arial" pitchFamily="34" charset="0"/>
                  </a:rPr>
                  <a:t>АС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= 2. Найдите ∠</a:t>
                </a:r>
                <a:r>
                  <a:rPr lang="ru-RU" sz="2400" i="1" dirty="0"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pPr marL="109728" indent="0">
                  <a:buNone/>
                </a:pP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63028"/>
                <a:ext cx="8229600" cy="1050943"/>
              </a:xfrm>
              <a:blipFill rotWithShape="1">
                <a:blip r:embed="rId2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Дома:</a:t>
            </a:r>
            <a:endParaRPr lang="ru-RU" dirty="0"/>
          </a:p>
        </p:txBody>
      </p:sp>
      <p:pic>
        <p:nvPicPr>
          <p:cNvPr id="14338" name="Picture 2" descr="C:\Documents and Settings\Admin\Мои документы\Downloads\Репетитор-по-математике-9-класс.-К-уроку-на-решение-треугольник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3" t="3010" r="68468" b="83233"/>
          <a:stretch/>
        </p:blipFill>
        <p:spPr bwMode="auto">
          <a:xfrm>
            <a:off x="900331" y="1372580"/>
            <a:ext cx="2303517" cy="1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Downloads\Репетитор-по-математике-9-класс.-К-уроку-на-решение-треугольник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7515" r="67211" b="65742"/>
          <a:stretch/>
        </p:blipFill>
        <p:spPr bwMode="auto">
          <a:xfrm>
            <a:off x="6444208" y="1405299"/>
            <a:ext cx="2210326" cy="164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Downloads\Репетитор-по-математике-9-класс.-К-уроку-на-решение-треугольник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" t="80115" r="67211" b="6054"/>
          <a:stretch/>
        </p:blipFill>
        <p:spPr bwMode="auto">
          <a:xfrm>
            <a:off x="4321277" y="3076726"/>
            <a:ext cx="2945035" cy="17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Downloads\Репетитор-по-математике-9-класс.-К-уроку-на-решение-треугольник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38" t="3291" r="38743" b="83233"/>
          <a:stretch/>
        </p:blipFill>
        <p:spPr bwMode="auto">
          <a:xfrm>
            <a:off x="3419872" y="1372580"/>
            <a:ext cx="2373922" cy="15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Downloads\Репетитор-по-математике-9-класс.-К-уроку-на-решение-треугольнико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0" t="53477" r="67211" b="26288"/>
          <a:stretch/>
        </p:blipFill>
        <p:spPr bwMode="auto">
          <a:xfrm>
            <a:off x="1763688" y="3076726"/>
            <a:ext cx="1970151" cy="177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484" y="150947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1)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55159" y="155372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3)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99833" y="307672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4)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02943" y="309158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5)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45807" y="1553723"/>
            <a:ext cx="576064" cy="417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19872" y="1553721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64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112" name="Freeform 24"/>
          <p:cNvSpPr>
            <a:spLocks/>
          </p:cNvSpPr>
          <p:nvPr/>
        </p:nvSpPr>
        <p:spPr bwMode="auto">
          <a:xfrm>
            <a:off x="600076" y="2259887"/>
            <a:ext cx="4010024" cy="2727963"/>
          </a:xfrm>
          <a:custGeom>
            <a:avLst/>
            <a:gdLst>
              <a:gd name="T0" fmla="*/ 0 w 2720"/>
              <a:gd name="T1" fmla="*/ 1740 h 1752"/>
              <a:gd name="T2" fmla="*/ 1808 w 2720"/>
              <a:gd name="T3" fmla="*/ 1752 h 1752"/>
              <a:gd name="T4" fmla="*/ 2720 w 2720"/>
              <a:gd name="T5" fmla="*/ 0 h 1752"/>
              <a:gd name="T6" fmla="*/ 0 w 2720"/>
              <a:gd name="T7" fmla="*/ 1740 h 1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20" h="1752">
                <a:moveTo>
                  <a:pt x="0" y="1740"/>
                </a:moveTo>
                <a:lnTo>
                  <a:pt x="1808" y="1752"/>
                </a:lnTo>
                <a:lnTo>
                  <a:pt x="2720" y="0"/>
                </a:lnTo>
                <a:lnTo>
                  <a:pt x="0" y="174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985113" name="Text Box 25"/>
          <p:cNvSpPr txBox="1">
            <a:spLocks noChangeArrowheads="1"/>
          </p:cNvSpPr>
          <p:nvPr/>
        </p:nvSpPr>
        <p:spPr bwMode="auto">
          <a:xfrm>
            <a:off x="3348831" y="4965728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5114" name="Text Box 26"/>
          <p:cNvSpPr txBox="1">
            <a:spLocks noChangeArrowheads="1"/>
          </p:cNvSpPr>
          <p:nvPr/>
        </p:nvSpPr>
        <p:spPr bwMode="auto">
          <a:xfrm>
            <a:off x="318064" y="4959107"/>
            <a:ext cx="4587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5115" name="Text Box 27"/>
          <p:cNvSpPr txBox="1">
            <a:spLocks noChangeArrowheads="1"/>
          </p:cNvSpPr>
          <p:nvPr/>
        </p:nvSpPr>
        <p:spPr bwMode="auto">
          <a:xfrm>
            <a:off x="4151734" y="1844824"/>
            <a:ext cx="45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</a:rPr>
              <a:t>B</a:t>
            </a:r>
            <a:endParaRPr lang="ru-RU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985124" name="Rectangle 36"/>
          <p:cNvSpPr>
            <a:spLocks noChangeArrowheads="1"/>
          </p:cNvSpPr>
          <p:nvPr/>
        </p:nvSpPr>
        <p:spPr bwMode="auto">
          <a:xfrm>
            <a:off x="1343698" y="44352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5122" name="Text Box 34"/>
          <p:cNvSpPr txBox="1">
            <a:spLocks noChangeArrowheads="1"/>
          </p:cNvSpPr>
          <p:nvPr/>
        </p:nvSpPr>
        <p:spPr bwMode="auto">
          <a:xfrm>
            <a:off x="1833281" y="5023546"/>
            <a:ext cx="4443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cs typeface="Arial" pitchFamily="34" charset="0"/>
              </a:rPr>
              <a:t>2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985125" name="Text Box 37"/>
          <p:cNvSpPr txBox="1">
            <a:spLocks noChangeArrowheads="1"/>
          </p:cNvSpPr>
          <p:nvPr/>
        </p:nvSpPr>
        <p:spPr bwMode="auto">
          <a:xfrm>
            <a:off x="2411956" y="449552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n-US" sz="28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6700" y="381818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Найти угол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3200" i="1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877098" y="3068960"/>
                <a:ext cx="10697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cs typeface="Arial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 dirty="0" smtClean="0">
                            <a:latin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3200" b="0" i="1" dirty="0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36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098" y="3068960"/>
                <a:ext cx="106971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857" t="-2830" b="-30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828801" y="5733256"/>
            <a:ext cx="3886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3600" i="1" dirty="0" smtClean="0">
                <a:solidFill>
                  <a:srgbClr val="FF000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°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57080"/>
              </p:ext>
            </p:extLst>
          </p:nvPr>
        </p:nvGraphicFramePr>
        <p:xfrm>
          <a:off x="5486400" y="609600"/>
          <a:ext cx="2820988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Формула" r:id="rId5" imgW="1079280" imgH="469800" progId="Equation.3">
                  <p:embed/>
                </p:oleObj>
              </mc:Choice>
              <mc:Fallback>
                <p:oleObj name="Формула" r:id="rId5" imgW="1079280" imgH="4698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09600"/>
                        <a:ext cx="2820988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953000" y="1905000"/>
          <a:ext cx="39481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Формула" r:id="rId7" imgW="1511300" imgH="241300" progId="Equation.3">
                  <p:embed/>
                </p:oleObj>
              </mc:Choice>
              <mc:Fallback>
                <p:oleObj name="Формула" r:id="rId7" imgW="1511300" imgH="2413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905000"/>
                        <a:ext cx="39481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181600" y="2743200"/>
          <a:ext cx="3217863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Формула" r:id="rId9" imgW="1231900" imgH="457200" progId="Equation.3">
                  <p:embed/>
                </p:oleObj>
              </mc:Choice>
              <mc:Fallback>
                <p:oleObj name="Формула" r:id="rId9" imgW="1231900" imgH="4572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743200"/>
                        <a:ext cx="3217863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199063" y="3886200"/>
          <a:ext cx="1658937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Формула" r:id="rId11" imgW="634725" imgH="393529" progId="Equation.3">
                  <p:embed/>
                </p:oleObj>
              </mc:Choice>
              <mc:Fallback>
                <p:oleObj name="Формула" r:id="rId11" imgW="634725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3886200"/>
                        <a:ext cx="1658937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86940"/>
              </p:ext>
            </p:extLst>
          </p:nvPr>
        </p:nvGraphicFramePr>
        <p:xfrm>
          <a:off x="6804025" y="4251325"/>
          <a:ext cx="4984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Формула" r:id="rId13" imgW="190440" imgH="152280" progId="Equation.3">
                  <p:embed/>
                </p:oleObj>
              </mc:Choice>
              <mc:Fallback>
                <p:oleObj name="Формула" r:id="rId13" imgW="190440" imgH="15228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251325"/>
                        <a:ext cx="4984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598592"/>
              </p:ext>
            </p:extLst>
          </p:nvPr>
        </p:nvGraphicFramePr>
        <p:xfrm>
          <a:off x="7235825" y="4110038"/>
          <a:ext cx="1593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Уравнение" r:id="rId15" imgW="609480" imgH="203040" progId="Equation.3">
                  <p:embed/>
                </p:oleObj>
              </mc:Choice>
              <mc:Fallback>
                <p:oleObj name="Уравнение" r:id="rId15" imgW="609480" imgH="2030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110038"/>
                        <a:ext cx="15938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7784"/>
              </p:ext>
            </p:extLst>
          </p:nvPr>
        </p:nvGraphicFramePr>
        <p:xfrm>
          <a:off x="5795963" y="5016500"/>
          <a:ext cx="20256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Формула" r:id="rId17" imgW="774364" imgH="203112" progId="Equation.3">
                  <p:embed/>
                </p:oleObj>
              </mc:Choice>
              <mc:Fallback>
                <p:oleObj name="Формула" r:id="rId17" imgW="774364" imgH="203112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016500"/>
                        <a:ext cx="20256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5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4389" y="5389583"/>
            <a:ext cx="4035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12 √3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151" r="12263" b="12473"/>
          <a:stretch/>
        </p:blipFill>
        <p:spPr>
          <a:xfrm>
            <a:off x="469351" y="1827911"/>
            <a:ext cx="4726217" cy="3135536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1.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32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площадь параллелограмма</a:t>
            </a:r>
          </a:p>
        </p:txBody>
      </p:sp>
    </p:spTree>
    <p:extLst>
      <p:ext uri="{BB962C8B-B14F-4D97-AF65-F5344CB8AC3E}">
        <p14:creationId xmlns:p14="http://schemas.microsoft.com/office/powerpoint/2010/main" val="278673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4"/>
          <p:cNvSpPr>
            <a:spLocks/>
          </p:cNvSpPr>
          <p:nvPr/>
        </p:nvSpPr>
        <p:spPr bwMode="auto">
          <a:xfrm>
            <a:off x="820680" y="2281491"/>
            <a:ext cx="3178175" cy="2578100"/>
          </a:xfrm>
          <a:custGeom>
            <a:avLst/>
            <a:gdLst>
              <a:gd name="T0" fmla="*/ 0 w 2002"/>
              <a:gd name="T1" fmla="*/ 1622 h 1624"/>
              <a:gd name="T2" fmla="*/ 2002 w 2002"/>
              <a:gd name="T3" fmla="*/ 1624 h 1624"/>
              <a:gd name="T4" fmla="*/ 1322 w 2002"/>
              <a:gd name="T5" fmla="*/ 0 h 1624"/>
              <a:gd name="T6" fmla="*/ 0 w 2002"/>
              <a:gd name="T7" fmla="*/ 1622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2" h="1624">
                <a:moveTo>
                  <a:pt x="0" y="1622"/>
                </a:moveTo>
                <a:lnTo>
                  <a:pt x="2002" y="1624"/>
                </a:lnTo>
                <a:lnTo>
                  <a:pt x="1322" y="0"/>
                </a:lnTo>
                <a:lnTo>
                  <a:pt x="0" y="16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5" name="Дуга 4"/>
          <p:cNvSpPr/>
          <p:nvPr/>
        </p:nvSpPr>
        <p:spPr>
          <a:xfrm rot="15032052">
            <a:off x="3535186" y="4367021"/>
            <a:ext cx="754096" cy="733974"/>
          </a:xfrm>
          <a:prstGeom prst="arc">
            <a:avLst>
              <a:gd name="adj1" fmla="val 16243710"/>
              <a:gd name="adj2" fmla="val 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" y="38181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2.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Найдите 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BC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BD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6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45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°. 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23428" y="4734008"/>
            <a:ext cx="526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</a:rPr>
              <a:t>B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857788" y="4800600"/>
            <a:ext cx="5261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699792" y="1616629"/>
            <a:ext cx="554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D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0422" y="3127950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j-lt"/>
                <a:cs typeface="Times New Roman" pitchFamily="18" charset="0"/>
              </a:rPr>
              <a:t>8</a:t>
            </a:r>
            <a:endParaRPr lang="ru-RU" sz="36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1565" y="3144841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j-lt"/>
                <a:cs typeface="Times New Roman" pitchFamily="18" charset="0"/>
              </a:rPr>
              <a:t>6</a:t>
            </a:r>
            <a:endParaRPr lang="ru-RU" sz="36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53828" y="4252606"/>
            <a:ext cx="91082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smtClean="0">
                <a:latin typeface="+mj-lt"/>
                <a:cs typeface="Times New Roman" pitchFamily="18" charset="0"/>
              </a:rPr>
              <a:t>30</a:t>
            </a:r>
            <a:r>
              <a:rPr lang="en-US" sz="3400" b="1" dirty="0" smtClean="0">
                <a:latin typeface="+mj-lt"/>
                <a:cs typeface="Times New Roman" pitchFamily="18" charset="0"/>
              </a:rPr>
              <a:t>°</a:t>
            </a:r>
            <a:endParaRPr lang="ru-RU" sz="3400" b="1" dirty="0">
              <a:latin typeface="+mj-lt"/>
              <a:cs typeface="Times New Roman" pitchFamily="18" charset="0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2220428" y="4880679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?</a:t>
            </a:r>
            <a:endParaRPr lang="ru-RU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685321" y="5478048"/>
                <a:ext cx="3830729" cy="976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3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321" y="5478048"/>
                <a:ext cx="3830729" cy="976165"/>
              </a:xfrm>
              <a:prstGeom prst="rect">
                <a:avLst/>
              </a:prstGeom>
              <a:blipFill rotWithShape="1">
                <a:blip r:embed="rId2"/>
                <a:stretch>
                  <a:fillRect l="-4618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302247" y="2823493"/>
            <a:ext cx="952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+mj-lt"/>
                <a:cs typeface="Times New Roman" pitchFamily="18" charset="0"/>
              </a:rPr>
              <a:t>45</a:t>
            </a:r>
            <a:r>
              <a:rPr lang="en-US" sz="3600" b="1" dirty="0" smtClean="0">
                <a:latin typeface="+mj-lt"/>
                <a:cs typeface="Times New Roman" pitchFamily="18" charset="0"/>
              </a:rPr>
              <a:t>°</a:t>
            </a:r>
            <a:endParaRPr lang="ru-RU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Дуга 14"/>
          <p:cNvSpPr/>
          <p:nvPr/>
        </p:nvSpPr>
        <p:spPr>
          <a:xfrm rot="7585698">
            <a:off x="2509311" y="1957528"/>
            <a:ext cx="754096" cy="733974"/>
          </a:xfrm>
          <a:prstGeom prst="arc">
            <a:avLst>
              <a:gd name="adj1" fmla="val 17500846"/>
              <a:gd name="adj2" fmla="val 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Дуга 18"/>
          <p:cNvSpPr/>
          <p:nvPr/>
        </p:nvSpPr>
        <p:spPr>
          <a:xfrm rot="7585698">
            <a:off x="2372873" y="1911820"/>
            <a:ext cx="870950" cy="932796"/>
          </a:xfrm>
          <a:prstGeom prst="arc">
            <a:avLst>
              <a:gd name="adj1" fmla="val 16893099"/>
              <a:gd name="adj2" fmla="val 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5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88136" y="5438491"/>
            <a:ext cx="3464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Ответ: ВС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2"/>
              <p:cNvSpPr txBox="1">
                <a:spLocks/>
              </p:cNvSpPr>
              <p:nvPr/>
            </p:nvSpPr>
            <p:spPr>
              <a:xfrm>
                <a:off x="457200" y="274638"/>
                <a:ext cx="8435280" cy="1786210"/>
              </a:xfrm>
              <a:prstGeom prst="rect">
                <a:avLst/>
              </a:prstGeom>
            </p:spPr>
            <p:txBody>
              <a:bodyPr vert="horz" rtlCol="0" anchor="ctr">
                <a:noAutofit/>
                <a:scene3d>
                  <a:camera prst="orthographicFront"/>
                  <a:lightRig rig="soft" dir="t"/>
                </a:scene3d>
                <a:sp3d prstMaterial="softEdge">
                  <a:bevelT w="25400" h="25400"/>
                </a:sp3d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100" b="1" kern="1200">
                    <a:solidFill>
                      <a:schemeClr val="tx2"/>
                    </a:solidFill>
                    <a:effectLst>
                      <a:outerShdw blurRad="31750" dist="25400" dir="5400000" algn="tl" rotWithShape="0">
                        <a:srgbClr val="000000">
                          <a:alpha val="25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ru-RU" sz="3600" dirty="0" smtClean="0"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Задача 3. </a:t>
                </a:r>
                <a:r>
                  <a:rPr lang="ru-RU" sz="2800" dirty="0">
                    <a:solidFill>
                      <a:schemeClr val="tx1"/>
                    </a:solidFill>
                    <a:effectLst/>
                  </a:rPr>
                  <a:t>В треугольнике </a:t>
                </a:r>
                <a:r>
                  <a:rPr lang="ru-RU" sz="2800" i="1" dirty="0">
                    <a:solidFill>
                      <a:schemeClr val="tx1"/>
                    </a:solidFill>
                    <a:effectLst/>
                  </a:rPr>
                  <a:t>АВС</a:t>
                </a:r>
                <a:r>
                  <a:rPr lang="ru-RU" sz="28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ru-RU" sz="2800" dirty="0" smtClean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ru-RU" sz="2800" dirty="0" smtClean="0">
                    <a:solidFill>
                      <a:schemeClr val="tx1"/>
                    </a:solidFill>
                    <a:effectLst/>
                    <a:latin typeface="Cambria Math"/>
                    <a:ea typeface="Cambria Math"/>
                  </a:rPr>
                  <a:t>∠</a:t>
                </a:r>
                <a:r>
                  <a:rPr lang="ru-RU" sz="2800" i="1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ru-RU" sz="2800" i="1" dirty="0" smtClean="0">
                    <a:solidFill>
                      <a:schemeClr val="tx1"/>
                    </a:solidFill>
                    <a:effectLst/>
                  </a:rPr>
                  <a:t>АВС</a:t>
                </a:r>
                <a:r>
                  <a:rPr lang="ru-RU" sz="2800" dirty="0" smtClean="0">
                    <a:solidFill>
                      <a:schemeClr val="tx1"/>
                    </a:solidFill>
                    <a:effectLst/>
                  </a:rPr>
                  <a:t>=120°, </a:t>
                </a:r>
                <a:r>
                  <a:rPr lang="ru-RU" sz="2800" i="1" dirty="0">
                    <a:solidFill>
                      <a:schemeClr val="tx1"/>
                    </a:solidFill>
                    <a:effectLst/>
                  </a:rPr>
                  <a:t>АВ</a:t>
                </a:r>
                <a:r>
                  <a:rPr lang="ru-RU" sz="2800" dirty="0">
                    <a:solidFill>
                      <a:schemeClr val="tx1"/>
                    </a:solidFill>
                    <a:effectLst/>
                  </a:rPr>
                  <a:t> = 6. Площадь треугольника равна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ru-RU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effectLst/>
                  </a:rPr>
                  <a:t>. </a:t>
                </a:r>
                <a:r>
                  <a:rPr lang="ru-RU" sz="2800" dirty="0">
                    <a:solidFill>
                      <a:schemeClr val="tx1"/>
                    </a:solidFill>
                    <a:effectLst/>
                  </a:rPr>
                  <a:t>Найдите сторону </a:t>
                </a:r>
                <a:r>
                  <a:rPr lang="ru-RU" sz="2800" i="1" dirty="0">
                    <a:solidFill>
                      <a:schemeClr val="tx1"/>
                    </a:solidFill>
                    <a:effectLst/>
                  </a:rPr>
                  <a:t>ВС</a:t>
                </a:r>
                <a:r>
                  <a:rPr lang="ru-RU" sz="2800" dirty="0">
                    <a:solidFill>
                      <a:schemeClr val="tx1"/>
                    </a:solidFill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7" name="Заголовок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435280" cy="17862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22"/>
          <p:cNvSpPr>
            <a:spLocks/>
          </p:cNvSpPr>
          <p:nvPr/>
        </p:nvSpPr>
        <p:spPr bwMode="auto">
          <a:xfrm rot="7924487">
            <a:off x="1422736" y="2640195"/>
            <a:ext cx="3087492" cy="3434562"/>
          </a:xfrm>
          <a:custGeom>
            <a:avLst/>
            <a:gdLst>
              <a:gd name="T0" fmla="*/ 0 w 2816"/>
              <a:gd name="T1" fmla="*/ 0 h 1280"/>
              <a:gd name="T2" fmla="*/ 2147483647 w 2816"/>
              <a:gd name="T3" fmla="*/ 2147483647 h 1280"/>
              <a:gd name="T4" fmla="*/ 2147483647 w 2816"/>
              <a:gd name="T5" fmla="*/ 2147483647 h 1280"/>
              <a:gd name="T6" fmla="*/ 0 w 2816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  <a:gd name="T12" fmla="*/ 0 w 2816"/>
              <a:gd name="T13" fmla="*/ 0 h 1280"/>
              <a:gd name="T14" fmla="*/ 2816 w 2816"/>
              <a:gd name="T15" fmla="*/ 1280 h 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6" h="1280">
                <a:moveTo>
                  <a:pt x="0" y="0"/>
                </a:moveTo>
                <a:lnTo>
                  <a:pt x="491" y="1264"/>
                </a:lnTo>
                <a:lnTo>
                  <a:pt x="2816" y="128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92"/>
          <p:cNvSpPr txBox="1">
            <a:spLocks noChangeArrowheads="1"/>
          </p:cNvSpPr>
          <p:nvPr/>
        </p:nvSpPr>
        <p:spPr bwMode="auto">
          <a:xfrm>
            <a:off x="2010229" y="2852641"/>
            <a:ext cx="1018227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88"/>
          <p:cNvSpPr txBox="1">
            <a:spLocks noChangeArrowheads="1"/>
          </p:cNvSpPr>
          <p:nvPr/>
        </p:nvSpPr>
        <p:spPr bwMode="auto">
          <a:xfrm>
            <a:off x="1115616" y="2936428"/>
            <a:ext cx="41229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652120" y="2279850"/>
                <a:ext cx="2199898" cy="780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𝑆</m:t>
                      </m:r>
                      <m:r>
                        <a:rPr lang="en-US" sz="4000" b="0" i="1" smtClean="0">
                          <a:latin typeface="Cambria Math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ru-RU" sz="4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4000" b="0" i="1"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79850"/>
                <a:ext cx="2199898" cy="7804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96"/>
          <p:cNvSpPr>
            <a:spLocks noChangeArrowheads="1"/>
          </p:cNvSpPr>
          <p:nvPr/>
        </p:nvSpPr>
        <p:spPr bwMode="auto">
          <a:xfrm>
            <a:off x="3563888" y="2760308"/>
            <a:ext cx="5334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4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455191" y="4357476"/>
            <a:ext cx="40427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049129" y="4388759"/>
            <a:ext cx="42351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</a:t>
            </a:r>
            <a:endParaRPr lang="ru-RU" sz="28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358693" y="2060848"/>
            <a:ext cx="40427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</a:t>
            </a:r>
            <a:endParaRPr lang="ru-RU" sz="28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3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566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Квадрат любой стороны треугольника равен сумме квадратов двух других сторон минус удвоенное произведение этих сторон на косинус угла между ними.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ru-RU" sz="2800" dirty="0" smtClean="0">
              <a:solidFill>
                <a:srgbClr val="C8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Теорема косинусов</a:t>
            </a: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462284" y="3611390"/>
            <a:ext cx="2808933" cy="1801565"/>
          </a:xfrm>
          <a:prstGeom prst="triangle">
            <a:avLst>
              <a:gd name="adj" fmla="val 72569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2886464" y="3995561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cs typeface="+mn-cs"/>
              </a:rPr>
              <a:t>a</a:t>
            </a:r>
            <a:endParaRPr lang="ru-RU" sz="36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82446" y="5379589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cs typeface="+mn-cs"/>
              </a:rPr>
              <a:t>b</a:t>
            </a:r>
            <a:endParaRPr lang="ru-RU" sz="36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152081" y="3964315"/>
            <a:ext cx="389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cs typeface="+mn-cs"/>
              </a:rPr>
              <a:t>c</a:t>
            </a:r>
            <a:endParaRPr lang="ru-RU" sz="36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352764" y="545188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b="1" i="1" dirty="0" smtClean="0">
                <a:solidFill>
                  <a:srgbClr val="000000"/>
                </a:solidFill>
                <a:cs typeface="+mn-cs"/>
              </a:rPr>
              <a:t>A</a:t>
            </a:r>
            <a:endParaRPr lang="ru-RU" b="1" i="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149373" y="545188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b="1" i="1" dirty="0" smtClean="0">
                <a:solidFill>
                  <a:srgbClr val="000000"/>
                </a:solidFill>
                <a:cs typeface="+mn-cs"/>
              </a:rPr>
              <a:t>С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80966" y="338279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b="1" i="1" dirty="0" smtClean="0">
                <a:solidFill>
                  <a:srgbClr val="000000"/>
                </a:solidFill>
                <a:cs typeface="+mn-cs"/>
              </a:rPr>
              <a:t>B</a:t>
            </a:r>
            <a:endParaRPr lang="ru-RU" b="1" i="1" dirty="0" smtClean="0">
              <a:solidFill>
                <a:srgbClr val="000000"/>
              </a:solidFill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15266" y="3679568"/>
                <a:ext cx="53803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−2</m:t>
                      </m:r>
                      <m:r>
                        <a:rPr lang="en-US" sz="3600" b="0" i="1" smtClean="0">
                          <a:latin typeface="Cambria Math"/>
                        </a:rPr>
                        <m:t>𝑎𝑏𝑐𝑜𝑠</m:t>
                      </m:r>
                      <m:r>
                        <a:rPr lang="en-US" sz="3600" b="0" i="1" smtClean="0">
                          <a:latin typeface="Cambria Math"/>
                        </a:rPr>
                        <m:t>∠</m:t>
                      </m:r>
                      <m:r>
                        <a:rPr lang="en-US" sz="36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266" y="3679568"/>
                <a:ext cx="538036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232347"/>
              </p:ext>
            </p:extLst>
          </p:nvPr>
        </p:nvGraphicFramePr>
        <p:xfrm>
          <a:off x="3301962" y="4512172"/>
          <a:ext cx="5686271" cy="49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Формула" r:id="rId4" imgW="2349500" imgH="203200" progId="Equation.3">
                  <p:embed/>
                </p:oleObj>
              </mc:Choice>
              <mc:Fallback>
                <p:oleObj name="Формула" r:id="rId4" imgW="2349500" imgH="2032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962" y="4512172"/>
                        <a:ext cx="5686271" cy="491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1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22404" t="23897" r="22616" b="13976"/>
          <a:stretch/>
        </p:blipFill>
        <p:spPr bwMode="auto">
          <a:xfrm>
            <a:off x="1058633" y="388926"/>
            <a:ext cx="6835751" cy="607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654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9912" y="3081892"/>
            <a:ext cx="4690864" cy="18722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Теорема косинусов впервые была доказана в Средней Азии ученым-математиком    </a:t>
            </a:r>
            <a:r>
              <a:rPr lang="ru-RU" sz="2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аль–Бируни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(973</a:t>
            </a:r>
            <a:r>
              <a:rPr lang="ru-RU" sz="2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ru-RU" sz="2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1048). </a:t>
            </a:r>
          </a:p>
        </p:txBody>
      </p:sp>
      <p:pic>
        <p:nvPicPr>
          <p:cNvPr id="15362" name="Picture 2" descr="C:\Documents and Settings\Admin\Мои документы\Downloads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25" y="1196752"/>
            <a:ext cx="28586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03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284" y="1326069"/>
            <a:ext cx="8229600" cy="2653843"/>
          </a:xfrm>
        </p:spPr>
        <p:txBody>
          <a:bodyPr>
            <a:normAutofit/>
          </a:bodyPr>
          <a:lstStyle/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Теорему косинусов называют иногда обобщенной теоремой Пифагора. Такое название объясняется тем, что в теореме косинусов содержится как частный случай теорема Пифагора. В самом деле, если в ∆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АВС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прямой, то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∠</a:t>
            </a:r>
            <a:r>
              <a:rPr lang="en-US" sz="2800" b="1" i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90° = 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по теореме косинусов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− 2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2800" b="1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получаем: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ru-RU" sz="2800" dirty="0" smtClean="0">
              <a:solidFill>
                <a:srgbClr val="C8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Обобщенная теорема Пифагора</a:t>
            </a: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585728" y="3995561"/>
            <a:ext cx="2808933" cy="1801565"/>
          </a:xfrm>
          <a:prstGeom prst="triangle">
            <a:avLst>
              <a:gd name="adj" fmla="val 72569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2979163" y="4318726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cs typeface="+mn-cs"/>
              </a:rPr>
              <a:t>a</a:t>
            </a:r>
            <a:endParaRPr lang="ru-RU" sz="36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1782446" y="5680485"/>
            <a:ext cx="4154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cs typeface="+mn-cs"/>
              </a:rPr>
              <a:t>b</a:t>
            </a:r>
            <a:endParaRPr lang="ru-RU" sz="36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152081" y="4437112"/>
            <a:ext cx="389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3600" b="1" i="1" dirty="0" smtClean="0">
                <a:solidFill>
                  <a:srgbClr val="FF0000"/>
                </a:solidFill>
                <a:cs typeface="+mn-cs"/>
              </a:rPr>
              <a:t>c</a:t>
            </a:r>
            <a:endParaRPr lang="ru-RU" sz="3600" b="1" i="1" dirty="0" smtClean="0"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198378" y="5476364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b="1" i="1" dirty="0" smtClean="0">
                <a:solidFill>
                  <a:srgbClr val="000000"/>
                </a:solidFill>
                <a:cs typeface="+mn-cs"/>
              </a:rPr>
              <a:t>A</a:t>
            </a:r>
            <a:endParaRPr lang="ru-RU" b="1" i="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94661" y="550555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ru-RU" b="1" i="1" dirty="0" smtClean="0">
                <a:solidFill>
                  <a:srgbClr val="000000"/>
                </a:solidFill>
                <a:cs typeface="+mn-cs"/>
              </a:rPr>
              <a:t>С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80943" y="3814729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b="1" i="1" dirty="0" smtClean="0">
                <a:solidFill>
                  <a:srgbClr val="000000"/>
                </a:solidFill>
                <a:cs typeface="+mn-cs"/>
              </a:rPr>
              <a:t>B</a:t>
            </a:r>
            <a:endParaRPr lang="ru-RU" b="1" i="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6733" y="3814729"/>
            <a:ext cx="4572000" cy="13788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т.е. квадрат гипотенузы равен сумме квадратов катета.</a:t>
            </a:r>
          </a:p>
        </p:txBody>
      </p:sp>
    </p:spTree>
    <p:extLst>
      <p:ext uri="{BB962C8B-B14F-4D97-AF65-F5344CB8AC3E}">
        <p14:creationId xmlns:p14="http://schemas.microsoft.com/office/powerpoint/2010/main" val="6414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39" name="Text Box 19"/>
          <p:cNvSpPr txBox="1">
            <a:spLocks noChangeArrowheads="1"/>
          </p:cNvSpPr>
          <p:nvPr/>
        </p:nvSpPr>
        <p:spPr bwMode="auto">
          <a:xfrm>
            <a:off x="5045075" y="4238626"/>
            <a:ext cx="42351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977940" name="Text Box 20"/>
          <p:cNvSpPr txBox="1">
            <a:spLocks noChangeArrowheads="1"/>
          </p:cNvSpPr>
          <p:nvPr/>
        </p:nvSpPr>
        <p:spPr bwMode="auto">
          <a:xfrm>
            <a:off x="1324668" y="4216400"/>
            <a:ext cx="40427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977941" name="Text Box 21"/>
          <p:cNvSpPr txBox="1">
            <a:spLocks noChangeArrowheads="1"/>
          </p:cNvSpPr>
          <p:nvPr/>
        </p:nvSpPr>
        <p:spPr bwMode="auto">
          <a:xfrm>
            <a:off x="416640" y="2045791"/>
            <a:ext cx="40427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121869" name="Freeform 22"/>
          <p:cNvSpPr>
            <a:spLocks/>
          </p:cNvSpPr>
          <p:nvPr/>
        </p:nvSpPr>
        <p:spPr bwMode="auto">
          <a:xfrm>
            <a:off x="795338" y="2184400"/>
            <a:ext cx="4470400" cy="2032000"/>
          </a:xfrm>
          <a:custGeom>
            <a:avLst/>
            <a:gdLst>
              <a:gd name="T0" fmla="*/ 0 w 2816"/>
              <a:gd name="T1" fmla="*/ 0 h 1280"/>
              <a:gd name="T2" fmla="*/ 2147483647 w 2816"/>
              <a:gd name="T3" fmla="*/ 2147483647 h 1280"/>
              <a:gd name="T4" fmla="*/ 2147483647 w 2816"/>
              <a:gd name="T5" fmla="*/ 2147483647 h 1280"/>
              <a:gd name="T6" fmla="*/ 0 w 2816"/>
              <a:gd name="T7" fmla="*/ 0 h 1280"/>
              <a:gd name="T8" fmla="*/ 0 60000 65536"/>
              <a:gd name="T9" fmla="*/ 0 60000 65536"/>
              <a:gd name="T10" fmla="*/ 0 60000 65536"/>
              <a:gd name="T11" fmla="*/ 0 60000 65536"/>
              <a:gd name="T12" fmla="*/ 0 w 2816"/>
              <a:gd name="T13" fmla="*/ 0 h 1280"/>
              <a:gd name="T14" fmla="*/ 2816 w 2816"/>
              <a:gd name="T15" fmla="*/ 1280 h 12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6" h="1280">
                <a:moveTo>
                  <a:pt x="0" y="0"/>
                </a:moveTo>
                <a:lnTo>
                  <a:pt x="491" y="1264"/>
                </a:lnTo>
                <a:lnTo>
                  <a:pt x="2816" y="128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78008" name="Text Box 88"/>
          <p:cNvSpPr txBox="1">
            <a:spLocks noChangeArrowheads="1"/>
          </p:cNvSpPr>
          <p:nvPr/>
        </p:nvSpPr>
        <p:spPr bwMode="auto">
          <a:xfrm>
            <a:off x="2832050" y="2564904"/>
            <a:ext cx="382587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sp>
        <p:nvSpPr>
          <p:cNvPr id="978012" name="Text Box 92"/>
          <p:cNvSpPr txBox="1">
            <a:spLocks noChangeArrowheads="1"/>
          </p:cNvSpPr>
          <p:nvPr/>
        </p:nvSpPr>
        <p:spPr bwMode="auto">
          <a:xfrm>
            <a:off x="3641725" y="3719513"/>
            <a:ext cx="715963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  <a:r>
              <a:rPr lang="en-US" sz="2800" baseline="30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16" name="Rectangle 96"/>
          <p:cNvSpPr>
            <a:spLocks noChangeArrowheads="1"/>
          </p:cNvSpPr>
          <p:nvPr/>
        </p:nvSpPr>
        <p:spPr bwMode="auto">
          <a:xfrm>
            <a:off x="782638" y="3092926"/>
            <a:ext cx="5334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8017" name="Text Box 97"/>
          <p:cNvSpPr txBox="1">
            <a:spLocks noChangeArrowheads="1"/>
          </p:cNvSpPr>
          <p:nvPr/>
        </p:nvSpPr>
        <p:spPr bwMode="auto">
          <a:xfrm>
            <a:off x="3022651" y="4220317"/>
            <a:ext cx="382587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6700" y="38181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Задача 4.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3200" i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В,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 АС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4см,</a:t>
            </a:r>
          </a:p>
          <a:p>
            <a:r>
              <a:rPr lang="ru-RU" sz="3200" i="1" dirty="0" smtClean="0">
                <a:latin typeface="Arial" pitchFamily="34" charset="0"/>
                <a:cs typeface="Arial" pitchFamily="34" charset="0"/>
              </a:rPr>
              <a:t>ВС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5см, </a:t>
            </a:r>
            <a:r>
              <a:rPr lang="ru-RU" sz="3200" dirty="0" smtClean="0"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30°.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100936" y="5157192"/>
                <a:ext cx="6735305" cy="808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А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ru-RU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41−20</m:t>
                        </m:r>
                        <m:rad>
                          <m:radPr>
                            <m:degHide m:val="on"/>
                            <m:ctrlPr>
                              <a:rPr lang="ru-RU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rad>
                      </m:e>
                    </m:rad>
                    <m:r>
                      <a:rPr lang="ru-RU" sz="36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  <m:r>
                      <a:rPr lang="ru-RU" sz="36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2,5</m:t>
                    </m:r>
                  </m:oMath>
                </a14:m>
                <a:endParaRPr lang="ru-RU" sz="3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936" y="5157192"/>
                <a:ext cx="6735305" cy="808042"/>
              </a:xfrm>
              <a:prstGeom prst="rect">
                <a:avLst/>
              </a:prstGeom>
              <a:blipFill rotWithShape="1">
                <a:blip r:embed="rId3"/>
                <a:stretch>
                  <a:fillRect l="-2353" b="-270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354</TotalTime>
  <Words>526</Words>
  <Application>Microsoft Office PowerPoint</Application>
  <PresentationFormat>Экран (4:3)</PresentationFormat>
  <Paragraphs>111</Paragraphs>
  <Slides>17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Открытая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Теорема косинусов</vt:lpstr>
      <vt:lpstr>Презентация PowerPoint</vt:lpstr>
      <vt:lpstr>Презентация PowerPoint</vt:lpstr>
      <vt:lpstr>Обобщенная теорема Пифагора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Площадь треугольника.  Площадь параллелограмма.  Теорема синусов</dc:title>
  <dc:creator>Догадова</dc:creator>
  <cp:lastModifiedBy>Догадова</cp:lastModifiedBy>
  <cp:revision>38</cp:revision>
  <dcterms:created xsi:type="dcterms:W3CDTF">2016-12-12T14:52:38Z</dcterms:created>
  <dcterms:modified xsi:type="dcterms:W3CDTF">2016-12-23T09:39:35Z</dcterms:modified>
</cp:coreProperties>
</file>