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0" r:id="rId3"/>
    <p:sldId id="292" r:id="rId4"/>
    <p:sldId id="299" r:id="rId5"/>
    <p:sldId id="274" r:id="rId6"/>
    <p:sldId id="311" r:id="rId7"/>
    <p:sldId id="273" r:id="rId8"/>
    <p:sldId id="278" r:id="rId9"/>
    <p:sldId id="280" r:id="rId10"/>
    <p:sldId id="312" r:id="rId11"/>
    <p:sldId id="276" r:id="rId12"/>
    <p:sldId id="300" r:id="rId13"/>
    <p:sldId id="297" r:id="rId14"/>
    <p:sldId id="302" r:id="rId15"/>
    <p:sldId id="31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C26CD7-7EA9-41FA-80A4-56384636A616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AFC253-D431-46CB-BD13-BE7D23604B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66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DF12E65-B676-4C96-ADA1-C68F5B848A19}" type="slidenum">
              <a:rPr lang="ru-RU" sz="1200" smtClean="0">
                <a:solidFill>
                  <a:srgbClr val="000000"/>
                </a:solidFill>
              </a:rPr>
              <a:pPr eaLnBrk="1" hangingPunct="1"/>
              <a:t>5</a:t>
            </a:fld>
            <a:endParaRPr lang="ru-RU" sz="1200" smtClean="0">
              <a:solidFill>
                <a:srgbClr val="000000"/>
              </a:solidFill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8E2ED25-FA2C-465B-80E8-FB33287E8437}" type="slidenum">
              <a:rPr lang="ru-RU" sz="1200" smtClean="0">
                <a:solidFill>
                  <a:srgbClr val="000000"/>
                </a:solidFill>
              </a:rPr>
              <a:pPr eaLnBrk="1" hangingPunct="1"/>
              <a:t>7</a:t>
            </a:fld>
            <a:endParaRPr lang="ru-RU" sz="1200" smtClean="0">
              <a:solidFill>
                <a:srgbClr val="000000"/>
              </a:solidFill>
            </a:endParaRPr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89FFB2-1A52-4512-B115-95D96907C22C}" type="slidenum">
              <a:rPr lang="ru-RU"/>
              <a:pPr/>
              <a:t>8</a:t>
            </a:fld>
            <a:endParaRPr lang="ru-RU"/>
          </a:p>
        </p:txBody>
      </p:sp>
      <p:sp>
        <p:nvSpPr>
          <p:cNvPr id="98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857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E2E55A-6ED3-4DB0-948C-791462BBCD18}" type="slidenum">
              <a:rPr lang="ru-RU"/>
              <a:pPr/>
              <a:t>9</a:t>
            </a:fld>
            <a:endParaRPr lang="ru-RU"/>
          </a:p>
        </p:txBody>
      </p:sp>
      <p:sp>
        <p:nvSpPr>
          <p:cNvPr id="98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012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51CAE2-CCD9-416C-B81E-BDE23D91ABEB}" type="slidenum">
              <a:rPr lang="ru-RU" sz="1200" smtClean="0"/>
              <a:pPr eaLnBrk="1" hangingPunct="1"/>
              <a:t>12</a:t>
            </a:fld>
            <a:endParaRPr lang="ru-RU" sz="1200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FC253-D431-46CB-BD13-BE7D23604BA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78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8DAA92F-BEB0-40C4-8F64-462567777833}" type="datetimeFigureOut">
              <a:rPr lang="ru-RU" smtClean="0"/>
              <a:t>23.12.2016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49A3305-96B0-4463-852E-807A0003531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7039" y="3270916"/>
            <a:ext cx="6400800" cy="62292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Геометрия, 9 класс</a:t>
            </a:r>
            <a:endParaRPr lang="ru-RU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Documents and Settings\Admin\Мои документы\РИСУНКИ\Школа\Сова\мудрый филин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21636" y="4293096"/>
            <a:ext cx="3616320" cy="2417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008083" y="2118788"/>
            <a:ext cx="7128792" cy="864096"/>
          </a:xfrm>
          <a:prstGeom prst="rect">
            <a:avLst/>
          </a:prstGeom>
        </p:spPr>
        <p:txBody>
          <a:bodyPr vert="horz" lIns="45720" rIns="45720">
            <a:no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Теорема синусов</a:t>
            </a:r>
            <a:endParaRPr lang="ru-RU" sz="6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4"/>
          <p:cNvSpPr>
            <a:spLocks/>
          </p:cNvSpPr>
          <p:nvPr/>
        </p:nvSpPr>
        <p:spPr bwMode="auto">
          <a:xfrm>
            <a:off x="820680" y="2281491"/>
            <a:ext cx="3178175" cy="2578100"/>
          </a:xfrm>
          <a:custGeom>
            <a:avLst/>
            <a:gdLst>
              <a:gd name="T0" fmla="*/ 0 w 2002"/>
              <a:gd name="T1" fmla="*/ 1622 h 1624"/>
              <a:gd name="T2" fmla="*/ 2002 w 2002"/>
              <a:gd name="T3" fmla="*/ 1624 h 1624"/>
              <a:gd name="T4" fmla="*/ 1322 w 2002"/>
              <a:gd name="T5" fmla="*/ 0 h 1624"/>
              <a:gd name="T6" fmla="*/ 0 w 2002"/>
              <a:gd name="T7" fmla="*/ 1622 h 1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2" h="1624">
                <a:moveTo>
                  <a:pt x="0" y="1622"/>
                </a:moveTo>
                <a:lnTo>
                  <a:pt x="2002" y="1624"/>
                </a:lnTo>
                <a:lnTo>
                  <a:pt x="1322" y="0"/>
                </a:lnTo>
                <a:lnTo>
                  <a:pt x="0" y="1622"/>
                </a:lnTo>
                <a:close/>
              </a:path>
            </a:pathLst>
          </a:custGeom>
          <a:solidFill>
            <a:srgbClr val="92D050"/>
          </a:solidFill>
          <a:ln w="9525" cap="flat" cmpd="sng">
            <a:solidFill>
              <a:srgbClr val="92D050"/>
            </a:solidFill>
            <a:prstDash val="solid"/>
            <a:round/>
            <a:headEnd type="none" w="lg" len="lg"/>
            <a:tailEnd type="none" w="lg" len="lg"/>
          </a:ln>
          <a:effectLst/>
          <a:extLst/>
        </p:spPr>
        <p:txBody>
          <a:bodyPr/>
          <a:lstStyle/>
          <a:p>
            <a:endParaRPr lang="ru-RU"/>
          </a:p>
        </p:txBody>
      </p:sp>
      <p:sp>
        <p:nvSpPr>
          <p:cNvPr id="5" name="Дуга 4"/>
          <p:cNvSpPr/>
          <p:nvPr/>
        </p:nvSpPr>
        <p:spPr>
          <a:xfrm rot="1318261">
            <a:off x="681935" y="4367021"/>
            <a:ext cx="754096" cy="733974"/>
          </a:xfrm>
          <a:prstGeom prst="arc">
            <a:avLst>
              <a:gd name="adj1" fmla="val 16243710"/>
              <a:gd name="adj2" fmla="val 0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" y="381818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32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6</a:t>
            </a:r>
            <a:r>
              <a:rPr lang="ru-RU" sz="3200" b="1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r>
              <a:rPr lang="ru-RU" sz="32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3200" i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PC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6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60°.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323428" y="4734008"/>
            <a:ext cx="4972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latin typeface="Times New Roman" panose="02020603050405020304" pitchFamily="18" charset="0"/>
              </a:rPr>
              <a:t>P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3857788" y="4800600"/>
            <a:ext cx="5549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N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2699792" y="1616629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00422" y="3127950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+mj-lt"/>
                <a:cs typeface="Times New Roman" pitchFamily="18" charset="0"/>
              </a:rPr>
              <a:t>4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01565" y="3144841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+mj-lt"/>
                <a:cs typeface="Times New Roman" pitchFamily="18" charset="0"/>
              </a:rPr>
              <a:t>6</a:t>
            </a:r>
            <a:endParaRPr lang="ru-RU" sz="3600" dirty="0">
              <a:latin typeface="+mj-lt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54456" y="4234348"/>
            <a:ext cx="952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+mj-lt"/>
                <a:cs typeface="Times New Roman" pitchFamily="18" charset="0"/>
              </a:rPr>
              <a:t>60</a:t>
            </a:r>
            <a:r>
              <a:rPr lang="en-US" sz="3600" b="1" dirty="0" smtClean="0">
                <a:latin typeface="+mj-lt"/>
                <a:cs typeface="Times New Roman" pitchFamily="18" charset="0"/>
              </a:rPr>
              <a:t>°</a:t>
            </a:r>
            <a:endParaRPr lang="ru-RU" sz="3600" b="1" dirty="0">
              <a:latin typeface="+mj-lt"/>
              <a:cs typeface="Times New Roman" pitchFamily="18" charset="0"/>
            </a:endParaRPr>
          </a:p>
        </p:txBody>
      </p:sp>
      <p:sp>
        <p:nvSpPr>
          <p:cNvPr id="17" name="Rectangle 51"/>
          <p:cNvSpPr>
            <a:spLocks noChangeArrowheads="1"/>
          </p:cNvSpPr>
          <p:nvPr/>
        </p:nvSpPr>
        <p:spPr bwMode="auto">
          <a:xfrm>
            <a:off x="3324388" y="4291587"/>
            <a:ext cx="53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?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113649" y="5581825"/>
                <a:ext cx="390914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3600" i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ru-RU" sz="3600" i="1" dirty="0" smtClean="0">
                    <a:solidFill>
                      <a:srgbClr val="FF0000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en-US" sz="3600" i="1" dirty="0" smtClean="0">
                    <a:solidFill>
                      <a:srgbClr val="FF0000"/>
                    </a:solidFill>
                    <a:latin typeface="Cambria Math"/>
                    <a:ea typeface="Cambria Math"/>
                    <a:cs typeface="Arial" pitchFamily="34" charset="0"/>
                  </a:rPr>
                  <a:t>N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ru-RU" sz="36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≈</m:t>
                    </m:r>
                    <m:r>
                      <a:rPr lang="en-US" sz="36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ru-RU" sz="36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5°</a:t>
                </a: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3649" y="5581825"/>
                <a:ext cx="3909148" cy="646331"/>
              </a:xfrm>
              <a:prstGeom prst="rect">
                <a:avLst/>
              </a:prstGeom>
              <a:blipFill rotWithShape="1">
                <a:blip r:embed="rId2"/>
                <a:stretch>
                  <a:fillRect l="-4368" t="-14151" r="-4212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32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66700" y="381818"/>
                <a:ext cx="868680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Задача </a:t>
                </a:r>
                <a:r>
                  <a:rPr lang="en-US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</a:t>
                </a:r>
                <a:r>
                  <a:rPr lang="ru-RU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ru-RU" sz="3200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0" dirty="0" smtClean="0"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Найдите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радиус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окружности, описанной около ∆ </a:t>
                </a:r>
                <a:r>
                  <a:rPr lang="ru-RU" sz="3200" i="1" dirty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, если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АС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2 см, </a:t>
                </a:r>
                <a14:m>
                  <m:oMath xmlns:m="http://schemas.openxmlformats.org/officeDocument/2006/math">
                    <m:r>
                      <a:rPr lang="ru-RU" sz="3200" b="0" i="0" smtClean="0">
                        <a:latin typeface="Cambria Math"/>
                        <a:cs typeface="Arial" pitchFamily="34" charset="0"/>
                      </a:rPr>
                      <m:t>  </m:t>
                    </m:r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АВС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45°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381818"/>
                <a:ext cx="8686800" cy="1631216"/>
              </a:xfrm>
              <a:prstGeom prst="rect">
                <a:avLst/>
              </a:prstGeom>
              <a:blipFill rotWithShape="1">
                <a:blip r:embed="rId2"/>
                <a:stretch>
                  <a:fillRect l="-1825" t="-4869" b="-78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вал 3"/>
          <p:cNvSpPr/>
          <p:nvPr/>
        </p:nvSpPr>
        <p:spPr bwMode="auto">
          <a:xfrm>
            <a:off x="762000" y="2438400"/>
            <a:ext cx="2819400" cy="266700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 bwMode="auto">
          <a:xfrm>
            <a:off x="990600" y="2514600"/>
            <a:ext cx="2362200" cy="1905000"/>
          </a:xfrm>
          <a:prstGeom prst="triangle">
            <a:avLst>
              <a:gd name="adj" fmla="val 31818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smtClean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40"/>
          <p:cNvSpPr txBox="1">
            <a:spLocks noChangeArrowheads="1"/>
          </p:cNvSpPr>
          <p:nvPr/>
        </p:nvSpPr>
        <p:spPr bwMode="auto">
          <a:xfrm>
            <a:off x="523081" y="4307120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32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" name="Text Box 40"/>
          <p:cNvSpPr txBox="1">
            <a:spLocks noChangeArrowheads="1"/>
          </p:cNvSpPr>
          <p:nvPr/>
        </p:nvSpPr>
        <p:spPr bwMode="auto">
          <a:xfrm>
            <a:off x="3339097" y="4203412"/>
            <a:ext cx="4812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1438695" y="2006456"/>
            <a:ext cx="4587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9" name="Freeform 42"/>
          <p:cNvSpPr>
            <a:spLocks/>
          </p:cNvSpPr>
          <p:nvPr/>
        </p:nvSpPr>
        <p:spPr bwMode="auto">
          <a:xfrm rot="13636022">
            <a:off x="1650017" y="2754725"/>
            <a:ext cx="327869" cy="359971"/>
          </a:xfrm>
          <a:custGeom>
            <a:avLst/>
            <a:gdLst>
              <a:gd name="T0" fmla="*/ 208 w 208"/>
              <a:gd name="T1" fmla="*/ 0 h 264"/>
              <a:gd name="T2" fmla="*/ 48 w 208"/>
              <a:gd name="T3" fmla="*/ 120 h 264"/>
              <a:gd name="T4" fmla="*/ 0 w 208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" h="264">
                <a:moveTo>
                  <a:pt x="208" y="0"/>
                </a:moveTo>
                <a:cubicBezTo>
                  <a:pt x="184" y="20"/>
                  <a:pt x="83" y="76"/>
                  <a:pt x="48" y="120"/>
                </a:cubicBezTo>
                <a:cubicBezTo>
                  <a:pt x="13" y="164"/>
                  <a:pt x="8" y="212"/>
                  <a:pt x="0" y="26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/>
          </a:p>
        </p:txBody>
      </p:sp>
      <p:sp>
        <p:nvSpPr>
          <p:cNvPr id="10" name="Text Box 53"/>
          <p:cNvSpPr txBox="1">
            <a:spLocks noChangeArrowheads="1"/>
          </p:cNvSpPr>
          <p:nvPr/>
        </p:nvSpPr>
        <p:spPr bwMode="auto">
          <a:xfrm>
            <a:off x="1459254" y="2969346"/>
            <a:ext cx="715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45</a:t>
            </a:r>
            <a:r>
              <a:rPr lang="en-US" sz="2800" baseline="300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Text Box 53"/>
          <p:cNvSpPr txBox="1">
            <a:spLocks noChangeArrowheads="1"/>
          </p:cNvSpPr>
          <p:nvPr/>
        </p:nvSpPr>
        <p:spPr bwMode="auto">
          <a:xfrm>
            <a:off x="1938687" y="4495799"/>
            <a:ext cx="4660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796136" y="5635809"/>
                <a:ext cx="3071034" cy="6328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i="1" dirty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en-US" sz="32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ru-RU" sz="32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5635809"/>
                <a:ext cx="3071034" cy="632802"/>
              </a:xfrm>
              <a:prstGeom prst="rect">
                <a:avLst/>
              </a:prstGeom>
              <a:blipFill rotWithShape="1">
                <a:blip r:embed="rId3"/>
                <a:stretch>
                  <a:fillRect l="-5159" t="-5825" b="-310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7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омб 1"/>
          <p:cNvSpPr/>
          <p:nvPr/>
        </p:nvSpPr>
        <p:spPr>
          <a:xfrm>
            <a:off x="1137457" y="2276202"/>
            <a:ext cx="1886909" cy="3465483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7939" name="Text Box 19"/>
          <p:cNvSpPr txBox="1">
            <a:spLocks noChangeArrowheads="1"/>
          </p:cNvSpPr>
          <p:nvPr/>
        </p:nvSpPr>
        <p:spPr bwMode="auto">
          <a:xfrm>
            <a:off x="3024366" y="3747333"/>
            <a:ext cx="492443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i="1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977940" name="Text Box 20"/>
          <p:cNvSpPr txBox="1">
            <a:spLocks noChangeArrowheads="1"/>
          </p:cNvSpPr>
          <p:nvPr/>
        </p:nvSpPr>
        <p:spPr bwMode="auto">
          <a:xfrm>
            <a:off x="647420" y="3802680"/>
            <a:ext cx="492443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977941" name="Text Box 21"/>
          <p:cNvSpPr txBox="1">
            <a:spLocks noChangeArrowheads="1"/>
          </p:cNvSpPr>
          <p:nvPr/>
        </p:nvSpPr>
        <p:spPr bwMode="auto">
          <a:xfrm>
            <a:off x="2254209" y="2044130"/>
            <a:ext cx="492443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978016" name="Rectangle 96"/>
          <p:cNvSpPr>
            <a:spLocks noChangeArrowheads="1"/>
          </p:cNvSpPr>
          <p:nvPr/>
        </p:nvSpPr>
        <p:spPr bwMode="auto">
          <a:xfrm>
            <a:off x="2702723" y="4519982"/>
            <a:ext cx="533400" cy="70788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  <a:endParaRPr lang="ru-RU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66700" y="381818"/>
                <a:ext cx="8686800" cy="16176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Задача 7.</a:t>
                </a:r>
                <a:r>
                  <a:rPr lang="ru-RU" sz="3200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0" dirty="0" smtClean="0"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2. Найдите сторону ромба, если его площадь равна  8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sz="3200" b="0" dirty="0" smtClean="0"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, а угол меньший угол равен 45˚.</a:t>
                </a:r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381818"/>
                <a:ext cx="8686800" cy="1617687"/>
              </a:xfrm>
              <a:prstGeom prst="rect">
                <a:avLst/>
              </a:prstGeom>
              <a:blipFill rotWithShape="1">
                <a:blip r:embed="rId3"/>
                <a:stretch>
                  <a:fillRect l="-1825" t="-4906" b="-116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 Box 92"/>
          <p:cNvSpPr txBox="1">
            <a:spLocks noChangeArrowheads="1"/>
          </p:cNvSpPr>
          <p:nvPr/>
        </p:nvSpPr>
        <p:spPr bwMode="auto">
          <a:xfrm>
            <a:off x="1683371" y="2716843"/>
            <a:ext cx="790601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</a:t>
            </a:r>
            <a:r>
              <a:rPr lang="en-US" sz="28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117561" y="5741685"/>
            <a:ext cx="518091" cy="64633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latin typeface="Times New Roman" panose="02020603050405020304" pitchFamily="18" charset="0"/>
              </a:rPr>
              <a:t>D</a:t>
            </a:r>
            <a:endParaRPr lang="ru-RU" sz="3600" b="1" i="1" dirty="0">
              <a:latin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28184" y="5741685"/>
            <a:ext cx="21366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6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C:\Documents and Settings\Admin\Мои документы\Downloads\Копия (2) 0_117dfe_f2dc647_ori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32" y="3678484"/>
            <a:ext cx="2385599" cy="217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675864"/>
          </a:xfrm>
        </p:spPr>
        <p:txBody>
          <a:bodyPr/>
          <a:lstStyle/>
          <a:p>
            <a:pPr marL="109728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Найдите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площадь параллелограмма, если его диагонали равны 10 см и 8 см и угол между ними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равен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60˚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2)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Найдите </a:t>
            </a:r>
            <a:r>
              <a:rPr lang="en-US" sz="2400" i="1" dirty="0" err="1">
                <a:latin typeface="Arial" pitchFamily="34" charset="0"/>
                <a:cs typeface="Arial" pitchFamily="34" charset="0"/>
              </a:rPr>
              <a:t>sin</a:t>
            </a:r>
            <a:r>
              <a:rPr lang="en-US" sz="2400" i="1" dirty="0" err="1">
                <a:latin typeface="Arial" pitchFamily="34" charset="0"/>
                <a:ea typeface="Cambria Math"/>
                <a:cs typeface="Arial" pitchFamily="34" charset="0"/>
              </a:rPr>
              <a:t>∠K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∆AKD</a:t>
            </a:r>
            <a:r>
              <a:rPr lang="ru-RU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если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BD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8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400" i="1" dirty="0">
                <a:latin typeface="Arial" pitchFamily="34" charset="0"/>
                <a:cs typeface="Arial" pitchFamily="34" charset="0"/>
              </a:rPr>
              <a:t>С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=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6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400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D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45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°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dirty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2400" i="1" dirty="0">
                <a:latin typeface="Arial" pitchFamily="34" charset="0"/>
                <a:cs typeface="Arial" pitchFamily="34" charset="0"/>
              </a:rPr>
              <a:t>C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30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°. </a:t>
            </a:r>
          </a:p>
          <a:p>
            <a:pPr marL="109728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0802" y="3645024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Дома:</a:t>
            </a:r>
            <a:endParaRPr lang="ru-RU" dirty="0"/>
          </a:p>
        </p:txBody>
      </p:sp>
      <p:pic>
        <p:nvPicPr>
          <p:cNvPr id="27650" name="Picture 2" descr="C:\Documents and Settings\Admin\Мои документы\Downloads\Репетитор-по-математике-9-класс.-К-уроку-на-решение-треугольников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6321" t="37719" r="34784" b="48374"/>
          <a:stretch/>
        </p:blipFill>
        <p:spPr bwMode="auto">
          <a:xfrm>
            <a:off x="3656358" y="3678484"/>
            <a:ext cx="2989287" cy="188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598845" y="36784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5140" y="364502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0607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>
            <a:off x="1187624" y="2996952"/>
            <a:ext cx="3240360" cy="2088232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675864"/>
          </a:xfrm>
        </p:spPr>
        <p:txBody>
          <a:bodyPr/>
          <a:lstStyle/>
          <a:p>
            <a:pPr marL="109728" indent="0"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1)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Найдите площадь параллелограмма, если его диагонали равны 10 см и 8 см и угол между ними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равен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60˚.</a:t>
            </a:r>
          </a:p>
          <a:p>
            <a:pPr marL="109728" indent="0">
              <a:buNone/>
            </a:pP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None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Дома: Решение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379120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796136" y="4385499"/>
            <a:ext cx="57606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187624" y="2996952"/>
            <a:ext cx="3240360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763688" y="2996952"/>
            <a:ext cx="2160240" cy="20882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96"/>
          <p:cNvSpPr>
            <a:spLocks noChangeArrowheads="1"/>
          </p:cNvSpPr>
          <p:nvPr/>
        </p:nvSpPr>
        <p:spPr bwMode="auto">
          <a:xfrm rot="19546307">
            <a:off x="2002927" y="3779458"/>
            <a:ext cx="720080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" name="Rectangle 96"/>
          <p:cNvSpPr>
            <a:spLocks noChangeArrowheads="1"/>
          </p:cNvSpPr>
          <p:nvPr/>
        </p:nvSpPr>
        <p:spPr bwMode="auto">
          <a:xfrm rot="2701858">
            <a:off x="2612234" y="3360636"/>
            <a:ext cx="463147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" name="Text Box 92"/>
          <p:cNvSpPr txBox="1">
            <a:spLocks noChangeArrowheads="1"/>
          </p:cNvSpPr>
          <p:nvPr/>
        </p:nvSpPr>
        <p:spPr bwMode="auto">
          <a:xfrm>
            <a:off x="3168883" y="3798077"/>
            <a:ext cx="790601" cy="52322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60</a:t>
            </a:r>
            <a:r>
              <a:rPr lang="en-US" sz="2800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Freeform 42"/>
          <p:cNvSpPr>
            <a:spLocks/>
          </p:cNvSpPr>
          <p:nvPr/>
        </p:nvSpPr>
        <p:spPr bwMode="auto">
          <a:xfrm rot="13636022" flipV="1">
            <a:off x="2960312" y="3916011"/>
            <a:ext cx="295026" cy="287351"/>
          </a:xfrm>
          <a:custGeom>
            <a:avLst/>
            <a:gdLst>
              <a:gd name="T0" fmla="*/ 208 w 208"/>
              <a:gd name="T1" fmla="*/ 0 h 264"/>
              <a:gd name="T2" fmla="*/ 48 w 208"/>
              <a:gd name="T3" fmla="*/ 120 h 264"/>
              <a:gd name="T4" fmla="*/ 0 w 208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" h="264">
                <a:moveTo>
                  <a:pt x="208" y="0"/>
                </a:moveTo>
                <a:cubicBezTo>
                  <a:pt x="184" y="20"/>
                  <a:pt x="83" y="76"/>
                  <a:pt x="48" y="120"/>
                </a:cubicBezTo>
                <a:cubicBezTo>
                  <a:pt x="13" y="164"/>
                  <a:pt x="8" y="212"/>
                  <a:pt x="0" y="26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788024" y="3199300"/>
                <a:ext cx="3816424" cy="13090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S=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/>
                      </a:rPr>
                      <m:t>𝑠𝑖𝑛</m:t>
                    </m:r>
                    <m:r>
                      <m:rPr>
                        <m:sty m:val="p"/>
                      </m:rPr>
                      <a:rPr lang="el-GR" sz="2800" b="0" i="1" smtClean="0">
                        <a:latin typeface="Cambria Math"/>
                      </a:rPr>
                      <m:t>α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</m:oMath>
                </a14:m>
                <a:endParaRPr lang="en-US" sz="2800" b="0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∙</m:t>
                    </m:r>
                  </m:oMath>
                </a14:m>
                <a:r>
                  <a:rPr lang="en-US" sz="2400" dirty="0" smtClean="0"/>
                  <a:t>8·10·sin60°=20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3199300"/>
                <a:ext cx="3816424" cy="1309076"/>
              </a:xfrm>
              <a:prstGeom prst="rect">
                <a:avLst/>
              </a:prstGeom>
              <a:blipFill rotWithShape="1">
                <a:blip r:embed="rId2"/>
                <a:stretch>
                  <a:fillRect l="-3195" b="-37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622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4"/>
          <p:cNvSpPr>
            <a:spLocks/>
          </p:cNvSpPr>
          <p:nvPr/>
        </p:nvSpPr>
        <p:spPr bwMode="auto">
          <a:xfrm>
            <a:off x="820680" y="2281491"/>
            <a:ext cx="3178175" cy="2578100"/>
          </a:xfrm>
          <a:custGeom>
            <a:avLst/>
            <a:gdLst>
              <a:gd name="T0" fmla="*/ 0 w 2002"/>
              <a:gd name="T1" fmla="*/ 1622 h 1624"/>
              <a:gd name="T2" fmla="*/ 2002 w 2002"/>
              <a:gd name="T3" fmla="*/ 1624 h 1624"/>
              <a:gd name="T4" fmla="*/ 1322 w 2002"/>
              <a:gd name="T5" fmla="*/ 0 h 1624"/>
              <a:gd name="T6" fmla="*/ 0 w 2002"/>
              <a:gd name="T7" fmla="*/ 1622 h 1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2" h="1624">
                <a:moveTo>
                  <a:pt x="0" y="1622"/>
                </a:moveTo>
                <a:lnTo>
                  <a:pt x="2002" y="1624"/>
                </a:lnTo>
                <a:lnTo>
                  <a:pt x="1322" y="0"/>
                </a:lnTo>
                <a:lnTo>
                  <a:pt x="0" y="1622"/>
                </a:lnTo>
                <a:close/>
              </a:path>
            </a:pathLst>
          </a:custGeom>
          <a:solidFill>
            <a:srgbClr val="92D050"/>
          </a:solidFill>
          <a:ln w="9525" cap="flat" cmpd="sng">
            <a:solidFill>
              <a:srgbClr val="92D050"/>
            </a:solidFill>
            <a:prstDash val="solid"/>
            <a:round/>
            <a:headEnd type="none" w="lg" len="lg"/>
            <a:tailEnd type="none" w="lg" len="lg"/>
          </a:ln>
          <a:effectLst/>
          <a:extLst/>
        </p:spPr>
        <p:txBody>
          <a:bodyPr/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6700" y="381818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Найдите </a:t>
            </a:r>
            <a:r>
              <a:rPr lang="en-US" sz="3200" b="0" i="1" dirty="0" err="1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sin</a:t>
            </a:r>
            <a:r>
              <a:rPr lang="en-US" sz="3200" b="0" i="1" dirty="0" err="1" smtClean="0">
                <a:solidFill>
                  <a:schemeClr val="tx1"/>
                </a:solidFill>
                <a:effectLst/>
                <a:latin typeface="Arial" pitchFamily="34" charset="0"/>
                <a:ea typeface="Cambria Math"/>
                <a:cs typeface="Arial" pitchFamily="34" charset="0"/>
              </a:rPr>
              <a:t>∠K</a:t>
            </a:r>
            <a:r>
              <a:rPr lang="en-US" sz="3200" b="0" i="1" dirty="0" smtClean="0">
                <a:solidFill>
                  <a:schemeClr val="tx1"/>
                </a:solidFill>
                <a:effectLst/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>
                <a:latin typeface="Arial" pitchFamily="34" charset="0"/>
                <a:cs typeface="Arial" pitchFamily="34" charset="0"/>
              </a:rPr>
              <a:t>∆AKD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AC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3200" i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9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en-US" sz="3200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45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°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323428" y="4734008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latin typeface="Times New Roman" panose="02020603050405020304" pitchFamily="18" charset="0"/>
              </a:rPr>
              <a:t>A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3857788" y="4800600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C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26"/>
          <p:cNvSpPr txBox="1">
            <a:spLocks noChangeArrowheads="1"/>
          </p:cNvSpPr>
          <p:nvPr/>
        </p:nvSpPr>
        <p:spPr bwMode="auto">
          <a:xfrm>
            <a:off x="2699792" y="1616629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latin typeface="Times New Roman" panose="02020603050405020304" pitchFamily="18" charset="0"/>
              </a:rPr>
              <a:t>K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40189" y="4894368"/>
            <a:ext cx="7681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+mj-lt"/>
                <a:cs typeface="Times New Roman" pitchFamily="18" charset="0"/>
              </a:rPr>
              <a:t>12</a:t>
            </a:r>
            <a:endParaRPr lang="ru-RU" sz="3600" dirty="0">
              <a:latin typeface="+mj-lt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01565" y="3144841"/>
            <a:ext cx="476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+mj-lt"/>
                <a:cs typeface="Times New Roman" pitchFamily="18" charset="0"/>
              </a:rPr>
              <a:t>9</a:t>
            </a:r>
            <a:endParaRPr lang="ru-RU" sz="3600" dirty="0">
              <a:latin typeface="+mj-lt"/>
              <a:cs typeface="Times New Roman" pitchFamily="18" charset="0"/>
            </a:endParaRPr>
          </a:p>
        </p:txBody>
      </p:sp>
      <p:sp>
        <p:nvSpPr>
          <p:cNvPr id="17" name="Rectangle 51"/>
          <p:cNvSpPr>
            <a:spLocks noChangeArrowheads="1"/>
          </p:cNvSpPr>
          <p:nvPr/>
        </p:nvSpPr>
        <p:spPr bwMode="auto">
          <a:xfrm>
            <a:off x="2578413" y="2636912"/>
            <a:ext cx="53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?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371278" y="5492115"/>
                <a:ext cx="4391780" cy="9778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3600" i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:r>
                  <a:rPr lang="en-US" sz="3600" i="1" dirty="0" err="1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sin∠</a:t>
                </a:r>
                <a:r>
                  <a:rPr lang="en-US" sz="3600" i="1" dirty="0" err="1" smtClean="0">
                    <a:solidFill>
                      <a:srgbClr val="FF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</a:t>
                </a:r>
                <a:r>
                  <a:rPr lang="en-US" sz="3600" i="1" dirty="0" smtClean="0">
                    <a:solidFill>
                      <a:srgbClr val="FF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cs typeface="Arial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3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278" y="5492115"/>
                <a:ext cx="4391780" cy="977896"/>
              </a:xfrm>
              <a:prstGeom prst="rect">
                <a:avLst/>
              </a:prstGeom>
              <a:blipFill rotWithShape="1">
                <a:blip r:embed="rId2"/>
                <a:stretch>
                  <a:fillRect l="-3745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Прямоугольник 12"/>
          <p:cNvSpPr/>
          <p:nvPr/>
        </p:nvSpPr>
        <p:spPr>
          <a:xfrm>
            <a:off x="1358372" y="4209147"/>
            <a:ext cx="95250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+mj-lt"/>
                <a:cs typeface="Times New Roman" pitchFamily="18" charset="0"/>
              </a:rPr>
              <a:t>45</a:t>
            </a:r>
            <a:r>
              <a:rPr lang="en-US" sz="3600" b="1" dirty="0" smtClean="0">
                <a:latin typeface="+mj-lt"/>
                <a:cs typeface="Times New Roman" pitchFamily="18" charset="0"/>
              </a:rPr>
              <a:t>°</a:t>
            </a:r>
            <a:endParaRPr lang="ru-RU" sz="3600" b="1" dirty="0">
              <a:latin typeface="+mj-lt"/>
              <a:cs typeface="Times New Roman" pitchFamily="18" charset="0"/>
            </a:endParaRPr>
          </a:p>
        </p:txBody>
      </p:sp>
      <p:sp>
        <p:nvSpPr>
          <p:cNvPr id="20" name="Дуга 19"/>
          <p:cNvSpPr/>
          <p:nvPr/>
        </p:nvSpPr>
        <p:spPr>
          <a:xfrm rot="1318261">
            <a:off x="681935" y="4367021"/>
            <a:ext cx="754096" cy="733974"/>
          </a:xfrm>
          <a:prstGeom prst="arc">
            <a:avLst>
              <a:gd name="adj1" fmla="val 16243710"/>
              <a:gd name="adj2" fmla="val 0"/>
            </a:avLst>
          </a:prstGeom>
          <a:ln w="381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388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Задача 1. 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32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площадь 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треугольника</a:t>
            </a:r>
            <a:endParaRPr lang="ru-RU" sz="32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48064" y="5498944"/>
            <a:ext cx="34187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12</a:t>
            </a:r>
            <a:endParaRPr lang="ru-RU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0" r="4948"/>
          <a:stretch/>
        </p:blipFill>
        <p:spPr>
          <a:xfrm>
            <a:off x="668799" y="1740310"/>
            <a:ext cx="4629269" cy="356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996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76056" y="5607674"/>
            <a:ext cx="3728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2 √3</a:t>
            </a: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467544" y="332656"/>
            <a:ext cx="8229600" cy="144407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Задача 2. 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Найдите высоту параллелограмма, проведённую к стороне </a:t>
            </a:r>
            <a:r>
              <a:rPr lang="ru-RU" sz="3200" b="0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А</a:t>
            </a:r>
            <a:r>
              <a:rPr lang="en-US" sz="3200" b="0" i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r>
              <a:rPr lang="ru-RU" sz="32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lang="ru-RU" sz="3200" b="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араллелограмм 1"/>
          <p:cNvSpPr/>
          <p:nvPr/>
        </p:nvSpPr>
        <p:spPr>
          <a:xfrm>
            <a:off x="755576" y="2564904"/>
            <a:ext cx="3826768" cy="2006276"/>
          </a:xfrm>
          <a:prstGeom prst="parallelogram">
            <a:avLst>
              <a:gd name="adj" fmla="val 4042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454406" y="4606935"/>
            <a:ext cx="58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A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1187624" y="2046349"/>
            <a:ext cx="58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B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4291831" y="2031242"/>
            <a:ext cx="58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C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3491880" y="4611390"/>
            <a:ext cx="58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D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37344" y="2748439"/>
            <a:ext cx="11079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lang="en-US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20</a:t>
            </a:r>
            <a:r>
              <a:rPr lang="ru-RU" sz="36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˚</a:t>
            </a:r>
            <a:endParaRPr lang="ru-RU" sz="3600" b="1" dirty="0"/>
          </a:p>
        </p:txBody>
      </p:sp>
      <p:sp>
        <p:nvSpPr>
          <p:cNvPr id="13" name="Freeform 37"/>
          <p:cNvSpPr>
            <a:spLocks/>
          </p:cNvSpPr>
          <p:nvPr/>
        </p:nvSpPr>
        <p:spPr bwMode="auto">
          <a:xfrm rot="9266768">
            <a:off x="1459964" y="2700472"/>
            <a:ext cx="602735" cy="95934"/>
          </a:xfrm>
          <a:custGeom>
            <a:avLst/>
            <a:gdLst>
              <a:gd name="T0" fmla="*/ 0 w 182"/>
              <a:gd name="T1" fmla="*/ 73025 h 45"/>
              <a:gd name="T2" fmla="*/ 144463 w 182"/>
              <a:gd name="T3" fmla="*/ 0 h 45"/>
              <a:gd name="T4" fmla="*/ 288925 w 182"/>
              <a:gd name="T5" fmla="*/ 73025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45"/>
                </a:moveTo>
                <a:cubicBezTo>
                  <a:pt x="30" y="22"/>
                  <a:pt x="61" y="0"/>
                  <a:pt x="91" y="0"/>
                </a:cubicBezTo>
                <a:cubicBezTo>
                  <a:pt x="121" y="0"/>
                  <a:pt x="151" y="22"/>
                  <a:pt x="182" y="45"/>
                </a:cubicBezTo>
              </a:path>
            </a:pathLst>
          </a:custGeom>
          <a:noFill/>
          <a:ln w="38100" cmpd="sng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2357" y="3168190"/>
            <a:ext cx="5052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  <a:r>
              <a:rPr lang="ru-RU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95308" y="4564874"/>
            <a:ext cx="5052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8</a:t>
            </a:r>
            <a:r>
              <a:rPr lang="ru-RU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41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2"/>
          <p:cNvSpPr txBox="1">
            <a:spLocks/>
          </p:cNvSpPr>
          <p:nvPr/>
        </p:nvSpPr>
        <p:spPr>
          <a:xfrm>
            <a:off x="467544" y="491409"/>
            <a:ext cx="8229600" cy="1444077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Задача 3. </a:t>
            </a:r>
            <a:r>
              <a:rPr lang="ru-RU" sz="30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Найдите </a:t>
            </a:r>
            <a:r>
              <a:rPr lang="ru-RU" sz="30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площадь равнобедренного треугольника, если его боковая сторона равна 2 </a:t>
            </a:r>
            <a:r>
              <a:rPr lang="ru-RU" sz="30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см, </a:t>
            </a:r>
            <a:r>
              <a:rPr lang="ru-RU" sz="3000" b="0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а угол при основании 15˚.</a:t>
            </a: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1115616" y="2564904"/>
            <a:ext cx="2664296" cy="324036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157504" y="3775569"/>
            <a:ext cx="5052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lang="ru-RU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72649" y="5136060"/>
            <a:ext cx="8515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15˚</a:t>
            </a:r>
            <a:endParaRPr lang="ru-RU" sz="3600" dirty="0"/>
          </a:p>
        </p:txBody>
      </p:sp>
      <p:sp>
        <p:nvSpPr>
          <p:cNvPr id="8" name="Freeform 37"/>
          <p:cNvSpPr>
            <a:spLocks/>
          </p:cNvSpPr>
          <p:nvPr/>
        </p:nvSpPr>
        <p:spPr bwMode="auto">
          <a:xfrm rot="3337180">
            <a:off x="1187587" y="5594180"/>
            <a:ext cx="385829" cy="66302"/>
          </a:xfrm>
          <a:custGeom>
            <a:avLst/>
            <a:gdLst>
              <a:gd name="T0" fmla="*/ 0 w 182"/>
              <a:gd name="T1" fmla="*/ 73025 h 45"/>
              <a:gd name="T2" fmla="*/ 144463 w 182"/>
              <a:gd name="T3" fmla="*/ 0 h 45"/>
              <a:gd name="T4" fmla="*/ 288925 w 182"/>
              <a:gd name="T5" fmla="*/ 73025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45"/>
                </a:moveTo>
                <a:cubicBezTo>
                  <a:pt x="30" y="22"/>
                  <a:pt x="61" y="0"/>
                  <a:pt x="91" y="0"/>
                </a:cubicBezTo>
                <a:cubicBezTo>
                  <a:pt x="121" y="0"/>
                  <a:pt x="151" y="22"/>
                  <a:pt x="182" y="45"/>
                </a:cubicBezTo>
              </a:path>
            </a:pathLst>
          </a:custGeom>
          <a:noFill/>
          <a:ln w="38100" cmpd="sng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2562249" y="2266066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B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3779912" y="5449397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sz="3200" b="1" i="1" dirty="0" smtClean="0">
                <a:solidFill>
                  <a:srgbClr val="000000"/>
                </a:solidFill>
                <a:cs typeface="+mn-cs"/>
              </a:rPr>
              <a:t>С</a:t>
            </a:r>
          </a:p>
        </p:txBody>
      </p:sp>
      <p:sp>
        <p:nvSpPr>
          <p:cNvPr id="11" name="Text Box 34"/>
          <p:cNvSpPr txBox="1">
            <a:spLocks noChangeArrowheads="1"/>
          </p:cNvSpPr>
          <p:nvPr/>
        </p:nvSpPr>
        <p:spPr bwMode="auto">
          <a:xfrm>
            <a:off x="534591" y="5367410"/>
            <a:ext cx="5810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3200" b="1" i="1" dirty="0" smtClean="0">
                <a:solidFill>
                  <a:srgbClr val="000000"/>
                </a:solidFill>
                <a:cs typeface="+mn-cs"/>
              </a:rPr>
              <a:t>A</a:t>
            </a:r>
            <a:endParaRPr lang="ru-RU" sz="32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67057" y="5565232"/>
            <a:ext cx="3141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en-US" sz="36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1</a:t>
            </a:r>
            <a:endParaRPr lang="ru-RU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97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Теорема синусов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828800"/>
          </a:xfrm>
        </p:spPr>
        <p:txBody>
          <a:bodyPr>
            <a:normAutofit/>
          </a:bodyPr>
          <a:lstStyle/>
          <a:p>
            <a:pPr marL="4763" indent="-4763" eaLnBrk="1" hangingPunct="1">
              <a:buFontTx/>
              <a:buNone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Стороны треугольника пропорциональны синусам противолежащих углов.</a:t>
            </a:r>
          </a:p>
        </p:txBody>
      </p:sp>
      <p:sp>
        <p:nvSpPr>
          <p:cNvPr id="11268" name="AutoShape 29"/>
          <p:cNvSpPr>
            <a:spLocks noChangeArrowheads="1"/>
          </p:cNvSpPr>
          <p:nvPr/>
        </p:nvSpPr>
        <p:spPr bwMode="auto">
          <a:xfrm>
            <a:off x="6156325" y="4149725"/>
            <a:ext cx="1944688" cy="1512888"/>
          </a:xfrm>
          <a:prstGeom prst="triangle">
            <a:avLst>
              <a:gd name="adj" fmla="val 72569"/>
            </a:avLst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50" name="Text Box 30"/>
          <p:cNvSpPr txBox="1">
            <a:spLocks noChangeArrowheads="1"/>
          </p:cNvSpPr>
          <p:nvPr/>
        </p:nvSpPr>
        <p:spPr bwMode="auto">
          <a:xfrm>
            <a:off x="5795963" y="54451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b="1" i="1" dirty="0" smtClean="0">
                <a:solidFill>
                  <a:srgbClr val="000000"/>
                </a:solidFill>
                <a:cs typeface="+mn-cs"/>
              </a:rPr>
              <a:t>С</a:t>
            </a:r>
          </a:p>
        </p:txBody>
      </p: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6588125" y="4437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000000"/>
                </a:solidFill>
                <a:cs typeface="+mn-cs"/>
              </a:rPr>
              <a:t>b</a:t>
            </a:r>
            <a:endParaRPr lang="ru-RU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7019925" y="56610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000000"/>
                </a:solidFill>
                <a:cs typeface="+mn-cs"/>
              </a:rPr>
              <a:t>a</a:t>
            </a:r>
            <a:endParaRPr lang="ru-RU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7885113" y="4581525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smtClean="0">
                <a:solidFill>
                  <a:srgbClr val="000000"/>
                </a:solidFill>
                <a:cs typeface="+mn-cs"/>
              </a:rPr>
              <a:t>c</a:t>
            </a:r>
            <a:endParaRPr lang="ru-RU" b="1" i="1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7380288" y="3644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000000"/>
                </a:solidFill>
                <a:cs typeface="+mn-cs"/>
              </a:rPr>
              <a:t>A</a:t>
            </a:r>
            <a:endParaRPr lang="ru-RU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8080375" y="5537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smtClean="0">
                <a:solidFill>
                  <a:srgbClr val="000000"/>
                </a:solidFill>
                <a:cs typeface="+mn-cs"/>
              </a:rPr>
              <a:t>B</a:t>
            </a:r>
            <a:endParaRPr lang="ru-RU" b="1" i="1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56" name="Line 36"/>
          <p:cNvSpPr>
            <a:spLocks noChangeShapeType="1"/>
          </p:cNvSpPr>
          <p:nvPr/>
        </p:nvSpPr>
        <p:spPr bwMode="auto">
          <a:xfrm>
            <a:off x="7562850" y="4127500"/>
            <a:ext cx="533400" cy="1536700"/>
          </a:xfrm>
          <a:prstGeom prst="line">
            <a:avLst/>
          </a:prstGeom>
          <a:noFill/>
          <a:ln w="38100">
            <a:solidFill>
              <a:schemeClr val="bg2">
                <a:lumMod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57" name="Freeform 37"/>
          <p:cNvSpPr>
            <a:spLocks/>
          </p:cNvSpPr>
          <p:nvPr/>
        </p:nvSpPr>
        <p:spPr bwMode="auto">
          <a:xfrm rot="3337180">
            <a:off x="6335713" y="5481638"/>
            <a:ext cx="288925" cy="73025"/>
          </a:xfrm>
          <a:custGeom>
            <a:avLst/>
            <a:gdLst>
              <a:gd name="T0" fmla="*/ 0 w 182"/>
              <a:gd name="T1" fmla="*/ 73025 h 45"/>
              <a:gd name="T2" fmla="*/ 144463 w 182"/>
              <a:gd name="T3" fmla="*/ 0 h 45"/>
              <a:gd name="T4" fmla="*/ 288925 w 182"/>
              <a:gd name="T5" fmla="*/ 73025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45"/>
                </a:moveTo>
                <a:cubicBezTo>
                  <a:pt x="30" y="22"/>
                  <a:pt x="61" y="0"/>
                  <a:pt x="91" y="0"/>
                </a:cubicBezTo>
                <a:cubicBezTo>
                  <a:pt x="121" y="0"/>
                  <a:pt x="151" y="22"/>
                  <a:pt x="182" y="45"/>
                </a:cubicBezTo>
              </a:path>
            </a:pathLst>
          </a:custGeom>
          <a:noFill/>
          <a:ln w="38100" cmpd="sng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58" name="Line 38"/>
          <p:cNvSpPr>
            <a:spLocks noChangeShapeType="1"/>
          </p:cNvSpPr>
          <p:nvPr/>
        </p:nvSpPr>
        <p:spPr bwMode="auto">
          <a:xfrm>
            <a:off x="6156325" y="5661025"/>
            <a:ext cx="1944688" cy="0"/>
          </a:xfrm>
          <a:prstGeom prst="line">
            <a:avLst/>
          </a:prstGeom>
          <a:noFill/>
          <a:ln w="38100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59" name="Freeform 39"/>
          <p:cNvSpPr>
            <a:spLocks/>
          </p:cNvSpPr>
          <p:nvPr/>
        </p:nvSpPr>
        <p:spPr bwMode="auto">
          <a:xfrm>
            <a:off x="7258050" y="4467225"/>
            <a:ext cx="431800" cy="73025"/>
          </a:xfrm>
          <a:custGeom>
            <a:avLst/>
            <a:gdLst>
              <a:gd name="T0" fmla="*/ 0 w 272"/>
              <a:gd name="T1" fmla="*/ 0 h 46"/>
              <a:gd name="T2" fmla="*/ 215900 w 272"/>
              <a:gd name="T3" fmla="*/ 73025 h 46"/>
              <a:gd name="T4" fmla="*/ 431800 w 272"/>
              <a:gd name="T5" fmla="*/ 0 h 46"/>
              <a:gd name="T6" fmla="*/ 0 60000 65536"/>
              <a:gd name="T7" fmla="*/ 0 60000 65536"/>
              <a:gd name="T8" fmla="*/ 0 60000 65536"/>
              <a:gd name="T9" fmla="*/ 0 w 272"/>
              <a:gd name="T10" fmla="*/ 0 h 46"/>
              <a:gd name="T11" fmla="*/ 272 w 27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6">
                <a:moveTo>
                  <a:pt x="0" y="0"/>
                </a:moveTo>
                <a:cubicBezTo>
                  <a:pt x="45" y="23"/>
                  <a:pt x="91" y="46"/>
                  <a:pt x="136" y="46"/>
                </a:cubicBezTo>
                <a:cubicBezTo>
                  <a:pt x="181" y="46"/>
                  <a:pt x="226" y="23"/>
                  <a:pt x="272" y="0"/>
                </a:cubicBezTo>
              </a:path>
            </a:pathLst>
          </a:custGeom>
          <a:noFill/>
          <a:ln w="38100" cmpd="sng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0" name="Freeform 40"/>
          <p:cNvSpPr>
            <a:spLocks/>
          </p:cNvSpPr>
          <p:nvPr/>
        </p:nvSpPr>
        <p:spPr bwMode="auto">
          <a:xfrm>
            <a:off x="7213600" y="4538663"/>
            <a:ext cx="503238" cy="73025"/>
          </a:xfrm>
          <a:custGeom>
            <a:avLst/>
            <a:gdLst>
              <a:gd name="T0" fmla="*/ 0 w 272"/>
              <a:gd name="T1" fmla="*/ 0 h 46"/>
              <a:gd name="T2" fmla="*/ 251619 w 272"/>
              <a:gd name="T3" fmla="*/ 73025 h 46"/>
              <a:gd name="T4" fmla="*/ 503238 w 272"/>
              <a:gd name="T5" fmla="*/ 0 h 46"/>
              <a:gd name="T6" fmla="*/ 0 60000 65536"/>
              <a:gd name="T7" fmla="*/ 0 60000 65536"/>
              <a:gd name="T8" fmla="*/ 0 60000 65536"/>
              <a:gd name="T9" fmla="*/ 0 w 272"/>
              <a:gd name="T10" fmla="*/ 0 h 46"/>
              <a:gd name="T11" fmla="*/ 272 w 27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6">
                <a:moveTo>
                  <a:pt x="0" y="0"/>
                </a:moveTo>
                <a:cubicBezTo>
                  <a:pt x="45" y="23"/>
                  <a:pt x="91" y="46"/>
                  <a:pt x="136" y="46"/>
                </a:cubicBezTo>
                <a:cubicBezTo>
                  <a:pt x="181" y="46"/>
                  <a:pt x="226" y="23"/>
                  <a:pt x="272" y="0"/>
                </a:cubicBezTo>
              </a:path>
            </a:pathLst>
          </a:custGeom>
          <a:noFill/>
          <a:ln w="38100" cmpd="sng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1" name="Line 41"/>
          <p:cNvSpPr>
            <a:spLocks noChangeShapeType="1"/>
          </p:cNvSpPr>
          <p:nvPr/>
        </p:nvSpPr>
        <p:spPr bwMode="auto">
          <a:xfrm flipV="1">
            <a:off x="6156325" y="4146550"/>
            <a:ext cx="1412875" cy="15144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3" name="Freeform 43"/>
          <p:cNvSpPr>
            <a:spLocks/>
          </p:cNvSpPr>
          <p:nvPr/>
        </p:nvSpPr>
        <p:spPr bwMode="auto">
          <a:xfrm>
            <a:off x="7667625" y="5300663"/>
            <a:ext cx="287338" cy="358775"/>
          </a:xfrm>
          <a:custGeom>
            <a:avLst/>
            <a:gdLst>
              <a:gd name="T0" fmla="*/ 0 w 181"/>
              <a:gd name="T1" fmla="*/ 358775 h 226"/>
              <a:gd name="T2" fmla="*/ 71438 w 181"/>
              <a:gd name="T3" fmla="*/ 142875 h 226"/>
              <a:gd name="T4" fmla="*/ 287338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4" name="Freeform 44"/>
          <p:cNvSpPr>
            <a:spLocks/>
          </p:cNvSpPr>
          <p:nvPr/>
        </p:nvSpPr>
        <p:spPr bwMode="auto">
          <a:xfrm>
            <a:off x="7778750" y="5397500"/>
            <a:ext cx="214313" cy="257175"/>
          </a:xfrm>
          <a:custGeom>
            <a:avLst/>
            <a:gdLst>
              <a:gd name="T0" fmla="*/ 0 w 181"/>
              <a:gd name="T1" fmla="*/ 257175 h 226"/>
              <a:gd name="T2" fmla="*/ 53282 w 181"/>
              <a:gd name="T3" fmla="*/ 102415 h 226"/>
              <a:gd name="T4" fmla="*/ 214313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239838" y="2822305"/>
            <a:ext cx="739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F9292E"/>
                </a:solidFill>
                <a:cs typeface="+mn-cs"/>
              </a:rPr>
              <a:t>a</a:t>
            </a:r>
            <a:endParaRPr lang="ru-RU" sz="4800" b="1" i="1" dirty="0" smtClean="0">
              <a:solidFill>
                <a:srgbClr val="F9292E"/>
              </a:solidFill>
              <a:cs typeface="+mn-cs"/>
            </a:endParaRP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706220" y="3564131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F9292E"/>
                </a:solidFill>
                <a:cs typeface="+mn-cs"/>
              </a:rPr>
              <a:t>A</a:t>
            </a:r>
            <a:endParaRPr lang="en-US" sz="4800" b="1" i="1" dirty="0" smtClean="0">
              <a:solidFill>
                <a:srgbClr val="F9292E"/>
              </a:solidFill>
              <a:cs typeface="+mn-cs"/>
              <a:sym typeface="Symbol" pitchFamily="18" charset="2"/>
            </a:endParaRPr>
          </a:p>
        </p:txBody>
      </p:sp>
      <p:sp>
        <p:nvSpPr>
          <p:cNvPr id="5167" name="Line 47"/>
          <p:cNvSpPr>
            <a:spLocks noChangeShapeType="1"/>
          </p:cNvSpPr>
          <p:nvPr/>
        </p:nvSpPr>
        <p:spPr bwMode="auto">
          <a:xfrm>
            <a:off x="827584" y="3604627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3087935" y="286269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00CC00"/>
                </a:solidFill>
                <a:cs typeface="+mn-cs"/>
              </a:rPr>
              <a:t>b</a:t>
            </a:r>
            <a:endParaRPr lang="ru-RU" sz="4800" b="1" i="1" dirty="0" smtClean="0">
              <a:solidFill>
                <a:srgbClr val="00CC00"/>
              </a:solidFill>
              <a:cs typeface="+mn-cs"/>
            </a:endParaRP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2557892" y="3578198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00CC00"/>
                </a:solidFill>
                <a:cs typeface="+mn-cs"/>
              </a:rPr>
              <a:t>B</a:t>
            </a:r>
            <a:endParaRPr lang="en-US" sz="4800" b="1" i="1" dirty="0" smtClean="0">
              <a:solidFill>
                <a:srgbClr val="00CC00"/>
              </a:solidFill>
              <a:cs typeface="+mn-cs"/>
              <a:sym typeface="Symbol" pitchFamily="18" charset="2"/>
            </a:endParaRP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4932126" y="2765570"/>
            <a:ext cx="4571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333399"/>
                </a:solidFill>
                <a:cs typeface="+mn-cs"/>
              </a:rPr>
              <a:t>c</a:t>
            </a:r>
            <a:endParaRPr lang="ru-RU" sz="4800" b="1" i="1" dirty="0" smtClean="0">
              <a:solidFill>
                <a:srgbClr val="333399"/>
              </a:solidFill>
              <a:cs typeface="+mn-cs"/>
            </a:endParaRP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4487602" y="3581918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333399"/>
                </a:solidFill>
                <a:cs typeface="+mn-cs"/>
              </a:rPr>
              <a:t>C</a:t>
            </a:r>
            <a:endParaRPr lang="en-US" sz="4800" b="1" i="1" dirty="0" smtClean="0">
              <a:solidFill>
                <a:srgbClr val="333399"/>
              </a:solidFill>
              <a:cs typeface="+mn-cs"/>
              <a:sym typeface="Symbol" pitchFamily="18" charset="2"/>
            </a:endParaRP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2083226" y="3172529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176" name="Freeform 56"/>
          <p:cNvSpPr>
            <a:spLocks/>
          </p:cNvSpPr>
          <p:nvPr/>
        </p:nvSpPr>
        <p:spPr bwMode="auto">
          <a:xfrm>
            <a:off x="7583488" y="5210175"/>
            <a:ext cx="360362" cy="431800"/>
          </a:xfrm>
          <a:custGeom>
            <a:avLst/>
            <a:gdLst>
              <a:gd name="T0" fmla="*/ 0 w 181"/>
              <a:gd name="T1" fmla="*/ 431800 h 226"/>
              <a:gd name="T2" fmla="*/ 89593 w 181"/>
              <a:gd name="T3" fmla="*/ 171956 h 226"/>
              <a:gd name="T4" fmla="*/ 360362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1" name="Line 47"/>
          <p:cNvSpPr>
            <a:spLocks noChangeShapeType="1"/>
          </p:cNvSpPr>
          <p:nvPr/>
        </p:nvSpPr>
        <p:spPr bwMode="auto">
          <a:xfrm>
            <a:off x="2692896" y="3604627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3958749" y="3172528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3" name="Line 47"/>
          <p:cNvSpPr>
            <a:spLocks noChangeShapeType="1"/>
          </p:cNvSpPr>
          <p:nvPr/>
        </p:nvSpPr>
        <p:spPr bwMode="auto">
          <a:xfrm>
            <a:off x="4584700" y="3603650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18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22593" t="22222" r="20419" b="7242"/>
          <a:stretch/>
        </p:blipFill>
        <p:spPr bwMode="auto">
          <a:xfrm>
            <a:off x="941795" y="229174"/>
            <a:ext cx="7056784" cy="648072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63231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0"/>
          <p:cNvSpPr>
            <a:spLocks noChangeArrowheads="1"/>
          </p:cNvSpPr>
          <p:nvPr/>
        </p:nvSpPr>
        <p:spPr bwMode="auto">
          <a:xfrm>
            <a:off x="6156325" y="4149725"/>
            <a:ext cx="1944688" cy="1512888"/>
          </a:xfrm>
          <a:prstGeom prst="triangle">
            <a:avLst>
              <a:gd name="adj" fmla="val 72569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733180" y="5481609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b="1" i="1" dirty="0" smtClean="0">
                <a:solidFill>
                  <a:srgbClr val="000000"/>
                </a:solidFill>
                <a:cs typeface="+mn-cs"/>
              </a:rPr>
              <a:t>С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504170" y="453591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00CC00"/>
                </a:solidFill>
                <a:cs typeface="+mn-cs"/>
              </a:rPr>
              <a:t>b</a:t>
            </a:r>
            <a:endParaRPr lang="ru-RU" b="1" i="1" dirty="0" smtClean="0">
              <a:solidFill>
                <a:srgbClr val="00CC00"/>
              </a:solidFill>
              <a:cs typeface="+mn-cs"/>
            </a:endParaRP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945313" y="5641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F9292E"/>
                </a:solidFill>
                <a:cs typeface="+mn-cs"/>
              </a:rPr>
              <a:t>a</a:t>
            </a:r>
            <a:endParaRPr lang="ru-RU" b="1" i="1" dirty="0" smtClean="0">
              <a:solidFill>
                <a:srgbClr val="F9292E"/>
              </a:solidFill>
              <a:cs typeface="+mn-cs"/>
            </a:endParaRP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7867565" y="466725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dirty="0" smtClean="0">
                <a:solidFill>
                  <a:srgbClr val="333399"/>
                </a:solidFill>
                <a:cs typeface="+mn-cs"/>
              </a:rPr>
              <a:t>c</a:t>
            </a:r>
            <a:endParaRPr lang="ru-RU" b="1" i="1" dirty="0" smtClean="0">
              <a:solidFill>
                <a:srgbClr val="333399"/>
              </a:solidFill>
              <a:cs typeface="+mn-cs"/>
            </a:endParaRP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7380288" y="3644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smtClean="0">
                <a:solidFill>
                  <a:srgbClr val="000000"/>
                </a:solidFill>
                <a:cs typeface="+mn-cs"/>
              </a:rPr>
              <a:t>A</a:t>
            </a:r>
            <a:endParaRPr lang="ru-RU" b="1" i="1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8080375" y="5537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b="1" i="1" smtClean="0">
                <a:solidFill>
                  <a:srgbClr val="000000"/>
                </a:solidFill>
                <a:cs typeface="+mn-cs"/>
              </a:rPr>
              <a:t>B</a:t>
            </a:r>
            <a:endParaRPr lang="ru-RU" b="1" i="1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>
            <a:off x="7562850" y="4127500"/>
            <a:ext cx="533400" cy="1536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2" name="Freeform 28"/>
          <p:cNvSpPr>
            <a:spLocks/>
          </p:cNvSpPr>
          <p:nvPr/>
        </p:nvSpPr>
        <p:spPr bwMode="auto">
          <a:xfrm rot="3337180">
            <a:off x="6335713" y="5481638"/>
            <a:ext cx="288925" cy="73025"/>
          </a:xfrm>
          <a:custGeom>
            <a:avLst/>
            <a:gdLst>
              <a:gd name="T0" fmla="*/ 0 w 182"/>
              <a:gd name="T1" fmla="*/ 73025 h 45"/>
              <a:gd name="T2" fmla="*/ 144463 w 182"/>
              <a:gd name="T3" fmla="*/ 0 h 45"/>
              <a:gd name="T4" fmla="*/ 288925 w 182"/>
              <a:gd name="T5" fmla="*/ 73025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45"/>
                </a:moveTo>
                <a:cubicBezTo>
                  <a:pt x="30" y="22"/>
                  <a:pt x="61" y="0"/>
                  <a:pt x="91" y="0"/>
                </a:cubicBezTo>
                <a:cubicBezTo>
                  <a:pt x="121" y="0"/>
                  <a:pt x="151" y="22"/>
                  <a:pt x="182" y="45"/>
                </a:cubicBez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6156325" y="5661025"/>
            <a:ext cx="1944688" cy="0"/>
          </a:xfrm>
          <a:prstGeom prst="line">
            <a:avLst/>
          </a:prstGeom>
          <a:noFill/>
          <a:ln w="38100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4" name="Freeform 30"/>
          <p:cNvSpPr>
            <a:spLocks/>
          </p:cNvSpPr>
          <p:nvPr/>
        </p:nvSpPr>
        <p:spPr bwMode="auto">
          <a:xfrm>
            <a:off x="7258050" y="4467225"/>
            <a:ext cx="431800" cy="73025"/>
          </a:xfrm>
          <a:custGeom>
            <a:avLst/>
            <a:gdLst>
              <a:gd name="T0" fmla="*/ 0 w 272"/>
              <a:gd name="T1" fmla="*/ 0 h 46"/>
              <a:gd name="T2" fmla="*/ 215900 w 272"/>
              <a:gd name="T3" fmla="*/ 73025 h 46"/>
              <a:gd name="T4" fmla="*/ 431800 w 272"/>
              <a:gd name="T5" fmla="*/ 0 h 46"/>
              <a:gd name="T6" fmla="*/ 0 60000 65536"/>
              <a:gd name="T7" fmla="*/ 0 60000 65536"/>
              <a:gd name="T8" fmla="*/ 0 60000 65536"/>
              <a:gd name="T9" fmla="*/ 0 w 272"/>
              <a:gd name="T10" fmla="*/ 0 h 46"/>
              <a:gd name="T11" fmla="*/ 272 w 27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6">
                <a:moveTo>
                  <a:pt x="0" y="0"/>
                </a:moveTo>
                <a:cubicBezTo>
                  <a:pt x="45" y="23"/>
                  <a:pt x="91" y="46"/>
                  <a:pt x="136" y="46"/>
                </a:cubicBezTo>
                <a:cubicBezTo>
                  <a:pt x="181" y="46"/>
                  <a:pt x="226" y="23"/>
                  <a:pt x="272" y="0"/>
                </a:cubicBezTo>
              </a:path>
            </a:pathLst>
          </a:custGeom>
          <a:noFill/>
          <a:ln w="38100" cmpd="sng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5" name="Freeform 31"/>
          <p:cNvSpPr>
            <a:spLocks/>
          </p:cNvSpPr>
          <p:nvPr/>
        </p:nvSpPr>
        <p:spPr bwMode="auto">
          <a:xfrm>
            <a:off x="7213600" y="4538663"/>
            <a:ext cx="503238" cy="73025"/>
          </a:xfrm>
          <a:custGeom>
            <a:avLst/>
            <a:gdLst>
              <a:gd name="T0" fmla="*/ 0 w 272"/>
              <a:gd name="T1" fmla="*/ 0 h 46"/>
              <a:gd name="T2" fmla="*/ 251619 w 272"/>
              <a:gd name="T3" fmla="*/ 73025 h 46"/>
              <a:gd name="T4" fmla="*/ 503238 w 272"/>
              <a:gd name="T5" fmla="*/ 0 h 46"/>
              <a:gd name="T6" fmla="*/ 0 60000 65536"/>
              <a:gd name="T7" fmla="*/ 0 60000 65536"/>
              <a:gd name="T8" fmla="*/ 0 60000 65536"/>
              <a:gd name="T9" fmla="*/ 0 w 272"/>
              <a:gd name="T10" fmla="*/ 0 h 46"/>
              <a:gd name="T11" fmla="*/ 272 w 27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6">
                <a:moveTo>
                  <a:pt x="0" y="0"/>
                </a:moveTo>
                <a:cubicBezTo>
                  <a:pt x="45" y="23"/>
                  <a:pt x="91" y="46"/>
                  <a:pt x="136" y="46"/>
                </a:cubicBezTo>
                <a:cubicBezTo>
                  <a:pt x="181" y="46"/>
                  <a:pt x="226" y="23"/>
                  <a:pt x="272" y="0"/>
                </a:cubicBezTo>
              </a:path>
            </a:pathLst>
          </a:custGeom>
          <a:noFill/>
          <a:ln w="38100" cmpd="sng">
            <a:solidFill>
              <a:srgbClr val="F9292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 flipV="1">
            <a:off x="6156325" y="4146550"/>
            <a:ext cx="1412875" cy="15144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7" name="Freeform 33"/>
          <p:cNvSpPr>
            <a:spLocks/>
          </p:cNvSpPr>
          <p:nvPr/>
        </p:nvSpPr>
        <p:spPr bwMode="auto">
          <a:xfrm>
            <a:off x="7667625" y="5300663"/>
            <a:ext cx="287338" cy="358775"/>
          </a:xfrm>
          <a:custGeom>
            <a:avLst/>
            <a:gdLst>
              <a:gd name="T0" fmla="*/ 0 w 181"/>
              <a:gd name="T1" fmla="*/ 358775 h 226"/>
              <a:gd name="T2" fmla="*/ 71438 w 181"/>
              <a:gd name="T3" fmla="*/ 142875 h 226"/>
              <a:gd name="T4" fmla="*/ 287338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8" name="Freeform 34"/>
          <p:cNvSpPr>
            <a:spLocks/>
          </p:cNvSpPr>
          <p:nvPr/>
        </p:nvSpPr>
        <p:spPr bwMode="auto">
          <a:xfrm>
            <a:off x="7778750" y="5397500"/>
            <a:ext cx="214313" cy="257175"/>
          </a:xfrm>
          <a:custGeom>
            <a:avLst/>
            <a:gdLst>
              <a:gd name="T0" fmla="*/ 0 w 181"/>
              <a:gd name="T1" fmla="*/ 257175 h 226"/>
              <a:gd name="T2" fmla="*/ 53282 w 181"/>
              <a:gd name="T3" fmla="*/ 102415 h 226"/>
              <a:gd name="T4" fmla="*/ 214313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19" name="Freeform 35"/>
          <p:cNvSpPr>
            <a:spLocks/>
          </p:cNvSpPr>
          <p:nvPr/>
        </p:nvSpPr>
        <p:spPr bwMode="auto">
          <a:xfrm>
            <a:off x="7583488" y="5210175"/>
            <a:ext cx="360362" cy="431800"/>
          </a:xfrm>
          <a:custGeom>
            <a:avLst/>
            <a:gdLst>
              <a:gd name="T0" fmla="*/ 0 w 181"/>
              <a:gd name="T1" fmla="*/ 431800 h 226"/>
              <a:gd name="T2" fmla="*/ 89593 w 181"/>
              <a:gd name="T3" fmla="*/ 171956 h 226"/>
              <a:gd name="T4" fmla="*/ 360362 w 181"/>
              <a:gd name="T5" fmla="*/ 0 h 226"/>
              <a:gd name="T6" fmla="*/ 0 60000 65536"/>
              <a:gd name="T7" fmla="*/ 0 60000 65536"/>
              <a:gd name="T8" fmla="*/ 0 60000 65536"/>
              <a:gd name="T9" fmla="*/ 0 w 181"/>
              <a:gd name="T10" fmla="*/ 0 h 226"/>
              <a:gd name="T11" fmla="*/ 181 w 181"/>
              <a:gd name="T12" fmla="*/ 226 h 2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26">
                <a:moveTo>
                  <a:pt x="0" y="226"/>
                </a:moveTo>
                <a:cubicBezTo>
                  <a:pt x="7" y="177"/>
                  <a:pt x="15" y="128"/>
                  <a:pt x="45" y="90"/>
                </a:cubicBezTo>
                <a:cubicBezTo>
                  <a:pt x="75" y="52"/>
                  <a:pt x="128" y="26"/>
                  <a:pt x="181" y="0"/>
                </a:cubicBezTo>
              </a:path>
            </a:pathLst>
          </a:custGeom>
          <a:noFill/>
          <a:ln w="38100" cmpd="sng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12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Следствие из теоремы синусов</a:t>
            </a:r>
            <a:endParaRPr lang="ru-RU" dirty="0" smtClean="0"/>
          </a:p>
        </p:txBody>
      </p:sp>
      <p:sp>
        <p:nvSpPr>
          <p:cNvPr id="112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797" y="1418349"/>
            <a:ext cx="8229600" cy="18288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Отношение стороны треугольника к синусу противолежащего угла равно диаметру описанной окружности (или двум радиусам)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6453664" y="3148632"/>
            <a:ext cx="9028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sz="4800" dirty="0" smtClean="0">
                <a:solidFill>
                  <a:srgbClr val="000000"/>
                </a:solidFill>
                <a:cs typeface="+mn-cs"/>
              </a:rPr>
              <a:t>2</a:t>
            </a:r>
            <a:r>
              <a:rPr lang="en-US" sz="4800" b="1" i="1" dirty="0" smtClean="0">
                <a:solidFill>
                  <a:srgbClr val="000000"/>
                </a:solidFill>
                <a:cs typeface="+mn-cs"/>
              </a:rPr>
              <a:t>R</a:t>
            </a:r>
            <a:endParaRPr lang="ru-RU" sz="4800" b="1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6401" name="Oval 17"/>
          <p:cNvSpPr>
            <a:spLocks noChangeArrowheads="1"/>
          </p:cNvSpPr>
          <p:nvPr/>
        </p:nvSpPr>
        <p:spPr bwMode="auto">
          <a:xfrm>
            <a:off x="5999163" y="4033838"/>
            <a:ext cx="2232025" cy="22320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6124575" y="5157788"/>
            <a:ext cx="989013" cy="519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03" name="Oval 19"/>
          <p:cNvSpPr>
            <a:spLocks noChangeArrowheads="1"/>
          </p:cNvSpPr>
          <p:nvPr/>
        </p:nvSpPr>
        <p:spPr bwMode="auto">
          <a:xfrm>
            <a:off x="7054850" y="5132388"/>
            <a:ext cx="71438" cy="71437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defRPr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6588125" y="4941888"/>
            <a:ext cx="3722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i="1" dirty="0" smtClean="0">
                <a:solidFill>
                  <a:srgbClr val="000000"/>
                </a:solidFill>
                <a:cs typeface="+mn-cs"/>
              </a:rPr>
              <a:t>R</a:t>
            </a:r>
            <a:endParaRPr lang="ru-RU" i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7019925" y="4797425"/>
            <a:ext cx="4235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ru-RU" b="1" i="1" dirty="0" smtClean="0">
                <a:solidFill>
                  <a:srgbClr val="000000"/>
                </a:solidFill>
                <a:cs typeface="+mn-cs"/>
              </a:rPr>
              <a:t>О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829541" y="3188151"/>
                <a:ext cx="800219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ru-RU" sz="4800" b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9541" y="3188151"/>
                <a:ext cx="800219" cy="83099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 Box 45"/>
          <p:cNvSpPr txBox="1">
            <a:spLocks noChangeArrowheads="1"/>
          </p:cNvSpPr>
          <p:nvPr/>
        </p:nvSpPr>
        <p:spPr bwMode="auto">
          <a:xfrm>
            <a:off x="1239838" y="2822305"/>
            <a:ext cx="739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F9292E"/>
                </a:solidFill>
                <a:cs typeface="+mn-cs"/>
              </a:rPr>
              <a:t>a</a:t>
            </a:r>
            <a:endParaRPr lang="ru-RU" sz="4800" b="1" i="1" dirty="0" smtClean="0">
              <a:solidFill>
                <a:srgbClr val="F9292E"/>
              </a:solidFill>
              <a:cs typeface="+mn-cs"/>
            </a:endParaRPr>
          </a:p>
        </p:txBody>
      </p:sp>
      <p:sp>
        <p:nvSpPr>
          <p:cNvPr id="42" name="Line 47"/>
          <p:cNvSpPr>
            <a:spLocks noChangeShapeType="1"/>
          </p:cNvSpPr>
          <p:nvPr/>
        </p:nvSpPr>
        <p:spPr bwMode="auto">
          <a:xfrm>
            <a:off x="827584" y="3604627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3" name="Text Box 46"/>
          <p:cNvSpPr txBox="1">
            <a:spLocks noChangeArrowheads="1"/>
          </p:cNvSpPr>
          <p:nvPr/>
        </p:nvSpPr>
        <p:spPr bwMode="auto">
          <a:xfrm>
            <a:off x="706220" y="3564131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F9292E"/>
                </a:solidFill>
                <a:cs typeface="+mn-cs"/>
              </a:rPr>
              <a:t>A</a:t>
            </a:r>
            <a:endParaRPr lang="en-US" sz="4800" b="1" i="1" dirty="0" smtClean="0">
              <a:solidFill>
                <a:srgbClr val="F9292E"/>
              </a:solidFill>
              <a:cs typeface="+mn-cs"/>
              <a:sym typeface="Symbol" pitchFamily="18" charset="2"/>
            </a:endParaRPr>
          </a:p>
        </p:txBody>
      </p:sp>
      <p:sp>
        <p:nvSpPr>
          <p:cNvPr id="44" name="Text Box 54"/>
          <p:cNvSpPr txBox="1">
            <a:spLocks noChangeArrowheads="1"/>
          </p:cNvSpPr>
          <p:nvPr/>
        </p:nvSpPr>
        <p:spPr bwMode="auto">
          <a:xfrm>
            <a:off x="2083226" y="3172529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5" name="Text Box 48"/>
          <p:cNvSpPr txBox="1">
            <a:spLocks noChangeArrowheads="1"/>
          </p:cNvSpPr>
          <p:nvPr/>
        </p:nvSpPr>
        <p:spPr bwMode="auto">
          <a:xfrm>
            <a:off x="3087935" y="2862698"/>
            <a:ext cx="4924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00CC00"/>
                </a:solidFill>
                <a:cs typeface="+mn-cs"/>
              </a:rPr>
              <a:t>b</a:t>
            </a:r>
            <a:endParaRPr lang="ru-RU" sz="4800" b="1" i="1" dirty="0" smtClean="0">
              <a:solidFill>
                <a:srgbClr val="00CC00"/>
              </a:solidFill>
              <a:cs typeface="+mn-cs"/>
            </a:endParaRPr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2692896" y="3604627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7" name="Text Box 49"/>
          <p:cNvSpPr txBox="1">
            <a:spLocks noChangeArrowheads="1"/>
          </p:cNvSpPr>
          <p:nvPr/>
        </p:nvSpPr>
        <p:spPr bwMode="auto">
          <a:xfrm>
            <a:off x="2557892" y="3578198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00CC00"/>
                </a:solidFill>
                <a:cs typeface="+mn-cs"/>
              </a:rPr>
              <a:t>B</a:t>
            </a:r>
            <a:endParaRPr lang="en-US" sz="4800" b="1" i="1" dirty="0" smtClean="0">
              <a:solidFill>
                <a:srgbClr val="00CC00"/>
              </a:solidFill>
              <a:cs typeface="+mn-cs"/>
              <a:sym typeface="Symbol" pitchFamily="18" charset="2"/>
            </a:endParaRPr>
          </a:p>
        </p:txBody>
      </p:sp>
      <p:sp>
        <p:nvSpPr>
          <p:cNvPr id="48" name="Text Box 54"/>
          <p:cNvSpPr txBox="1">
            <a:spLocks noChangeArrowheads="1"/>
          </p:cNvSpPr>
          <p:nvPr/>
        </p:nvSpPr>
        <p:spPr bwMode="auto">
          <a:xfrm>
            <a:off x="3958749" y="3172528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49" name="Text Box 51"/>
          <p:cNvSpPr txBox="1">
            <a:spLocks noChangeArrowheads="1"/>
          </p:cNvSpPr>
          <p:nvPr/>
        </p:nvSpPr>
        <p:spPr bwMode="auto">
          <a:xfrm>
            <a:off x="4932126" y="2765570"/>
            <a:ext cx="4571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i="1" dirty="0" smtClean="0">
                <a:solidFill>
                  <a:srgbClr val="333399"/>
                </a:solidFill>
                <a:cs typeface="+mn-cs"/>
              </a:rPr>
              <a:t>c</a:t>
            </a:r>
            <a:endParaRPr lang="ru-RU" sz="4800" b="1" i="1" dirty="0" smtClean="0">
              <a:solidFill>
                <a:srgbClr val="333399"/>
              </a:solidFill>
              <a:cs typeface="+mn-cs"/>
            </a:endParaRPr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>
            <a:off x="4584700" y="3603650"/>
            <a:ext cx="11520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1" name="Text Box 52"/>
          <p:cNvSpPr txBox="1">
            <a:spLocks noChangeArrowheads="1"/>
          </p:cNvSpPr>
          <p:nvPr/>
        </p:nvSpPr>
        <p:spPr bwMode="auto">
          <a:xfrm>
            <a:off x="4487602" y="3581918"/>
            <a:ext cx="14670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i="1" dirty="0" smtClean="0">
                <a:solidFill>
                  <a:srgbClr val="000000"/>
                </a:solidFill>
                <a:cs typeface="+mn-cs"/>
              </a:rPr>
              <a:t>sin </a:t>
            </a:r>
            <a:r>
              <a:rPr lang="en-US" sz="4800" b="1" i="1" dirty="0" smtClean="0">
                <a:solidFill>
                  <a:srgbClr val="333399"/>
                </a:solidFill>
                <a:cs typeface="+mn-cs"/>
              </a:rPr>
              <a:t>C</a:t>
            </a:r>
            <a:endParaRPr lang="en-US" sz="4800" b="1" i="1" dirty="0" smtClean="0">
              <a:solidFill>
                <a:srgbClr val="333399"/>
              </a:solidFill>
              <a:cs typeface="+mn-cs"/>
              <a:sym typeface="Symbol" pitchFamily="18" charset="2"/>
            </a:endParaRPr>
          </a:p>
        </p:txBody>
      </p:sp>
      <p:sp>
        <p:nvSpPr>
          <p:cNvPr id="52" name="Text Box 54"/>
          <p:cNvSpPr txBox="1">
            <a:spLocks noChangeArrowheads="1"/>
          </p:cNvSpPr>
          <p:nvPr/>
        </p:nvSpPr>
        <p:spPr bwMode="auto">
          <a:xfrm>
            <a:off x="5964538" y="3162699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7315626" y="3181068"/>
            <a:ext cx="53572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defRPr/>
            </a:pPr>
            <a:r>
              <a:rPr lang="en-US" sz="4800" b="1" dirty="0" smtClean="0">
                <a:solidFill>
                  <a:srgbClr val="000000"/>
                </a:solidFill>
                <a:cs typeface="+mn-cs"/>
              </a:rPr>
              <a:t>=</a:t>
            </a:r>
            <a:endParaRPr lang="ru-RU" sz="4800" b="1" dirty="0" smtClean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92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8" name="Freeform 38"/>
          <p:cNvSpPr>
            <a:spLocks/>
          </p:cNvSpPr>
          <p:nvPr/>
        </p:nvSpPr>
        <p:spPr bwMode="auto">
          <a:xfrm>
            <a:off x="1046058" y="2393950"/>
            <a:ext cx="3178175" cy="2578100"/>
          </a:xfrm>
          <a:custGeom>
            <a:avLst/>
            <a:gdLst>
              <a:gd name="T0" fmla="*/ 0 w 2002"/>
              <a:gd name="T1" fmla="*/ 1622 h 1624"/>
              <a:gd name="T2" fmla="*/ 2002 w 2002"/>
              <a:gd name="T3" fmla="*/ 1624 h 1624"/>
              <a:gd name="T4" fmla="*/ 1322 w 2002"/>
              <a:gd name="T5" fmla="*/ 0 h 1624"/>
              <a:gd name="T6" fmla="*/ 0 w 2002"/>
              <a:gd name="T7" fmla="*/ 1622 h 1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2" h="1624">
                <a:moveTo>
                  <a:pt x="0" y="1622"/>
                </a:moveTo>
                <a:lnTo>
                  <a:pt x="2002" y="1624"/>
                </a:lnTo>
                <a:lnTo>
                  <a:pt x="1322" y="0"/>
                </a:lnTo>
                <a:lnTo>
                  <a:pt x="0" y="1622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lg" len="lg"/>
            <a:tailEnd type="none" w="lg" len="lg"/>
          </a:ln>
          <a:effectLst/>
          <a:extLst/>
        </p:spPr>
        <p:txBody>
          <a:bodyPr/>
          <a:lstStyle/>
          <a:p>
            <a:endParaRPr lang="ru-RU"/>
          </a:p>
        </p:txBody>
      </p:sp>
      <p:sp>
        <p:nvSpPr>
          <p:cNvPr id="983079" name="Text Box 39"/>
          <p:cNvSpPr txBox="1">
            <a:spLocks noChangeArrowheads="1"/>
          </p:cNvSpPr>
          <p:nvPr/>
        </p:nvSpPr>
        <p:spPr bwMode="auto">
          <a:xfrm>
            <a:off x="4224233" y="4770191"/>
            <a:ext cx="59503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C</a:t>
            </a:r>
            <a:endParaRPr lang="ru-RU" sz="48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3080" name="Text Box 40"/>
          <p:cNvSpPr txBox="1">
            <a:spLocks noChangeArrowheads="1"/>
          </p:cNvSpPr>
          <p:nvPr/>
        </p:nvSpPr>
        <p:spPr bwMode="auto">
          <a:xfrm>
            <a:off x="568221" y="4694238"/>
            <a:ext cx="5613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endParaRPr lang="ru-RU" sz="48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3081" name="Text Box 41"/>
          <p:cNvSpPr txBox="1">
            <a:spLocks noChangeArrowheads="1"/>
          </p:cNvSpPr>
          <p:nvPr/>
        </p:nvSpPr>
        <p:spPr bwMode="auto">
          <a:xfrm>
            <a:off x="3028950" y="1641574"/>
            <a:ext cx="5613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B</a:t>
            </a:r>
            <a:endParaRPr lang="ru-RU" sz="48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3084" name="Text Box 44"/>
          <p:cNvSpPr txBox="1">
            <a:spLocks noChangeArrowheads="1"/>
          </p:cNvSpPr>
          <p:nvPr/>
        </p:nvSpPr>
        <p:spPr bwMode="auto">
          <a:xfrm>
            <a:off x="1554315" y="4395565"/>
            <a:ext cx="715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75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83082" name="Freeform 42"/>
          <p:cNvSpPr>
            <a:spLocks/>
          </p:cNvSpPr>
          <p:nvPr/>
        </p:nvSpPr>
        <p:spPr bwMode="auto">
          <a:xfrm rot="6572199">
            <a:off x="1369072" y="4531432"/>
            <a:ext cx="330200" cy="419100"/>
          </a:xfrm>
          <a:custGeom>
            <a:avLst/>
            <a:gdLst>
              <a:gd name="T0" fmla="*/ 208 w 208"/>
              <a:gd name="T1" fmla="*/ 0 h 264"/>
              <a:gd name="T2" fmla="*/ 48 w 208"/>
              <a:gd name="T3" fmla="*/ 120 h 264"/>
              <a:gd name="T4" fmla="*/ 0 w 208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" h="264">
                <a:moveTo>
                  <a:pt x="208" y="0"/>
                </a:moveTo>
                <a:cubicBezTo>
                  <a:pt x="184" y="20"/>
                  <a:pt x="83" y="76"/>
                  <a:pt x="48" y="120"/>
                </a:cubicBezTo>
                <a:cubicBezTo>
                  <a:pt x="13" y="164"/>
                  <a:pt x="8" y="212"/>
                  <a:pt x="0" y="26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83085" name="Freeform 45"/>
          <p:cNvSpPr>
            <a:spLocks/>
          </p:cNvSpPr>
          <p:nvPr/>
        </p:nvSpPr>
        <p:spPr bwMode="auto">
          <a:xfrm rot="14080250">
            <a:off x="2938989" y="2611227"/>
            <a:ext cx="330200" cy="419100"/>
          </a:xfrm>
          <a:custGeom>
            <a:avLst/>
            <a:gdLst>
              <a:gd name="T0" fmla="*/ 208 w 208"/>
              <a:gd name="T1" fmla="*/ 0 h 264"/>
              <a:gd name="T2" fmla="*/ 48 w 208"/>
              <a:gd name="T3" fmla="*/ 120 h 264"/>
              <a:gd name="T4" fmla="*/ 0 w 208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" h="264">
                <a:moveTo>
                  <a:pt x="208" y="0"/>
                </a:moveTo>
                <a:cubicBezTo>
                  <a:pt x="184" y="20"/>
                  <a:pt x="83" y="76"/>
                  <a:pt x="48" y="120"/>
                </a:cubicBezTo>
                <a:cubicBezTo>
                  <a:pt x="13" y="164"/>
                  <a:pt x="8" y="212"/>
                  <a:pt x="0" y="26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83086" name="Freeform 46"/>
          <p:cNvSpPr>
            <a:spLocks/>
          </p:cNvSpPr>
          <p:nvPr/>
        </p:nvSpPr>
        <p:spPr bwMode="auto">
          <a:xfrm>
            <a:off x="2881839" y="2708525"/>
            <a:ext cx="444500" cy="101600"/>
          </a:xfrm>
          <a:custGeom>
            <a:avLst/>
            <a:gdLst>
              <a:gd name="T0" fmla="*/ 0 w 280"/>
              <a:gd name="T1" fmla="*/ 0 h 64"/>
              <a:gd name="T2" fmla="*/ 162 w 280"/>
              <a:gd name="T3" fmla="*/ 60 h 64"/>
              <a:gd name="T4" fmla="*/ 280 w 280"/>
              <a:gd name="T5" fmla="*/ 2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0" h="64">
                <a:moveTo>
                  <a:pt x="0" y="0"/>
                </a:moveTo>
                <a:cubicBezTo>
                  <a:pt x="26" y="11"/>
                  <a:pt x="115" y="56"/>
                  <a:pt x="162" y="60"/>
                </a:cubicBezTo>
                <a:cubicBezTo>
                  <a:pt x="209" y="64"/>
                  <a:pt x="256" y="31"/>
                  <a:pt x="280" y="2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83088" name="Text Box 48"/>
          <p:cNvSpPr txBox="1">
            <a:spLocks noChangeArrowheads="1"/>
          </p:cNvSpPr>
          <p:nvPr/>
        </p:nvSpPr>
        <p:spPr bwMode="auto">
          <a:xfrm>
            <a:off x="2670969" y="2987058"/>
            <a:ext cx="715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60</a:t>
            </a:r>
            <a:r>
              <a:rPr lang="en-US" sz="2800" baseline="30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83089" name="Text Box 49"/>
          <p:cNvSpPr txBox="1">
            <a:spLocks noChangeArrowheads="1"/>
          </p:cNvSpPr>
          <p:nvPr/>
        </p:nvSpPr>
        <p:spPr bwMode="auto">
          <a:xfrm>
            <a:off x="2432763" y="5039032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983091" name="Rectangle 51"/>
          <p:cNvSpPr>
            <a:spLocks noChangeArrowheads="1"/>
          </p:cNvSpPr>
          <p:nvPr/>
        </p:nvSpPr>
        <p:spPr bwMode="auto">
          <a:xfrm>
            <a:off x="1645597" y="3216452"/>
            <a:ext cx="533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?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05366" y="381818"/>
                <a:ext cx="8686800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Задача 4.</a:t>
                </a:r>
                <a:r>
                  <a:rPr lang="ru-RU" sz="3200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0" dirty="0" smtClean="0"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Найдите 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АВ,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если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 АС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4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см, </a:t>
                </a:r>
                <a14:m>
                  <m:oMath xmlns:m="http://schemas.openxmlformats.org/officeDocument/2006/math">
                    <m:r>
                      <a:rPr lang="ru-RU" sz="3200" b="0" i="0" smtClean="0">
                        <a:latin typeface="Cambria Math"/>
                        <a:cs typeface="Arial" pitchFamily="34" charset="0"/>
                      </a:rPr>
                      <m:t>  </m:t>
                    </m:r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ru-RU" sz="3200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75°, </a:t>
                </a:r>
                <a:r>
                  <a:rPr lang="ru-RU" sz="3200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= 60°. </a:t>
                </a:r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66" y="381818"/>
                <a:ext cx="8686800" cy="1077218"/>
              </a:xfrm>
              <a:prstGeom prst="rect">
                <a:avLst/>
              </a:prstGeom>
              <a:blipFill rotWithShape="1">
                <a:blip r:embed="rId3"/>
                <a:stretch>
                  <a:fillRect l="-1754" t="-7386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868144" y="5355842"/>
                <a:ext cx="2663742" cy="9733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sz="3600" i="1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  <m:rad>
                          <m:radPr>
                            <m:degHide m:val="on"/>
                            <m:ctrlPr>
                              <a:rPr lang="ru-RU" sz="36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36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cs typeface="Arial" pitchFamily="34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ru-RU" sz="3600" b="0" i="1" smtClean="0">
                            <a:solidFill>
                              <a:srgbClr val="FF0000"/>
                            </a:solidFill>
                            <a:latin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36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5355842"/>
                <a:ext cx="2663742" cy="973343"/>
              </a:xfrm>
              <a:prstGeom prst="rect">
                <a:avLst/>
              </a:prstGeom>
              <a:blipFill rotWithShape="1">
                <a:blip r:embed="rId4"/>
                <a:stretch>
                  <a:fillRect l="-6636" b="-10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697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60" name="Freeform 24"/>
          <p:cNvSpPr>
            <a:spLocks/>
          </p:cNvSpPr>
          <p:nvPr/>
        </p:nvSpPr>
        <p:spPr bwMode="auto">
          <a:xfrm>
            <a:off x="823554" y="2281491"/>
            <a:ext cx="3178175" cy="2578100"/>
          </a:xfrm>
          <a:custGeom>
            <a:avLst/>
            <a:gdLst>
              <a:gd name="T0" fmla="*/ 0 w 2002"/>
              <a:gd name="T1" fmla="*/ 1622 h 1624"/>
              <a:gd name="T2" fmla="*/ 2002 w 2002"/>
              <a:gd name="T3" fmla="*/ 1624 h 1624"/>
              <a:gd name="T4" fmla="*/ 1322 w 2002"/>
              <a:gd name="T5" fmla="*/ 0 h 1624"/>
              <a:gd name="T6" fmla="*/ 0 w 2002"/>
              <a:gd name="T7" fmla="*/ 1622 h 1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02" h="1624">
                <a:moveTo>
                  <a:pt x="0" y="1622"/>
                </a:moveTo>
                <a:lnTo>
                  <a:pt x="2002" y="1624"/>
                </a:lnTo>
                <a:lnTo>
                  <a:pt x="1322" y="0"/>
                </a:lnTo>
                <a:lnTo>
                  <a:pt x="0" y="1622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lg" len="lg"/>
            <a:tailEnd type="none" w="lg" len="lg"/>
          </a:ln>
          <a:effectLst/>
          <a:extLst/>
        </p:spPr>
        <p:txBody>
          <a:bodyPr/>
          <a:lstStyle/>
          <a:p>
            <a:endParaRPr lang="ru-RU"/>
          </a:p>
        </p:txBody>
      </p:sp>
      <p:sp>
        <p:nvSpPr>
          <p:cNvPr id="987161" name="Text Box 25"/>
          <p:cNvSpPr txBox="1">
            <a:spLocks noChangeArrowheads="1"/>
          </p:cNvSpPr>
          <p:nvPr/>
        </p:nvSpPr>
        <p:spPr bwMode="auto">
          <a:xfrm>
            <a:off x="3968106" y="4581483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C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7162" name="Text Box 26"/>
          <p:cNvSpPr txBox="1">
            <a:spLocks noChangeArrowheads="1"/>
          </p:cNvSpPr>
          <p:nvPr/>
        </p:nvSpPr>
        <p:spPr bwMode="auto">
          <a:xfrm>
            <a:off x="355197" y="4648200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A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7163" name="Text Box 27"/>
          <p:cNvSpPr txBox="1">
            <a:spLocks noChangeArrowheads="1"/>
          </p:cNvSpPr>
          <p:nvPr/>
        </p:nvSpPr>
        <p:spPr bwMode="auto">
          <a:xfrm>
            <a:off x="3048000" y="1968212"/>
            <a:ext cx="5261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</a:rPr>
              <a:t>B</a:t>
            </a:r>
            <a:endParaRPr lang="ru-RU" sz="4000" b="1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7165" name="Freeform 29"/>
          <p:cNvSpPr>
            <a:spLocks/>
          </p:cNvSpPr>
          <p:nvPr/>
        </p:nvSpPr>
        <p:spPr bwMode="auto">
          <a:xfrm rot="6572199">
            <a:off x="1129222" y="4438650"/>
            <a:ext cx="330200" cy="419100"/>
          </a:xfrm>
          <a:custGeom>
            <a:avLst/>
            <a:gdLst>
              <a:gd name="T0" fmla="*/ 208 w 208"/>
              <a:gd name="T1" fmla="*/ 0 h 264"/>
              <a:gd name="T2" fmla="*/ 48 w 208"/>
              <a:gd name="T3" fmla="*/ 120 h 264"/>
              <a:gd name="T4" fmla="*/ 0 w 208"/>
              <a:gd name="T5" fmla="*/ 264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" h="264">
                <a:moveTo>
                  <a:pt x="208" y="0"/>
                </a:moveTo>
                <a:cubicBezTo>
                  <a:pt x="184" y="20"/>
                  <a:pt x="83" y="76"/>
                  <a:pt x="48" y="120"/>
                </a:cubicBezTo>
                <a:cubicBezTo>
                  <a:pt x="13" y="164"/>
                  <a:pt x="8" y="212"/>
                  <a:pt x="0" y="264"/>
                </a:cubicBezTo>
              </a:path>
            </a:pathLst>
          </a:custGeom>
          <a:noFill/>
          <a:ln w="38100" cap="flat" cmpd="sng">
            <a:solidFill>
              <a:srgbClr val="0033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987169" name="Text Box 33"/>
          <p:cNvSpPr txBox="1">
            <a:spLocks noChangeArrowheads="1"/>
          </p:cNvSpPr>
          <p:nvPr/>
        </p:nvSpPr>
        <p:spPr bwMode="auto">
          <a:xfrm>
            <a:off x="1345122" y="4274342"/>
            <a:ext cx="7906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dirty="0"/>
              <a:t>60</a:t>
            </a:r>
            <a:r>
              <a:rPr lang="en-US" sz="2800" baseline="30000" dirty="0"/>
              <a:t>0</a:t>
            </a:r>
            <a:endParaRPr lang="ru-RU" sz="2800" dirty="0"/>
          </a:p>
        </p:txBody>
      </p:sp>
      <p:sp>
        <p:nvSpPr>
          <p:cNvPr id="987172" name="Rectangle 36"/>
          <p:cNvSpPr>
            <a:spLocks noChangeArrowheads="1"/>
          </p:cNvSpPr>
          <p:nvPr/>
        </p:nvSpPr>
        <p:spPr bwMode="auto">
          <a:xfrm>
            <a:off x="3265366" y="4228713"/>
            <a:ext cx="44914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  <a:endParaRPr lang="ru-RU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66700" y="381818"/>
                <a:ext cx="8686800" cy="1171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Задача 5.</a:t>
                </a:r>
                <a:r>
                  <a:rPr lang="ru-RU" sz="3200" dirty="0" smtClean="0"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0" dirty="0" smtClean="0"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Найдите </a:t>
                </a:r>
                <a:r>
                  <a:rPr lang="ru-RU" sz="3200" i="1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С,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если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 АВ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 dirty="0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3200" b="0" i="1" dirty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см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,</a:t>
                </a:r>
              </a:p>
              <a:p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ВС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 dirty="0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3200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см, </a:t>
                </a:r>
                <a:r>
                  <a:rPr lang="ru-RU" sz="3200" dirty="0" smtClean="0"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i="1" dirty="0" smtClean="0"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dirty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200" dirty="0" smtClean="0">
                    <a:latin typeface="Arial" pitchFamily="34" charset="0"/>
                    <a:cs typeface="Arial" pitchFamily="34" charset="0"/>
                  </a:rPr>
                  <a:t>60°. </a:t>
                </a:r>
                <a:endParaRPr lang="ru-RU" sz="3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" y="381818"/>
                <a:ext cx="8686800" cy="1171667"/>
              </a:xfrm>
              <a:prstGeom prst="rect">
                <a:avLst/>
              </a:prstGeom>
              <a:blipFill rotWithShape="1">
                <a:blip r:embed="rId3"/>
                <a:stretch>
                  <a:fillRect l="-1825" t="-2604" b="-161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5940152" y="5581825"/>
            <a:ext cx="2748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45°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3043" y="3040156"/>
                <a:ext cx="88543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 dirty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ru-RU" sz="40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043" y="3040156"/>
                <a:ext cx="885435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415100" y="3047146"/>
                <a:ext cx="871008" cy="6985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i="1" dirty="0" smtClean="0">
                            <a:latin typeface="Cambria Math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ru-RU" sz="3600" b="0" i="1" dirty="0" smtClean="0">
                            <a:latin typeface="Cambria Math"/>
                            <a:cs typeface="Arial" pitchFamily="34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ru-RU" sz="3600" dirty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100" y="3047146"/>
                <a:ext cx="871008" cy="69858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261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370</TotalTime>
  <Words>514</Words>
  <Application>Microsoft Office PowerPoint</Application>
  <PresentationFormat>Экран (4:3)</PresentationFormat>
  <Paragraphs>132</Paragraphs>
  <Slides>15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Презентация PowerPoint</vt:lpstr>
      <vt:lpstr>Задача 1. Найдите площадь треугольника</vt:lpstr>
      <vt:lpstr>Презентация PowerPoint</vt:lpstr>
      <vt:lpstr>Презентация PowerPoint</vt:lpstr>
      <vt:lpstr>Теорема синусов</vt:lpstr>
      <vt:lpstr>Презентация PowerPoint</vt:lpstr>
      <vt:lpstr>Следствие из теоремы синусов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Дома:</vt:lpstr>
      <vt:lpstr>Дома: Решение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 треугольника.  Площадь параллелограмма.  Теорема синусов</dc:title>
  <dc:creator>Догадова</dc:creator>
  <cp:lastModifiedBy>Догадова</cp:lastModifiedBy>
  <cp:revision>43</cp:revision>
  <dcterms:created xsi:type="dcterms:W3CDTF">2016-12-12T14:52:38Z</dcterms:created>
  <dcterms:modified xsi:type="dcterms:W3CDTF">2016-12-23T09:42:46Z</dcterms:modified>
</cp:coreProperties>
</file>