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9" r:id="rId2"/>
    <p:sldId id="281" r:id="rId3"/>
    <p:sldId id="283" r:id="rId4"/>
    <p:sldId id="284" r:id="rId5"/>
    <p:sldId id="285" r:id="rId6"/>
    <p:sldId id="286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3" autoAdjust="0"/>
    <p:restoredTop sz="94660"/>
  </p:normalViewPr>
  <p:slideViewPr>
    <p:cSldViewPr>
      <p:cViewPr varScale="1">
        <p:scale>
          <a:sx n="68" d="100"/>
          <a:sy n="68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38708-54EC-4C5F-8610-E819F644DA21}" type="datetimeFigureOut">
              <a:rPr lang="ru-RU" smtClean="0"/>
              <a:t>22.12.2016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5518F-DCD0-4056-83B0-32D12D86A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522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A764-5677-4DC8-A332-66856BC8E6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FE8F-FBFB-4227-8C43-C1A93C10EF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F5C7-EC13-45EA-8795-19DFD499566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F4F8-9E57-4B4C-B3D9-FC3191B601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C3A1-92DB-48EA-B429-CBD80A2E8DA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913F-0E1A-4AF9-97B8-DEFAF8DF4A2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8880D-297C-4DAD-B7B4-529352B6D6E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4531F-224A-4770-8EDE-FD28C2B1D6F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E5D2D-2D98-489E-8A89-6B920770781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60211-7805-4FA1-9C82-88FB54A0487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08F3-2A8C-42F9-85FB-BB7C9C39E99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A9224C-B3DC-42CE-965E-B90881FBA1F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74" name="Rectangle 26"/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3419872" y="1340769"/>
                <a:ext cx="5112941" cy="2520280"/>
              </a:xfrm>
            </p:spPr>
            <p:txBody>
              <a:bodyPr/>
              <a:lstStyle/>
              <a:p>
                <a:r>
                  <a:rPr lang="ru-RU" sz="4800" b="1" dirty="0" smtClean="0">
                    <a:solidFill>
                      <a:schemeClr val="bg1"/>
                    </a:solidFill>
                  </a:rPr>
                  <a:t>Функция</a:t>
                </a:r>
                <a:r>
                  <a:rPr lang="ru-RU" sz="3600" b="1" dirty="0" smtClean="0">
                    <a:solidFill>
                      <a:schemeClr val="bg1"/>
                    </a:solidFill>
                  </a:rPr>
                  <a:t/>
                </a:r>
                <a:br>
                  <a:rPr lang="ru-RU" sz="3600" b="1" dirty="0" smtClean="0">
                    <a:solidFill>
                      <a:schemeClr val="bg1"/>
                    </a:solidFill>
                  </a:rPr>
                </a:br>
                <a:r>
                  <a:rPr lang="ru-RU" sz="3600" b="1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6000" b="1" i="1" smtClean="0">
                        <a:solidFill>
                          <a:schemeClr val="bg1"/>
                        </a:solidFill>
                        <a:latin typeface="Cambria Math"/>
                      </a:rPr>
                      <m:t>𝒚</m:t>
                    </m:r>
                    <m:r>
                      <a:rPr lang="en-US" sz="6000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en-US" sz="6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a:rPr lang="en-US" sz="6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en-US" sz="6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</m:e>
                    </m:rad>
                  </m:oMath>
                </a14:m>
                <a:endParaRPr lang="es-ES" sz="6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74" name="Rectangle 2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3419872" y="1340769"/>
                <a:ext cx="5112941" cy="2520280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618" y="4365104"/>
            <a:ext cx="475252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3600" b="1" dirty="0" smtClean="0">
                <a:solidFill>
                  <a:srgbClr val="FF0000"/>
                </a:solidFill>
              </a:rPr>
              <a:t>Алгебра, 9 класс</a:t>
            </a:r>
            <a:endParaRPr lang="es-E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93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Freeform 66"/>
          <p:cNvSpPr>
            <a:spLocks/>
          </p:cNvSpPr>
          <p:nvPr/>
        </p:nvSpPr>
        <p:spPr bwMode="auto">
          <a:xfrm>
            <a:off x="2357755" y="2878932"/>
            <a:ext cx="2823845" cy="808116"/>
          </a:xfrm>
          <a:custGeom>
            <a:avLst/>
            <a:gdLst>
              <a:gd name="T0" fmla="*/ 0 w 1800"/>
              <a:gd name="T1" fmla="*/ 609 h 609"/>
              <a:gd name="T2" fmla="*/ 181 w 1800"/>
              <a:gd name="T3" fmla="*/ 305 h 609"/>
              <a:gd name="T4" fmla="*/ 570 w 1800"/>
              <a:gd name="T5" fmla="*/ 129 h 609"/>
              <a:gd name="T6" fmla="*/ 1320 w 1800"/>
              <a:gd name="T7" fmla="*/ 39 h 609"/>
              <a:gd name="T8" fmla="*/ 1800 w 1800"/>
              <a:gd name="T9" fmla="*/ 0 h 6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00"/>
              <a:gd name="T16" fmla="*/ 0 h 609"/>
              <a:gd name="T17" fmla="*/ 1800 w 1800"/>
              <a:gd name="T18" fmla="*/ 609 h 609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3167 w 10000"/>
              <a:gd name="connsiteY2" fmla="*/ 2118 h 10000"/>
              <a:gd name="connsiteX3" fmla="*/ 7333 w 10000"/>
              <a:gd name="connsiteY3" fmla="*/ 640 h 10000"/>
              <a:gd name="connsiteX4" fmla="*/ 10000 w 10000"/>
              <a:gd name="connsiteY4" fmla="*/ 0 h 10000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4606 w 10000"/>
              <a:gd name="connsiteY2" fmla="*/ 2645 h 10000"/>
              <a:gd name="connsiteX3" fmla="*/ 7333 w 10000"/>
              <a:gd name="connsiteY3" fmla="*/ 640 h 10000"/>
              <a:gd name="connsiteX4" fmla="*/ 1000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cubicBezTo>
                  <a:pt x="167" y="9080"/>
                  <a:pt x="392" y="7639"/>
                  <a:pt x="1160" y="6413"/>
                </a:cubicBezTo>
                <a:cubicBezTo>
                  <a:pt x="1928" y="5187"/>
                  <a:pt x="3577" y="3607"/>
                  <a:pt x="4606" y="2645"/>
                </a:cubicBezTo>
                <a:cubicBezTo>
                  <a:pt x="5635" y="1683"/>
                  <a:pt x="6194" y="985"/>
                  <a:pt x="7333" y="640"/>
                </a:cubicBezTo>
                <a:cubicBezTo>
                  <a:pt x="8472" y="296"/>
                  <a:pt x="9444" y="131"/>
                  <a:pt x="10000" y="0"/>
                </a:cubicBezTo>
              </a:path>
            </a:pathLst>
          </a:cu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1" name="Text Box 43"/>
          <p:cNvSpPr txBox="1">
            <a:spLocks noChangeArrowheads="1"/>
          </p:cNvSpPr>
          <p:nvPr/>
        </p:nvSpPr>
        <p:spPr bwMode="auto">
          <a:xfrm>
            <a:off x="2026194" y="37179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 dirty="0"/>
              <a:t>0</a:t>
            </a:r>
          </a:p>
        </p:txBody>
      </p:sp>
      <p:sp>
        <p:nvSpPr>
          <p:cNvPr id="6153" name="Freeform 6"/>
          <p:cNvSpPr>
            <a:spLocks/>
          </p:cNvSpPr>
          <p:nvPr/>
        </p:nvSpPr>
        <p:spPr bwMode="auto">
          <a:xfrm>
            <a:off x="171450" y="1155700"/>
            <a:ext cx="3175" cy="5035550"/>
          </a:xfrm>
          <a:custGeom>
            <a:avLst/>
            <a:gdLst>
              <a:gd name="T0" fmla="*/ 0 w 2"/>
              <a:gd name="T1" fmla="*/ 0 h 3172"/>
              <a:gd name="T2" fmla="*/ 2147483647 w 2"/>
              <a:gd name="T3" fmla="*/ 2147483647 h 3172"/>
              <a:gd name="T4" fmla="*/ 0 60000 65536"/>
              <a:gd name="T5" fmla="*/ 0 60000 65536"/>
              <a:gd name="T6" fmla="*/ 0 w 2"/>
              <a:gd name="T7" fmla="*/ 0 h 3172"/>
              <a:gd name="T8" fmla="*/ 2 w 2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3172">
                <a:moveTo>
                  <a:pt x="0" y="0"/>
                </a:moveTo>
                <a:lnTo>
                  <a:pt x="2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4" name="Freeform 7"/>
          <p:cNvSpPr>
            <a:spLocks/>
          </p:cNvSpPr>
          <p:nvPr/>
        </p:nvSpPr>
        <p:spPr bwMode="auto">
          <a:xfrm>
            <a:off x="247650" y="3114675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5" name="Freeform 8"/>
          <p:cNvSpPr>
            <a:spLocks/>
          </p:cNvSpPr>
          <p:nvPr/>
        </p:nvSpPr>
        <p:spPr bwMode="auto">
          <a:xfrm>
            <a:off x="190500" y="6094413"/>
            <a:ext cx="4902200" cy="1587"/>
          </a:xfrm>
          <a:custGeom>
            <a:avLst/>
            <a:gdLst>
              <a:gd name="T0" fmla="*/ 0 w 3088"/>
              <a:gd name="T1" fmla="*/ 0 h 1"/>
              <a:gd name="T2" fmla="*/ 2147483647 w 3088"/>
              <a:gd name="T3" fmla="*/ 0 h 1"/>
              <a:gd name="T4" fmla="*/ 0 60000 65536"/>
              <a:gd name="T5" fmla="*/ 0 60000 65536"/>
              <a:gd name="T6" fmla="*/ 0 w 3088"/>
              <a:gd name="T7" fmla="*/ 0 h 1"/>
              <a:gd name="T8" fmla="*/ 3088 w 308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">
                <a:moveTo>
                  <a:pt x="0" y="0"/>
                </a:moveTo>
                <a:lnTo>
                  <a:pt x="308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6" name="Freeform 9"/>
          <p:cNvSpPr>
            <a:spLocks/>
          </p:cNvSpPr>
          <p:nvPr/>
        </p:nvSpPr>
        <p:spPr bwMode="auto">
          <a:xfrm>
            <a:off x="174625" y="5788025"/>
            <a:ext cx="4911725" cy="3175"/>
          </a:xfrm>
          <a:custGeom>
            <a:avLst/>
            <a:gdLst>
              <a:gd name="T0" fmla="*/ 0 w 3094"/>
              <a:gd name="T1" fmla="*/ 2147483647 h 2"/>
              <a:gd name="T2" fmla="*/ 2147483647 w 3094"/>
              <a:gd name="T3" fmla="*/ 0 h 2"/>
              <a:gd name="T4" fmla="*/ 0 60000 65536"/>
              <a:gd name="T5" fmla="*/ 0 60000 65536"/>
              <a:gd name="T6" fmla="*/ 0 w 3094"/>
              <a:gd name="T7" fmla="*/ 0 h 2"/>
              <a:gd name="T8" fmla="*/ 3094 w 3094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4" h="2">
                <a:moveTo>
                  <a:pt x="0" y="2"/>
                </a:moveTo>
                <a:lnTo>
                  <a:pt x="309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7" name="Line 10"/>
          <p:cNvSpPr>
            <a:spLocks noChangeShapeType="1"/>
          </p:cNvSpPr>
          <p:nvPr/>
        </p:nvSpPr>
        <p:spPr bwMode="auto">
          <a:xfrm>
            <a:off x="174625" y="5486400"/>
            <a:ext cx="496887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8" name="Freeform 11"/>
          <p:cNvSpPr>
            <a:spLocks/>
          </p:cNvSpPr>
          <p:nvPr/>
        </p:nvSpPr>
        <p:spPr bwMode="auto">
          <a:xfrm>
            <a:off x="177800" y="5180013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9" name="Freeform 12"/>
          <p:cNvSpPr>
            <a:spLocks/>
          </p:cNvSpPr>
          <p:nvPr/>
        </p:nvSpPr>
        <p:spPr bwMode="auto">
          <a:xfrm>
            <a:off x="171450" y="4875213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0" name="Freeform 13"/>
          <p:cNvSpPr>
            <a:spLocks/>
          </p:cNvSpPr>
          <p:nvPr/>
        </p:nvSpPr>
        <p:spPr bwMode="auto">
          <a:xfrm>
            <a:off x="165100" y="4565650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1" name="Freeform 14"/>
          <p:cNvSpPr>
            <a:spLocks/>
          </p:cNvSpPr>
          <p:nvPr/>
        </p:nvSpPr>
        <p:spPr bwMode="auto">
          <a:xfrm>
            <a:off x="165100" y="4267200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2" name="Freeform 15"/>
          <p:cNvSpPr>
            <a:spLocks/>
          </p:cNvSpPr>
          <p:nvPr/>
        </p:nvSpPr>
        <p:spPr bwMode="auto">
          <a:xfrm>
            <a:off x="139700" y="4000500"/>
            <a:ext cx="5003800" cy="1588"/>
          </a:xfrm>
          <a:custGeom>
            <a:avLst/>
            <a:gdLst>
              <a:gd name="T0" fmla="*/ 0 w 3152"/>
              <a:gd name="T1" fmla="*/ 0 h 1"/>
              <a:gd name="T2" fmla="*/ 2147483647 w 3152"/>
              <a:gd name="T3" fmla="*/ 0 h 1"/>
              <a:gd name="T4" fmla="*/ 0 60000 65536"/>
              <a:gd name="T5" fmla="*/ 0 60000 65536"/>
              <a:gd name="T6" fmla="*/ 0 w 3152"/>
              <a:gd name="T7" fmla="*/ 0 h 1"/>
              <a:gd name="T8" fmla="*/ 3152 w 315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52" h="1">
                <a:moveTo>
                  <a:pt x="0" y="0"/>
                </a:moveTo>
                <a:lnTo>
                  <a:pt x="315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3" name="Freeform 16"/>
          <p:cNvSpPr>
            <a:spLocks/>
          </p:cNvSpPr>
          <p:nvPr/>
        </p:nvSpPr>
        <p:spPr bwMode="auto">
          <a:xfrm>
            <a:off x="247650" y="3397250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4" name="Freeform 17"/>
          <p:cNvSpPr>
            <a:spLocks/>
          </p:cNvSpPr>
          <p:nvPr/>
        </p:nvSpPr>
        <p:spPr bwMode="auto">
          <a:xfrm>
            <a:off x="177800" y="2838450"/>
            <a:ext cx="4921250" cy="1588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5" name="Freeform 18"/>
          <p:cNvSpPr>
            <a:spLocks/>
          </p:cNvSpPr>
          <p:nvPr/>
        </p:nvSpPr>
        <p:spPr bwMode="auto">
          <a:xfrm>
            <a:off x="158750" y="255905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6" name="Freeform 19"/>
          <p:cNvSpPr>
            <a:spLocks/>
          </p:cNvSpPr>
          <p:nvPr/>
        </p:nvSpPr>
        <p:spPr bwMode="auto">
          <a:xfrm>
            <a:off x="165100" y="2279650"/>
            <a:ext cx="4933950" cy="6350"/>
          </a:xfrm>
          <a:custGeom>
            <a:avLst/>
            <a:gdLst>
              <a:gd name="T0" fmla="*/ 0 w 3108"/>
              <a:gd name="T1" fmla="*/ 0 h 4"/>
              <a:gd name="T2" fmla="*/ 2147483647 w 3108"/>
              <a:gd name="T3" fmla="*/ 2147483647 h 4"/>
              <a:gd name="T4" fmla="*/ 0 60000 65536"/>
              <a:gd name="T5" fmla="*/ 0 60000 65536"/>
              <a:gd name="T6" fmla="*/ 0 w 3108"/>
              <a:gd name="T7" fmla="*/ 0 h 4"/>
              <a:gd name="T8" fmla="*/ 3108 w 3108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4">
                <a:moveTo>
                  <a:pt x="0" y="0"/>
                </a:moveTo>
                <a:lnTo>
                  <a:pt x="3108" y="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7" name="Freeform 20"/>
          <p:cNvSpPr>
            <a:spLocks/>
          </p:cNvSpPr>
          <p:nvPr/>
        </p:nvSpPr>
        <p:spPr bwMode="auto">
          <a:xfrm>
            <a:off x="158750" y="200660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8" name="Freeform 21"/>
          <p:cNvSpPr>
            <a:spLocks/>
          </p:cNvSpPr>
          <p:nvPr/>
        </p:nvSpPr>
        <p:spPr bwMode="auto">
          <a:xfrm>
            <a:off x="171450" y="1727200"/>
            <a:ext cx="4927600" cy="1588"/>
          </a:xfrm>
          <a:custGeom>
            <a:avLst/>
            <a:gdLst>
              <a:gd name="T0" fmla="*/ 0 w 3104"/>
              <a:gd name="T1" fmla="*/ 0 h 1"/>
              <a:gd name="T2" fmla="*/ 2147483647 w 3104"/>
              <a:gd name="T3" fmla="*/ 0 h 1"/>
              <a:gd name="T4" fmla="*/ 0 60000 65536"/>
              <a:gd name="T5" fmla="*/ 0 60000 65536"/>
              <a:gd name="T6" fmla="*/ 0 w 3104"/>
              <a:gd name="T7" fmla="*/ 0 h 1"/>
              <a:gd name="T8" fmla="*/ 3104 w 31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4" h="1">
                <a:moveTo>
                  <a:pt x="0" y="0"/>
                </a:moveTo>
                <a:lnTo>
                  <a:pt x="310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9" name="Freeform 22"/>
          <p:cNvSpPr>
            <a:spLocks/>
          </p:cNvSpPr>
          <p:nvPr/>
        </p:nvSpPr>
        <p:spPr bwMode="auto">
          <a:xfrm>
            <a:off x="184150" y="1447800"/>
            <a:ext cx="4908550" cy="12700"/>
          </a:xfrm>
          <a:custGeom>
            <a:avLst/>
            <a:gdLst>
              <a:gd name="T0" fmla="*/ 0 w 3092"/>
              <a:gd name="T1" fmla="*/ 2147483647 h 8"/>
              <a:gd name="T2" fmla="*/ 2147483647 w 3092"/>
              <a:gd name="T3" fmla="*/ 0 h 8"/>
              <a:gd name="T4" fmla="*/ 0 60000 65536"/>
              <a:gd name="T5" fmla="*/ 0 60000 65536"/>
              <a:gd name="T6" fmla="*/ 0 w 3092"/>
              <a:gd name="T7" fmla="*/ 0 h 8"/>
              <a:gd name="T8" fmla="*/ 3092 w 3092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8">
                <a:moveTo>
                  <a:pt x="0" y="8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0" name="Freeform 23"/>
          <p:cNvSpPr>
            <a:spLocks/>
          </p:cNvSpPr>
          <p:nvPr/>
        </p:nvSpPr>
        <p:spPr bwMode="auto">
          <a:xfrm>
            <a:off x="196850" y="1155700"/>
            <a:ext cx="4902200" cy="19050"/>
          </a:xfrm>
          <a:custGeom>
            <a:avLst/>
            <a:gdLst>
              <a:gd name="T0" fmla="*/ 0 w 3088"/>
              <a:gd name="T1" fmla="*/ 0 h 12"/>
              <a:gd name="T2" fmla="*/ 2147483647 w 3088"/>
              <a:gd name="T3" fmla="*/ 2147483647 h 12"/>
              <a:gd name="T4" fmla="*/ 0 60000 65536"/>
              <a:gd name="T5" fmla="*/ 0 60000 65536"/>
              <a:gd name="T6" fmla="*/ 0 w 3088"/>
              <a:gd name="T7" fmla="*/ 0 h 12"/>
              <a:gd name="T8" fmla="*/ 3088 w 3088"/>
              <a:gd name="T9" fmla="*/ 12 h 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2">
                <a:moveTo>
                  <a:pt x="0" y="0"/>
                </a:moveTo>
                <a:lnTo>
                  <a:pt x="3088" y="1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1" name="Freeform 24"/>
          <p:cNvSpPr>
            <a:spLocks/>
          </p:cNvSpPr>
          <p:nvPr/>
        </p:nvSpPr>
        <p:spPr bwMode="auto">
          <a:xfrm>
            <a:off x="5099050" y="1181100"/>
            <a:ext cx="1588" cy="4978400"/>
          </a:xfrm>
          <a:custGeom>
            <a:avLst/>
            <a:gdLst>
              <a:gd name="T0" fmla="*/ 0 w 1"/>
              <a:gd name="T1" fmla="*/ 0 h 3136"/>
              <a:gd name="T2" fmla="*/ 0 w 1"/>
              <a:gd name="T3" fmla="*/ 2147483647 h 3136"/>
              <a:gd name="T4" fmla="*/ 0 60000 65536"/>
              <a:gd name="T5" fmla="*/ 0 60000 65536"/>
              <a:gd name="T6" fmla="*/ 0 w 1"/>
              <a:gd name="T7" fmla="*/ 0 h 3136"/>
              <a:gd name="T8" fmla="*/ 1 w 1"/>
              <a:gd name="T9" fmla="*/ 3136 h 3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36">
                <a:moveTo>
                  <a:pt x="0" y="0"/>
                </a:moveTo>
                <a:lnTo>
                  <a:pt x="0" y="3136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2" name="Freeform 25"/>
          <p:cNvSpPr>
            <a:spLocks/>
          </p:cNvSpPr>
          <p:nvPr/>
        </p:nvSpPr>
        <p:spPr bwMode="auto">
          <a:xfrm>
            <a:off x="4787900" y="116840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3" name="Freeform 26"/>
          <p:cNvSpPr>
            <a:spLocks/>
          </p:cNvSpPr>
          <p:nvPr/>
        </p:nvSpPr>
        <p:spPr bwMode="auto">
          <a:xfrm>
            <a:off x="4476750" y="1168400"/>
            <a:ext cx="6350" cy="5029200"/>
          </a:xfrm>
          <a:custGeom>
            <a:avLst/>
            <a:gdLst>
              <a:gd name="T0" fmla="*/ 2147483647 w 4"/>
              <a:gd name="T1" fmla="*/ 0 h 3168"/>
              <a:gd name="T2" fmla="*/ 0 w 4"/>
              <a:gd name="T3" fmla="*/ 2147483647 h 3168"/>
              <a:gd name="T4" fmla="*/ 0 60000 65536"/>
              <a:gd name="T5" fmla="*/ 0 60000 65536"/>
              <a:gd name="T6" fmla="*/ 0 w 4"/>
              <a:gd name="T7" fmla="*/ 0 h 3168"/>
              <a:gd name="T8" fmla="*/ 4 w 4"/>
              <a:gd name="T9" fmla="*/ 3168 h 3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8">
                <a:moveTo>
                  <a:pt x="4" y="0"/>
                </a:moveTo>
                <a:lnTo>
                  <a:pt x="0" y="3168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4" name="Freeform 27"/>
          <p:cNvSpPr>
            <a:spLocks/>
          </p:cNvSpPr>
          <p:nvPr/>
        </p:nvSpPr>
        <p:spPr bwMode="auto">
          <a:xfrm>
            <a:off x="4171950" y="1168400"/>
            <a:ext cx="1588" cy="5016500"/>
          </a:xfrm>
          <a:custGeom>
            <a:avLst/>
            <a:gdLst>
              <a:gd name="T0" fmla="*/ 0 w 1"/>
              <a:gd name="T1" fmla="*/ 0 h 3160"/>
              <a:gd name="T2" fmla="*/ 0 w 1"/>
              <a:gd name="T3" fmla="*/ 2147483647 h 3160"/>
              <a:gd name="T4" fmla="*/ 0 60000 65536"/>
              <a:gd name="T5" fmla="*/ 0 60000 65536"/>
              <a:gd name="T6" fmla="*/ 0 w 1"/>
              <a:gd name="T7" fmla="*/ 0 h 3160"/>
              <a:gd name="T8" fmla="*/ 1 w 1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0">
                <a:moveTo>
                  <a:pt x="0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5" name="Freeform 28"/>
          <p:cNvSpPr>
            <a:spLocks/>
          </p:cNvSpPr>
          <p:nvPr/>
        </p:nvSpPr>
        <p:spPr bwMode="auto">
          <a:xfrm>
            <a:off x="3860800" y="116205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6" name="Freeform 29"/>
          <p:cNvSpPr>
            <a:spLocks/>
          </p:cNvSpPr>
          <p:nvPr/>
        </p:nvSpPr>
        <p:spPr bwMode="auto">
          <a:xfrm>
            <a:off x="3536950" y="1155700"/>
            <a:ext cx="22225" cy="5065713"/>
          </a:xfrm>
          <a:custGeom>
            <a:avLst/>
            <a:gdLst>
              <a:gd name="T0" fmla="*/ 0 w 14"/>
              <a:gd name="T1" fmla="*/ 0 h 3191"/>
              <a:gd name="T2" fmla="*/ 2147483647 w 14"/>
              <a:gd name="T3" fmla="*/ 2147483647 h 3191"/>
              <a:gd name="T4" fmla="*/ 0 60000 65536"/>
              <a:gd name="T5" fmla="*/ 0 60000 65536"/>
              <a:gd name="T6" fmla="*/ 0 w 14"/>
              <a:gd name="T7" fmla="*/ 0 h 3191"/>
              <a:gd name="T8" fmla="*/ 14 w 14"/>
              <a:gd name="T9" fmla="*/ 3191 h 31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3191">
                <a:moveTo>
                  <a:pt x="0" y="0"/>
                </a:moveTo>
                <a:lnTo>
                  <a:pt x="14" y="3191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7" name="Freeform 30"/>
          <p:cNvSpPr>
            <a:spLocks/>
          </p:cNvSpPr>
          <p:nvPr/>
        </p:nvSpPr>
        <p:spPr bwMode="auto">
          <a:xfrm>
            <a:off x="3244850" y="1181100"/>
            <a:ext cx="6350" cy="5016500"/>
          </a:xfrm>
          <a:custGeom>
            <a:avLst/>
            <a:gdLst>
              <a:gd name="T0" fmla="*/ 2147483647 w 4"/>
              <a:gd name="T1" fmla="*/ 0 h 3160"/>
              <a:gd name="T2" fmla="*/ 0 w 4"/>
              <a:gd name="T3" fmla="*/ 2147483647 h 3160"/>
              <a:gd name="T4" fmla="*/ 0 60000 65536"/>
              <a:gd name="T5" fmla="*/ 0 60000 65536"/>
              <a:gd name="T6" fmla="*/ 0 w 4"/>
              <a:gd name="T7" fmla="*/ 0 h 3160"/>
              <a:gd name="T8" fmla="*/ 4 w 4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0">
                <a:moveTo>
                  <a:pt x="4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8" name="Freeform 31"/>
          <p:cNvSpPr>
            <a:spLocks/>
          </p:cNvSpPr>
          <p:nvPr/>
        </p:nvSpPr>
        <p:spPr bwMode="auto">
          <a:xfrm>
            <a:off x="2940050" y="1181100"/>
            <a:ext cx="1588" cy="5003800"/>
          </a:xfrm>
          <a:custGeom>
            <a:avLst/>
            <a:gdLst>
              <a:gd name="T0" fmla="*/ 0 w 1"/>
              <a:gd name="T1" fmla="*/ 0 h 3152"/>
              <a:gd name="T2" fmla="*/ 0 w 1"/>
              <a:gd name="T3" fmla="*/ 2147483647 h 3152"/>
              <a:gd name="T4" fmla="*/ 0 60000 65536"/>
              <a:gd name="T5" fmla="*/ 0 60000 65536"/>
              <a:gd name="T6" fmla="*/ 0 w 1"/>
              <a:gd name="T7" fmla="*/ 0 h 3152"/>
              <a:gd name="T8" fmla="*/ 1 w 1"/>
              <a:gd name="T9" fmla="*/ 3152 h 3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52">
                <a:moveTo>
                  <a:pt x="0" y="0"/>
                </a:moveTo>
                <a:lnTo>
                  <a:pt x="0" y="315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9" name="Freeform 32"/>
          <p:cNvSpPr>
            <a:spLocks/>
          </p:cNvSpPr>
          <p:nvPr/>
        </p:nvSpPr>
        <p:spPr bwMode="auto">
          <a:xfrm>
            <a:off x="2637971" y="1171801"/>
            <a:ext cx="17463" cy="5078413"/>
          </a:xfrm>
          <a:custGeom>
            <a:avLst/>
            <a:gdLst>
              <a:gd name="T0" fmla="*/ 0 w 11"/>
              <a:gd name="T1" fmla="*/ 0 h 3199"/>
              <a:gd name="T2" fmla="*/ 2147483647 w 11"/>
              <a:gd name="T3" fmla="*/ 2147483647 h 3199"/>
              <a:gd name="T4" fmla="*/ 0 60000 65536"/>
              <a:gd name="T5" fmla="*/ 0 60000 65536"/>
              <a:gd name="T6" fmla="*/ 0 w 11"/>
              <a:gd name="T7" fmla="*/ 0 h 3199"/>
              <a:gd name="T8" fmla="*/ 11 w 11"/>
              <a:gd name="T9" fmla="*/ 3199 h 319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" h="3199">
                <a:moveTo>
                  <a:pt x="0" y="0"/>
                </a:moveTo>
                <a:lnTo>
                  <a:pt x="11" y="3199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0" name="Freeform 33"/>
          <p:cNvSpPr>
            <a:spLocks/>
          </p:cNvSpPr>
          <p:nvPr/>
        </p:nvSpPr>
        <p:spPr bwMode="auto">
          <a:xfrm>
            <a:off x="2012950" y="1168400"/>
            <a:ext cx="1588" cy="5035550"/>
          </a:xfrm>
          <a:custGeom>
            <a:avLst/>
            <a:gdLst>
              <a:gd name="T0" fmla="*/ 0 w 1"/>
              <a:gd name="T1" fmla="*/ 0 h 3172"/>
              <a:gd name="T2" fmla="*/ 0 w 1"/>
              <a:gd name="T3" fmla="*/ 2147483647 h 3172"/>
              <a:gd name="T4" fmla="*/ 0 60000 65536"/>
              <a:gd name="T5" fmla="*/ 0 60000 65536"/>
              <a:gd name="T6" fmla="*/ 0 w 1"/>
              <a:gd name="T7" fmla="*/ 0 h 3172"/>
              <a:gd name="T8" fmla="*/ 1 w 1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72">
                <a:moveTo>
                  <a:pt x="0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1" name="Freeform 34"/>
          <p:cNvSpPr>
            <a:spLocks/>
          </p:cNvSpPr>
          <p:nvPr/>
        </p:nvSpPr>
        <p:spPr bwMode="auto">
          <a:xfrm>
            <a:off x="1708150" y="117475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2" name="Freeform 35"/>
          <p:cNvSpPr>
            <a:spLocks/>
          </p:cNvSpPr>
          <p:nvPr/>
        </p:nvSpPr>
        <p:spPr bwMode="auto">
          <a:xfrm>
            <a:off x="1390650" y="1168400"/>
            <a:ext cx="12700" cy="5022850"/>
          </a:xfrm>
          <a:custGeom>
            <a:avLst/>
            <a:gdLst>
              <a:gd name="T0" fmla="*/ 0 w 8"/>
              <a:gd name="T1" fmla="*/ 0 h 3164"/>
              <a:gd name="T2" fmla="*/ 2147483647 w 8"/>
              <a:gd name="T3" fmla="*/ 2147483647 h 3164"/>
              <a:gd name="T4" fmla="*/ 0 60000 65536"/>
              <a:gd name="T5" fmla="*/ 0 60000 65536"/>
              <a:gd name="T6" fmla="*/ 0 w 8"/>
              <a:gd name="T7" fmla="*/ 0 h 3164"/>
              <a:gd name="T8" fmla="*/ 8 w 8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164">
                <a:moveTo>
                  <a:pt x="0" y="0"/>
                </a:moveTo>
                <a:lnTo>
                  <a:pt x="8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3" name="Freeform 36"/>
          <p:cNvSpPr>
            <a:spLocks/>
          </p:cNvSpPr>
          <p:nvPr/>
        </p:nvSpPr>
        <p:spPr bwMode="auto">
          <a:xfrm>
            <a:off x="1092200" y="116840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4" name="Freeform 37"/>
          <p:cNvSpPr>
            <a:spLocks/>
          </p:cNvSpPr>
          <p:nvPr/>
        </p:nvSpPr>
        <p:spPr bwMode="auto">
          <a:xfrm>
            <a:off x="787400" y="1168400"/>
            <a:ext cx="1588" cy="5035550"/>
          </a:xfrm>
          <a:custGeom>
            <a:avLst/>
            <a:gdLst>
              <a:gd name="T0" fmla="*/ 0 w 1"/>
              <a:gd name="T1" fmla="*/ 0 h 3172"/>
              <a:gd name="T2" fmla="*/ 0 w 1"/>
              <a:gd name="T3" fmla="*/ 2147483647 h 3172"/>
              <a:gd name="T4" fmla="*/ 0 60000 65536"/>
              <a:gd name="T5" fmla="*/ 0 60000 65536"/>
              <a:gd name="T6" fmla="*/ 0 w 1"/>
              <a:gd name="T7" fmla="*/ 0 h 3172"/>
              <a:gd name="T8" fmla="*/ 1 w 1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72">
                <a:moveTo>
                  <a:pt x="0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5" name="Freeform 38"/>
          <p:cNvSpPr>
            <a:spLocks/>
          </p:cNvSpPr>
          <p:nvPr/>
        </p:nvSpPr>
        <p:spPr bwMode="auto">
          <a:xfrm>
            <a:off x="476250" y="1168400"/>
            <a:ext cx="1588" cy="5022850"/>
          </a:xfrm>
          <a:custGeom>
            <a:avLst/>
            <a:gdLst>
              <a:gd name="T0" fmla="*/ 0 w 1"/>
              <a:gd name="T1" fmla="*/ 0 h 3164"/>
              <a:gd name="T2" fmla="*/ 0 w 1"/>
              <a:gd name="T3" fmla="*/ 2147483647 h 3164"/>
              <a:gd name="T4" fmla="*/ 0 60000 65536"/>
              <a:gd name="T5" fmla="*/ 0 60000 65536"/>
              <a:gd name="T6" fmla="*/ 0 w 1"/>
              <a:gd name="T7" fmla="*/ 0 h 3164"/>
              <a:gd name="T8" fmla="*/ 1 w 1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4">
                <a:moveTo>
                  <a:pt x="0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6" name="Freeform 39"/>
          <p:cNvSpPr>
            <a:spLocks/>
          </p:cNvSpPr>
          <p:nvPr/>
        </p:nvSpPr>
        <p:spPr bwMode="auto">
          <a:xfrm>
            <a:off x="101600" y="3695700"/>
            <a:ext cx="5080000" cy="1588"/>
          </a:xfrm>
          <a:custGeom>
            <a:avLst/>
            <a:gdLst>
              <a:gd name="T0" fmla="*/ 0 w 3200"/>
              <a:gd name="T1" fmla="*/ 0 h 1"/>
              <a:gd name="T2" fmla="*/ 2147483647 w 3200"/>
              <a:gd name="T3" fmla="*/ 0 h 1"/>
              <a:gd name="T4" fmla="*/ 0 60000 65536"/>
              <a:gd name="T5" fmla="*/ 0 60000 65536"/>
              <a:gd name="T6" fmla="*/ 0 w 3200"/>
              <a:gd name="T7" fmla="*/ 0 h 1"/>
              <a:gd name="T8" fmla="*/ 3200 w 32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00" h="1">
                <a:moveTo>
                  <a:pt x="0" y="0"/>
                </a:moveTo>
                <a:lnTo>
                  <a:pt x="320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7" name="Line 40"/>
          <p:cNvSpPr>
            <a:spLocks noChangeShapeType="1"/>
          </p:cNvSpPr>
          <p:nvPr/>
        </p:nvSpPr>
        <p:spPr bwMode="auto">
          <a:xfrm flipV="1">
            <a:off x="2355850" y="1146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8" name="Text Box 41"/>
          <p:cNvSpPr txBox="1">
            <a:spLocks noChangeArrowheads="1"/>
          </p:cNvSpPr>
          <p:nvPr/>
        </p:nvSpPr>
        <p:spPr bwMode="auto">
          <a:xfrm>
            <a:off x="2859088" y="36655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6189" name="Text Box 42"/>
          <p:cNvSpPr txBox="1">
            <a:spLocks noChangeArrowheads="1"/>
          </p:cNvSpPr>
          <p:nvPr/>
        </p:nvSpPr>
        <p:spPr bwMode="auto">
          <a:xfrm>
            <a:off x="2520950" y="3726972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 dirty="0"/>
              <a:t>1</a:t>
            </a:r>
          </a:p>
        </p:txBody>
      </p:sp>
      <p:sp>
        <p:nvSpPr>
          <p:cNvPr id="6190" name="Text Box 44"/>
          <p:cNvSpPr txBox="1">
            <a:spLocks noChangeArrowheads="1"/>
          </p:cNvSpPr>
          <p:nvPr/>
        </p:nvSpPr>
        <p:spPr bwMode="auto">
          <a:xfrm>
            <a:off x="4787900" y="3725611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i="1" dirty="0"/>
              <a:t>х</a:t>
            </a:r>
          </a:p>
        </p:txBody>
      </p:sp>
      <p:sp>
        <p:nvSpPr>
          <p:cNvPr id="6191" name="Text Box 45"/>
          <p:cNvSpPr txBox="1">
            <a:spLocks noChangeArrowheads="1"/>
          </p:cNvSpPr>
          <p:nvPr/>
        </p:nvSpPr>
        <p:spPr bwMode="auto">
          <a:xfrm>
            <a:off x="1953548" y="1146175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i="1" dirty="0"/>
              <a:t>у</a:t>
            </a:r>
          </a:p>
        </p:txBody>
      </p:sp>
      <p:sp>
        <p:nvSpPr>
          <p:cNvPr id="6198" name="Oval 56"/>
          <p:cNvSpPr>
            <a:spLocks noChangeArrowheads="1"/>
          </p:cNvSpPr>
          <p:nvPr/>
        </p:nvSpPr>
        <p:spPr bwMode="auto">
          <a:xfrm>
            <a:off x="2317750" y="3641725"/>
            <a:ext cx="76200" cy="76200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99" name="Oval 60"/>
          <p:cNvSpPr>
            <a:spLocks noChangeArrowheads="1"/>
          </p:cNvSpPr>
          <p:nvPr/>
        </p:nvSpPr>
        <p:spPr bwMode="auto">
          <a:xfrm>
            <a:off x="2617334" y="33591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" name="Oval 60"/>
          <p:cNvSpPr>
            <a:spLocks noChangeArrowheads="1"/>
          </p:cNvSpPr>
          <p:nvPr/>
        </p:nvSpPr>
        <p:spPr bwMode="auto">
          <a:xfrm>
            <a:off x="3509962" y="30797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Oval 60"/>
          <p:cNvSpPr>
            <a:spLocks noChangeArrowheads="1"/>
          </p:cNvSpPr>
          <p:nvPr/>
        </p:nvSpPr>
        <p:spPr bwMode="auto">
          <a:xfrm>
            <a:off x="5029881" y="2840719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Заголовок 1"/>
              <p:cNvSpPr txBox="1">
                <a:spLocks/>
              </p:cNvSpPr>
              <p:nvPr/>
            </p:nvSpPr>
            <p:spPr>
              <a:xfrm>
                <a:off x="461498" y="393183"/>
                <a:ext cx="8229600" cy="929840"/>
              </a:xfrm>
              <a:prstGeom prst="rect">
                <a:avLst/>
              </a:prstGeom>
            </p:spPr>
            <p:txBody>
              <a:bodyPr/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ru-RU" sz="4000" dirty="0" smtClean="0"/>
                  <a:t>Функция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𝑦</m:t>
                    </m:r>
                    <m:r>
                      <a:rPr lang="en-US" sz="4000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</m:e>
                    </m:rad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9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98" y="393183"/>
                <a:ext cx="8229600" cy="929840"/>
              </a:xfrm>
              <a:prstGeom prst="rect">
                <a:avLst/>
              </a:prstGeom>
              <a:blipFill rotWithShape="1">
                <a:blip r:embed="rId2"/>
                <a:stretch>
                  <a:fillRect t="-11111" b="-3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 rot="21230147">
                <a:off x="3692336" y="2326047"/>
                <a:ext cx="1568827" cy="5903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𝑦</m:t>
                      </m:r>
                      <m:r>
                        <a:rPr lang="en-US" sz="320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latin typeface="Cambria Math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230147">
                <a:off x="3692336" y="2326047"/>
                <a:ext cx="1568827" cy="5903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Прямоугольник 95"/>
          <p:cNvSpPr/>
          <p:nvPr/>
        </p:nvSpPr>
        <p:spPr>
          <a:xfrm>
            <a:off x="5724128" y="1323023"/>
            <a:ext cx="20601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/>
              <a:t>D(y)</a:t>
            </a:r>
            <a:r>
              <a:rPr lang="ru-RU" sz="2800" dirty="0"/>
              <a:t>=[0;+∞)</a:t>
            </a:r>
          </a:p>
        </p:txBody>
      </p:sp>
    </p:spTree>
    <p:extLst>
      <p:ext uri="{BB962C8B-B14F-4D97-AF65-F5344CB8AC3E}">
        <p14:creationId xmlns:p14="http://schemas.microsoft.com/office/powerpoint/2010/main" val="358548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43"/>
          <p:cNvSpPr txBox="1">
            <a:spLocks noChangeArrowheads="1"/>
          </p:cNvSpPr>
          <p:nvPr/>
        </p:nvSpPr>
        <p:spPr bwMode="auto">
          <a:xfrm>
            <a:off x="2384568" y="3369823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 dirty="0"/>
              <a:t>0</a:t>
            </a:r>
          </a:p>
        </p:txBody>
      </p:sp>
      <p:sp>
        <p:nvSpPr>
          <p:cNvPr id="6153" name="Freeform 6"/>
          <p:cNvSpPr>
            <a:spLocks/>
          </p:cNvSpPr>
          <p:nvPr/>
        </p:nvSpPr>
        <p:spPr bwMode="auto">
          <a:xfrm>
            <a:off x="171450" y="1155700"/>
            <a:ext cx="3175" cy="5035550"/>
          </a:xfrm>
          <a:custGeom>
            <a:avLst/>
            <a:gdLst>
              <a:gd name="T0" fmla="*/ 0 w 2"/>
              <a:gd name="T1" fmla="*/ 0 h 3172"/>
              <a:gd name="T2" fmla="*/ 2147483647 w 2"/>
              <a:gd name="T3" fmla="*/ 2147483647 h 3172"/>
              <a:gd name="T4" fmla="*/ 0 60000 65536"/>
              <a:gd name="T5" fmla="*/ 0 60000 65536"/>
              <a:gd name="T6" fmla="*/ 0 w 2"/>
              <a:gd name="T7" fmla="*/ 0 h 3172"/>
              <a:gd name="T8" fmla="*/ 2 w 2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3172">
                <a:moveTo>
                  <a:pt x="0" y="0"/>
                </a:moveTo>
                <a:lnTo>
                  <a:pt x="2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4" name="Freeform 7"/>
          <p:cNvSpPr>
            <a:spLocks/>
          </p:cNvSpPr>
          <p:nvPr/>
        </p:nvSpPr>
        <p:spPr bwMode="auto">
          <a:xfrm>
            <a:off x="247650" y="3114675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5" name="Freeform 8"/>
          <p:cNvSpPr>
            <a:spLocks/>
          </p:cNvSpPr>
          <p:nvPr/>
        </p:nvSpPr>
        <p:spPr bwMode="auto">
          <a:xfrm>
            <a:off x="190500" y="6094413"/>
            <a:ext cx="4902200" cy="1587"/>
          </a:xfrm>
          <a:custGeom>
            <a:avLst/>
            <a:gdLst>
              <a:gd name="T0" fmla="*/ 0 w 3088"/>
              <a:gd name="T1" fmla="*/ 0 h 1"/>
              <a:gd name="T2" fmla="*/ 2147483647 w 3088"/>
              <a:gd name="T3" fmla="*/ 0 h 1"/>
              <a:gd name="T4" fmla="*/ 0 60000 65536"/>
              <a:gd name="T5" fmla="*/ 0 60000 65536"/>
              <a:gd name="T6" fmla="*/ 0 w 3088"/>
              <a:gd name="T7" fmla="*/ 0 h 1"/>
              <a:gd name="T8" fmla="*/ 3088 w 308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">
                <a:moveTo>
                  <a:pt x="0" y="0"/>
                </a:moveTo>
                <a:lnTo>
                  <a:pt x="308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6" name="Freeform 9"/>
          <p:cNvSpPr>
            <a:spLocks/>
          </p:cNvSpPr>
          <p:nvPr/>
        </p:nvSpPr>
        <p:spPr bwMode="auto">
          <a:xfrm>
            <a:off x="174625" y="5788025"/>
            <a:ext cx="4911725" cy="3175"/>
          </a:xfrm>
          <a:custGeom>
            <a:avLst/>
            <a:gdLst>
              <a:gd name="T0" fmla="*/ 0 w 3094"/>
              <a:gd name="T1" fmla="*/ 2147483647 h 2"/>
              <a:gd name="T2" fmla="*/ 2147483647 w 3094"/>
              <a:gd name="T3" fmla="*/ 0 h 2"/>
              <a:gd name="T4" fmla="*/ 0 60000 65536"/>
              <a:gd name="T5" fmla="*/ 0 60000 65536"/>
              <a:gd name="T6" fmla="*/ 0 w 3094"/>
              <a:gd name="T7" fmla="*/ 0 h 2"/>
              <a:gd name="T8" fmla="*/ 3094 w 3094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4" h="2">
                <a:moveTo>
                  <a:pt x="0" y="2"/>
                </a:moveTo>
                <a:lnTo>
                  <a:pt x="309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7" name="Line 10"/>
          <p:cNvSpPr>
            <a:spLocks noChangeShapeType="1"/>
          </p:cNvSpPr>
          <p:nvPr/>
        </p:nvSpPr>
        <p:spPr bwMode="auto">
          <a:xfrm>
            <a:off x="174625" y="5486400"/>
            <a:ext cx="496887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8" name="Freeform 11"/>
          <p:cNvSpPr>
            <a:spLocks/>
          </p:cNvSpPr>
          <p:nvPr/>
        </p:nvSpPr>
        <p:spPr bwMode="auto">
          <a:xfrm>
            <a:off x="177800" y="5180013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9" name="Freeform 12"/>
          <p:cNvSpPr>
            <a:spLocks/>
          </p:cNvSpPr>
          <p:nvPr/>
        </p:nvSpPr>
        <p:spPr bwMode="auto">
          <a:xfrm>
            <a:off x="171450" y="4875213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0" name="Freeform 13"/>
          <p:cNvSpPr>
            <a:spLocks/>
          </p:cNvSpPr>
          <p:nvPr/>
        </p:nvSpPr>
        <p:spPr bwMode="auto">
          <a:xfrm>
            <a:off x="165100" y="4565650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1" name="Freeform 14"/>
          <p:cNvSpPr>
            <a:spLocks/>
          </p:cNvSpPr>
          <p:nvPr/>
        </p:nvSpPr>
        <p:spPr bwMode="auto">
          <a:xfrm>
            <a:off x="165100" y="4267200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2" name="Freeform 15"/>
          <p:cNvSpPr>
            <a:spLocks/>
          </p:cNvSpPr>
          <p:nvPr/>
        </p:nvSpPr>
        <p:spPr bwMode="auto">
          <a:xfrm>
            <a:off x="139700" y="4000500"/>
            <a:ext cx="5003800" cy="1588"/>
          </a:xfrm>
          <a:custGeom>
            <a:avLst/>
            <a:gdLst>
              <a:gd name="T0" fmla="*/ 0 w 3152"/>
              <a:gd name="T1" fmla="*/ 0 h 1"/>
              <a:gd name="T2" fmla="*/ 2147483647 w 3152"/>
              <a:gd name="T3" fmla="*/ 0 h 1"/>
              <a:gd name="T4" fmla="*/ 0 60000 65536"/>
              <a:gd name="T5" fmla="*/ 0 60000 65536"/>
              <a:gd name="T6" fmla="*/ 0 w 3152"/>
              <a:gd name="T7" fmla="*/ 0 h 1"/>
              <a:gd name="T8" fmla="*/ 3152 w 315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52" h="1">
                <a:moveTo>
                  <a:pt x="0" y="0"/>
                </a:moveTo>
                <a:lnTo>
                  <a:pt x="315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3" name="Freeform 16"/>
          <p:cNvSpPr>
            <a:spLocks/>
          </p:cNvSpPr>
          <p:nvPr/>
        </p:nvSpPr>
        <p:spPr bwMode="auto">
          <a:xfrm>
            <a:off x="247650" y="3397250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4" name="Freeform 17"/>
          <p:cNvSpPr>
            <a:spLocks/>
          </p:cNvSpPr>
          <p:nvPr/>
        </p:nvSpPr>
        <p:spPr bwMode="auto">
          <a:xfrm>
            <a:off x="177800" y="2838450"/>
            <a:ext cx="4921250" cy="1588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5" name="Freeform 18"/>
          <p:cNvSpPr>
            <a:spLocks/>
          </p:cNvSpPr>
          <p:nvPr/>
        </p:nvSpPr>
        <p:spPr bwMode="auto">
          <a:xfrm>
            <a:off x="158750" y="255905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6" name="Freeform 19"/>
          <p:cNvSpPr>
            <a:spLocks/>
          </p:cNvSpPr>
          <p:nvPr/>
        </p:nvSpPr>
        <p:spPr bwMode="auto">
          <a:xfrm>
            <a:off x="165100" y="2279650"/>
            <a:ext cx="4933950" cy="6350"/>
          </a:xfrm>
          <a:custGeom>
            <a:avLst/>
            <a:gdLst>
              <a:gd name="T0" fmla="*/ 0 w 3108"/>
              <a:gd name="T1" fmla="*/ 0 h 4"/>
              <a:gd name="T2" fmla="*/ 2147483647 w 3108"/>
              <a:gd name="T3" fmla="*/ 2147483647 h 4"/>
              <a:gd name="T4" fmla="*/ 0 60000 65536"/>
              <a:gd name="T5" fmla="*/ 0 60000 65536"/>
              <a:gd name="T6" fmla="*/ 0 w 3108"/>
              <a:gd name="T7" fmla="*/ 0 h 4"/>
              <a:gd name="T8" fmla="*/ 3108 w 3108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4">
                <a:moveTo>
                  <a:pt x="0" y="0"/>
                </a:moveTo>
                <a:lnTo>
                  <a:pt x="3108" y="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7" name="Freeform 20"/>
          <p:cNvSpPr>
            <a:spLocks/>
          </p:cNvSpPr>
          <p:nvPr/>
        </p:nvSpPr>
        <p:spPr bwMode="auto">
          <a:xfrm>
            <a:off x="158750" y="200660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8" name="Freeform 21"/>
          <p:cNvSpPr>
            <a:spLocks/>
          </p:cNvSpPr>
          <p:nvPr/>
        </p:nvSpPr>
        <p:spPr bwMode="auto">
          <a:xfrm>
            <a:off x="171450" y="1727200"/>
            <a:ext cx="4927600" cy="1588"/>
          </a:xfrm>
          <a:custGeom>
            <a:avLst/>
            <a:gdLst>
              <a:gd name="T0" fmla="*/ 0 w 3104"/>
              <a:gd name="T1" fmla="*/ 0 h 1"/>
              <a:gd name="T2" fmla="*/ 2147483647 w 3104"/>
              <a:gd name="T3" fmla="*/ 0 h 1"/>
              <a:gd name="T4" fmla="*/ 0 60000 65536"/>
              <a:gd name="T5" fmla="*/ 0 60000 65536"/>
              <a:gd name="T6" fmla="*/ 0 w 3104"/>
              <a:gd name="T7" fmla="*/ 0 h 1"/>
              <a:gd name="T8" fmla="*/ 3104 w 31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4" h="1">
                <a:moveTo>
                  <a:pt x="0" y="0"/>
                </a:moveTo>
                <a:lnTo>
                  <a:pt x="310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9" name="Freeform 22"/>
          <p:cNvSpPr>
            <a:spLocks/>
          </p:cNvSpPr>
          <p:nvPr/>
        </p:nvSpPr>
        <p:spPr bwMode="auto">
          <a:xfrm>
            <a:off x="184150" y="1447800"/>
            <a:ext cx="4908550" cy="12700"/>
          </a:xfrm>
          <a:custGeom>
            <a:avLst/>
            <a:gdLst>
              <a:gd name="T0" fmla="*/ 0 w 3092"/>
              <a:gd name="T1" fmla="*/ 2147483647 h 8"/>
              <a:gd name="T2" fmla="*/ 2147483647 w 3092"/>
              <a:gd name="T3" fmla="*/ 0 h 8"/>
              <a:gd name="T4" fmla="*/ 0 60000 65536"/>
              <a:gd name="T5" fmla="*/ 0 60000 65536"/>
              <a:gd name="T6" fmla="*/ 0 w 3092"/>
              <a:gd name="T7" fmla="*/ 0 h 8"/>
              <a:gd name="T8" fmla="*/ 3092 w 3092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8">
                <a:moveTo>
                  <a:pt x="0" y="8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0" name="Freeform 23"/>
          <p:cNvSpPr>
            <a:spLocks/>
          </p:cNvSpPr>
          <p:nvPr/>
        </p:nvSpPr>
        <p:spPr bwMode="auto">
          <a:xfrm>
            <a:off x="196850" y="1155700"/>
            <a:ext cx="4902200" cy="19050"/>
          </a:xfrm>
          <a:custGeom>
            <a:avLst/>
            <a:gdLst>
              <a:gd name="T0" fmla="*/ 0 w 3088"/>
              <a:gd name="T1" fmla="*/ 0 h 12"/>
              <a:gd name="T2" fmla="*/ 2147483647 w 3088"/>
              <a:gd name="T3" fmla="*/ 2147483647 h 12"/>
              <a:gd name="T4" fmla="*/ 0 60000 65536"/>
              <a:gd name="T5" fmla="*/ 0 60000 65536"/>
              <a:gd name="T6" fmla="*/ 0 w 3088"/>
              <a:gd name="T7" fmla="*/ 0 h 12"/>
              <a:gd name="T8" fmla="*/ 3088 w 3088"/>
              <a:gd name="T9" fmla="*/ 12 h 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2">
                <a:moveTo>
                  <a:pt x="0" y="0"/>
                </a:moveTo>
                <a:lnTo>
                  <a:pt x="3088" y="1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1" name="Freeform 24"/>
          <p:cNvSpPr>
            <a:spLocks/>
          </p:cNvSpPr>
          <p:nvPr/>
        </p:nvSpPr>
        <p:spPr bwMode="auto">
          <a:xfrm>
            <a:off x="5099050" y="1181100"/>
            <a:ext cx="1588" cy="4978400"/>
          </a:xfrm>
          <a:custGeom>
            <a:avLst/>
            <a:gdLst>
              <a:gd name="T0" fmla="*/ 0 w 1"/>
              <a:gd name="T1" fmla="*/ 0 h 3136"/>
              <a:gd name="T2" fmla="*/ 0 w 1"/>
              <a:gd name="T3" fmla="*/ 2147483647 h 3136"/>
              <a:gd name="T4" fmla="*/ 0 60000 65536"/>
              <a:gd name="T5" fmla="*/ 0 60000 65536"/>
              <a:gd name="T6" fmla="*/ 0 w 1"/>
              <a:gd name="T7" fmla="*/ 0 h 3136"/>
              <a:gd name="T8" fmla="*/ 1 w 1"/>
              <a:gd name="T9" fmla="*/ 3136 h 3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36">
                <a:moveTo>
                  <a:pt x="0" y="0"/>
                </a:moveTo>
                <a:lnTo>
                  <a:pt x="0" y="3136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2" name="Freeform 25"/>
          <p:cNvSpPr>
            <a:spLocks/>
          </p:cNvSpPr>
          <p:nvPr/>
        </p:nvSpPr>
        <p:spPr bwMode="auto">
          <a:xfrm>
            <a:off x="4787900" y="116840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3" name="Freeform 26"/>
          <p:cNvSpPr>
            <a:spLocks/>
          </p:cNvSpPr>
          <p:nvPr/>
        </p:nvSpPr>
        <p:spPr bwMode="auto">
          <a:xfrm>
            <a:off x="4476750" y="1168400"/>
            <a:ext cx="6350" cy="5029200"/>
          </a:xfrm>
          <a:custGeom>
            <a:avLst/>
            <a:gdLst>
              <a:gd name="T0" fmla="*/ 2147483647 w 4"/>
              <a:gd name="T1" fmla="*/ 0 h 3168"/>
              <a:gd name="T2" fmla="*/ 0 w 4"/>
              <a:gd name="T3" fmla="*/ 2147483647 h 3168"/>
              <a:gd name="T4" fmla="*/ 0 60000 65536"/>
              <a:gd name="T5" fmla="*/ 0 60000 65536"/>
              <a:gd name="T6" fmla="*/ 0 w 4"/>
              <a:gd name="T7" fmla="*/ 0 h 3168"/>
              <a:gd name="T8" fmla="*/ 4 w 4"/>
              <a:gd name="T9" fmla="*/ 3168 h 3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8">
                <a:moveTo>
                  <a:pt x="4" y="0"/>
                </a:moveTo>
                <a:lnTo>
                  <a:pt x="0" y="3168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4" name="Freeform 27"/>
          <p:cNvSpPr>
            <a:spLocks/>
          </p:cNvSpPr>
          <p:nvPr/>
        </p:nvSpPr>
        <p:spPr bwMode="auto">
          <a:xfrm>
            <a:off x="4171950" y="1168400"/>
            <a:ext cx="1588" cy="5016500"/>
          </a:xfrm>
          <a:custGeom>
            <a:avLst/>
            <a:gdLst>
              <a:gd name="T0" fmla="*/ 0 w 1"/>
              <a:gd name="T1" fmla="*/ 0 h 3160"/>
              <a:gd name="T2" fmla="*/ 0 w 1"/>
              <a:gd name="T3" fmla="*/ 2147483647 h 3160"/>
              <a:gd name="T4" fmla="*/ 0 60000 65536"/>
              <a:gd name="T5" fmla="*/ 0 60000 65536"/>
              <a:gd name="T6" fmla="*/ 0 w 1"/>
              <a:gd name="T7" fmla="*/ 0 h 3160"/>
              <a:gd name="T8" fmla="*/ 1 w 1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0">
                <a:moveTo>
                  <a:pt x="0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5" name="Freeform 28"/>
          <p:cNvSpPr>
            <a:spLocks/>
          </p:cNvSpPr>
          <p:nvPr/>
        </p:nvSpPr>
        <p:spPr bwMode="auto">
          <a:xfrm>
            <a:off x="3860800" y="116205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6" name="Freeform 29"/>
          <p:cNvSpPr>
            <a:spLocks/>
          </p:cNvSpPr>
          <p:nvPr/>
        </p:nvSpPr>
        <p:spPr bwMode="auto">
          <a:xfrm>
            <a:off x="3536950" y="1155700"/>
            <a:ext cx="22225" cy="5065713"/>
          </a:xfrm>
          <a:custGeom>
            <a:avLst/>
            <a:gdLst>
              <a:gd name="T0" fmla="*/ 0 w 14"/>
              <a:gd name="T1" fmla="*/ 0 h 3191"/>
              <a:gd name="T2" fmla="*/ 2147483647 w 14"/>
              <a:gd name="T3" fmla="*/ 2147483647 h 3191"/>
              <a:gd name="T4" fmla="*/ 0 60000 65536"/>
              <a:gd name="T5" fmla="*/ 0 60000 65536"/>
              <a:gd name="T6" fmla="*/ 0 w 14"/>
              <a:gd name="T7" fmla="*/ 0 h 3191"/>
              <a:gd name="T8" fmla="*/ 14 w 14"/>
              <a:gd name="T9" fmla="*/ 3191 h 31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3191">
                <a:moveTo>
                  <a:pt x="0" y="0"/>
                </a:moveTo>
                <a:lnTo>
                  <a:pt x="14" y="3191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7" name="Freeform 30"/>
          <p:cNvSpPr>
            <a:spLocks/>
          </p:cNvSpPr>
          <p:nvPr/>
        </p:nvSpPr>
        <p:spPr bwMode="auto">
          <a:xfrm>
            <a:off x="3244850" y="1181100"/>
            <a:ext cx="6350" cy="5016500"/>
          </a:xfrm>
          <a:custGeom>
            <a:avLst/>
            <a:gdLst>
              <a:gd name="T0" fmla="*/ 2147483647 w 4"/>
              <a:gd name="T1" fmla="*/ 0 h 3160"/>
              <a:gd name="T2" fmla="*/ 0 w 4"/>
              <a:gd name="T3" fmla="*/ 2147483647 h 3160"/>
              <a:gd name="T4" fmla="*/ 0 60000 65536"/>
              <a:gd name="T5" fmla="*/ 0 60000 65536"/>
              <a:gd name="T6" fmla="*/ 0 w 4"/>
              <a:gd name="T7" fmla="*/ 0 h 3160"/>
              <a:gd name="T8" fmla="*/ 4 w 4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0">
                <a:moveTo>
                  <a:pt x="4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8" name="Freeform 31"/>
          <p:cNvSpPr>
            <a:spLocks/>
          </p:cNvSpPr>
          <p:nvPr/>
        </p:nvSpPr>
        <p:spPr bwMode="auto">
          <a:xfrm>
            <a:off x="2940050" y="1181100"/>
            <a:ext cx="1588" cy="5003800"/>
          </a:xfrm>
          <a:custGeom>
            <a:avLst/>
            <a:gdLst>
              <a:gd name="T0" fmla="*/ 0 w 1"/>
              <a:gd name="T1" fmla="*/ 0 h 3152"/>
              <a:gd name="T2" fmla="*/ 0 w 1"/>
              <a:gd name="T3" fmla="*/ 2147483647 h 3152"/>
              <a:gd name="T4" fmla="*/ 0 60000 65536"/>
              <a:gd name="T5" fmla="*/ 0 60000 65536"/>
              <a:gd name="T6" fmla="*/ 0 w 1"/>
              <a:gd name="T7" fmla="*/ 0 h 3152"/>
              <a:gd name="T8" fmla="*/ 1 w 1"/>
              <a:gd name="T9" fmla="*/ 3152 h 3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52">
                <a:moveTo>
                  <a:pt x="0" y="0"/>
                </a:moveTo>
                <a:lnTo>
                  <a:pt x="0" y="315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9" name="Freeform 32"/>
          <p:cNvSpPr>
            <a:spLocks/>
          </p:cNvSpPr>
          <p:nvPr/>
        </p:nvSpPr>
        <p:spPr bwMode="auto">
          <a:xfrm>
            <a:off x="2317750" y="1143000"/>
            <a:ext cx="17463" cy="5078413"/>
          </a:xfrm>
          <a:custGeom>
            <a:avLst/>
            <a:gdLst>
              <a:gd name="T0" fmla="*/ 0 w 11"/>
              <a:gd name="T1" fmla="*/ 0 h 3199"/>
              <a:gd name="T2" fmla="*/ 2147483647 w 11"/>
              <a:gd name="T3" fmla="*/ 2147483647 h 3199"/>
              <a:gd name="T4" fmla="*/ 0 60000 65536"/>
              <a:gd name="T5" fmla="*/ 0 60000 65536"/>
              <a:gd name="T6" fmla="*/ 0 w 11"/>
              <a:gd name="T7" fmla="*/ 0 h 3199"/>
              <a:gd name="T8" fmla="*/ 11 w 11"/>
              <a:gd name="T9" fmla="*/ 3199 h 319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" h="3199">
                <a:moveTo>
                  <a:pt x="0" y="0"/>
                </a:moveTo>
                <a:lnTo>
                  <a:pt x="11" y="3199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0" name="Freeform 33"/>
          <p:cNvSpPr>
            <a:spLocks/>
          </p:cNvSpPr>
          <p:nvPr/>
        </p:nvSpPr>
        <p:spPr bwMode="auto">
          <a:xfrm>
            <a:off x="2012950" y="1168400"/>
            <a:ext cx="1588" cy="5035550"/>
          </a:xfrm>
          <a:custGeom>
            <a:avLst/>
            <a:gdLst>
              <a:gd name="T0" fmla="*/ 0 w 1"/>
              <a:gd name="T1" fmla="*/ 0 h 3172"/>
              <a:gd name="T2" fmla="*/ 0 w 1"/>
              <a:gd name="T3" fmla="*/ 2147483647 h 3172"/>
              <a:gd name="T4" fmla="*/ 0 60000 65536"/>
              <a:gd name="T5" fmla="*/ 0 60000 65536"/>
              <a:gd name="T6" fmla="*/ 0 w 1"/>
              <a:gd name="T7" fmla="*/ 0 h 3172"/>
              <a:gd name="T8" fmla="*/ 1 w 1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72">
                <a:moveTo>
                  <a:pt x="0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1" name="Freeform 34"/>
          <p:cNvSpPr>
            <a:spLocks/>
          </p:cNvSpPr>
          <p:nvPr/>
        </p:nvSpPr>
        <p:spPr bwMode="auto">
          <a:xfrm>
            <a:off x="1708150" y="117475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2" name="Freeform 35"/>
          <p:cNvSpPr>
            <a:spLocks/>
          </p:cNvSpPr>
          <p:nvPr/>
        </p:nvSpPr>
        <p:spPr bwMode="auto">
          <a:xfrm>
            <a:off x="1390650" y="1168400"/>
            <a:ext cx="12700" cy="5022850"/>
          </a:xfrm>
          <a:custGeom>
            <a:avLst/>
            <a:gdLst>
              <a:gd name="T0" fmla="*/ 0 w 8"/>
              <a:gd name="T1" fmla="*/ 0 h 3164"/>
              <a:gd name="T2" fmla="*/ 2147483647 w 8"/>
              <a:gd name="T3" fmla="*/ 2147483647 h 3164"/>
              <a:gd name="T4" fmla="*/ 0 60000 65536"/>
              <a:gd name="T5" fmla="*/ 0 60000 65536"/>
              <a:gd name="T6" fmla="*/ 0 w 8"/>
              <a:gd name="T7" fmla="*/ 0 h 3164"/>
              <a:gd name="T8" fmla="*/ 8 w 8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164">
                <a:moveTo>
                  <a:pt x="0" y="0"/>
                </a:moveTo>
                <a:lnTo>
                  <a:pt x="8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3" name="Freeform 36"/>
          <p:cNvSpPr>
            <a:spLocks/>
          </p:cNvSpPr>
          <p:nvPr/>
        </p:nvSpPr>
        <p:spPr bwMode="auto">
          <a:xfrm>
            <a:off x="1092200" y="116840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4" name="Freeform 37"/>
          <p:cNvSpPr>
            <a:spLocks/>
          </p:cNvSpPr>
          <p:nvPr/>
        </p:nvSpPr>
        <p:spPr bwMode="auto">
          <a:xfrm>
            <a:off x="787400" y="1168400"/>
            <a:ext cx="1588" cy="5035550"/>
          </a:xfrm>
          <a:custGeom>
            <a:avLst/>
            <a:gdLst>
              <a:gd name="T0" fmla="*/ 0 w 1"/>
              <a:gd name="T1" fmla="*/ 0 h 3172"/>
              <a:gd name="T2" fmla="*/ 0 w 1"/>
              <a:gd name="T3" fmla="*/ 2147483647 h 3172"/>
              <a:gd name="T4" fmla="*/ 0 60000 65536"/>
              <a:gd name="T5" fmla="*/ 0 60000 65536"/>
              <a:gd name="T6" fmla="*/ 0 w 1"/>
              <a:gd name="T7" fmla="*/ 0 h 3172"/>
              <a:gd name="T8" fmla="*/ 1 w 1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72">
                <a:moveTo>
                  <a:pt x="0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5" name="Freeform 38"/>
          <p:cNvSpPr>
            <a:spLocks/>
          </p:cNvSpPr>
          <p:nvPr/>
        </p:nvSpPr>
        <p:spPr bwMode="auto">
          <a:xfrm>
            <a:off x="476250" y="1168400"/>
            <a:ext cx="1588" cy="5022850"/>
          </a:xfrm>
          <a:custGeom>
            <a:avLst/>
            <a:gdLst>
              <a:gd name="T0" fmla="*/ 0 w 1"/>
              <a:gd name="T1" fmla="*/ 0 h 3164"/>
              <a:gd name="T2" fmla="*/ 0 w 1"/>
              <a:gd name="T3" fmla="*/ 2147483647 h 3164"/>
              <a:gd name="T4" fmla="*/ 0 60000 65536"/>
              <a:gd name="T5" fmla="*/ 0 60000 65536"/>
              <a:gd name="T6" fmla="*/ 0 w 1"/>
              <a:gd name="T7" fmla="*/ 0 h 3164"/>
              <a:gd name="T8" fmla="*/ 1 w 1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4">
                <a:moveTo>
                  <a:pt x="0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6" name="Freeform 39"/>
          <p:cNvSpPr>
            <a:spLocks/>
          </p:cNvSpPr>
          <p:nvPr/>
        </p:nvSpPr>
        <p:spPr bwMode="auto">
          <a:xfrm>
            <a:off x="101600" y="3695700"/>
            <a:ext cx="5080000" cy="1588"/>
          </a:xfrm>
          <a:custGeom>
            <a:avLst/>
            <a:gdLst>
              <a:gd name="T0" fmla="*/ 0 w 3200"/>
              <a:gd name="T1" fmla="*/ 0 h 1"/>
              <a:gd name="T2" fmla="*/ 2147483647 w 3200"/>
              <a:gd name="T3" fmla="*/ 0 h 1"/>
              <a:gd name="T4" fmla="*/ 0 60000 65536"/>
              <a:gd name="T5" fmla="*/ 0 60000 65536"/>
              <a:gd name="T6" fmla="*/ 0 w 3200"/>
              <a:gd name="T7" fmla="*/ 0 h 1"/>
              <a:gd name="T8" fmla="*/ 3200 w 32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00" h="1">
                <a:moveTo>
                  <a:pt x="0" y="0"/>
                </a:moveTo>
                <a:lnTo>
                  <a:pt x="320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7" name="Line 40"/>
          <p:cNvSpPr>
            <a:spLocks noChangeShapeType="1"/>
          </p:cNvSpPr>
          <p:nvPr/>
        </p:nvSpPr>
        <p:spPr bwMode="auto">
          <a:xfrm flipV="1">
            <a:off x="2643188" y="1146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8" name="Text Box 41"/>
          <p:cNvSpPr txBox="1">
            <a:spLocks noChangeArrowheads="1"/>
          </p:cNvSpPr>
          <p:nvPr/>
        </p:nvSpPr>
        <p:spPr bwMode="auto">
          <a:xfrm>
            <a:off x="2859088" y="36655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6189" name="Text Box 42"/>
          <p:cNvSpPr txBox="1">
            <a:spLocks noChangeArrowheads="1"/>
          </p:cNvSpPr>
          <p:nvPr/>
        </p:nvSpPr>
        <p:spPr bwMode="auto">
          <a:xfrm>
            <a:off x="2819400" y="3657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 dirty="0"/>
              <a:t>1</a:t>
            </a:r>
          </a:p>
        </p:txBody>
      </p:sp>
      <p:sp>
        <p:nvSpPr>
          <p:cNvPr id="6190" name="Text Box 44"/>
          <p:cNvSpPr txBox="1">
            <a:spLocks noChangeArrowheads="1"/>
          </p:cNvSpPr>
          <p:nvPr/>
        </p:nvSpPr>
        <p:spPr bwMode="auto">
          <a:xfrm>
            <a:off x="4862559" y="3223280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i="1" dirty="0"/>
              <a:t>х</a:t>
            </a:r>
          </a:p>
        </p:txBody>
      </p:sp>
      <p:sp>
        <p:nvSpPr>
          <p:cNvPr id="6197" name="Freeform 79"/>
          <p:cNvSpPr>
            <a:spLocks/>
          </p:cNvSpPr>
          <p:nvPr/>
        </p:nvSpPr>
        <p:spPr bwMode="auto">
          <a:xfrm>
            <a:off x="2643187" y="3165231"/>
            <a:ext cx="2539464" cy="571305"/>
          </a:xfrm>
          <a:custGeom>
            <a:avLst/>
            <a:gdLst>
              <a:gd name="T0" fmla="*/ 0 w 1600"/>
              <a:gd name="T1" fmla="*/ 2147483647 h 352"/>
              <a:gd name="T2" fmla="*/ 2147483647 w 1600"/>
              <a:gd name="T3" fmla="*/ 2147483647 h 352"/>
              <a:gd name="T4" fmla="*/ 2147483647 w 1600"/>
              <a:gd name="T5" fmla="*/ 2147483647 h 352"/>
              <a:gd name="T6" fmla="*/ 2147483647 w 1600"/>
              <a:gd name="T7" fmla="*/ 2147483647 h 352"/>
              <a:gd name="T8" fmla="*/ 2147483647 w 1600"/>
              <a:gd name="T9" fmla="*/ 0 h 3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00"/>
              <a:gd name="T16" fmla="*/ 0 h 352"/>
              <a:gd name="T17" fmla="*/ 1600 w 1600"/>
              <a:gd name="T18" fmla="*/ 352 h 3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00" h="352">
                <a:moveTo>
                  <a:pt x="0" y="352"/>
                </a:moveTo>
                <a:cubicBezTo>
                  <a:pt x="11" y="331"/>
                  <a:pt x="32" y="256"/>
                  <a:pt x="64" y="224"/>
                </a:cubicBezTo>
                <a:cubicBezTo>
                  <a:pt x="96" y="192"/>
                  <a:pt x="96" y="187"/>
                  <a:pt x="192" y="160"/>
                </a:cubicBezTo>
                <a:cubicBezTo>
                  <a:pt x="288" y="133"/>
                  <a:pt x="405" y="91"/>
                  <a:pt x="640" y="64"/>
                </a:cubicBezTo>
                <a:cubicBezTo>
                  <a:pt x="875" y="37"/>
                  <a:pt x="1400" y="13"/>
                  <a:pt x="1600" y="0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2291563" y="1143000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i="1" dirty="0"/>
              <a:t>у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Заголовок 1"/>
              <p:cNvSpPr txBox="1">
                <a:spLocks/>
              </p:cNvSpPr>
              <p:nvPr/>
            </p:nvSpPr>
            <p:spPr>
              <a:xfrm>
                <a:off x="461498" y="393183"/>
                <a:ext cx="8229600" cy="929840"/>
              </a:xfrm>
              <a:prstGeom prst="rect">
                <a:avLst/>
              </a:prstGeom>
            </p:spPr>
            <p:txBody>
              <a:bodyPr/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ru-RU" sz="4000" dirty="0" smtClean="0"/>
                  <a:t>Функция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𝑦</m:t>
                    </m:r>
                    <m:r>
                      <a:rPr lang="en-US" sz="4000" i="1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en-US" sz="4000" i="1" smtClean="0">
                            <a:latin typeface="Cambria Math"/>
                          </a:rPr>
                        </m:ctrlPr>
                      </m:radPr>
                      <m:deg>
                        <m:r>
                          <a:rPr lang="en-US" sz="400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</m:e>
                    </m:rad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6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98" y="393183"/>
                <a:ext cx="8229600" cy="929840"/>
              </a:xfrm>
              <a:prstGeom prst="rect">
                <a:avLst/>
              </a:prstGeom>
              <a:blipFill rotWithShape="1">
                <a:blip r:embed="rId2"/>
                <a:stretch>
                  <a:fillRect t="-11111" b="-3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Freeform 79"/>
          <p:cNvSpPr>
            <a:spLocks/>
          </p:cNvSpPr>
          <p:nvPr/>
        </p:nvSpPr>
        <p:spPr bwMode="auto">
          <a:xfrm rot="10800000">
            <a:off x="179363" y="3697288"/>
            <a:ext cx="2477672" cy="571305"/>
          </a:xfrm>
          <a:custGeom>
            <a:avLst/>
            <a:gdLst>
              <a:gd name="T0" fmla="*/ 0 w 1600"/>
              <a:gd name="T1" fmla="*/ 2147483647 h 352"/>
              <a:gd name="T2" fmla="*/ 2147483647 w 1600"/>
              <a:gd name="T3" fmla="*/ 2147483647 h 352"/>
              <a:gd name="T4" fmla="*/ 2147483647 w 1600"/>
              <a:gd name="T5" fmla="*/ 2147483647 h 352"/>
              <a:gd name="T6" fmla="*/ 2147483647 w 1600"/>
              <a:gd name="T7" fmla="*/ 2147483647 h 352"/>
              <a:gd name="T8" fmla="*/ 2147483647 w 1600"/>
              <a:gd name="T9" fmla="*/ 0 h 3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00"/>
              <a:gd name="T16" fmla="*/ 0 h 352"/>
              <a:gd name="T17" fmla="*/ 1600 w 1600"/>
              <a:gd name="T18" fmla="*/ 352 h 3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00" h="352">
                <a:moveTo>
                  <a:pt x="0" y="352"/>
                </a:moveTo>
                <a:cubicBezTo>
                  <a:pt x="11" y="331"/>
                  <a:pt x="32" y="256"/>
                  <a:pt x="64" y="224"/>
                </a:cubicBezTo>
                <a:cubicBezTo>
                  <a:pt x="96" y="192"/>
                  <a:pt x="96" y="187"/>
                  <a:pt x="192" y="160"/>
                </a:cubicBezTo>
                <a:cubicBezTo>
                  <a:pt x="288" y="133"/>
                  <a:pt x="405" y="91"/>
                  <a:pt x="640" y="64"/>
                </a:cubicBezTo>
                <a:cubicBezTo>
                  <a:pt x="875" y="37"/>
                  <a:pt x="1400" y="13"/>
                  <a:pt x="1600" y="0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 rot="21301409">
                <a:off x="3727764" y="2559050"/>
                <a:ext cx="1434688" cy="5280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𝑦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rad>
                        <m:radPr>
                          <m:ctrlPr>
                            <a:rPr lang="en-US" sz="2800" i="1">
                              <a:latin typeface="Cambria Math"/>
                            </a:rPr>
                          </m:ctrlPr>
                        </m:radPr>
                        <m:deg>
                          <m:r>
                            <a:rPr lang="en-US" sz="2800" i="1">
                              <a:latin typeface="Cambria Math"/>
                            </a:rPr>
                            <m:t>3</m:t>
                          </m:r>
                        </m:deg>
                        <m:e>
                          <m:r>
                            <a:rPr lang="en-US" sz="2800" i="1">
                              <a:latin typeface="Cambria Math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301409">
                <a:off x="3727764" y="2559050"/>
                <a:ext cx="1434688" cy="5280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Oval 56"/>
          <p:cNvSpPr>
            <a:spLocks noChangeArrowheads="1"/>
          </p:cNvSpPr>
          <p:nvPr/>
        </p:nvSpPr>
        <p:spPr bwMode="auto">
          <a:xfrm>
            <a:off x="2600325" y="3670300"/>
            <a:ext cx="76200" cy="76200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" name="Oval 60"/>
          <p:cNvSpPr>
            <a:spLocks noChangeArrowheads="1"/>
          </p:cNvSpPr>
          <p:nvPr/>
        </p:nvSpPr>
        <p:spPr bwMode="auto">
          <a:xfrm>
            <a:off x="2898775" y="33591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7" name="Oval 60"/>
          <p:cNvSpPr>
            <a:spLocks noChangeArrowheads="1"/>
          </p:cNvSpPr>
          <p:nvPr/>
        </p:nvSpPr>
        <p:spPr bwMode="auto">
          <a:xfrm>
            <a:off x="5044660" y="312197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8" name="Oval 60"/>
          <p:cNvSpPr>
            <a:spLocks noChangeArrowheads="1"/>
          </p:cNvSpPr>
          <p:nvPr/>
        </p:nvSpPr>
        <p:spPr bwMode="auto">
          <a:xfrm>
            <a:off x="2288381" y="39481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" name="Oval 60"/>
          <p:cNvSpPr>
            <a:spLocks noChangeArrowheads="1"/>
          </p:cNvSpPr>
          <p:nvPr/>
        </p:nvSpPr>
        <p:spPr bwMode="auto">
          <a:xfrm>
            <a:off x="146050" y="42037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0" name="Text Box 42"/>
          <p:cNvSpPr txBox="1">
            <a:spLocks noChangeArrowheads="1"/>
          </p:cNvSpPr>
          <p:nvPr/>
        </p:nvSpPr>
        <p:spPr bwMode="auto">
          <a:xfrm>
            <a:off x="4924425" y="3708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 dirty="0" smtClean="0"/>
              <a:t>8</a:t>
            </a:r>
            <a:endParaRPr lang="ru-RU" b="1" dirty="0"/>
          </a:p>
        </p:txBody>
      </p:sp>
      <p:sp>
        <p:nvSpPr>
          <p:cNvPr id="71" name="Text Box 42"/>
          <p:cNvSpPr txBox="1">
            <a:spLocks noChangeArrowheads="1"/>
          </p:cNvSpPr>
          <p:nvPr/>
        </p:nvSpPr>
        <p:spPr bwMode="auto">
          <a:xfrm>
            <a:off x="2076874" y="3359150"/>
            <a:ext cx="3898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 dirty="0" smtClean="0"/>
              <a:t>-</a:t>
            </a:r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5099844" y="1162050"/>
            <a:ext cx="2746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1.</a:t>
            </a:r>
            <a:r>
              <a:rPr lang="ru-RU" sz="2800" i="1" dirty="0" smtClean="0"/>
              <a:t> D(y</a:t>
            </a:r>
            <a:r>
              <a:rPr lang="ru-RU" sz="2800" i="1" dirty="0"/>
              <a:t>)</a:t>
            </a:r>
            <a:r>
              <a:rPr lang="ru-RU" sz="2800" dirty="0"/>
              <a:t>=(−∞;+∞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74" name="Прямоугольник 73"/>
          <p:cNvSpPr/>
          <p:nvPr/>
        </p:nvSpPr>
        <p:spPr>
          <a:xfrm>
            <a:off x="5496951" y="1666903"/>
            <a:ext cx="2326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/>
              <a:t>E</a:t>
            </a:r>
            <a:r>
              <a:rPr lang="ru-RU" sz="2800" i="1" dirty="0" smtClean="0"/>
              <a:t>(y</a:t>
            </a:r>
            <a:r>
              <a:rPr lang="ru-RU" sz="2800" i="1" dirty="0"/>
              <a:t>)</a:t>
            </a:r>
            <a:r>
              <a:rPr lang="ru-RU" sz="2800" dirty="0"/>
              <a:t>=(−∞;+∞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76" name="Text Box 78"/>
          <p:cNvSpPr txBox="1">
            <a:spLocks noChangeArrowheads="1"/>
          </p:cNvSpPr>
          <p:nvPr/>
        </p:nvSpPr>
        <p:spPr bwMode="auto">
          <a:xfrm>
            <a:off x="5155299" y="2132414"/>
            <a:ext cx="32052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dirty="0" smtClean="0"/>
              <a:t>2. Нечётная функция</a:t>
            </a:r>
            <a:endParaRPr lang="ru-RU" sz="2400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5167944" y="2547719"/>
            <a:ext cx="36525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sz="2400" dirty="0" smtClean="0"/>
              <a:t>3. Функция </a:t>
            </a:r>
            <a:r>
              <a:rPr lang="ru-RU" sz="2400" dirty="0"/>
              <a:t>возрастает при </a:t>
            </a:r>
            <a:r>
              <a:rPr lang="ru-RU" sz="2400" i="1" dirty="0"/>
              <a:t>х</a:t>
            </a:r>
            <a:r>
              <a:rPr lang="ru-RU" sz="2400" dirty="0" smtClean="0"/>
              <a:t>∈ (</a:t>
            </a:r>
            <a:r>
              <a:rPr lang="ru-RU" sz="2400" dirty="0"/>
              <a:t>−∞</a:t>
            </a:r>
            <a:r>
              <a:rPr lang="ru-RU" sz="2400" dirty="0" smtClean="0"/>
              <a:t>; ∞)</a:t>
            </a:r>
            <a:endParaRPr lang="ru-RU" sz="2400" dirty="0"/>
          </a:p>
        </p:txBody>
      </p:sp>
      <p:sp>
        <p:nvSpPr>
          <p:cNvPr id="78" name="Прямоугольник 77"/>
          <p:cNvSpPr/>
          <p:nvPr/>
        </p:nvSpPr>
        <p:spPr>
          <a:xfrm>
            <a:off x="5201582" y="3291591"/>
            <a:ext cx="392293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/>
              <a:t>4. Функция выпукла </a:t>
            </a:r>
          </a:p>
          <a:p>
            <a:r>
              <a:rPr lang="ru-RU" sz="2400" dirty="0" smtClean="0"/>
              <a:t>вниз при </a:t>
            </a:r>
            <a:r>
              <a:rPr lang="ru-RU" sz="2400" dirty="0"/>
              <a:t>x</a:t>
            </a:r>
            <a:r>
              <a:rPr lang="ru-RU" sz="2400" dirty="0" smtClean="0"/>
              <a:t>∈</a:t>
            </a:r>
            <a:r>
              <a:rPr lang="ru-RU" sz="2400" dirty="0"/>
              <a:t>(−∞</a:t>
            </a:r>
            <a:r>
              <a:rPr lang="ru-RU" sz="2400" dirty="0" smtClean="0"/>
              <a:t>;</a:t>
            </a:r>
            <a:r>
              <a:rPr lang="ru-RU" sz="2400" dirty="0"/>
              <a:t> 0</a:t>
            </a:r>
            <a:r>
              <a:rPr lang="ru-RU" sz="2400" dirty="0" smtClean="0"/>
              <a:t>],</a:t>
            </a:r>
          </a:p>
          <a:p>
            <a:pPr eaLnBrk="1" hangingPunct="1"/>
            <a:r>
              <a:rPr lang="ru-RU" sz="2200" dirty="0"/>
              <a:t>выпукла </a:t>
            </a:r>
            <a:r>
              <a:rPr lang="ru-RU" sz="2200" dirty="0" smtClean="0"/>
              <a:t>вверх при </a:t>
            </a:r>
            <a:r>
              <a:rPr lang="ru-RU" sz="2400" dirty="0" smtClean="0"/>
              <a:t>x∈</a:t>
            </a:r>
            <a:r>
              <a:rPr lang="ru-RU" sz="2400" dirty="0"/>
              <a:t>[0;+∞)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5214610" y="4469382"/>
            <a:ext cx="2494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5. Непрерывная</a:t>
            </a:r>
            <a:endParaRPr lang="ru-RU" sz="2400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5235575" y="4898659"/>
            <a:ext cx="36577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6. Не ограничена снизу, </a:t>
            </a:r>
          </a:p>
          <a:p>
            <a:r>
              <a:rPr lang="ru-RU" sz="2400" dirty="0" smtClean="0"/>
              <a:t>не ограничена сверху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>
                <a:off x="5271078" y="5678903"/>
                <a:ext cx="2910990" cy="500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 smtClean="0"/>
                  <a:t>7.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наим</m:t>
                        </m:r>
                      </m:sub>
                    </m:sSub>
                    <m:r>
                      <a:rPr lang="ru-RU" sz="24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наим</m:t>
                        </m:r>
                      </m:sub>
                    </m:sSub>
                    <m:r>
                      <a:rPr lang="ru-RU" sz="2400" b="0" i="1" smtClean="0">
                        <a:latin typeface="Cambria Math"/>
                      </a:rPr>
                      <m:t>−нет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1078" y="5678903"/>
                <a:ext cx="2910990" cy="500137"/>
              </a:xfrm>
              <a:prstGeom prst="rect">
                <a:avLst/>
              </a:prstGeom>
              <a:blipFill rotWithShape="1">
                <a:blip r:embed="rId4"/>
                <a:stretch>
                  <a:fillRect l="-3354" t="-8537" b="-20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2" name="Group 74"/>
          <p:cNvGrpSpPr>
            <a:grpSpLocks/>
          </p:cNvGrpSpPr>
          <p:nvPr/>
        </p:nvGrpSpPr>
        <p:grpSpPr bwMode="auto">
          <a:xfrm rot="16200000" flipH="1">
            <a:off x="2094858" y="1224908"/>
            <a:ext cx="1125237" cy="4972050"/>
            <a:chOff x="1248" y="720"/>
            <a:chExt cx="816" cy="3216"/>
          </a:xfrm>
        </p:grpSpPr>
        <p:sp>
          <p:nvSpPr>
            <p:cNvPr id="83" name="Freeform 72"/>
            <p:cNvSpPr>
              <a:spLocks/>
            </p:cNvSpPr>
            <p:nvPr/>
          </p:nvSpPr>
          <p:spPr bwMode="auto">
            <a:xfrm>
              <a:off x="1680" y="720"/>
              <a:ext cx="384" cy="1584"/>
            </a:xfrm>
            <a:custGeom>
              <a:avLst/>
              <a:gdLst>
                <a:gd name="T0" fmla="*/ 0 w 384"/>
                <a:gd name="T1" fmla="*/ 1584 h 1584"/>
                <a:gd name="T2" fmla="*/ 96 w 384"/>
                <a:gd name="T3" fmla="*/ 1536 h 1584"/>
                <a:gd name="T4" fmla="*/ 144 w 384"/>
                <a:gd name="T5" fmla="*/ 1488 h 1584"/>
                <a:gd name="T6" fmla="*/ 192 w 384"/>
                <a:gd name="T7" fmla="*/ 1392 h 1584"/>
                <a:gd name="T8" fmla="*/ 240 w 384"/>
                <a:gd name="T9" fmla="*/ 1248 h 1584"/>
                <a:gd name="T10" fmla="*/ 304 w 384"/>
                <a:gd name="T11" fmla="*/ 824 h 1584"/>
                <a:gd name="T12" fmla="*/ 352 w 384"/>
                <a:gd name="T13" fmla="*/ 376 h 1584"/>
                <a:gd name="T14" fmla="*/ 384 w 384"/>
                <a:gd name="T15" fmla="*/ 0 h 15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4"/>
                <a:gd name="T25" fmla="*/ 0 h 1584"/>
                <a:gd name="T26" fmla="*/ 384 w 384"/>
                <a:gd name="T27" fmla="*/ 1584 h 15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4" h="1584">
                  <a:moveTo>
                    <a:pt x="0" y="1584"/>
                  </a:moveTo>
                  <a:cubicBezTo>
                    <a:pt x="36" y="1568"/>
                    <a:pt x="72" y="1552"/>
                    <a:pt x="96" y="1536"/>
                  </a:cubicBezTo>
                  <a:cubicBezTo>
                    <a:pt x="120" y="1520"/>
                    <a:pt x="128" y="1512"/>
                    <a:pt x="144" y="1488"/>
                  </a:cubicBezTo>
                  <a:cubicBezTo>
                    <a:pt x="160" y="1464"/>
                    <a:pt x="176" y="1432"/>
                    <a:pt x="192" y="1392"/>
                  </a:cubicBezTo>
                  <a:cubicBezTo>
                    <a:pt x="208" y="1352"/>
                    <a:pt x="221" y="1343"/>
                    <a:pt x="240" y="1248"/>
                  </a:cubicBezTo>
                  <a:cubicBezTo>
                    <a:pt x="259" y="1153"/>
                    <a:pt x="285" y="969"/>
                    <a:pt x="304" y="824"/>
                  </a:cubicBezTo>
                  <a:cubicBezTo>
                    <a:pt x="323" y="679"/>
                    <a:pt x="339" y="513"/>
                    <a:pt x="352" y="376"/>
                  </a:cubicBezTo>
                  <a:cubicBezTo>
                    <a:pt x="365" y="239"/>
                    <a:pt x="377" y="78"/>
                    <a:pt x="384" y="0"/>
                  </a:cubicBezTo>
                </a:path>
              </a:pathLst>
            </a:custGeom>
            <a:noFill/>
            <a:ln w="28575">
              <a:solidFill>
                <a:srgbClr val="33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4" name="Freeform 73"/>
            <p:cNvSpPr>
              <a:spLocks/>
            </p:cNvSpPr>
            <p:nvPr/>
          </p:nvSpPr>
          <p:spPr bwMode="auto">
            <a:xfrm flipH="1" flipV="1">
              <a:off x="1248" y="2352"/>
              <a:ext cx="384" cy="1584"/>
            </a:xfrm>
            <a:custGeom>
              <a:avLst/>
              <a:gdLst>
                <a:gd name="T0" fmla="*/ 0 w 384"/>
                <a:gd name="T1" fmla="*/ 1584 h 1584"/>
                <a:gd name="T2" fmla="*/ 96 w 384"/>
                <a:gd name="T3" fmla="*/ 1536 h 1584"/>
                <a:gd name="T4" fmla="*/ 144 w 384"/>
                <a:gd name="T5" fmla="*/ 1488 h 1584"/>
                <a:gd name="T6" fmla="*/ 192 w 384"/>
                <a:gd name="T7" fmla="*/ 1392 h 1584"/>
                <a:gd name="T8" fmla="*/ 240 w 384"/>
                <a:gd name="T9" fmla="*/ 1248 h 1584"/>
                <a:gd name="T10" fmla="*/ 304 w 384"/>
                <a:gd name="T11" fmla="*/ 824 h 1584"/>
                <a:gd name="T12" fmla="*/ 352 w 384"/>
                <a:gd name="T13" fmla="*/ 376 h 1584"/>
                <a:gd name="T14" fmla="*/ 384 w 384"/>
                <a:gd name="T15" fmla="*/ 0 h 15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4"/>
                <a:gd name="T25" fmla="*/ 0 h 1584"/>
                <a:gd name="T26" fmla="*/ 384 w 384"/>
                <a:gd name="T27" fmla="*/ 1584 h 15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4" h="1584">
                  <a:moveTo>
                    <a:pt x="0" y="1584"/>
                  </a:moveTo>
                  <a:cubicBezTo>
                    <a:pt x="36" y="1568"/>
                    <a:pt x="72" y="1552"/>
                    <a:pt x="96" y="1536"/>
                  </a:cubicBezTo>
                  <a:cubicBezTo>
                    <a:pt x="120" y="1520"/>
                    <a:pt x="128" y="1512"/>
                    <a:pt x="144" y="1488"/>
                  </a:cubicBezTo>
                  <a:cubicBezTo>
                    <a:pt x="160" y="1464"/>
                    <a:pt x="176" y="1432"/>
                    <a:pt x="192" y="1392"/>
                  </a:cubicBezTo>
                  <a:cubicBezTo>
                    <a:pt x="208" y="1352"/>
                    <a:pt x="221" y="1343"/>
                    <a:pt x="240" y="1248"/>
                  </a:cubicBezTo>
                  <a:cubicBezTo>
                    <a:pt x="259" y="1153"/>
                    <a:pt x="285" y="969"/>
                    <a:pt x="304" y="824"/>
                  </a:cubicBezTo>
                  <a:cubicBezTo>
                    <a:pt x="323" y="679"/>
                    <a:pt x="339" y="513"/>
                    <a:pt x="352" y="376"/>
                  </a:cubicBezTo>
                  <a:cubicBezTo>
                    <a:pt x="365" y="239"/>
                    <a:pt x="377" y="78"/>
                    <a:pt x="384" y="0"/>
                  </a:cubicBezTo>
                </a:path>
              </a:pathLst>
            </a:custGeom>
            <a:noFill/>
            <a:ln w="28575">
              <a:solidFill>
                <a:srgbClr val="33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49445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8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7" grpId="0" animBg="1"/>
      <p:bldP spid="63" grpId="0" animBg="1"/>
      <p:bldP spid="4" grpId="0"/>
      <p:bldP spid="65" grpId="0" animBg="1"/>
      <p:bldP spid="66" grpId="0" animBg="1"/>
      <p:bldP spid="67" grpId="0" animBg="1"/>
      <p:bldP spid="68" grpId="0" animBg="1"/>
      <p:bldP spid="69" grpId="0" animBg="1"/>
      <p:bldP spid="73" grpId="0"/>
      <p:bldP spid="74" grpId="0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28600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4953000" y="22860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9" name="Line 47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505" name="Text Box 49"/>
              <p:cNvSpPr txBox="1">
                <a:spLocks noChangeArrowheads="1"/>
              </p:cNvSpPr>
              <p:nvPr/>
            </p:nvSpPr>
            <p:spPr bwMode="auto">
              <a:xfrm rot="20792472">
                <a:off x="5927725" y="1616075"/>
                <a:ext cx="1158875" cy="4657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+mn-lt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+mn-lt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+mn-lt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+mn-lt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ru-RU" b="1" i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9505" name="Text 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rot="20792472">
                <a:off x="5927725" y="1616075"/>
                <a:ext cx="1158875" cy="465769"/>
              </a:xfrm>
              <a:prstGeom prst="rect">
                <a:avLst/>
              </a:prstGeom>
              <a:blipFill rotWithShape="1">
                <a:blip r:embed="rId2"/>
                <a:stretch>
                  <a:fillRect b="-840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62" name="Line 50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514" name="Text Box 58"/>
              <p:cNvSpPr txBox="1">
                <a:spLocks noChangeArrowheads="1"/>
              </p:cNvSpPr>
              <p:nvPr/>
            </p:nvSpPr>
            <p:spPr bwMode="auto">
              <a:xfrm>
                <a:off x="6348412" y="655638"/>
                <a:ext cx="2362200" cy="505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ru-RU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ru-RU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b="1" i="1" dirty="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</mc:Choice>
        <mc:Fallback>
          <p:sp>
            <p:nvSpPr>
              <p:cNvPr id="19514" name="Text 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48412" y="655638"/>
                <a:ext cx="2362200" cy="50520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2"/>
          <p:cNvSpPr txBox="1">
            <a:spLocks noChangeArrowheads="1"/>
          </p:cNvSpPr>
          <p:nvPr/>
        </p:nvSpPr>
        <p:spPr bwMode="auto">
          <a:xfrm>
            <a:off x="4077457" y="76200"/>
            <a:ext cx="542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y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8036829" y="3218458"/>
            <a:ext cx="80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x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1" name="Text Box 49"/>
          <p:cNvSpPr txBox="1">
            <a:spLocks noChangeArrowheads="1"/>
          </p:cNvSpPr>
          <p:nvPr/>
        </p:nvSpPr>
        <p:spPr bwMode="auto">
          <a:xfrm>
            <a:off x="3593306" y="3480875"/>
            <a:ext cx="43630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-</a:t>
            </a:r>
            <a:r>
              <a:rPr lang="ru-RU" sz="3200" b="1" dirty="0">
                <a:latin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0    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1  </a:t>
            </a: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2      3     4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62" name="Freeform 66"/>
          <p:cNvSpPr>
            <a:spLocks/>
          </p:cNvSpPr>
          <p:nvPr/>
        </p:nvSpPr>
        <p:spPr bwMode="auto">
          <a:xfrm>
            <a:off x="4591746" y="1924980"/>
            <a:ext cx="3626966" cy="1536881"/>
          </a:xfrm>
          <a:custGeom>
            <a:avLst/>
            <a:gdLst>
              <a:gd name="T0" fmla="*/ 0 w 1800"/>
              <a:gd name="T1" fmla="*/ 609 h 609"/>
              <a:gd name="T2" fmla="*/ 181 w 1800"/>
              <a:gd name="T3" fmla="*/ 305 h 609"/>
              <a:gd name="T4" fmla="*/ 570 w 1800"/>
              <a:gd name="T5" fmla="*/ 129 h 609"/>
              <a:gd name="T6" fmla="*/ 1320 w 1800"/>
              <a:gd name="T7" fmla="*/ 39 h 609"/>
              <a:gd name="T8" fmla="*/ 1800 w 1800"/>
              <a:gd name="T9" fmla="*/ 0 h 6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00"/>
              <a:gd name="T16" fmla="*/ 0 h 609"/>
              <a:gd name="T17" fmla="*/ 1800 w 1800"/>
              <a:gd name="T18" fmla="*/ 609 h 609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3167 w 10000"/>
              <a:gd name="connsiteY2" fmla="*/ 2118 h 10000"/>
              <a:gd name="connsiteX3" fmla="*/ 7333 w 10000"/>
              <a:gd name="connsiteY3" fmla="*/ 640 h 10000"/>
              <a:gd name="connsiteX4" fmla="*/ 10000 w 10000"/>
              <a:gd name="connsiteY4" fmla="*/ 0 h 10000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4606 w 10000"/>
              <a:gd name="connsiteY2" fmla="*/ 2645 h 10000"/>
              <a:gd name="connsiteX3" fmla="*/ 7333 w 10000"/>
              <a:gd name="connsiteY3" fmla="*/ 640 h 10000"/>
              <a:gd name="connsiteX4" fmla="*/ 10000 w 10000"/>
              <a:gd name="connsiteY4" fmla="*/ 0 h 10000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4798 w 10000"/>
              <a:gd name="connsiteY2" fmla="*/ 2833 h 10000"/>
              <a:gd name="connsiteX3" fmla="*/ 7333 w 10000"/>
              <a:gd name="connsiteY3" fmla="*/ 640 h 10000"/>
              <a:gd name="connsiteX4" fmla="*/ 10000 w 10000"/>
              <a:gd name="connsiteY4" fmla="*/ 0 h 10000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4798 w 10000"/>
              <a:gd name="connsiteY2" fmla="*/ 2833 h 10000"/>
              <a:gd name="connsiteX3" fmla="*/ 8482 w 10000"/>
              <a:gd name="connsiteY3" fmla="*/ 734 h 10000"/>
              <a:gd name="connsiteX4" fmla="*/ 10000 w 10000"/>
              <a:gd name="connsiteY4" fmla="*/ 0 h 10000"/>
              <a:gd name="connsiteX0" fmla="*/ 0 w 12346"/>
              <a:gd name="connsiteY0" fmla="*/ 10282 h 10282"/>
              <a:gd name="connsiteX1" fmla="*/ 1160 w 12346"/>
              <a:gd name="connsiteY1" fmla="*/ 6695 h 10282"/>
              <a:gd name="connsiteX2" fmla="*/ 4798 w 12346"/>
              <a:gd name="connsiteY2" fmla="*/ 3115 h 10282"/>
              <a:gd name="connsiteX3" fmla="*/ 8482 w 12346"/>
              <a:gd name="connsiteY3" fmla="*/ 1016 h 10282"/>
              <a:gd name="connsiteX4" fmla="*/ 12346 w 12346"/>
              <a:gd name="connsiteY4" fmla="*/ 0 h 10282"/>
              <a:gd name="connsiteX0" fmla="*/ 0 w 12346"/>
              <a:gd name="connsiteY0" fmla="*/ 10282 h 10282"/>
              <a:gd name="connsiteX1" fmla="*/ 1160 w 12346"/>
              <a:gd name="connsiteY1" fmla="*/ 6695 h 10282"/>
              <a:gd name="connsiteX2" fmla="*/ 4798 w 12346"/>
              <a:gd name="connsiteY2" fmla="*/ 3115 h 10282"/>
              <a:gd name="connsiteX3" fmla="*/ 9631 w 12346"/>
              <a:gd name="connsiteY3" fmla="*/ 451 h 10282"/>
              <a:gd name="connsiteX4" fmla="*/ 12346 w 12346"/>
              <a:gd name="connsiteY4" fmla="*/ 0 h 1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46" h="10282">
                <a:moveTo>
                  <a:pt x="0" y="10282"/>
                </a:moveTo>
                <a:cubicBezTo>
                  <a:pt x="167" y="9362"/>
                  <a:pt x="360" y="7890"/>
                  <a:pt x="1160" y="6695"/>
                </a:cubicBezTo>
                <a:cubicBezTo>
                  <a:pt x="1960" y="5501"/>
                  <a:pt x="3386" y="4156"/>
                  <a:pt x="4798" y="3115"/>
                </a:cubicBezTo>
                <a:cubicBezTo>
                  <a:pt x="6210" y="2074"/>
                  <a:pt x="8492" y="796"/>
                  <a:pt x="9631" y="451"/>
                </a:cubicBezTo>
                <a:cubicBezTo>
                  <a:pt x="10770" y="107"/>
                  <a:pt x="11790" y="131"/>
                  <a:pt x="12346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4551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976 0.00023 L 2.77778E-6 -8.23312E-7 " pathEditMode="relative" rAng="0" ptsTypes="AA">
                                      <p:cBhvr>
                                        <p:cTn id="11" dur="2000" spd="-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79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5" grpId="0"/>
      <p:bldP spid="19514" grpId="0"/>
      <p:bldP spid="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28600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4953000" y="22860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9" name="Line 47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505" name="Text Box 49"/>
              <p:cNvSpPr txBox="1">
                <a:spLocks noChangeArrowheads="1"/>
              </p:cNvSpPr>
              <p:nvPr/>
            </p:nvSpPr>
            <p:spPr bwMode="auto">
              <a:xfrm rot="20792472">
                <a:off x="5927725" y="1616075"/>
                <a:ext cx="1158875" cy="4657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+mn-lt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+mn-lt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+mn-lt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+mn-lt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ru-RU" b="1" i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9505" name="Text 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rot="20792472">
                <a:off x="5927725" y="1616075"/>
                <a:ext cx="1158875" cy="465769"/>
              </a:xfrm>
              <a:prstGeom prst="rect">
                <a:avLst/>
              </a:prstGeom>
              <a:blipFill rotWithShape="1">
                <a:blip r:embed="rId2"/>
                <a:stretch>
                  <a:fillRect b="-840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62" name="Line 50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514" name="Text Box 58"/>
              <p:cNvSpPr txBox="1">
                <a:spLocks noChangeArrowheads="1"/>
              </p:cNvSpPr>
              <p:nvPr/>
            </p:nvSpPr>
            <p:spPr bwMode="auto">
              <a:xfrm>
                <a:off x="6348412" y="655638"/>
                <a:ext cx="2362200" cy="4964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𝒚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ru-RU" b="1" i="1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ru-RU" b="1" dirty="0" smtClean="0">
                    <a:solidFill>
                      <a:srgbClr val="FF0000"/>
                    </a:solidFill>
                    <a:latin typeface="Cambria Math"/>
                  </a:rPr>
                  <a:t> 3</a:t>
                </a:r>
                <a:endParaRPr lang="ru-RU" b="1" dirty="0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19514" name="Text 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48412" y="655638"/>
                <a:ext cx="2362200" cy="496483"/>
              </a:xfrm>
              <a:prstGeom prst="rect">
                <a:avLst/>
              </a:prstGeom>
              <a:blipFill rotWithShape="1">
                <a:blip r:embed="rId3"/>
                <a:stretch>
                  <a:fillRect t="-3704" b="-2716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2"/>
          <p:cNvSpPr txBox="1">
            <a:spLocks noChangeArrowheads="1"/>
          </p:cNvSpPr>
          <p:nvPr/>
        </p:nvSpPr>
        <p:spPr bwMode="auto">
          <a:xfrm>
            <a:off x="4077457" y="76200"/>
            <a:ext cx="542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y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8036829" y="3218458"/>
            <a:ext cx="80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x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1" name="Text Box 49"/>
          <p:cNvSpPr txBox="1">
            <a:spLocks noChangeArrowheads="1"/>
          </p:cNvSpPr>
          <p:nvPr/>
        </p:nvSpPr>
        <p:spPr bwMode="auto">
          <a:xfrm>
            <a:off x="3593306" y="3480875"/>
            <a:ext cx="43630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-</a:t>
            </a:r>
            <a:r>
              <a:rPr lang="ru-RU" sz="3200" b="1" dirty="0">
                <a:latin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0    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1  </a:t>
            </a: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2      3     4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62" name="Freeform 66"/>
          <p:cNvSpPr>
            <a:spLocks/>
          </p:cNvSpPr>
          <p:nvPr/>
        </p:nvSpPr>
        <p:spPr bwMode="auto">
          <a:xfrm>
            <a:off x="4577678" y="1955409"/>
            <a:ext cx="3722260" cy="1478317"/>
          </a:xfrm>
          <a:custGeom>
            <a:avLst/>
            <a:gdLst>
              <a:gd name="T0" fmla="*/ 0 w 1800"/>
              <a:gd name="T1" fmla="*/ 609 h 609"/>
              <a:gd name="T2" fmla="*/ 181 w 1800"/>
              <a:gd name="T3" fmla="*/ 305 h 609"/>
              <a:gd name="T4" fmla="*/ 570 w 1800"/>
              <a:gd name="T5" fmla="*/ 129 h 609"/>
              <a:gd name="T6" fmla="*/ 1320 w 1800"/>
              <a:gd name="T7" fmla="*/ 39 h 609"/>
              <a:gd name="T8" fmla="*/ 1800 w 1800"/>
              <a:gd name="T9" fmla="*/ 0 h 6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00"/>
              <a:gd name="T16" fmla="*/ 0 h 609"/>
              <a:gd name="T17" fmla="*/ 1800 w 1800"/>
              <a:gd name="T18" fmla="*/ 609 h 609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3167 w 10000"/>
              <a:gd name="connsiteY2" fmla="*/ 2118 h 10000"/>
              <a:gd name="connsiteX3" fmla="*/ 7333 w 10000"/>
              <a:gd name="connsiteY3" fmla="*/ 640 h 10000"/>
              <a:gd name="connsiteX4" fmla="*/ 10000 w 10000"/>
              <a:gd name="connsiteY4" fmla="*/ 0 h 10000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4606 w 10000"/>
              <a:gd name="connsiteY2" fmla="*/ 2645 h 10000"/>
              <a:gd name="connsiteX3" fmla="*/ 7333 w 10000"/>
              <a:gd name="connsiteY3" fmla="*/ 640 h 10000"/>
              <a:gd name="connsiteX4" fmla="*/ 10000 w 10000"/>
              <a:gd name="connsiteY4" fmla="*/ 0 h 10000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4798 w 10000"/>
              <a:gd name="connsiteY2" fmla="*/ 2833 h 10000"/>
              <a:gd name="connsiteX3" fmla="*/ 7333 w 10000"/>
              <a:gd name="connsiteY3" fmla="*/ 640 h 10000"/>
              <a:gd name="connsiteX4" fmla="*/ 10000 w 10000"/>
              <a:gd name="connsiteY4" fmla="*/ 0 h 10000"/>
              <a:gd name="connsiteX0" fmla="*/ 0 w 10000"/>
              <a:gd name="connsiteY0" fmla="*/ 10000 h 10000"/>
              <a:gd name="connsiteX1" fmla="*/ 1160 w 10000"/>
              <a:gd name="connsiteY1" fmla="*/ 6413 h 10000"/>
              <a:gd name="connsiteX2" fmla="*/ 4798 w 10000"/>
              <a:gd name="connsiteY2" fmla="*/ 2833 h 10000"/>
              <a:gd name="connsiteX3" fmla="*/ 8482 w 10000"/>
              <a:gd name="connsiteY3" fmla="*/ 734 h 10000"/>
              <a:gd name="connsiteX4" fmla="*/ 10000 w 10000"/>
              <a:gd name="connsiteY4" fmla="*/ 0 h 10000"/>
              <a:gd name="connsiteX0" fmla="*/ 0 w 12346"/>
              <a:gd name="connsiteY0" fmla="*/ 10282 h 10282"/>
              <a:gd name="connsiteX1" fmla="*/ 1160 w 12346"/>
              <a:gd name="connsiteY1" fmla="*/ 6695 h 10282"/>
              <a:gd name="connsiteX2" fmla="*/ 4798 w 12346"/>
              <a:gd name="connsiteY2" fmla="*/ 3115 h 10282"/>
              <a:gd name="connsiteX3" fmla="*/ 8482 w 12346"/>
              <a:gd name="connsiteY3" fmla="*/ 1016 h 10282"/>
              <a:gd name="connsiteX4" fmla="*/ 12346 w 12346"/>
              <a:gd name="connsiteY4" fmla="*/ 0 h 10282"/>
              <a:gd name="connsiteX0" fmla="*/ 0 w 12346"/>
              <a:gd name="connsiteY0" fmla="*/ 10282 h 10282"/>
              <a:gd name="connsiteX1" fmla="*/ 1160 w 12346"/>
              <a:gd name="connsiteY1" fmla="*/ 6695 h 10282"/>
              <a:gd name="connsiteX2" fmla="*/ 4798 w 12346"/>
              <a:gd name="connsiteY2" fmla="*/ 3115 h 10282"/>
              <a:gd name="connsiteX3" fmla="*/ 9631 w 12346"/>
              <a:gd name="connsiteY3" fmla="*/ 451 h 10282"/>
              <a:gd name="connsiteX4" fmla="*/ 12346 w 12346"/>
              <a:gd name="connsiteY4" fmla="*/ 0 h 1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46" h="10282">
                <a:moveTo>
                  <a:pt x="0" y="10282"/>
                </a:moveTo>
                <a:cubicBezTo>
                  <a:pt x="167" y="9362"/>
                  <a:pt x="360" y="7890"/>
                  <a:pt x="1160" y="6695"/>
                </a:cubicBezTo>
                <a:cubicBezTo>
                  <a:pt x="1960" y="5501"/>
                  <a:pt x="3386" y="4156"/>
                  <a:pt x="4798" y="3115"/>
                </a:cubicBezTo>
                <a:cubicBezTo>
                  <a:pt x="6210" y="2074"/>
                  <a:pt x="8492" y="796"/>
                  <a:pt x="9631" y="451"/>
                </a:cubicBezTo>
                <a:cubicBezTo>
                  <a:pt x="10770" y="107"/>
                  <a:pt x="11790" y="131"/>
                  <a:pt x="12346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5501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0.00208 C 0.04895 0.00324 0.10086 0.00208 0.15399 0.00208 " pathEditMode="relative" rAng="0" ptsTypes="fA">
                                      <p:cBhvr>
                                        <p:cTn id="1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99 0.00208 L 0.15399 0.3168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7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14" grpId="0"/>
      <p:bldP spid="62" grpId="0" animBg="1"/>
      <p:bldP spid="6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28600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4953000" y="22860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9" name="Line 47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505" name="Text Box 49"/>
              <p:cNvSpPr txBox="1">
                <a:spLocks noChangeArrowheads="1"/>
              </p:cNvSpPr>
              <p:nvPr/>
            </p:nvSpPr>
            <p:spPr bwMode="auto">
              <a:xfrm>
                <a:off x="6525486" y="1975363"/>
                <a:ext cx="1627914" cy="533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radPr>
                        <m:deg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deg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ru-RU" sz="2800" b="1" i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9505" name="Text 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25486" y="1975363"/>
                <a:ext cx="1627914" cy="53367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62" name="Line 50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514" name="Text Box 58"/>
              <p:cNvSpPr txBox="1">
                <a:spLocks noChangeArrowheads="1"/>
              </p:cNvSpPr>
              <p:nvPr/>
            </p:nvSpPr>
            <p:spPr bwMode="auto">
              <a:xfrm>
                <a:off x="6348412" y="655638"/>
                <a:ext cx="2362200" cy="4707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𝒚</m:t>
                    </m:r>
                    <m:r>
                      <a:rPr lang="ru-RU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rad>
                    <m:r>
                      <a:rPr lang="ru-RU" b="1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ru-RU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</m:oMath>
                </a14:m>
                <a:r>
                  <a:rPr lang="ru-RU" b="1" dirty="0" smtClean="0">
                    <a:solidFill>
                      <a:srgbClr val="FF0000"/>
                    </a:solidFill>
                    <a:latin typeface="Cambria Math"/>
                  </a:rPr>
                  <a:t> </a:t>
                </a:r>
                <a:endParaRPr lang="ru-RU" b="1" dirty="0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19514" name="Text 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48412" y="655638"/>
                <a:ext cx="2362200" cy="4707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2"/>
          <p:cNvSpPr txBox="1">
            <a:spLocks noChangeArrowheads="1"/>
          </p:cNvSpPr>
          <p:nvPr/>
        </p:nvSpPr>
        <p:spPr bwMode="auto">
          <a:xfrm>
            <a:off x="4077457" y="76200"/>
            <a:ext cx="542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y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8036829" y="3218458"/>
            <a:ext cx="80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x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1" name="Text Box 49"/>
          <p:cNvSpPr txBox="1">
            <a:spLocks noChangeArrowheads="1"/>
          </p:cNvSpPr>
          <p:nvPr/>
        </p:nvSpPr>
        <p:spPr bwMode="auto">
          <a:xfrm>
            <a:off x="3593306" y="3480875"/>
            <a:ext cx="43630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-</a:t>
            </a:r>
            <a:r>
              <a:rPr lang="ru-RU" sz="3200" b="1" dirty="0">
                <a:latin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0 </a:t>
            </a:r>
            <a:r>
              <a:rPr lang="ru-RU" sz="3200" b="1" dirty="0" smtClean="0">
                <a:latin typeface="Times New Roman" pitchFamily="18" charset="0"/>
              </a:rPr>
              <a:t>   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1  </a:t>
            </a: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2      3     4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56" name="Freeform 79"/>
          <p:cNvSpPr>
            <a:spLocks/>
          </p:cNvSpPr>
          <p:nvPr/>
        </p:nvSpPr>
        <p:spPr bwMode="auto">
          <a:xfrm>
            <a:off x="4571999" y="2564904"/>
            <a:ext cx="3869641" cy="848221"/>
          </a:xfrm>
          <a:custGeom>
            <a:avLst/>
            <a:gdLst>
              <a:gd name="T0" fmla="*/ 0 w 1600"/>
              <a:gd name="T1" fmla="*/ 2147483647 h 352"/>
              <a:gd name="T2" fmla="*/ 2147483647 w 1600"/>
              <a:gd name="T3" fmla="*/ 2147483647 h 352"/>
              <a:gd name="T4" fmla="*/ 2147483647 w 1600"/>
              <a:gd name="T5" fmla="*/ 2147483647 h 352"/>
              <a:gd name="T6" fmla="*/ 2147483647 w 1600"/>
              <a:gd name="T7" fmla="*/ 2147483647 h 352"/>
              <a:gd name="T8" fmla="*/ 2147483647 w 1600"/>
              <a:gd name="T9" fmla="*/ 0 h 3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00"/>
              <a:gd name="T16" fmla="*/ 0 h 352"/>
              <a:gd name="T17" fmla="*/ 1600 w 1600"/>
              <a:gd name="T18" fmla="*/ 352 h 3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00" h="352">
                <a:moveTo>
                  <a:pt x="0" y="352"/>
                </a:moveTo>
                <a:cubicBezTo>
                  <a:pt x="11" y="331"/>
                  <a:pt x="32" y="256"/>
                  <a:pt x="64" y="224"/>
                </a:cubicBezTo>
                <a:cubicBezTo>
                  <a:pt x="96" y="192"/>
                  <a:pt x="96" y="187"/>
                  <a:pt x="192" y="160"/>
                </a:cubicBezTo>
                <a:cubicBezTo>
                  <a:pt x="288" y="133"/>
                  <a:pt x="405" y="91"/>
                  <a:pt x="640" y="64"/>
                </a:cubicBezTo>
                <a:cubicBezTo>
                  <a:pt x="875" y="37"/>
                  <a:pt x="1400" y="13"/>
                  <a:pt x="1600" y="0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" name="Freeform 79"/>
          <p:cNvSpPr>
            <a:spLocks/>
          </p:cNvSpPr>
          <p:nvPr/>
        </p:nvSpPr>
        <p:spPr bwMode="auto">
          <a:xfrm rot="10800000">
            <a:off x="700504" y="3426180"/>
            <a:ext cx="3869641" cy="848221"/>
          </a:xfrm>
          <a:custGeom>
            <a:avLst/>
            <a:gdLst>
              <a:gd name="T0" fmla="*/ 0 w 1600"/>
              <a:gd name="T1" fmla="*/ 2147483647 h 352"/>
              <a:gd name="T2" fmla="*/ 2147483647 w 1600"/>
              <a:gd name="T3" fmla="*/ 2147483647 h 352"/>
              <a:gd name="T4" fmla="*/ 2147483647 w 1600"/>
              <a:gd name="T5" fmla="*/ 2147483647 h 352"/>
              <a:gd name="T6" fmla="*/ 2147483647 w 1600"/>
              <a:gd name="T7" fmla="*/ 2147483647 h 352"/>
              <a:gd name="T8" fmla="*/ 2147483647 w 1600"/>
              <a:gd name="T9" fmla="*/ 0 h 3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00"/>
              <a:gd name="T16" fmla="*/ 0 h 352"/>
              <a:gd name="T17" fmla="*/ 1600 w 1600"/>
              <a:gd name="T18" fmla="*/ 352 h 3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00" h="352">
                <a:moveTo>
                  <a:pt x="0" y="352"/>
                </a:moveTo>
                <a:cubicBezTo>
                  <a:pt x="11" y="331"/>
                  <a:pt x="32" y="256"/>
                  <a:pt x="64" y="224"/>
                </a:cubicBezTo>
                <a:cubicBezTo>
                  <a:pt x="96" y="192"/>
                  <a:pt x="96" y="187"/>
                  <a:pt x="192" y="160"/>
                </a:cubicBezTo>
                <a:cubicBezTo>
                  <a:pt x="288" y="133"/>
                  <a:pt x="405" y="91"/>
                  <a:pt x="640" y="64"/>
                </a:cubicBezTo>
                <a:cubicBezTo>
                  <a:pt x="875" y="37"/>
                  <a:pt x="1400" y="13"/>
                  <a:pt x="1600" y="0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1860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10291 L -4.44444E-6 -3.31175E-6 " pathEditMode="relative" rAng="0" ptsTypes="AA">
                                      <p:cBhvr>
                                        <p:cTn id="11" dur="2000" spd="-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513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9968 L -1.94444E-6 3.58927E-6 " pathEditMode="relative" rAng="0" ptsTypes="AA">
                                      <p:cBhvr>
                                        <p:cTn id="13" dur="2000" spd="-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4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14" grpId="0"/>
      <p:bldP spid="56" grpId="0" animBg="1"/>
      <p:bldP spid="57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187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Diseño predeterminado</vt:lpstr>
      <vt:lpstr>Функция  y=√(3&amp;x)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Догадова</cp:lastModifiedBy>
  <cp:revision>70</cp:revision>
  <dcterms:created xsi:type="dcterms:W3CDTF">2009-10-07T17:55:06Z</dcterms:created>
  <dcterms:modified xsi:type="dcterms:W3CDTF">2016-12-22T16:11:22Z</dcterms:modified>
</cp:coreProperties>
</file>