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9" r:id="rId5"/>
    <p:sldId id="270" r:id="rId6"/>
    <p:sldId id="264" r:id="rId7"/>
    <p:sldId id="263" r:id="rId8"/>
    <p:sldId id="272" r:id="rId9"/>
    <p:sldId id="271" r:id="rId10"/>
    <p:sldId id="268" r:id="rId11"/>
    <p:sldId id="261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2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3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6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5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3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5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4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7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3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7607B-5212-47F2-8A27-9B59E576C62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8A36-5681-4DF6-89B9-742E1566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6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wmf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19" Type="http://schemas.openxmlformats.org/officeDocument/2006/relationships/image" Target="../media/image28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Relationship Id="rId2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2.jpe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13.png"/><Relationship Id="rId10" Type="http://schemas.openxmlformats.org/officeDocument/2006/relationships/image" Target="../media/image20.wmf"/><Relationship Id="rId19" Type="http://schemas.openxmlformats.org/officeDocument/2006/relationships/image" Target="../media/image17.png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9" y="30410"/>
            <a:ext cx="8604448" cy="68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Логарифмические неравенства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Алгебра, 11 класс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Admin\Мои документы\Загрузки\Рисунки_школа\Копия depositphotos_166140050-stock-illustration-little-nerd-boy-with-glass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51" y="3717032"/>
            <a:ext cx="3134643" cy="31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9" y="30410"/>
            <a:ext cx="8604448" cy="68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  рационализации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9870" y="1124744"/>
                <a:ext cx="8229600" cy="1368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200" b="1" u="sng" dirty="0" smtClean="0">
                    <a:latin typeface="Arial" pitchFamily="34" charset="0"/>
                    <a:cs typeface="Arial" pitchFamily="34" charset="0"/>
                  </a:rPr>
                  <a:t>Правило 1</a:t>
                </a:r>
                <a:r>
                  <a:rPr lang="ru-RU" sz="2200" b="1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В ОДЗ знак разности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𝒇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ru-RU" sz="36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𝒈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совпадает со знаком произведения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870" y="1124744"/>
                <a:ext cx="8229600" cy="1368152"/>
              </a:xfrm>
              <a:blipFill rotWithShape="1">
                <a:blip r:embed="rId3"/>
                <a:stretch>
                  <a:fillRect l="-889"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496774" y="4509120"/>
                <a:ext cx="8229600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200" b="1" u="sng" dirty="0" smtClean="0">
                    <a:latin typeface="Arial" pitchFamily="34" charset="0"/>
                    <a:cs typeface="Arial" pitchFamily="34" charset="0"/>
                  </a:rPr>
                  <a:t>Правило</a:t>
                </a:r>
                <a:r>
                  <a:rPr lang="en-US" sz="2200" b="1" u="sng" dirty="0" smtClean="0">
                    <a:latin typeface="Arial" pitchFamily="34" charset="0"/>
                    <a:cs typeface="Arial" pitchFamily="34" charset="0"/>
                  </a:rPr>
                  <a:t> 3</a:t>
                </a:r>
                <a:r>
                  <a:rPr lang="ru-RU" sz="2200" b="1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В ОДЗ знак разности   </a:t>
                </a: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логарифма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𝒇</m:t>
                        </m:r>
                      </m:e>
                    </m:func>
                  </m:oMath>
                </a14:m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совпадает со знаком произведения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4" y="4509120"/>
                <a:ext cx="8229600" cy="1368152"/>
              </a:xfrm>
              <a:prstGeom prst="rect">
                <a:avLst/>
              </a:prstGeom>
              <a:blipFill rotWithShape="1">
                <a:blip r:embed="rId4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467317" y="2797696"/>
                <a:ext cx="8229600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200" b="1" u="sng" dirty="0" smtClean="0">
                    <a:latin typeface="Arial" pitchFamily="34" charset="0"/>
                    <a:cs typeface="Arial" pitchFamily="34" charset="0"/>
                  </a:rPr>
                  <a:t>Правило 2</a:t>
                </a:r>
                <a:r>
                  <a:rPr lang="ru-RU" sz="2200" b="1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В ОДЗ знак разности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𝒇</m:t>
                        </m:r>
                      </m:e>
                    </m:func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unc>
                      <m:func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𝒈</m:t>
                        </m:r>
                      </m:e>
                    </m:func>
                  </m:oMath>
                </a14:m>
                <a:endParaRPr lang="ru-RU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совпадает со знаком произведения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7" y="2797696"/>
                <a:ext cx="8229600" cy="1368152"/>
              </a:xfrm>
              <a:prstGeom prst="rect">
                <a:avLst/>
              </a:prstGeom>
              <a:blipFill rotWithShape="1">
                <a:blip r:embed="rId5"/>
                <a:stretch>
                  <a:fillRect l="-963" b="-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13159" y="1196752"/>
            <a:ext cx="8219281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1999" y="2799206"/>
            <a:ext cx="8219281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6506" y="4509120"/>
            <a:ext cx="8219281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5737" y="6002880"/>
            <a:ext cx="826063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Замечание: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 использовании этого метода не выделяют случаи:  </a:t>
            </a:r>
            <a:r>
              <a:rPr lang="ru-RU" sz="2400" b="1" i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а </a:t>
            </a:r>
            <a:r>
              <a:rPr lang="en-US" sz="2400" b="1" i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&gt;</a:t>
            </a:r>
            <a:r>
              <a:rPr lang="ru-RU" sz="2400" b="1" i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2400" b="1" kern="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1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en-US" sz="2400" b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0</a:t>
            </a:r>
            <a:r>
              <a:rPr lang="en-US" sz="2400" b="1" i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&lt; </a:t>
            </a:r>
            <a:r>
              <a:rPr lang="ru-RU" sz="2400" b="1" i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а </a:t>
            </a:r>
            <a:r>
              <a:rPr lang="en-US" sz="2400" b="1" i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&lt;</a:t>
            </a:r>
            <a:r>
              <a:rPr lang="ru-RU" sz="2400" b="1" i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2400" b="1" kern="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1</a:t>
            </a:r>
            <a:r>
              <a:rPr lang="ru-RU" sz="2400" b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.</a:t>
            </a:r>
            <a:endParaRPr lang="ru-RU" sz="2400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9" y="30410"/>
            <a:ext cx="8604448" cy="68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4017" y="764704"/>
            <a:ext cx="4856073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Логарифмическое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неравенство 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157" y="2371421"/>
            <a:ext cx="6669002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равносильно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системе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неравенств: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368844" y="2710222"/>
                <a:ext cx="4507412" cy="146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ru-R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)&gt;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        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44" y="2710222"/>
                <a:ext cx="4507412" cy="1467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4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  рационализации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2630966" y="1295182"/>
                <a:ext cx="38940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&gt;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𝒈</m:t>
                          </m:r>
                        </m:e>
                      </m:func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966" y="1295182"/>
                <a:ext cx="389401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2630967" y="1841014"/>
                <a:ext cx="45359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𝒈</m:t>
                          </m:r>
                        </m:e>
                      </m:func>
                      <m:d>
                        <m:dPr>
                          <m:ctrl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967" y="1841014"/>
                <a:ext cx="453592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 descr="C:\Documents and Settings\Admin\Мои документы\Загрузки\Рисунки_школа\Копия depositphotos_166140050-stock-illustration-little-nerd-boy-with-glasse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7" y="4916749"/>
            <a:ext cx="1982515" cy="1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3054446" y="4772353"/>
                <a:ext cx="24786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46" y="4772353"/>
                <a:ext cx="247869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580690" y="4285658"/>
            <a:ext cx="4856073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2. Логарифмическое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неравенство 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874" y="5284626"/>
            <a:ext cx="6669002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равносильно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системе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неравенств: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673138" y="5666058"/>
                <a:ext cx="3898824" cy="953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ru-RU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38" y="5666058"/>
                <a:ext cx="3898824" cy="9537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5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Загрузки\enhanced_16084489303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3" y="260648"/>
            <a:ext cx="8424936" cy="64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533" y="260648"/>
            <a:ext cx="4289467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711803"/>
              </p:ext>
            </p:extLst>
          </p:nvPr>
        </p:nvGraphicFramePr>
        <p:xfrm>
          <a:off x="1691513" y="367211"/>
          <a:ext cx="5400600" cy="57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Формула" r:id="rId4" imgW="2146300" imgH="228600" progId="Equation.3">
                  <p:embed/>
                </p:oleObj>
              </mc:Choice>
              <mc:Fallback>
                <p:oleObj name="Формула" r:id="rId4" imgW="2146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513" y="367211"/>
                        <a:ext cx="5400600" cy="578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C:\Documents and Settings\Admin\Мои документы\Загрузки\Рисунки_школа\Копия depositphotos_166140050-stock-illustration-little-nerd-boy-with-glasse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7" y="4916749"/>
            <a:ext cx="1982515" cy="1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197" y="237718"/>
            <a:ext cx="138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5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Загрузки\20-12-2020_13-53-54\Копия enhanced_1608460556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170"/>
            <a:ext cx="808840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479" y="77146"/>
            <a:ext cx="1656184" cy="471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4976" y="216657"/>
            <a:ext cx="138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6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479" y="4149080"/>
            <a:ext cx="1656184" cy="471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7809" y="4220504"/>
            <a:ext cx="1332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баллов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3" y="3573016"/>
            <a:ext cx="3407889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Мои документы\Загрузки\20-12-2020_13-53-54\Копия enhanced_16084605567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0" t="54821" b="12240"/>
          <a:stretch/>
        </p:blipFill>
        <p:spPr bwMode="auto">
          <a:xfrm>
            <a:off x="5370266" y="3657151"/>
            <a:ext cx="3378198" cy="21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Загрузки\20-12-2020_13-53-54\Копия enhanced_1608460579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66767" cy="54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Загрузки\20-12-2020_13-53-54\Копия enhanced_16084605567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4324" r="65764" b="82000"/>
          <a:stretch/>
        </p:blipFill>
        <p:spPr bwMode="auto">
          <a:xfrm>
            <a:off x="683567" y="188640"/>
            <a:ext cx="255709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Мои документы\Загрузки\Рисунки_школа\Копия depositphotos_166140050-stock-illustration-little-nerd-boy-with-glass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7" y="4916749"/>
            <a:ext cx="1982515" cy="1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9" y="30410"/>
            <a:ext cx="8604448" cy="68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олилиния 37"/>
          <p:cNvSpPr>
            <a:spLocks noChangeArrowheads="1"/>
          </p:cNvSpPr>
          <p:nvPr/>
        </p:nvSpPr>
        <p:spPr bwMode="auto">
          <a:xfrm rot="5400000" flipH="1">
            <a:off x="5859463" y="3059112"/>
            <a:ext cx="2635250" cy="2409825"/>
          </a:xfrm>
          <a:custGeom>
            <a:avLst/>
            <a:gdLst>
              <a:gd name="T0" fmla="*/ 0 w 3270422"/>
              <a:gd name="T1" fmla="*/ 0 h 3056238"/>
              <a:gd name="T2" fmla="*/ 116 w 3270422"/>
              <a:gd name="T3" fmla="*/ 4840 h 3056238"/>
              <a:gd name="T4" fmla="*/ 483 w 3270422"/>
              <a:gd name="T5" fmla="*/ 6004 h 3056238"/>
              <a:gd name="T6" fmla="*/ 0 60000 65536"/>
              <a:gd name="T7" fmla="*/ 0 60000 65536"/>
              <a:gd name="T8" fmla="*/ 0 60000 65536"/>
              <a:gd name="T9" fmla="*/ 0 w 3270422"/>
              <a:gd name="T10" fmla="*/ 0 h 3056238"/>
              <a:gd name="T11" fmla="*/ 3270422 w 3270422"/>
              <a:gd name="T12" fmla="*/ 3056238 h 3056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0422" h="3056238">
                <a:moveTo>
                  <a:pt x="0" y="0"/>
                </a:moveTo>
                <a:cubicBezTo>
                  <a:pt x="122881" y="976870"/>
                  <a:pt x="245763" y="1953740"/>
                  <a:pt x="790833" y="2463113"/>
                </a:cubicBezTo>
                <a:cubicBezTo>
                  <a:pt x="1335903" y="2972486"/>
                  <a:pt x="2303162" y="3014362"/>
                  <a:pt x="3270422" y="3056238"/>
                </a:cubicBezTo>
              </a:path>
            </a:pathLst>
          </a:cu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5603" name="Прямая со стрелкой 24"/>
          <p:cNvCxnSpPr>
            <a:cxnSpLocks noChangeShapeType="1"/>
          </p:cNvCxnSpPr>
          <p:nvPr/>
        </p:nvCxnSpPr>
        <p:spPr bwMode="auto">
          <a:xfrm>
            <a:off x="5275263" y="4681538"/>
            <a:ext cx="3354387" cy="79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Прямая со стрелкой 8"/>
          <p:cNvCxnSpPr>
            <a:cxnSpLocks noChangeShapeType="1"/>
          </p:cNvCxnSpPr>
          <p:nvPr/>
        </p:nvCxnSpPr>
        <p:spPr bwMode="auto">
          <a:xfrm rot="5400000" flipH="1" flipV="1">
            <a:off x="4109244" y="4010819"/>
            <a:ext cx="3543300" cy="79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6" name="Прямоугольник 16"/>
          <p:cNvSpPr>
            <a:spLocks noChangeArrowheads="1"/>
          </p:cNvSpPr>
          <p:nvPr/>
        </p:nvSpPr>
        <p:spPr bwMode="auto">
          <a:xfrm>
            <a:off x="8366125" y="4632325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66"/>
                </a:solidFill>
                <a:latin typeface="Century Gothic" pitchFamily="34" charset="0"/>
              </a:rPr>
              <a:t>х</a:t>
            </a:r>
            <a:endParaRPr lang="ru-RU"/>
          </a:p>
        </p:txBody>
      </p:sp>
      <p:sp>
        <p:nvSpPr>
          <p:cNvPr id="25607" name="Прямоугольник 17"/>
          <p:cNvSpPr>
            <a:spLocks noChangeArrowheads="1"/>
          </p:cNvSpPr>
          <p:nvPr/>
        </p:nvSpPr>
        <p:spPr bwMode="auto">
          <a:xfrm>
            <a:off x="5529263" y="218757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66"/>
                </a:solidFill>
                <a:latin typeface="Century Gothic" pitchFamily="34" charset="0"/>
              </a:rPr>
              <a:t>у</a:t>
            </a:r>
            <a:endParaRPr lang="ru-RU"/>
          </a:p>
        </p:txBody>
      </p:sp>
      <p:sp>
        <p:nvSpPr>
          <p:cNvPr id="25608" name="Прямоугольник 18"/>
          <p:cNvSpPr>
            <a:spLocks noChangeArrowheads="1"/>
          </p:cNvSpPr>
          <p:nvPr/>
        </p:nvSpPr>
        <p:spPr bwMode="auto">
          <a:xfrm>
            <a:off x="5584825" y="4676775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66"/>
                </a:solidFill>
                <a:latin typeface="Century Gothic" pitchFamily="34" charset="0"/>
              </a:rPr>
              <a:t>0</a:t>
            </a:r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83985" y="1625374"/>
            <a:ext cx="301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Century Gothic" pitchFamily="34" charset="0"/>
              </a:rPr>
              <a:t>y</a:t>
            </a:r>
            <a:r>
              <a:rPr lang="ru-RU" sz="2800" b="1" i="1" dirty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Century Gothic" pitchFamily="34" charset="0"/>
              </a:rPr>
              <a:t>=</a:t>
            </a:r>
            <a:r>
              <a:rPr lang="ru-RU" sz="2800" b="1" i="1" dirty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entury Gothic" pitchFamily="34" charset="0"/>
              </a:rPr>
              <a:t>log</a:t>
            </a:r>
            <a:r>
              <a:rPr lang="en-US" sz="2800" b="1" i="1" baseline="-25000" dirty="0" err="1">
                <a:solidFill>
                  <a:srgbClr val="00B050"/>
                </a:solidFill>
                <a:latin typeface="Century Gothic" pitchFamily="34" charset="0"/>
              </a:rPr>
              <a:t>a</a:t>
            </a:r>
            <a:r>
              <a:rPr lang="ru-RU" sz="2800" b="1" i="1" dirty="0">
                <a:solidFill>
                  <a:srgbClr val="00B050"/>
                </a:solidFill>
                <a:latin typeface="Century Gothic" pitchFamily="34" charset="0"/>
              </a:rPr>
              <a:t>х, а </a:t>
            </a:r>
            <a:r>
              <a:rPr lang="en-US" sz="2800" b="1" i="1" dirty="0">
                <a:solidFill>
                  <a:srgbClr val="00B050"/>
                </a:solidFill>
                <a:latin typeface="Century Gothic" pitchFamily="34" charset="0"/>
              </a:rPr>
              <a:t>&gt;</a:t>
            </a:r>
            <a:r>
              <a:rPr lang="en-US" sz="1200" b="1" i="1" dirty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Century Gothic" pitchFamily="34" charset="0"/>
              </a:rPr>
              <a:t>1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25610" name="Прямоугольник 24"/>
          <p:cNvSpPr>
            <a:spLocks noChangeArrowheads="1"/>
          </p:cNvSpPr>
          <p:nvPr/>
        </p:nvSpPr>
        <p:spPr bwMode="auto">
          <a:xfrm>
            <a:off x="6040438" y="468947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66"/>
                </a:solidFill>
                <a:latin typeface="Century Gothic" pitchFamily="34" charset="0"/>
              </a:rPr>
              <a:t>1</a:t>
            </a:r>
            <a:endParaRPr lang="ru-RU"/>
          </a:p>
        </p:txBody>
      </p:sp>
      <p:sp>
        <p:nvSpPr>
          <p:cNvPr id="25611" name="Овал 27"/>
          <p:cNvSpPr>
            <a:spLocks noChangeArrowheads="1"/>
          </p:cNvSpPr>
          <p:nvPr/>
        </p:nvSpPr>
        <p:spPr bwMode="auto">
          <a:xfrm>
            <a:off x="6208713" y="4640263"/>
            <a:ext cx="80962" cy="80962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5249090" y="1619024"/>
            <a:ext cx="361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  <a:latin typeface="Century Gothic" pitchFamily="34" charset="0"/>
              </a:rPr>
              <a:t>y</a:t>
            </a:r>
            <a:r>
              <a:rPr lang="ru-RU" sz="2800" b="1" i="1" dirty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Century Gothic" pitchFamily="34" charset="0"/>
              </a:rPr>
              <a:t>=</a:t>
            </a:r>
            <a:r>
              <a:rPr lang="ru-RU" sz="2800" b="1" i="1" dirty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Century Gothic" pitchFamily="34" charset="0"/>
              </a:rPr>
              <a:t>log</a:t>
            </a:r>
            <a:r>
              <a:rPr lang="ru-RU" sz="2800" b="1" i="1" baseline="-25000" dirty="0">
                <a:solidFill>
                  <a:srgbClr val="0000FF"/>
                </a:solidFill>
                <a:latin typeface="Century Gothic" pitchFamily="34" charset="0"/>
              </a:rPr>
              <a:t>а</a:t>
            </a:r>
            <a:r>
              <a:rPr lang="ru-RU" sz="2800" b="1" i="1" dirty="0">
                <a:solidFill>
                  <a:srgbClr val="0000FF"/>
                </a:solidFill>
                <a:latin typeface="Century Gothic" pitchFamily="34" charset="0"/>
              </a:rPr>
              <a:t>х, 0 </a:t>
            </a:r>
            <a:r>
              <a:rPr lang="en-US" sz="2800" b="1" i="1" dirty="0">
                <a:solidFill>
                  <a:srgbClr val="0000FF"/>
                </a:solidFill>
                <a:latin typeface="Century Gothic" pitchFamily="34" charset="0"/>
              </a:rPr>
              <a:t>&lt; </a:t>
            </a:r>
            <a:r>
              <a:rPr lang="ru-RU" sz="2800" b="1" i="1" dirty="0">
                <a:solidFill>
                  <a:srgbClr val="0000FF"/>
                </a:solidFill>
                <a:latin typeface="Century Gothic" pitchFamily="34" charset="0"/>
              </a:rPr>
              <a:t>а </a:t>
            </a:r>
            <a:r>
              <a:rPr lang="en-US" sz="2800" b="1" i="1" dirty="0">
                <a:solidFill>
                  <a:srgbClr val="0000FF"/>
                </a:solidFill>
                <a:latin typeface="Century Gothic" pitchFamily="34" charset="0"/>
              </a:rPr>
              <a:t>&lt; 1</a:t>
            </a:r>
            <a:endParaRPr lang="ru-RU" sz="2800" dirty="0">
              <a:solidFill>
                <a:srgbClr val="0000FF"/>
              </a:solidFill>
            </a:endParaRPr>
          </a:p>
        </p:txBody>
      </p:sp>
      <p:cxnSp>
        <p:nvCxnSpPr>
          <p:cNvPr id="25613" name="Прямая со стрелкой 24"/>
          <p:cNvCxnSpPr>
            <a:cxnSpLocks noChangeShapeType="1"/>
          </p:cNvCxnSpPr>
          <p:nvPr/>
        </p:nvCxnSpPr>
        <p:spPr bwMode="auto">
          <a:xfrm>
            <a:off x="381000" y="4706938"/>
            <a:ext cx="36576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-854075" y="4048125"/>
            <a:ext cx="3632200" cy="6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Прямоугольник 31"/>
          <p:cNvSpPr>
            <a:spLocks noChangeArrowheads="1"/>
          </p:cNvSpPr>
          <p:nvPr/>
        </p:nvSpPr>
        <p:spPr bwMode="auto">
          <a:xfrm>
            <a:off x="3695700" y="464185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66"/>
                </a:solidFill>
                <a:latin typeface="Century Gothic" pitchFamily="34" charset="0"/>
              </a:rPr>
              <a:t>х</a:t>
            </a:r>
            <a:endParaRPr lang="ru-RU"/>
          </a:p>
        </p:txBody>
      </p:sp>
      <p:sp>
        <p:nvSpPr>
          <p:cNvPr id="25616" name="Прямоугольник 32"/>
          <p:cNvSpPr>
            <a:spLocks noChangeArrowheads="1"/>
          </p:cNvSpPr>
          <p:nvPr/>
        </p:nvSpPr>
        <p:spPr bwMode="auto">
          <a:xfrm>
            <a:off x="628650" y="215900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66"/>
                </a:solidFill>
                <a:latin typeface="Century Gothic" pitchFamily="34" charset="0"/>
              </a:rPr>
              <a:t>у</a:t>
            </a:r>
            <a:endParaRPr lang="ru-RU" dirty="0"/>
          </a:p>
        </p:txBody>
      </p:sp>
      <p:sp>
        <p:nvSpPr>
          <p:cNvPr id="25617" name="Прямоугольник 33"/>
          <p:cNvSpPr>
            <a:spLocks noChangeArrowheads="1"/>
          </p:cNvSpPr>
          <p:nvPr/>
        </p:nvSpPr>
        <p:spPr bwMode="auto">
          <a:xfrm>
            <a:off x="658813" y="4672013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66"/>
                </a:solidFill>
                <a:latin typeface="Century Gothic" pitchFamily="34" charset="0"/>
              </a:rPr>
              <a:t>0</a:t>
            </a:r>
            <a:endParaRPr lang="ru-RU"/>
          </a:p>
        </p:txBody>
      </p:sp>
      <p:sp>
        <p:nvSpPr>
          <p:cNvPr id="36" name="Полилиния 35"/>
          <p:cNvSpPr>
            <a:spLocks noChangeArrowheads="1"/>
          </p:cNvSpPr>
          <p:nvPr/>
        </p:nvSpPr>
        <p:spPr bwMode="auto">
          <a:xfrm rot="-5400000" flipH="1" flipV="1">
            <a:off x="1617662" y="3411538"/>
            <a:ext cx="1922463" cy="2973388"/>
          </a:xfrm>
          <a:custGeom>
            <a:avLst/>
            <a:gdLst>
              <a:gd name="T0" fmla="*/ 0 w 3270422"/>
              <a:gd name="T1" fmla="*/ 0 h 3056238"/>
              <a:gd name="T2" fmla="*/ 1 w 3270422"/>
              <a:gd name="T3" fmla="*/ 607962 h 3056238"/>
              <a:gd name="T4" fmla="*/ 1 w 3270422"/>
              <a:gd name="T5" fmla="*/ 754362 h 3056238"/>
              <a:gd name="T6" fmla="*/ 0 60000 65536"/>
              <a:gd name="T7" fmla="*/ 0 60000 65536"/>
              <a:gd name="T8" fmla="*/ 0 60000 65536"/>
              <a:gd name="T9" fmla="*/ 0 w 3270422"/>
              <a:gd name="T10" fmla="*/ 0 h 3056238"/>
              <a:gd name="T11" fmla="*/ 3270422 w 3270422"/>
              <a:gd name="T12" fmla="*/ 3056238 h 3056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0422" h="3056238">
                <a:moveTo>
                  <a:pt x="0" y="0"/>
                </a:moveTo>
                <a:cubicBezTo>
                  <a:pt x="122881" y="976870"/>
                  <a:pt x="245763" y="1953740"/>
                  <a:pt x="790833" y="2463113"/>
                </a:cubicBezTo>
                <a:cubicBezTo>
                  <a:pt x="1335903" y="2972486"/>
                  <a:pt x="2303162" y="3014362"/>
                  <a:pt x="3270422" y="3056238"/>
                </a:cubicBezTo>
              </a:path>
            </a:pathLst>
          </a:cu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9" name="Прямоугольник 36"/>
          <p:cNvSpPr>
            <a:spLocks noChangeArrowheads="1"/>
          </p:cNvSpPr>
          <p:nvPr/>
        </p:nvSpPr>
        <p:spPr bwMode="auto">
          <a:xfrm>
            <a:off x="1235075" y="467995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66"/>
                </a:solidFill>
                <a:latin typeface="Century Gothic" pitchFamily="34" charset="0"/>
              </a:rPr>
              <a:t>1</a:t>
            </a:r>
            <a:endParaRPr lang="ru-RU"/>
          </a:p>
        </p:txBody>
      </p:sp>
      <p:sp>
        <p:nvSpPr>
          <p:cNvPr id="25620" name="Овал 39"/>
          <p:cNvSpPr>
            <a:spLocks noChangeArrowheads="1"/>
          </p:cNvSpPr>
          <p:nvPr/>
        </p:nvSpPr>
        <p:spPr bwMode="auto">
          <a:xfrm>
            <a:off x="1327150" y="4667250"/>
            <a:ext cx="80963" cy="80963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График логарифмической функции  </a:t>
            </a:r>
            <a:r>
              <a:rPr lang="ru-RU" b="1" i="1" dirty="0" smtClean="0">
                <a:solidFill>
                  <a:srgbClr val="000066"/>
                </a:solidFill>
                <a:latin typeface="Century Gothic" pitchFamily="34" charset="0"/>
              </a:rPr>
              <a:t/>
            </a:r>
            <a:br>
              <a:rPr lang="ru-RU" b="1" i="1" dirty="0" smtClean="0">
                <a:solidFill>
                  <a:srgbClr val="000066"/>
                </a:solidFill>
                <a:latin typeface="Century Gothic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Century Gothic" pitchFamily="34" charset="0"/>
              </a:rPr>
              <a:t>y</a:t>
            </a:r>
            <a:r>
              <a:rPr lang="ru-RU" sz="36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Century Gothic" pitchFamily="34" charset="0"/>
              </a:rPr>
              <a:t>=</a:t>
            </a:r>
            <a:r>
              <a:rPr lang="ru-RU" sz="36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Century Gothic" pitchFamily="34" charset="0"/>
              </a:rPr>
              <a:t>log</a:t>
            </a:r>
            <a:r>
              <a:rPr lang="ru-RU" sz="3600" b="1" i="1" baseline="-25000" dirty="0" smtClean="0">
                <a:solidFill>
                  <a:srgbClr val="FF0000"/>
                </a:solidFill>
                <a:latin typeface="Century Gothic" pitchFamily="34" charset="0"/>
              </a:rPr>
              <a:t>а</a:t>
            </a:r>
            <a:r>
              <a:rPr lang="ru-RU" sz="3600" b="1" i="1" dirty="0" smtClean="0">
                <a:solidFill>
                  <a:srgbClr val="FF0000"/>
                </a:solidFill>
                <a:latin typeface="Century Gothic" pitchFamily="34" charset="0"/>
              </a:rPr>
              <a:t>х, а </a:t>
            </a:r>
            <a:r>
              <a:rPr lang="en-US" sz="3600" b="1" i="1" dirty="0" smtClean="0">
                <a:solidFill>
                  <a:srgbClr val="FF0000"/>
                </a:solidFill>
                <a:latin typeface="Century Gothic" pitchFamily="34" charset="0"/>
              </a:rPr>
              <a:t>≠ 1, a &gt; 0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2" name="Picture 3" descr="C:\Documents and Settings\Admin\Мои документы\Загрузки\Рисунки_школа\Копия depositphotos_166140050-stock-illustration-little-nerd-boy-with-glass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7" y="4916749"/>
            <a:ext cx="1982515" cy="1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85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1" grpId="0"/>
      <p:bldP spid="39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9" y="30410"/>
            <a:ext cx="8604448" cy="68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Определение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870" y="1124744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Логарифмическим неравенством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называют неравенство, содержащее переменную под знаком логарифма.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827" y="1979317"/>
            <a:ext cx="4758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Логарифмическое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 неравенство 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286" y="3158063"/>
            <a:ext cx="371667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3200" b="1" i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3200" b="1" i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200" b="1" i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равносильно системе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неравенств: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3158063"/>
            <a:ext cx="410445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en-US" sz="32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i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3200" b="1" i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3200" b="1" i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200" b="1" i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равносильно системе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неравенств: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83568" y="4077072"/>
                <a:ext cx="2839944" cy="1664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        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        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77072"/>
                <a:ext cx="2839944" cy="1664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20812" y="4110474"/>
                <a:ext cx="2790892" cy="1664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        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        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812" y="4110474"/>
                <a:ext cx="2790892" cy="1664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555939" y="2578544"/>
                <a:ext cx="38940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&gt;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𝒈</m:t>
                          </m:r>
                        </m:e>
                      </m:func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39" y="2578544"/>
                <a:ext cx="38940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0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Загрузки\20-12-2020_10-05-32\Копия enhanced_16084469876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6" b="52540"/>
          <a:stretch/>
        </p:blipFill>
        <p:spPr bwMode="auto">
          <a:xfrm>
            <a:off x="288203" y="692696"/>
            <a:ext cx="87527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Загрузки\20-12-2020_10-05-32\Копия enhanced_16084469876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04883" y="3573013"/>
            <a:ext cx="8783440" cy="21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Мои документы\Загрузки\Рисунки_школа\Копия depositphotos_166140050-stock-illustration-little-nerd-boy-with-glass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7" y="4916749"/>
            <a:ext cx="1982515" cy="1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6024" y="657987"/>
            <a:ext cx="1625696" cy="541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6024" y="602164"/>
            <a:ext cx="138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1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Загрузки\20-12-2020_10-05-32\Копия (2) enhanced_16084468960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48156"/>
          <a:stretch/>
        </p:blipFill>
        <p:spPr bwMode="auto">
          <a:xfrm>
            <a:off x="251520" y="548680"/>
            <a:ext cx="86098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Мои документы\Загрузки\Рисунки_школа\Копия depositphotos_166140050-stock-illustration-little-nerd-boy-with-glass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7" y="4916749"/>
            <a:ext cx="1982515" cy="1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6024" y="202054"/>
            <a:ext cx="138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2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761209"/>
              </p:ext>
            </p:extLst>
          </p:nvPr>
        </p:nvGraphicFramePr>
        <p:xfrm>
          <a:off x="345756" y="580212"/>
          <a:ext cx="3735744" cy="54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Формула" r:id="rId3" imgW="1650960" imgH="241200" progId="Equation.3">
                  <p:embed/>
                </p:oleObj>
              </mc:Choice>
              <mc:Fallback>
                <p:oleObj name="Формула" r:id="rId3" imgW="1650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6" y="580212"/>
                        <a:ext cx="3735744" cy="548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423408"/>
              </p:ext>
            </p:extLst>
          </p:nvPr>
        </p:nvGraphicFramePr>
        <p:xfrm>
          <a:off x="249715" y="1672344"/>
          <a:ext cx="31162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Формула" r:id="rId5" imgW="1828800" imgH="279360" progId="Equation.3">
                  <p:embed/>
                </p:oleObj>
              </mc:Choice>
              <mc:Fallback>
                <p:oleObj name="Формула" r:id="rId5" imgW="1828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5" y="1672344"/>
                        <a:ext cx="311626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88378"/>
              </p:ext>
            </p:extLst>
          </p:nvPr>
        </p:nvGraphicFramePr>
        <p:xfrm>
          <a:off x="267505" y="2219379"/>
          <a:ext cx="3486630" cy="50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Формула" r:id="rId7" imgW="1688760" imgH="241200" progId="Equation.3">
                  <p:embed/>
                </p:oleObj>
              </mc:Choice>
              <mc:Fallback>
                <p:oleObj name="Формула" r:id="rId7" imgW="1688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05" y="2219379"/>
                        <a:ext cx="3486630" cy="50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312959"/>
              </p:ext>
            </p:extLst>
          </p:nvPr>
        </p:nvGraphicFramePr>
        <p:xfrm>
          <a:off x="342193" y="2793180"/>
          <a:ext cx="33639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Формула" r:id="rId9" imgW="1625400" imgH="431640" progId="Equation.3">
                  <p:embed/>
                </p:oleObj>
              </mc:Choice>
              <mc:Fallback>
                <p:oleObj name="Формула" r:id="rId9" imgW="1625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93" y="2793180"/>
                        <a:ext cx="33639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Группа 100"/>
          <p:cNvGrpSpPr>
            <a:grpSpLocks/>
          </p:cNvGrpSpPr>
          <p:nvPr/>
        </p:nvGrpSpPr>
        <p:grpSpPr bwMode="auto">
          <a:xfrm>
            <a:off x="-360238" y="4288390"/>
            <a:ext cx="3784600" cy="1173163"/>
            <a:chOff x="5359400" y="3962930"/>
            <a:chExt cx="3784600" cy="1172764"/>
          </a:xfrm>
        </p:grpSpPr>
        <p:grpSp>
          <p:nvGrpSpPr>
            <p:cNvPr id="11292" name="Группа 34"/>
            <p:cNvGrpSpPr>
              <a:grpSpLocks/>
            </p:cNvGrpSpPr>
            <p:nvPr/>
          </p:nvGrpSpPr>
          <p:grpSpPr bwMode="auto">
            <a:xfrm>
              <a:off x="5359400" y="3962930"/>
              <a:ext cx="3784600" cy="842562"/>
              <a:chOff x="1134534" y="4258734"/>
              <a:chExt cx="3784598" cy="842798"/>
            </a:xfrm>
          </p:grpSpPr>
          <p:sp>
            <p:nvSpPr>
              <p:cNvPr id="11295" name="Прямоугольник 33"/>
              <p:cNvSpPr>
                <a:spLocks noChangeArrowheads="1"/>
              </p:cNvSpPr>
              <p:nvPr/>
            </p:nvSpPr>
            <p:spPr bwMode="auto">
              <a:xfrm>
                <a:off x="2404533" y="4656669"/>
                <a:ext cx="1262061" cy="202837"/>
              </a:xfrm>
              <a:prstGeom prst="rect">
                <a:avLst/>
              </a:prstGeom>
              <a:solidFill>
                <a:srgbClr val="00CC99">
                  <a:alpha val="5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Bookman Old Style" pitchFamily="18" charset="0"/>
                </a:endParaRPr>
              </a:p>
            </p:txBody>
          </p:sp>
          <p:grpSp>
            <p:nvGrpSpPr>
              <p:cNvPr id="11296" name="Группа 31"/>
              <p:cNvGrpSpPr>
                <a:grpSpLocks/>
              </p:cNvGrpSpPr>
              <p:nvPr/>
            </p:nvGrpSpPr>
            <p:grpSpPr bwMode="auto">
              <a:xfrm>
                <a:off x="1134534" y="4258734"/>
                <a:ext cx="3784598" cy="842798"/>
                <a:chOff x="812801" y="4428067"/>
                <a:chExt cx="3784598" cy="842798"/>
              </a:xfrm>
            </p:grpSpPr>
            <p:sp>
              <p:nvSpPr>
                <p:cNvPr id="81" name="Дуга 80"/>
                <p:cNvSpPr/>
                <p:nvPr/>
              </p:nvSpPr>
              <p:spPr bwMode="auto">
                <a:xfrm>
                  <a:off x="3344863" y="4562997"/>
                  <a:ext cx="1252536" cy="457172"/>
                </a:xfrm>
                <a:prstGeom prst="arc">
                  <a:avLst>
                    <a:gd name="adj1" fmla="val 10858260"/>
                    <a:gd name="adj2" fmla="val 16322715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Bookman Old Style" pitchFamily="18" charset="0"/>
                  </a:endParaRPr>
                </a:p>
              </p:txBody>
            </p:sp>
            <p:sp>
              <p:nvSpPr>
                <p:cNvPr id="82" name="Дуга 81"/>
                <p:cNvSpPr/>
                <p:nvPr/>
              </p:nvSpPr>
              <p:spPr bwMode="auto">
                <a:xfrm>
                  <a:off x="812801" y="4537598"/>
                  <a:ext cx="1252537" cy="457172"/>
                </a:xfrm>
                <a:prstGeom prst="arc">
                  <a:avLst>
                    <a:gd name="adj1" fmla="val 15833029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Bookman Old Style" pitchFamily="18" charset="0"/>
                  </a:endParaRPr>
                </a:p>
              </p:txBody>
            </p:sp>
            <p:grpSp>
              <p:nvGrpSpPr>
                <p:cNvPr id="11299" name="Группа 30"/>
                <p:cNvGrpSpPr>
                  <a:grpSpLocks/>
                </p:cNvGrpSpPr>
                <p:nvPr/>
              </p:nvGrpSpPr>
              <p:grpSpPr bwMode="auto">
                <a:xfrm>
                  <a:off x="1397000" y="4428067"/>
                  <a:ext cx="2758600" cy="842798"/>
                  <a:chOff x="1397000" y="4428067"/>
                  <a:chExt cx="2758600" cy="842798"/>
                </a:xfrm>
              </p:grpSpPr>
              <p:cxnSp>
                <p:nvCxnSpPr>
                  <p:cNvPr id="11300" name="Прямая со стрелкой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397000" y="4800600"/>
                    <a:ext cx="2650067" cy="8468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301" name="Овал 18"/>
                  <p:cNvSpPr>
                    <a:spLocks noChangeArrowheads="1"/>
                  </p:cNvSpPr>
                  <p:nvPr/>
                </p:nvSpPr>
                <p:spPr bwMode="auto">
                  <a:xfrm>
                    <a:off x="2031999" y="4749800"/>
                    <a:ext cx="93133" cy="1016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Bookman Old Style" pitchFamily="18" charset="0"/>
                    </a:endParaRPr>
                  </a:p>
                </p:txBody>
              </p:sp>
              <p:sp>
                <p:nvSpPr>
                  <p:cNvPr id="11302" name="Овал 19"/>
                  <p:cNvSpPr>
                    <a:spLocks noChangeArrowheads="1"/>
                  </p:cNvSpPr>
                  <p:nvPr/>
                </p:nvSpPr>
                <p:spPr bwMode="auto">
                  <a:xfrm>
                    <a:off x="3293533" y="4758267"/>
                    <a:ext cx="93133" cy="1016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Bookman Old Style" pitchFamily="18" charset="0"/>
                    </a:endParaRPr>
                  </a:p>
                </p:txBody>
              </p:sp>
              <p:sp>
                <p:nvSpPr>
                  <p:cNvPr id="87" name="Дуга 86"/>
                  <p:cNvSpPr/>
                  <p:nvPr/>
                </p:nvSpPr>
                <p:spPr bwMode="auto">
                  <a:xfrm>
                    <a:off x="2090739" y="4562997"/>
                    <a:ext cx="1254125" cy="457172"/>
                  </a:xfrm>
                  <a:prstGeom prst="arc">
                    <a:avLst>
                      <a:gd name="adj1" fmla="val 10858260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Bookman Old Style" pitchFamily="18" charset="0"/>
                    </a:endParaRPr>
                  </a:p>
                </p:txBody>
              </p:sp>
              <p:sp>
                <p:nvSpPr>
                  <p:cNvPr id="11304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2853" y="4428067"/>
                    <a:ext cx="369012" cy="4617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b="1">
                        <a:latin typeface="Bookman Old Style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11305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5719" y="4445001"/>
                    <a:ext cx="369012" cy="4617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b="1">
                        <a:latin typeface="Bookman Old Style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11306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33522" y="4453467"/>
                    <a:ext cx="369012" cy="4617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b="1">
                        <a:latin typeface="Bookman Old Style" pitchFamily="18" charset="0"/>
                      </a:rPr>
                      <a:t>−</a:t>
                    </a:r>
                  </a:p>
                </p:txBody>
              </p:sp>
              <p:sp>
                <p:nvSpPr>
                  <p:cNvPr id="11307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6738" y="4758267"/>
                    <a:ext cx="288862" cy="4617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i="1">
                        <a:latin typeface="Bookman Old Style" pitchFamily="18" charset="0"/>
                      </a:rPr>
                      <a:t>t</a:t>
                    </a:r>
                    <a:endParaRPr lang="ru-RU" i="1">
                      <a:latin typeface="Bookman Old Style" pitchFamily="18" charset="0"/>
                    </a:endParaRPr>
                  </a:p>
                </p:txBody>
              </p:sp>
              <p:sp>
                <p:nvSpPr>
                  <p:cNvPr id="11308" name="Text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3644" y="4809071"/>
                    <a:ext cx="375424" cy="4617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>
                        <a:latin typeface="Bookman Old Style" pitchFamily="18" charset="0"/>
                      </a:rPr>
                      <a:t>1</a:t>
                    </a:r>
                    <a:endParaRPr lang="ru-RU">
                      <a:latin typeface="Bookman Old Style" pitchFamily="18" charset="0"/>
                    </a:endParaRPr>
                  </a:p>
                </p:txBody>
              </p:sp>
              <p:sp>
                <p:nvSpPr>
                  <p:cNvPr id="11309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0577" y="4800603"/>
                    <a:ext cx="375424" cy="4617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>
                        <a:latin typeface="Bookman Old Style" pitchFamily="18" charset="0"/>
                      </a:rPr>
                      <a:t>1</a:t>
                    </a:r>
                    <a:endParaRPr lang="ru-RU">
                      <a:latin typeface="Bookman Old Style" pitchFamily="18" charset="0"/>
                    </a:endParaRPr>
                  </a:p>
                </p:txBody>
              </p:sp>
            </p:grpSp>
          </p:grpSp>
        </p:grpSp>
        <p:sp>
          <p:nvSpPr>
            <p:cNvPr id="11293" name="TextBox 28"/>
            <p:cNvSpPr txBox="1">
              <a:spLocks noChangeArrowheads="1"/>
            </p:cNvSpPr>
            <p:nvPr/>
          </p:nvSpPr>
          <p:spPr bwMode="auto">
            <a:xfrm>
              <a:off x="6464109" y="4674029"/>
              <a:ext cx="3754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>
                  <a:latin typeface="Bookman Old Style" pitchFamily="18" charset="0"/>
                </a:rPr>
                <a:t>4</a:t>
              </a:r>
            </a:p>
          </p:txBody>
        </p:sp>
        <p:cxnSp>
          <p:nvCxnSpPr>
            <p:cNvPr id="11294" name="Прямая соединительная линия 95"/>
            <p:cNvCxnSpPr>
              <a:cxnSpLocks noChangeShapeType="1"/>
            </p:cNvCxnSpPr>
            <p:nvPr/>
          </p:nvCxnSpPr>
          <p:spPr bwMode="auto">
            <a:xfrm>
              <a:off x="6527799" y="4724401"/>
              <a:ext cx="228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212029"/>
              </p:ext>
            </p:extLst>
          </p:nvPr>
        </p:nvGraphicFramePr>
        <p:xfrm>
          <a:off x="824074" y="5461553"/>
          <a:ext cx="1239642" cy="78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Формула" r:id="rId11" imgW="622080" imgH="393480" progId="Equation.3">
                  <p:embed/>
                </p:oleObj>
              </mc:Choice>
              <mc:Fallback>
                <p:oleObj name="Формула" r:id="rId11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74" y="5461553"/>
                        <a:ext cx="1239642" cy="783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930609"/>
              </p:ext>
            </p:extLst>
          </p:nvPr>
        </p:nvGraphicFramePr>
        <p:xfrm>
          <a:off x="4283968" y="3240090"/>
          <a:ext cx="4361304" cy="1677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Формула" r:id="rId13" imgW="2209680" imgH="850680" progId="Equation.3">
                  <p:embed/>
                </p:oleObj>
              </mc:Choice>
              <mc:Fallback>
                <p:oleObj name="Формула" r:id="rId13" imgW="220968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240090"/>
                        <a:ext cx="4361304" cy="1677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97665"/>
              </p:ext>
            </p:extLst>
          </p:nvPr>
        </p:nvGraphicFramePr>
        <p:xfrm>
          <a:off x="4283968" y="5733256"/>
          <a:ext cx="25654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Формула" r:id="rId15" imgW="1028520" imgH="241200" progId="Equation.3">
                  <p:embed/>
                </p:oleObj>
              </mc:Choice>
              <mc:Fallback>
                <p:oleObj name="Формула" r:id="rId15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733256"/>
                        <a:ext cx="25654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526795"/>
              </p:ext>
            </p:extLst>
          </p:nvPr>
        </p:nvGraphicFramePr>
        <p:xfrm>
          <a:off x="4860032" y="622970"/>
          <a:ext cx="2031443" cy="45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Формула" r:id="rId17" imgW="914400" imgH="203040" progId="Equation.3">
                  <p:embed/>
                </p:oleObj>
              </mc:Choice>
              <mc:Fallback>
                <p:oleObj name="Формула" r:id="rId17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622970"/>
                        <a:ext cx="2031443" cy="453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59814" y="3720198"/>
            <a:ext cx="2705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Метод интервалов: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3321" y="1160237"/>
                <a:ext cx="3820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−5</m:t>
                      </m:r>
                      <m:r>
                        <a:rPr lang="en-US" sz="2400" b="0" i="1" smtClean="0">
                          <a:latin typeface="Cambria Math"/>
                        </a:rPr>
                        <m:t>𝑙𝑜𝑔𝑥</m:t>
                      </m:r>
                      <m:r>
                        <a:rPr lang="en-US" sz="2400" b="0" i="1" smtClean="0">
                          <a:latin typeface="Cambria Math"/>
                        </a:rPr>
                        <m:t>+1≤0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21" y="1160237"/>
                <a:ext cx="3820790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283968" y="5050120"/>
            <a:ext cx="2121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С учётом ОДЗ: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294345"/>
              </p:ext>
            </p:extLst>
          </p:nvPr>
        </p:nvGraphicFramePr>
        <p:xfrm>
          <a:off x="6399549" y="4920285"/>
          <a:ext cx="12049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Формула" r:id="rId20" imgW="482400" imgH="241200" progId="Equation.3">
                  <p:embed/>
                </p:oleObj>
              </mc:Choice>
              <mc:Fallback>
                <p:oleObj name="Формула" r:id="rId20" imgW="482400" imgH="241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549" y="4920285"/>
                        <a:ext cx="12049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" descr="C:\Documents and Settings\Admin\Мои документы\Загрузки\Рисунки_школа\Копия depositphotos_166140050-stock-illustration-little-nerd-boy-with-glasses.jp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7" y="4916749"/>
            <a:ext cx="1982515" cy="1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426024" y="202054"/>
            <a:ext cx="138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</a:t>
            </a:r>
            <a:r>
              <a:rPr lang="ru-RU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000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578728"/>
              </p:ext>
            </p:extLst>
          </p:nvPr>
        </p:nvGraphicFramePr>
        <p:xfrm>
          <a:off x="406400" y="615950"/>
          <a:ext cx="32464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Формула" r:id="rId3" imgW="1549080" imgH="215640" progId="Equation.3">
                  <p:embed/>
                </p:oleObj>
              </mc:Choice>
              <mc:Fallback>
                <p:oleObj name="Формула" r:id="rId3" imgW="1549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615950"/>
                        <a:ext cx="324643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44956"/>
              </p:ext>
            </p:extLst>
          </p:nvPr>
        </p:nvGraphicFramePr>
        <p:xfrm>
          <a:off x="399125" y="1700808"/>
          <a:ext cx="260144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Формула" r:id="rId5" imgW="1307880" imgH="215640" progId="Equation.3">
                  <p:embed/>
                </p:oleObj>
              </mc:Choice>
              <mc:Fallback>
                <p:oleObj name="Формула" r:id="rId5" imgW="1307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25" y="1700808"/>
                        <a:ext cx="2601441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42577"/>
              </p:ext>
            </p:extLst>
          </p:nvPr>
        </p:nvGraphicFramePr>
        <p:xfrm>
          <a:off x="331518" y="2204864"/>
          <a:ext cx="279153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Формула" r:id="rId7" imgW="1269720" imgH="228600" progId="Equation.3">
                  <p:embed/>
                </p:oleObj>
              </mc:Choice>
              <mc:Fallback>
                <p:oleObj name="Формула" r:id="rId7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18" y="2204864"/>
                        <a:ext cx="2791535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160284"/>
              </p:ext>
            </p:extLst>
          </p:nvPr>
        </p:nvGraphicFramePr>
        <p:xfrm>
          <a:off x="456873" y="2853500"/>
          <a:ext cx="293908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Формула" r:id="rId9" imgW="1396800" imgH="203040" progId="Equation.3">
                  <p:embed/>
                </p:oleObj>
              </mc:Choice>
              <mc:Fallback>
                <p:oleObj name="Формула" r:id="rId9" imgW="1396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73" y="2853500"/>
                        <a:ext cx="2939081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67"/>
          <p:cNvGrpSpPr>
            <a:grpSpLocks/>
          </p:cNvGrpSpPr>
          <p:nvPr/>
        </p:nvGrpSpPr>
        <p:grpSpPr bwMode="auto">
          <a:xfrm>
            <a:off x="3028569" y="4797392"/>
            <a:ext cx="5375276" cy="844698"/>
            <a:chOff x="3945467" y="4063852"/>
            <a:chExt cx="5376334" cy="844844"/>
          </a:xfrm>
        </p:grpSpPr>
        <p:sp>
          <p:nvSpPr>
            <p:cNvPr id="11310" name="Прямоугольник 33"/>
            <p:cNvSpPr>
              <a:spLocks noChangeArrowheads="1"/>
            </p:cNvSpPr>
            <p:nvPr/>
          </p:nvSpPr>
          <p:spPr bwMode="auto">
            <a:xfrm>
              <a:off x="5344351" y="4063852"/>
              <a:ext cx="2423287" cy="372534"/>
            </a:xfrm>
            <a:prstGeom prst="rect">
              <a:avLst/>
            </a:prstGeom>
            <a:solidFill>
              <a:srgbClr val="00B0F0">
                <a:alpha val="5647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Дуга 36"/>
            <p:cNvSpPr/>
            <p:nvPr/>
          </p:nvSpPr>
          <p:spPr bwMode="auto">
            <a:xfrm>
              <a:off x="7179841" y="4148152"/>
              <a:ext cx="2141960" cy="570012"/>
            </a:xfrm>
            <a:prstGeom prst="arc">
              <a:avLst>
                <a:gd name="adj1" fmla="val 10991251"/>
                <a:gd name="adj2" fmla="val 1632271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13" name="Прямоугольник 33"/>
            <p:cNvSpPr>
              <a:spLocks noChangeArrowheads="1"/>
            </p:cNvSpPr>
            <p:nvPr/>
          </p:nvSpPr>
          <p:spPr bwMode="auto">
            <a:xfrm>
              <a:off x="7205132" y="4445000"/>
              <a:ext cx="1083734" cy="183092"/>
            </a:xfrm>
            <a:prstGeom prst="rect">
              <a:avLst/>
            </a:prstGeom>
            <a:solidFill>
              <a:srgbClr val="00CC99">
                <a:alpha val="5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14" name="TextBox 28"/>
            <p:cNvSpPr txBox="1">
              <a:spLocks noChangeArrowheads="1"/>
            </p:cNvSpPr>
            <p:nvPr/>
          </p:nvSpPr>
          <p:spPr bwMode="auto">
            <a:xfrm>
              <a:off x="5142783" y="4438566"/>
              <a:ext cx="375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Bookman Old Style" pitchFamily="18" charset="0"/>
                </a:rPr>
                <a:t>0</a:t>
              </a:r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15" name="TextBox 28"/>
            <p:cNvSpPr txBox="1">
              <a:spLocks noChangeArrowheads="1"/>
            </p:cNvSpPr>
            <p:nvPr/>
          </p:nvSpPr>
          <p:spPr bwMode="auto">
            <a:xfrm>
              <a:off x="7508959" y="4430097"/>
              <a:ext cx="5661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>
                  <a:latin typeface="Bookman Old Style" pitchFamily="18" charset="0"/>
                </a:rPr>
                <a:t>4</a:t>
              </a:r>
              <a:r>
                <a:rPr lang="en-US">
                  <a:latin typeface="Bookman Old Style" pitchFamily="18" charset="0"/>
                </a:rPr>
                <a:t>5</a:t>
              </a:r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16" name="Прямоугольник 33"/>
            <p:cNvSpPr>
              <a:spLocks noChangeArrowheads="1"/>
            </p:cNvSpPr>
            <p:nvPr/>
          </p:nvSpPr>
          <p:spPr bwMode="auto">
            <a:xfrm>
              <a:off x="4876802" y="4432384"/>
              <a:ext cx="1041399" cy="183092"/>
            </a:xfrm>
            <a:prstGeom prst="rect">
              <a:avLst/>
            </a:prstGeom>
            <a:solidFill>
              <a:srgbClr val="00CC99">
                <a:alpha val="5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Bookman Old Style" pitchFamily="18" charset="0"/>
              </a:endParaRPr>
            </a:p>
          </p:txBody>
        </p:sp>
        <p:grpSp>
          <p:nvGrpSpPr>
            <p:cNvPr id="11317" name="Группа 30"/>
            <p:cNvGrpSpPr>
              <a:grpSpLocks/>
            </p:cNvGrpSpPr>
            <p:nvPr/>
          </p:nvGrpSpPr>
          <p:grpSpPr bwMode="auto">
            <a:xfrm>
              <a:off x="4859868" y="4080787"/>
              <a:ext cx="3751827" cy="827909"/>
              <a:chOff x="1041930" y="4493538"/>
              <a:chExt cx="3751826" cy="828141"/>
            </a:xfrm>
          </p:grpSpPr>
          <p:cxnSp>
            <p:nvCxnSpPr>
              <p:cNvPr id="11321" name="Прямая со стрелкой 12"/>
              <p:cNvCxnSpPr>
                <a:cxnSpLocks noChangeShapeType="1"/>
              </p:cNvCxnSpPr>
              <p:nvPr/>
            </p:nvCxnSpPr>
            <p:spPr bwMode="auto">
              <a:xfrm>
                <a:off x="1041930" y="4845232"/>
                <a:ext cx="3530598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22" name="TextBox 24"/>
              <p:cNvSpPr txBox="1">
                <a:spLocks noChangeArrowheads="1"/>
              </p:cNvSpPr>
              <p:nvPr/>
            </p:nvSpPr>
            <p:spPr bwMode="auto">
              <a:xfrm>
                <a:off x="1102654" y="4493538"/>
                <a:ext cx="369012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b="1">
                    <a:latin typeface="Bookman Old Style" pitchFamily="18" charset="0"/>
                  </a:rPr>
                  <a:t>+</a:t>
                </a:r>
              </a:p>
            </p:txBody>
          </p:sp>
          <p:sp>
            <p:nvSpPr>
              <p:cNvPr id="11323" name="TextBox 25"/>
              <p:cNvSpPr txBox="1">
                <a:spLocks noChangeArrowheads="1"/>
              </p:cNvSpPr>
              <p:nvPr/>
            </p:nvSpPr>
            <p:spPr bwMode="auto">
              <a:xfrm>
                <a:off x="3986082" y="4499620"/>
                <a:ext cx="369012" cy="461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b="1" dirty="0">
                    <a:latin typeface="Bookman Old Style" pitchFamily="18" charset="0"/>
                  </a:rPr>
                  <a:t>+</a:t>
                </a:r>
              </a:p>
            </p:txBody>
          </p:sp>
          <p:sp>
            <p:nvSpPr>
              <p:cNvPr id="11324" name="TextBox 27"/>
              <p:cNvSpPr txBox="1">
                <a:spLocks noChangeArrowheads="1"/>
              </p:cNvSpPr>
              <p:nvPr/>
            </p:nvSpPr>
            <p:spPr bwMode="auto">
              <a:xfrm>
                <a:off x="4435966" y="4731960"/>
                <a:ext cx="357790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i="1">
                    <a:latin typeface="Bookman Old Style" pitchFamily="18" charset="0"/>
                  </a:rPr>
                  <a:t>х</a:t>
                </a:r>
              </a:p>
            </p:txBody>
          </p:sp>
          <p:sp>
            <p:nvSpPr>
              <p:cNvPr id="11325" name="TextBox 28"/>
              <p:cNvSpPr txBox="1">
                <a:spLocks noChangeArrowheads="1"/>
              </p:cNvSpPr>
              <p:nvPr/>
            </p:nvSpPr>
            <p:spPr bwMode="auto">
              <a:xfrm>
                <a:off x="3072953" y="4859885"/>
                <a:ext cx="566181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>
                    <a:latin typeface="Bookman Old Style" pitchFamily="18" charset="0"/>
                  </a:rPr>
                  <a:t>4</a:t>
                </a:r>
                <a:r>
                  <a:rPr lang="en-US">
                    <a:latin typeface="Bookman Old Style" pitchFamily="18" charset="0"/>
                  </a:rPr>
                  <a:t>0</a:t>
                </a:r>
                <a:endParaRPr lang="ru-RU">
                  <a:latin typeface="Bookman Old Style" pitchFamily="18" charset="0"/>
                </a:endParaRPr>
              </a:p>
            </p:txBody>
          </p:sp>
          <p:sp>
            <p:nvSpPr>
              <p:cNvPr id="11326" name="TextBox 29"/>
              <p:cNvSpPr txBox="1">
                <a:spLocks noChangeArrowheads="1"/>
              </p:cNvSpPr>
              <p:nvPr/>
            </p:nvSpPr>
            <p:spPr bwMode="auto">
              <a:xfrm>
                <a:off x="1892110" y="4842944"/>
                <a:ext cx="375424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>
                    <a:latin typeface="Bookman Old Style" pitchFamily="18" charset="0"/>
                  </a:rPr>
                  <a:t>5</a:t>
                </a:r>
                <a:endParaRPr lang="ru-RU">
                  <a:latin typeface="Bookman Old Style" pitchFamily="18" charset="0"/>
                </a:endParaRPr>
              </a:p>
            </p:txBody>
          </p:sp>
          <p:sp>
            <p:nvSpPr>
              <p:cNvPr id="43" name="Дуга 42"/>
              <p:cNvSpPr/>
              <p:nvPr/>
            </p:nvSpPr>
            <p:spPr bwMode="auto">
              <a:xfrm>
                <a:off x="2075775" y="4603804"/>
                <a:ext cx="1286128" cy="474877"/>
              </a:xfrm>
              <a:prstGeom prst="arc">
                <a:avLst>
                  <a:gd name="adj1" fmla="val 10858260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Bookman Old Style" pitchFamily="18" charset="0"/>
                </a:endParaRPr>
              </a:p>
            </p:txBody>
          </p:sp>
          <p:sp>
            <p:nvSpPr>
              <p:cNvPr id="11328" name="TextBox 26"/>
              <p:cNvSpPr txBox="1">
                <a:spLocks noChangeArrowheads="1"/>
              </p:cNvSpPr>
              <p:nvPr/>
            </p:nvSpPr>
            <p:spPr bwMode="auto">
              <a:xfrm>
                <a:off x="2523597" y="4493538"/>
                <a:ext cx="369012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b="1" dirty="0">
                    <a:latin typeface="Bookman Old Style" pitchFamily="18" charset="0"/>
                  </a:rPr>
                  <a:t>−</a:t>
                </a:r>
              </a:p>
            </p:txBody>
          </p:sp>
          <p:sp>
            <p:nvSpPr>
              <p:cNvPr id="11329" name="Овал 18"/>
              <p:cNvSpPr>
                <a:spLocks noChangeArrowheads="1"/>
              </p:cNvSpPr>
              <p:nvPr/>
            </p:nvSpPr>
            <p:spPr bwMode="auto">
              <a:xfrm>
                <a:off x="2031999" y="4794434"/>
                <a:ext cx="93133" cy="10160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Bookman Old Style" pitchFamily="18" charset="0"/>
                </a:endParaRPr>
              </a:p>
            </p:txBody>
          </p:sp>
          <p:sp>
            <p:nvSpPr>
              <p:cNvPr id="11330" name="Овал 19"/>
              <p:cNvSpPr>
                <a:spLocks noChangeArrowheads="1"/>
              </p:cNvSpPr>
              <p:nvPr/>
            </p:nvSpPr>
            <p:spPr bwMode="auto">
              <a:xfrm>
                <a:off x="3318933" y="4794434"/>
                <a:ext cx="93133" cy="10160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Bookman Old Style" pitchFamily="18" charset="0"/>
                </a:endParaRPr>
              </a:p>
            </p:txBody>
          </p:sp>
        </p:grpSp>
        <p:sp>
          <p:nvSpPr>
            <p:cNvPr id="11318" name="Овал 19"/>
            <p:cNvSpPr>
              <a:spLocks noChangeArrowheads="1"/>
            </p:cNvSpPr>
            <p:nvPr/>
          </p:nvSpPr>
          <p:spPr bwMode="auto">
            <a:xfrm>
              <a:off x="5291139" y="4373133"/>
              <a:ext cx="93133" cy="101572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19" name="Овал 19"/>
            <p:cNvSpPr>
              <a:spLocks noChangeArrowheads="1"/>
            </p:cNvSpPr>
            <p:nvPr/>
          </p:nvSpPr>
          <p:spPr bwMode="auto">
            <a:xfrm>
              <a:off x="7721072" y="4381599"/>
              <a:ext cx="93133" cy="101572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38" name="Дуга 37"/>
            <p:cNvSpPr/>
            <p:nvPr/>
          </p:nvSpPr>
          <p:spPr bwMode="auto">
            <a:xfrm>
              <a:off x="3945467" y="4132274"/>
              <a:ext cx="1930781" cy="533492"/>
            </a:xfrm>
            <a:prstGeom prst="arc">
              <a:avLst>
                <a:gd name="adj1" fmla="val 15833029"/>
                <a:gd name="adj2" fmla="val 21577892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</a:endParaRPr>
            </a:p>
          </p:txBody>
        </p:sp>
      </p:grp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888774" y="5705151"/>
            <a:ext cx="35766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200" i="1" dirty="0">
                <a:latin typeface="Bookman Old Style" pitchFamily="18" charset="0"/>
              </a:rPr>
              <a:t>Ответ: </a:t>
            </a:r>
            <a:r>
              <a:rPr lang="en-US" sz="2200" dirty="0">
                <a:latin typeface="Bookman Old Style" pitchFamily="18" charset="0"/>
              </a:rPr>
              <a:t>(0; 5)</a:t>
            </a:r>
            <a:r>
              <a:rPr lang="en-US" sz="1000" dirty="0">
                <a:latin typeface="Bookman Old Style" pitchFamily="18" charset="0"/>
              </a:rPr>
              <a:t> </a:t>
            </a:r>
            <a:r>
              <a:rPr lang="ru-RU" sz="2200" dirty="0">
                <a:latin typeface="Bookman Old Style" pitchFamily="18" charset="0"/>
              </a:rPr>
              <a:t>∪</a:t>
            </a:r>
            <a:r>
              <a:rPr lang="en-US" sz="1000" dirty="0">
                <a:latin typeface="Bookman Old Style" pitchFamily="18" charset="0"/>
              </a:rPr>
              <a:t> </a:t>
            </a:r>
            <a:r>
              <a:rPr lang="en-US" sz="2200" dirty="0">
                <a:latin typeface="Bookman Old Style" pitchFamily="18" charset="0"/>
              </a:rPr>
              <a:t>(40; 45)</a:t>
            </a:r>
            <a:r>
              <a:rPr lang="ru-RU" sz="2200" dirty="0">
                <a:latin typeface="Bookman Old Style" pitchFamily="18" charset="0"/>
              </a:rPr>
              <a:t>.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68430"/>
              </p:ext>
            </p:extLst>
          </p:nvPr>
        </p:nvGraphicFramePr>
        <p:xfrm>
          <a:off x="394935" y="1196752"/>
          <a:ext cx="38306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Формула" r:id="rId11" imgW="1828800" imgH="215640" progId="Equation.3">
                  <p:embed/>
                </p:oleObj>
              </mc:Choice>
              <mc:Fallback>
                <p:oleObj name="Формула" r:id="rId11" imgW="18288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35" y="1196752"/>
                        <a:ext cx="383063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>
                <a:spLocks noChangeArrowheads="1"/>
              </p:cNvSpPr>
              <p:nvPr/>
            </p:nvSpPr>
            <p:spPr bwMode="auto">
              <a:xfrm>
                <a:off x="4669092" y="589201"/>
                <a:ext cx="2422523" cy="659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ОДЗ: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  <a:cs typeface="Arial" pitchFamily="34" charset="0"/>
                              </a:rPr>
                              <m:t>&gt;0,           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  <a:cs typeface="Arial" pitchFamily="34" charset="0"/>
                              </a:rPr>
                              <m:t>45−</m:t>
                            </m:r>
                            <m:r>
                              <a:rPr lang="en-US" sz="2200" b="0" i="1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  <a:cs typeface="Arial" pitchFamily="34" charset="0"/>
                              </a:rPr>
                              <m:t>&gt;0.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9092" y="589201"/>
                <a:ext cx="2422523" cy="659604"/>
              </a:xfrm>
              <a:prstGeom prst="rect">
                <a:avLst/>
              </a:prstGeom>
              <a:blipFill rotWithShape="1">
                <a:blip r:embed="rId13"/>
                <a:stretch>
                  <a:fillRect l="-3275" b="-9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4301" y="3361451"/>
                <a:ext cx="23667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45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&lt;200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01" y="3361451"/>
                <a:ext cx="2366738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7781" y="3829158"/>
                <a:ext cx="3212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+45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−200&lt;0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1" y="3829158"/>
                <a:ext cx="3212829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86382" y="4348880"/>
                <a:ext cx="3212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−45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+200&gt;0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2" y="4348880"/>
                <a:ext cx="3212829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>
                <a:spLocks noChangeArrowheads="1"/>
              </p:cNvSpPr>
              <p:nvPr/>
            </p:nvSpPr>
            <p:spPr bwMode="auto">
              <a:xfrm>
                <a:off x="5378266" y="1285667"/>
                <a:ext cx="1311065" cy="659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  <a:cs typeface="Arial" pitchFamily="34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  <a:cs typeface="Arial" pitchFamily="34" charset="0"/>
                                </a:rPr>
                                <m:t>&gt;0,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  <a:cs typeface="Arial" pitchFamily="34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  <a:cs typeface="Arial" pitchFamily="34" charset="0"/>
                                </a:rPr>
                                <m:t>&lt;45.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266" y="1285667"/>
                <a:ext cx="1311065" cy="65960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Группа 67"/>
          <p:cNvGrpSpPr>
            <a:grpSpLocks/>
          </p:cNvGrpSpPr>
          <p:nvPr/>
        </p:nvGrpSpPr>
        <p:grpSpPr bwMode="auto">
          <a:xfrm>
            <a:off x="4333026" y="2150732"/>
            <a:ext cx="3751089" cy="836086"/>
            <a:chOff x="4859868" y="4064000"/>
            <a:chExt cx="3751827" cy="836231"/>
          </a:xfrm>
        </p:grpSpPr>
        <p:sp>
          <p:nvSpPr>
            <p:cNvPr id="75" name="Прямоугольник 33"/>
            <p:cNvSpPr>
              <a:spLocks noChangeArrowheads="1"/>
            </p:cNvSpPr>
            <p:nvPr/>
          </p:nvSpPr>
          <p:spPr bwMode="auto">
            <a:xfrm>
              <a:off x="5343996" y="4064000"/>
              <a:ext cx="2970269" cy="372534"/>
            </a:xfrm>
            <a:prstGeom prst="rect">
              <a:avLst/>
            </a:prstGeom>
            <a:solidFill>
              <a:srgbClr val="3399FF">
                <a:alpha val="5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Прямоугольник 32"/>
            <p:cNvSpPr>
              <a:spLocks noChangeArrowheads="1"/>
            </p:cNvSpPr>
            <p:nvPr/>
          </p:nvSpPr>
          <p:spPr bwMode="auto">
            <a:xfrm>
              <a:off x="4876801" y="4216401"/>
              <a:ext cx="2922532" cy="219986"/>
            </a:xfrm>
            <a:prstGeom prst="rect">
              <a:avLst/>
            </a:prstGeom>
            <a:solidFill>
              <a:srgbClr val="FFC000">
                <a:alpha val="5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TextBox 28"/>
            <p:cNvSpPr txBox="1">
              <a:spLocks noChangeArrowheads="1"/>
            </p:cNvSpPr>
            <p:nvPr/>
          </p:nvSpPr>
          <p:spPr bwMode="auto">
            <a:xfrm>
              <a:off x="5142783" y="4438566"/>
              <a:ext cx="375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Bookman Old Style" pitchFamily="18" charset="0"/>
                </a:rPr>
                <a:t>0</a:t>
              </a:r>
              <a:endParaRPr lang="ru-RU">
                <a:latin typeface="Bookman Old Style" pitchFamily="18" charset="0"/>
              </a:endParaRPr>
            </a:p>
          </p:txBody>
        </p:sp>
        <p:sp>
          <p:nvSpPr>
            <p:cNvPr id="80" name="TextBox 28"/>
            <p:cNvSpPr txBox="1">
              <a:spLocks noChangeArrowheads="1"/>
            </p:cNvSpPr>
            <p:nvPr/>
          </p:nvSpPr>
          <p:spPr bwMode="auto">
            <a:xfrm>
              <a:off x="7508959" y="4430097"/>
              <a:ext cx="5661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>
                  <a:latin typeface="Bookman Old Style" pitchFamily="18" charset="0"/>
                </a:rPr>
                <a:t>4</a:t>
              </a:r>
              <a:r>
                <a:rPr lang="en-US">
                  <a:latin typeface="Bookman Old Style" pitchFamily="18" charset="0"/>
                </a:rPr>
                <a:t>5</a:t>
              </a:r>
              <a:endParaRPr lang="ru-RU">
                <a:latin typeface="Bookman Old Style" pitchFamily="18" charset="0"/>
              </a:endParaRPr>
            </a:p>
          </p:txBody>
        </p:sp>
        <p:grpSp>
          <p:nvGrpSpPr>
            <p:cNvPr id="84" name="Группа 30"/>
            <p:cNvGrpSpPr>
              <a:grpSpLocks/>
            </p:cNvGrpSpPr>
            <p:nvPr/>
          </p:nvGrpSpPr>
          <p:grpSpPr bwMode="auto">
            <a:xfrm>
              <a:off x="4859868" y="4319146"/>
              <a:ext cx="3751827" cy="461665"/>
              <a:chOff x="1041930" y="4731960"/>
              <a:chExt cx="3751826" cy="461794"/>
            </a:xfrm>
          </p:grpSpPr>
          <p:cxnSp>
            <p:nvCxnSpPr>
              <p:cNvPr id="89" name="Прямая со стрелкой 12"/>
              <p:cNvCxnSpPr>
                <a:cxnSpLocks noChangeShapeType="1"/>
              </p:cNvCxnSpPr>
              <p:nvPr/>
            </p:nvCxnSpPr>
            <p:spPr bwMode="auto">
              <a:xfrm>
                <a:off x="1041930" y="4845232"/>
                <a:ext cx="3530598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" name="TextBox 27"/>
              <p:cNvSpPr txBox="1">
                <a:spLocks noChangeArrowheads="1"/>
              </p:cNvSpPr>
              <p:nvPr/>
            </p:nvSpPr>
            <p:spPr bwMode="auto">
              <a:xfrm>
                <a:off x="4435966" y="4731960"/>
                <a:ext cx="357790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i="1">
                    <a:latin typeface="Bookman Old Style" pitchFamily="18" charset="0"/>
                  </a:rPr>
                  <a:t>х</a:t>
                </a:r>
              </a:p>
            </p:txBody>
          </p:sp>
        </p:grpSp>
        <p:sp>
          <p:nvSpPr>
            <p:cNvPr id="85" name="Овал 19"/>
            <p:cNvSpPr>
              <a:spLocks noChangeArrowheads="1"/>
            </p:cNvSpPr>
            <p:nvPr/>
          </p:nvSpPr>
          <p:spPr bwMode="auto">
            <a:xfrm>
              <a:off x="5291139" y="4373133"/>
              <a:ext cx="93133" cy="101572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86" name="Овал 19"/>
            <p:cNvSpPr>
              <a:spLocks noChangeArrowheads="1"/>
            </p:cNvSpPr>
            <p:nvPr/>
          </p:nvSpPr>
          <p:spPr bwMode="auto">
            <a:xfrm>
              <a:off x="7721072" y="4381599"/>
              <a:ext cx="93133" cy="101572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Bookman Old Style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22051" y="2764130"/>
                <a:ext cx="1151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0;45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51" y="2764130"/>
                <a:ext cx="115185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94099" y="5394775"/>
                <a:ext cx="3212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−45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+200=0</m:t>
                      </m:r>
                    </m:oMath>
                  </m:oMathPara>
                </a14:m>
                <a:endParaRPr lang="ru-RU" sz="2400" b="0" dirty="0" smtClean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99" y="5394775"/>
                <a:ext cx="3212829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17330" y="4907648"/>
            <a:ext cx="2705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Метод интервалов: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84654" y="5859014"/>
                <a:ext cx="3212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ru-RU" sz="2400" b="0" i="1" smtClean="0">
                          <a:latin typeface="Cambria Math"/>
                        </a:rPr>
                        <m:t>=5;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ru-RU" sz="2400" b="0" i="1" smtClean="0">
                          <a:latin typeface="Cambria Math"/>
                        </a:rPr>
                        <m:t>=45</m:t>
                      </m:r>
                    </m:oMath>
                  </m:oMathPara>
                </a14:m>
                <a:endParaRPr lang="ru-RU" sz="2400" b="0" dirty="0" smtClean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4" y="5859014"/>
                <a:ext cx="3212829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4392104" y="4244981"/>
            <a:ext cx="2121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С учётом ОДЗ: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3" descr="C:\Documents and Settings\Admin\Мои документы\Загрузки\Рисунки_школа\Копия depositphotos_166140050-stock-illustration-little-nerd-boy-with-glasses.jpg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7" y="4916749"/>
            <a:ext cx="1982515" cy="1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426024" y="202054"/>
            <a:ext cx="138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4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27" grpId="0"/>
      <p:bldP spid="71" grpId="0"/>
      <p:bldP spid="72" grpId="0"/>
      <p:bldP spid="73" grpId="0"/>
      <p:bldP spid="28" grpId="0"/>
      <p:bldP spid="100" grpId="0"/>
      <p:bldP spid="101" grpId="0"/>
      <p:bldP spid="102" grpId="0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Мои документы\Загрузки\20-12-2020_10-05-32\enhanced_16084469352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35230"/>
          <a:stretch/>
        </p:blipFill>
        <p:spPr bwMode="auto">
          <a:xfrm>
            <a:off x="432653" y="509596"/>
            <a:ext cx="8285521" cy="442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59918" y="1412776"/>
            <a:ext cx="216024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53878" y="439550"/>
            <a:ext cx="2664296" cy="541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772816"/>
            <a:ext cx="1056162" cy="87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Documents and Settings\Admin\Мои документы\Загрузки\Рисунки_школа\Копия depositphotos_166140050-stock-illustration-little-nerd-boy-with-glass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7" y="4916749"/>
            <a:ext cx="1982515" cy="1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3007" y="182484"/>
            <a:ext cx="1568753" cy="654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2653" y="436601"/>
            <a:ext cx="138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5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172" y="1142187"/>
            <a:ext cx="981129" cy="541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Загрузки\20-12-2020_10-05-32\Копия enhanced_16084469206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50000"/>
          <a:stretch/>
        </p:blipFill>
        <p:spPr bwMode="auto">
          <a:xfrm>
            <a:off x="611560" y="1280845"/>
            <a:ext cx="7711120" cy="46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818798"/>
              </p:ext>
            </p:extLst>
          </p:nvPr>
        </p:nvGraphicFramePr>
        <p:xfrm>
          <a:off x="1785878" y="476672"/>
          <a:ext cx="56419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4" imgW="2146300" imgH="228600" progId="Equation.3">
                  <p:embed/>
                </p:oleObj>
              </mc:Choice>
              <mc:Fallback>
                <p:oleObj name="Формула" r:id="rId4" imgW="2146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878" y="476672"/>
                        <a:ext cx="564197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C:\Documents and Settings\Admin\Мои документы\Загрузки\Рисунки_школа\Копия depositphotos_166140050-stock-illustration-little-nerd-boy-with-glasse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7" y="4916749"/>
            <a:ext cx="1982515" cy="1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4464" y="237718"/>
            <a:ext cx="138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5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521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Логарифмические неравенства</vt:lpstr>
      <vt:lpstr>График логарифмической функции   y = logах, а ≠ 1, a &gt; 0</vt:lpstr>
      <vt:lpstr>Определение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 рационализации</vt:lpstr>
      <vt:lpstr>Метод  рационализации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Логарифмические неравенства</dc:title>
  <dc:creator>Догадова</dc:creator>
  <cp:lastModifiedBy>Догадова</cp:lastModifiedBy>
  <cp:revision>19</cp:revision>
  <dcterms:created xsi:type="dcterms:W3CDTF">2020-12-20T05:15:40Z</dcterms:created>
  <dcterms:modified xsi:type="dcterms:W3CDTF">2020-12-20T12:24:43Z</dcterms:modified>
</cp:coreProperties>
</file>