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8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6600FF"/>
    <a:srgbClr val="FF00FF"/>
    <a:srgbClr val="FF99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963E9-019F-40C0-ADAD-FDB77C1A3C48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4BBC1-4528-4A24-8D1D-814EC4236E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323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963E9-019F-40C0-ADAD-FDB77C1A3C48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4BBC1-4528-4A24-8D1D-814EC4236E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47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963E9-019F-40C0-ADAD-FDB77C1A3C48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4BBC1-4528-4A24-8D1D-814EC4236E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967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963E9-019F-40C0-ADAD-FDB77C1A3C48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4BBC1-4528-4A24-8D1D-814EC4236E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438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963E9-019F-40C0-ADAD-FDB77C1A3C48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4BBC1-4528-4A24-8D1D-814EC4236E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303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963E9-019F-40C0-ADAD-FDB77C1A3C48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4BBC1-4528-4A24-8D1D-814EC4236E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690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963E9-019F-40C0-ADAD-FDB77C1A3C48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4BBC1-4528-4A24-8D1D-814EC4236E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46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963E9-019F-40C0-ADAD-FDB77C1A3C48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4BBC1-4528-4A24-8D1D-814EC4236E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047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963E9-019F-40C0-ADAD-FDB77C1A3C48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4BBC1-4528-4A24-8D1D-814EC4236E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196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963E9-019F-40C0-ADAD-FDB77C1A3C48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4BBC1-4528-4A24-8D1D-814EC4236E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51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963E9-019F-40C0-ADAD-FDB77C1A3C48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4BBC1-4528-4A24-8D1D-814EC4236E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72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963E9-019F-40C0-ADAD-FDB77C1A3C48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84BBC1-4528-4A24-8D1D-814EC4236E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634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59" y="30410"/>
            <a:ext cx="8604448" cy="682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C:\Documents and Settings\Admin\Мои документы\Загрузки\Рисунки_школа\7990806a46784d1c8310defcf28a974b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334" y="3473219"/>
            <a:ext cx="2349896" cy="3356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988840"/>
            <a:ext cx="7772400" cy="1470025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Задание 18</a:t>
            </a:r>
            <a:br>
              <a:rPr lang="ru-RU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ЕГЭ - 2020</a:t>
            </a:r>
            <a:endParaRPr lang="ru-RU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3645024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2 способа решения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46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Admin\Мои документы\Загрузки\17-12-2020_16-54-40\Копия (5) enhanced_160821232074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323528" y="188640"/>
            <a:ext cx="5832648" cy="3027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Documents and Settings\Admin\Мои документы\Загрузки\17-12-2020_16-54-40\Копия (5) enhanced_160821232074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36" b="20928"/>
          <a:stretch/>
        </p:blipFill>
        <p:spPr bwMode="auto">
          <a:xfrm>
            <a:off x="589495" y="3429001"/>
            <a:ext cx="5754139" cy="1626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7504" y="217668"/>
            <a:ext cx="1475656" cy="1296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C:\Documents and Settings\Admin\Мои документы\Загрузки\17-12-2020_16-54-40\Копия enhanced_160821232074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01" t="24278" r="21998" b="27137"/>
          <a:stretch/>
        </p:blipFill>
        <p:spPr bwMode="auto">
          <a:xfrm>
            <a:off x="4532367" y="101553"/>
            <a:ext cx="2510972" cy="841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Documents and Settings\Admin\Мои документы\Загрузки\17-12-2020_16-40-51\Копия enhanced_160821147889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9" t="69352" r="1796" b="7236"/>
          <a:stretch/>
        </p:blipFill>
        <p:spPr bwMode="auto">
          <a:xfrm>
            <a:off x="478480" y="5160229"/>
            <a:ext cx="6890896" cy="84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2411760" y="4242382"/>
            <a:ext cx="144016" cy="19473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388351" y="4166764"/>
            <a:ext cx="144016" cy="19473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915816" y="4242382"/>
            <a:ext cx="144016" cy="19473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923928" y="4173997"/>
            <a:ext cx="144016" cy="19473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C:\Documents and Settings\Admin\Мои документы\Загрузки\Рисунки_школа\7990806a46784d1c8310defcf28a974b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275" y="4326167"/>
            <a:ext cx="1727934" cy="246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3850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Admin\Мои документы\Загрузки\17-12-2020_18-23-11\enhanced_16082176539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26244" cy="479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Documents and Settings\Admin\Мои документы\Загрузки\Рисунки_школа\7990806a46784d1c8310defcf28a974b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0"/>
          <a:stretch/>
        </p:blipFill>
        <p:spPr bwMode="auto">
          <a:xfrm>
            <a:off x="7368364" y="4926656"/>
            <a:ext cx="1727934" cy="193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12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Documents and Settings\Admin\Мои документы\Загрузки\13-12-2020_09-30-54\enhanced_1607840086286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8" t="12011" r="20620" b="74857"/>
          <a:stretch/>
        </p:blipFill>
        <p:spPr bwMode="auto">
          <a:xfrm>
            <a:off x="323528" y="392176"/>
            <a:ext cx="8424936" cy="16686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42550" y="2060847"/>
            <a:ext cx="6263569" cy="580925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 способ решения - графический</a:t>
            </a:r>
            <a:endParaRPr lang="ru-RU" sz="3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C:\Documents and Settings\Admin\Мои документы\Загрузки\17-12-2020_16-40-51\Копия enhanced_160821135813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391"/>
          <a:stretch/>
        </p:blipFill>
        <p:spPr bwMode="auto">
          <a:xfrm>
            <a:off x="517713" y="2708920"/>
            <a:ext cx="6987030" cy="396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Admin\Мои документы\Загрузки\Рисунки_школа\7990806a46784d1c8310defcf28a974b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275" y="4326167"/>
            <a:ext cx="1727934" cy="246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0454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Documents and Settings\Admin\Мои документы\Загрузки\13-12-2020_09-30-54\enhanced_1607840086286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94" t="15550" r="39857" b="78482"/>
          <a:stretch/>
        </p:blipFill>
        <p:spPr bwMode="auto">
          <a:xfrm>
            <a:off x="2987824" y="260648"/>
            <a:ext cx="3168352" cy="9692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 descr="C:\Documents and Settings\Admin\Мои документы\Загрузки\Копия enhanced_16082915324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8550456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14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Documents and Settings\Admin\Мои документы\Загрузки\enhanced_16082930555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64" y="185828"/>
            <a:ext cx="7708479" cy="6403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 descr="C:\Documents and Settings\Admin\Мои документы\Загрузки\13-12-2020_09-30-54\enhanced_160784008628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94" t="15550" r="39857" b="78482"/>
          <a:stretch/>
        </p:blipFill>
        <p:spPr bwMode="auto">
          <a:xfrm>
            <a:off x="195365" y="16508"/>
            <a:ext cx="3168352" cy="9692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1269716" y="3888030"/>
            <a:ext cx="6358422" cy="1581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275485" y="3442183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a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= 0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3" descr="C:\Documents and Settings\Admin\Мои документы\Загрузки\17-12-2020_16-40-51\Копия enhanced_160821135813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92" t="30880" r="9984" b="49153"/>
          <a:stretch/>
        </p:blipFill>
        <p:spPr bwMode="auto">
          <a:xfrm>
            <a:off x="5864923" y="188640"/>
            <a:ext cx="2810564" cy="1257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770292" y="3645025"/>
            <a:ext cx="655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2</a:t>
            </a:r>
            <a:r>
              <a:rPr lang="en-US" sz="2400" b="1" i="1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т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1269716" y="3207657"/>
            <a:ext cx="6306741" cy="1085439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27584" y="3356992"/>
            <a:ext cx="6442621" cy="1296144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300223" y="4323340"/>
            <a:ext cx="655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3</a:t>
            </a:r>
            <a:r>
              <a:rPr lang="en-US" sz="2400" b="1" i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ru-RU" sz="2400" b="1" i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т</a:t>
            </a:r>
            <a:endParaRPr lang="ru-RU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1269716" y="2217751"/>
            <a:ext cx="5606540" cy="279542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971600" y="2507412"/>
            <a:ext cx="5269543" cy="2790302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083334" y="2507412"/>
            <a:ext cx="655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  <a:latin typeface="+mj-lt"/>
                <a:cs typeface="Arial" pitchFamily="34" charset="0"/>
              </a:rPr>
              <a:t>3</a:t>
            </a:r>
            <a:r>
              <a:rPr lang="en-US" sz="2400" b="1" i="1" dirty="0" smtClean="0">
                <a:solidFill>
                  <a:srgbClr val="00B050"/>
                </a:solidFill>
                <a:latin typeface="+mj-lt"/>
                <a:cs typeface="Arial" pitchFamily="34" charset="0"/>
              </a:rPr>
              <a:t> </a:t>
            </a:r>
            <a:r>
              <a:rPr lang="ru-RU" sz="2400" b="1" i="1" dirty="0" smtClean="0">
                <a:solidFill>
                  <a:srgbClr val="00B050"/>
                </a:solidFill>
                <a:latin typeface="+mj-lt"/>
                <a:cs typeface="Arial" pitchFamily="34" charset="0"/>
              </a:rPr>
              <a:t>т</a:t>
            </a:r>
            <a:endParaRPr lang="ru-RU" sz="24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1422116" y="2276873"/>
            <a:ext cx="4590044" cy="2952327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1429657" y="2492897"/>
            <a:ext cx="4403701" cy="3024335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960910" y="1961946"/>
            <a:ext cx="655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latin typeface="+mj-lt"/>
                <a:cs typeface="Arial" pitchFamily="34" charset="0"/>
              </a:rPr>
              <a:t>2</a:t>
            </a:r>
            <a:r>
              <a:rPr lang="en-US" sz="2400" b="1" i="1" dirty="0" smtClean="0">
                <a:solidFill>
                  <a:srgbClr val="0000FF"/>
                </a:solidFill>
                <a:latin typeface="+mj-lt"/>
                <a:cs typeface="Arial" pitchFamily="34" charset="0"/>
              </a:rPr>
              <a:t> </a:t>
            </a:r>
            <a:r>
              <a:rPr lang="ru-RU" sz="2400" b="1" i="1" dirty="0" smtClean="0">
                <a:solidFill>
                  <a:srgbClr val="0000FF"/>
                </a:solidFill>
                <a:latin typeface="+mj-lt"/>
                <a:cs typeface="Arial" pitchFamily="34" charset="0"/>
              </a:rPr>
              <a:t>т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629135" y="2217750"/>
            <a:ext cx="1282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00B050"/>
                </a:solidFill>
                <a:latin typeface="+mj-lt"/>
                <a:cs typeface="Arial" pitchFamily="34" charset="0"/>
              </a:rPr>
              <a:t>a</a:t>
            </a:r>
            <a:r>
              <a:rPr lang="en-US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ru-RU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1/2</a:t>
            </a:r>
            <a:endParaRPr lang="ru-RU" sz="24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1422116" y="1988841"/>
            <a:ext cx="4411242" cy="3528391"/>
          </a:xfrm>
          <a:prstGeom prst="line">
            <a:avLst/>
          </a:prstGeom>
          <a:ln w="28575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 flipV="1">
            <a:off x="1779542" y="2217751"/>
            <a:ext cx="3584546" cy="3530313"/>
          </a:xfrm>
          <a:prstGeom prst="line">
            <a:avLst/>
          </a:prstGeom>
          <a:ln w="28575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V="1">
            <a:off x="2283597" y="1446598"/>
            <a:ext cx="2432419" cy="4790715"/>
          </a:xfrm>
          <a:prstGeom prst="line">
            <a:avLst/>
          </a:prstGeom>
          <a:ln w="28575">
            <a:solidFill>
              <a:srgbClr val="66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 flipV="1">
            <a:off x="2195738" y="1446598"/>
            <a:ext cx="2587639" cy="4862722"/>
          </a:xfrm>
          <a:prstGeom prst="line">
            <a:avLst/>
          </a:prstGeom>
          <a:ln w="28575">
            <a:solidFill>
              <a:srgbClr val="66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4694177" y="1215765"/>
            <a:ext cx="1282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6600FF"/>
                </a:solidFill>
                <a:latin typeface="+mj-lt"/>
                <a:cs typeface="Arial" pitchFamily="34" charset="0"/>
              </a:rPr>
              <a:t>a</a:t>
            </a:r>
            <a:r>
              <a:rPr lang="en-US" sz="2400" b="1" dirty="0" smtClean="0">
                <a:solidFill>
                  <a:srgbClr val="6600FF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ru-RU" sz="2400" b="1" dirty="0" smtClean="0">
                <a:solidFill>
                  <a:srgbClr val="6600FF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400" b="1" dirty="0">
              <a:solidFill>
                <a:srgbClr val="66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423086" y="1815208"/>
            <a:ext cx="655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6600FF"/>
                </a:solidFill>
                <a:latin typeface="+mj-lt"/>
                <a:cs typeface="Arial" pitchFamily="34" charset="0"/>
              </a:rPr>
              <a:t>1</a:t>
            </a:r>
            <a:r>
              <a:rPr lang="en-US" sz="2400" b="1" i="1" dirty="0" smtClean="0">
                <a:solidFill>
                  <a:srgbClr val="6600FF"/>
                </a:solidFill>
                <a:latin typeface="+mj-lt"/>
                <a:cs typeface="Arial" pitchFamily="34" charset="0"/>
              </a:rPr>
              <a:t> </a:t>
            </a:r>
            <a:r>
              <a:rPr lang="ru-RU" sz="2400" b="1" i="1" dirty="0" smtClean="0">
                <a:solidFill>
                  <a:srgbClr val="6600FF"/>
                </a:solidFill>
                <a:latin typeface="+mj-lt"/>
                <a:cs typeface="Arial" pitchFamily="34" charset="0"/>
              </a:rPr>
              <a:t>т</a:t>
            </a:r>
            <a:endParaRPr lang="ru-RU" sz="2400" b="1" dirty="0">
              <a:solidFill>
                <a:srgbClr val="6600FF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2" name="Прямая соединительная линия 71"/>
          <p:cNvCxnSpPr/>
          <p:nvPr/>
        </p:nvCxnSpPr>
        <p:spPr>
          <a:xfrm flipV="1">
            <a:off x="2772229" y="1215766"/>
            <a:ext cx="1439731" cy="537372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H="1" flipV="1">
            <a:off x="2830286" y="1291771"/>
            <a:ext cx="1306285" cy="5297715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3808656" y="857095"/>
            <a:ext cx="655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FF"/>
                </a:solidFill>
                <a:latin typeface="+mj-lt"/>
                <a:cs typeface="Arial" pitchFamily="34" charset="0"/>
              </a:rPr>
              <a:t>2</a:t>
            </a:r>
            <a:r>
              <a:rPr lang="en-US" sz="2400" b="1" i="1" dirty="0" smtClean="0">
                <a:solidFill>
                  <a:srgbClr val="FF00FF"/>
                </a:solidFill>
                <a:latin typeface="+mj-lt"/>
                <a:cs typeface="Arial" pitchFamily="34" charset="0"/>
              </a:rPr>
              <a:t> </a:t>
            </a:r>
            <a:r>
              <a:rPr lang="ru-RU" sz="2400" b="1" i="1" dirty="0" smtClean="0">
                <a:solidFill>
                  <a:srgbClr val="FF00FF"/>
                </a:solidFill>
                <a:latin typeface="+mj-lt"/>
                <a:cs typeface="Arial" pitchFamily="34" charset="0"/>
              </a:rPr>
              <a:t>т</a:t>
            </a:r>
            <a:endParaRPr lang="ru-RU" sz="2400" b="1" dirty="0">
              <a:solidFill>
                <a:srgbClr val="FF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10" name="Дуга 4109"/>
          <p:cNvSpPr/>
          <p:nvPr/>
        </p:nvSpPr>
        <p:spPr>
          <a:xfrm>
            <a:off x="3664784" y="1797644"/>
            <a:ext cx="2237186" cy="2062314"/>
          </a:xfrm>
          <a:prstGeom prst="arc">
            <a:avLst>
              <a:gd name="adj1" fmla="val 15368329"/>
              <a:gd name="adj2" fmla="val 21094804"/>
            </a:avLst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TextBox 84"/>
          <p:cNvSpPr txBox="1"/>
          <p:nvPr/>
        </p:nvSpPr>
        <p:spPr>
          <a:xfrm>
            <a:off x="5605815" y="1677430"/>
            <a:ext cx="655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9933"/>
                </a:solidFill>
                <a:latin typeface="+mj-lt"/>
                <a:cs typeface="Arial" pitchFamily="34" charset="0"/>
              </a:rPr>
              <a:t>2</a:t>
            </a:r>
            <a:r>
              <a:rPr lang="en-US" sz="2400" b="1" i="1" dirty="0" smtClean="0">
                <a:solidFill>
                  <a:srgbClr val="FF9933"/>
                </a:solidFill>
                <a:latin typeface="+mj-lt"/>
                <a:cs typeface="Arial" pitchFamily="34" charset="0"/>
              </a:rPr>
              <a:t> </a:t>
            </a:r>
            <a:r>
              <a:rPr lang="ru-RU" sz="2400" b="1" i="1" dirty="0" smtClean="0">
                <a:solidFill>
                  <a:srgbClr val="FF9933"/>
                </a:solidFill>
                <a:latin typeface="+mj-lt"/>
                <a:cs typeface="Arial" pitchFamily="34" charset="0"/>
              </a:rPr>
              <a:t>т</a:t>
            </a:r>
            <a:endParaRPr lang="ru-RU" sz="2400" b="1" dirty="0">
              <a:solidFill>
                <a:srgbClr val="FF993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Дуга 85"/>
          <p:cNvSpPr/>
          <p:nvPr/>
        </p:nvSpPr>
        <p:spPr>
          <a:xfrm rot="19458752">
            <a:off x="2598545" y="1229155"/>
            <a:ext cx="2237186" cy="2062314"/>
          </a:xfrm>
          <a:prstGeom prst="arc">
            <a:avLst>
              <a:gd name="adj1" fmla="val 17526773"/>
              <a:gd name="adj2" fmla="val 0"/>
            </a:avLst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Дуга 90"/>
          <p:cNvSpPr/>
          <p:nvPr/>
        </p:nvSpPr>
        <p:spPr>
          <a:xfrm rot="17034936">
            <a:off x="2035733" y="1275635"/>
            <a:ext cx="2237186" cy="2278411"/>
          </a:xfrm>
          <a:prstGeom prst="arc">
            <a:avLst>
              <a:gd name="adj1" fmla="val 17907362"/>
              <a:gd name="adj2" fmla="val 0"/>
            </a:avLst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Дуга 91"/>
          <p:cNvSpPr/>
          <p:nvPr/>
        </p:nvSpPr>
        <p:spPr>
          <a:xfrm rot="17138804">
            <a:off x="1303910" y="1797643"/>
            <a:ext cx="2237186" cy="2062314"/>
          </a:xfrm>
          <a:prstGeom prst="arc">
            <a:avLst>
              <a:gd name="adj1" fmla="val 15649986"/>
              <a:gd name="adj2" fmla="val 20228815"/>
            </a:avLst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TextBox 92"/>
          <p:cNvSpPr txBox="1"/>
          <p:nvPr/>
        </p:nvSpPr>
        <p:spPr>
          <a:xfrm>
            <a:off x="1269716" y="1446597"/>
            <a:ext cx="1282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6600FF"/>
                </a:solidFill>
                <a:latin typeface="+mj-lt"/>
                <a:cs typeface="Arial" pitchFamily="34" charset="0"/>
              </a:rPr>
              <a:t>a</a:t>
            </a:r>
            <a:r>
              <a:rPr lang="en-US" sz="2400" b="1" dirty="0" smtClean="0">
                <a:solidFill>
                  <a:srgbClr val="6600FF"/>
                </a:solidFill>
                <a:latin typeface="Arial" pitchFamily="34" charset="0"/>
                <a:cs typeface="Arial" pitchFamily="34" charset="0"/>
              </a:rPr>
              <a:t> =</a:t>
            </a:r>
            <a:r>
              <a:rPr lang="ru-RU" sz="2400" b="1" dirty="0" smtClean="0">
                <a:solidFill>
                  <a:srgbClr val="6600FF"/>
                </a:solidFill>
                <a:latin typeface="Arial" pitchFamily="34" charset="0"/>
                <a:cs typeface="Arial" pitchFamily="34" charset="0"/>
              </a:rPr>
              <a:t> -</a:t>
            </a:r>
            <a:r>
              <a:rPr lang="en-US" sz="2400" b="1" dirty="0" smtClean="0">
                <a:solidFill>
                  <a:srgbClr val="66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6600FF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400" b="1" dirty="0">
              <a:solidFill>
                <a:srgbClr val="66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520395" y="2747521"/>
            <a:ext cx="1513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00B050"/>
                </a:solidFill>
                <a:latin typeface="+mj-lt"/>
                <a:cs typeface="Arial" pitchFamily="34" charset="0"/>
              </a:rPr>
              <a:t>a</a:t>
            </a:r>
            <a:r>
              <a:rPr lang="en-US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=</a:t>
            </a:r>
            <a:r>
              <a:rPr lang="ru-RU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-</a:t>
            </a:r>
            <a:r>
              <a:rPr lang="en-US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1/2</a:t>
            </a:r>
            <a:endParaRPr lang="ru-RU" sz="24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15" name="Picture 3" descr="C:\Documents and Settings\Admin\Мои документы\Загрузки\17-12-2020_16-40-51\Копия enhanced_160821147889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9" t="63068" r="1796" b="7236"/>
          <a:stretch/>
        </p:blipFill>
        <p:spPr bwMode="auto">
          <a:xfrm>
            <a:off x="3895918" y="6045322"/>
            <a:ext cx="5248082" cy="81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981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9" grpId="0"/>
      <p:bldP spid="30" grpId="0"/>
      <p:bldP spid="37" grpId="0"/>
      <p:bldP spid="39" grpId="0"/>
      <p:bldP spid="70" grpId="0"/>
      <p:bldP spid="71" grpId="0"/>
      <p:bldP spid="83" grpId="0"/>
      <p:bldP spid="4110" grpId="0" animBg="1"/>
      <p:bldP spid="85" grpId="0"/>
      <p:bldP spid="86" grpId="0" animBg="1"/>
      <p:bldP spid="91" grpId="0" animBg="1"/>
      <p:bldP spid="92" grpId="0" animBg="1"/>
      <p:bldP spid="93" grpId="0"/>
      <p:bldP spid="9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Загрузки\18-12-2020_14-40-51\enhanced_16082906258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706"/>
            <a:ext cx="5984685" cy="4083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Documents and Settings\Admin\Мои документы\Загрузки\18-12-2020_14-40-51\enhanced_160829070785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52" b="44723"/>
          <a:stretch/>
        </p:blipFill>
        <p:spPr bwMode="auto">
          <a:xfrm>
            <a:off x="47485" y="3548461"/>
            <a:ext cx="4956563" cy="3065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Admin\Мои документы\Загрузки\18-12-2020_14-40-51\enhanced_160829070785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6" t="56434" r="1660"/>
          <a:stretch/>
        </p:blipFill>
        <p:spPr bwMode="auto">
          <a:xfrm>
            <a:off x="4291519" y="4482558"/>
            <a:ext cx="4750159" cy="2375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525766" y="4742869"/>
            <a:ext cx="1765753" cy="3564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238296" y="5136329"/>
            <a:ext cx="1053224" cy="3564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484843" y="5505547"/>
            <a:ext cx="806676" cy="3564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361570" y="6288177"/>
            <a:ext cx="929950" cy="3564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 descr="C:\Documents and Settings\Admin\Мои документы\Загрузки\Рисунки_школа\7990806a46784d1c8310defcf28a974b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799041"/>
            <a:ext cx="1727934" cy="246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160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056784" cy="580925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 способ решения - аналитический</a:t>
            </a:r>
            <a:endParaRPr lang="ru-RU" sz="32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C:\Documents and Settings\Admin\Мои документы\Загрузки\13-12-2020_09-30-54\enhanced_1607840086286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94" t="15550" r="39857" b="78482"/>
          <a:stretch/>
        </p:blipFill>
        <p:spPr bwMode="auto">
          <a:xfrm>
            <a:off x="457109" y="764704"/>
            <a:ext cx="2602723" cy="7920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146" name="Picture 2" descr="C:\Documents and Settings\Admin\Мои документы\Загрузки\17-12-2020_16-54-40\Копия (3) enhanced_160821227999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147" b="66915"/>
          <a:stretch/>
        </p:blipFill>
        <p:spPr bwMode="auto">
          <a:xfrm>
            <a:off x="0" y="1637939"/>
            <a:ext cx="3612696" cy="2420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Documents and Settings\Admin\Мои документы\Загрузки\17-12-2020_16-54-40\Копия (3) enhanced_1608212279990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6" t="33687" b="-1"/>
          <a:stretch/>
        </p:blipFill>
        <p:spPr bwMode="auto">
          <a:xfrm>
            <a:off x="3567380" y="1416808"/>
            <a:ext cx="5576620" cy="5036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Documents and Settings\Admin\Мои документы\Загрузки\Рисунки_школа\7990806a46784d1c8310defcf28a974b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17" y="4296125"/>
            <a:ext cx="1727934" cy="246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8096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Admin\Мои документы\Загрузки\17-12-2020_16-54-40\Копия enhanced_16082123207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08" y="827990"/>
            <a:ext cx="6307602" cy="5913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Documents and Settings\Admin\Мои документы\Загрузки\13-12-2020_09-30-54\enhanced_160784008628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94" t="15550" r="39857" b="78482"/>
          <a:stretch/>
        </p:blipFill>
        <p:spPr bwMode="auto">
          <a:xfrm>
            <a:off x="755576" y="0"/>
            <a:ext cx="2602723" cy="7920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580112" y="1556792"/>
            <a:ext cx="1368152" cy="29523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rot="486148">
            <a:off x="5877238" y="4005064"/>
            <a:ext cx="1368152" cy="1296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264188" y="4577520"/>
            <a:ext cx="1368152" cy="1296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1" name="Picture 3" descr="C:\Documents and Settings\Admin\Мои документы\Загрузки\17-12-2020_16-54-40\Копия (2) enhanced_160821232074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633" y="5123279"/>
            <a:ext cx="973261" cy="710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Documents and Settings\Admin\Мои документы\Загрузки\Рисунки_школа\7990806a46784d1c8310defcf28a974b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275" y="4326167"/>
            <a:ext cx="1727934" cy="246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37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Admin\Мои документы\Загрузки\17-12-2020_16-54-40\Копия enhanced_16082123207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7920880" cy="1732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Documents and Settings\Admin\Мои документы\Загрузки\17-12-2020_16-54-40\Копия (2) enhanced_16082123207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66" y="1993340"/>
            <a:ext cx="4965085" cy="4622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Documents and Settings\Admin\Мои документы\Загрузки\17-12-2020_16-54-40\Копия (3) enhanced_160821232074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972447"/>
            <a:ext cx="2952328" cy="1973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Documents and Settings\Admin\Мои документы\Загрузки\Рисунки_школа\7990806a46784d1c8310defcf28a974b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275" y="4326167"/>
            <a:ext cx="1727934" cy="246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147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Admin\Мои документы\Загрузки\17-12-2020_16-54-40\Копия (4) enhanced_160821232074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" r="2412" b="17040"/>
          <a:stretch/>
        </p:blipFill>
        <p:spPr bwMode="auto">
          <a:xfrm>
            <a:off x="492953" y="1921332"/>
            <a:ext cx="5168335" cy="355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Documents and Settings\Admin\Мои документы\Загрузки\17-12-2020_16-54-40\Копия enhanced_16082123207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945" y="188640"/>
            <a:ext cx="7920880" cy="1732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Admin\Мои документы\Загрузки\17-12-2020_16-54-40\Копия (4) enhanced_160821232074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9" t="81470"/>
          <a:stretch/>
        </p:blipFill>
        <p:spPr bwMode="auto">
          <a:xfrm>
            <a:off x="777239" y="5398736"/>
            <a:ext cx="5014505" cy="79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372200" y="3068960"/>
            <a:ext cx="2448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При </a:t>
            </a:r>
            <a:r>
              <a:rPr lang="ru-RU" sz="2000" b="1" i="1" dirty="0" smtClean="0"/>
              <a:t>а</a:t>
            </a:r>
            <a:r>
              <a:rPr lang="ru-RU" sz="2000" b="1" dirty="0" smtClean="0"/>
              <a:t>=-2 и при </a:t>
            </a:r>
            <a:r>
              <a:rPr lang="ru-RU" sz="2000" b="1" i="1" dirty="0" smtClean="0"/>
              <a:t>а</a:t>
            </a:r>
            <a:r>
              <a:rPr lang="ru-RU" sz="2000" b="1" dirty="0" smtClean="0"/>
              <a:t>=2 система имеет </a:t>
            </a:r>
          </a:p>
          <a:p>
            <a:r>
              <a:rPr lang="ru-RU" sz="2000" b="1" dirty="0" smtClean="0"/>
              <a:t>1 </a:t>
            </a:r>
            <a:r>
              <a:rPr lang="ru-RU" sz="2000" b="1" dirty="0" smtClean="0"/>
              <a:t>решение (0;0).</a:t>
            </a:r>
            <a:endParaRPr lang="ru-RU" sz="2000" b="1" dirty="0"/>
          </a:p>
        </p:txBody>
      </p:sp>
      <p:pic>
        <p:nvPicPr>
          <p:cNvPr id="7" name="Picture 2" descr="C:\Documents and Settings\Admin\Мои документы\Загрузки\Рисунки_школа\7990806a46784d1c8310defcf28a974b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275" y="4326167"/>
            <a:ext cx="1727934" cy="246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78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62</Words>
  <Application>Microsoft Office PowerPoint</Application>
  <PresentationFormat>Экран (4:3)</PresentationFormat>
  <Paragraphs>18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Задание 18 ЕГЭ - 2020</vt:lpstr>
      <vt:lpstr> 1 способ решения - графический</vt:lpstr>
      <vt:lpstr>Презентация PowerPoint</vt:lpstr>
      <vt:lpstr>Презентация PowerPoint</vt:lpstr>
      <vt:lpstr>Презентация PowerPoint</vt:lpstr>
      <vt:lpstr> 2 способ решения - аналитический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Задание 18 ЕГЭ - 2020</dc:title>
  <dc:creator>Догадова</dc:creator>
  <cp:lastModifiedBy>Догадова</cp:lastModifiedBy>
  <cp:revision>15</cp:revision>
  <dcterms:created xsi:type="dcterms:W3CDTF">2020-12-17T13:55:16Z</dcterms:created>
  <dcterms:modified xsi:type="dcterms:W3CDTF">2020-12-18T12:36:04Z</dcterms:modified>
</cp:coreProperties>
</file>