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9" r:id="rId4"/>
    <p:sldId id="260" r:id="rId5"/>
    <p:sldId id="257" r:id="rId6"/>
    <p:sldId id="275" r:id="rId7"/>
    <p:sldId id="262" r:id="rId8"/>
    <p:sldId id="261" r:id="rId9"/>
    <p:sldId id="264" r:id="rId10"/>
    <p:sldId id="265" r:id="rId11"/>
    <p:sldId id="273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5E6D0-4EF5-4AD3-81D0-2DBDE27CC20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9929A-AA16-425B-A6FF-DC4D940A4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8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4C0F6-5FD1-4FAE-8090-1311B06E9B5B}" type="slidenum">
              <a:rPr lang="ru-RU"/>
              <a:pPr/>
              <a:t>3</a:t>
            </a:fld>
            <a:endParaRPr lang="ru-RU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3EA0D-AD07-4A92-B0E7-E15B2DF3C8D6}" type="slidenum">
              <a:rPr lang="ru-RU"/>
              <a:pPr/>
              <a:t>4</a:t>
            </a:fld>
            <a:endParaRPr lang="ru-RU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FAF90-F750-439E-A044-7A4C25818364}" type="slidenum">
              <a:rPr lang="ru-RU"/>
              <a:pPr/>
              <a:t>7</a:t>
            </a:fld>
            <a:endParaRPr lang="ru-RU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4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2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8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7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6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3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7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8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4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7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443F7-9631-49E6-9C30-72EFC2FA9A95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8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87523" y="1628800"/>
            <a:ext cx="8568953" cy="244827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Глава 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Цилиндр, конус, шар</a:t>
            </a:r>
            <a:b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§1. Цилиндр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Геометрия, 11 класс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Марина\Desktop\Картинки к призентациям\10247_html_16e5d6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386620"/>
            <a:ext cx="3258084" cy="244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9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Цилиндр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повседневной жизни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4805" y="1484784"/>
            <a:ext cx="8229600" cy="922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Трубы водо- и газопроводные – те же цилиндры, только с большой длиной. </a:t>
            </a:r>
            <a:endParaRPr lang="ru-RU" dirty="0"/>
          </a:p>
        </p:txBody>
      </p:sp>
      <p:pic>
        <p:nvPicPr>
          <p:cNvPr id="5" name="Рисунок 4" descr="trubi-dlia-gasoprovoda.jpg"/>
          <p:cNvPicPr>
            <a:picLocks noChangeAspect="1"/>
          </p:cNvPicPr>
          <p:nvPr/>
        </p:nvPicPr>
        <p:blipFill rotWithShape="1">
          <a:blip r:embed="rId2" cstate="print"/>
          <a:srcRect r="7604"/>
          <a:stretch/>
        </p:blipFill>
        <p:spPr>
          <a:xfrm>
            <a:off x="4779605" y="3237610"/>
            <a:ext cx="4251559" cy="3246955"/>
          </a:xfrm>
          <a:prstGeom prst="rect">
            <a:avLst/>
          </a:prstGeom>
        </p:spPr>
      </p:pic>
      <p:pic>
        <p:nvPicPr>
          <p:cNvPr id="4" name="Рисунок 3" descr="truba electrosvarnai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212976"/>
            <a:ext cx="4587000" cy="28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0" descr="energy_20"/>
          <p:cNvPicPr>
            <a:picLocks noChangeAspect="1" noChangeArrowheads="1"/>
          </p:cNvPicPr>
          <p:nvPr/>
        </p:nvPicPr>
        <p:blipFill rotWithShape="1"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idrocilindr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6196" y="800134"/>
            <a:ext cx="4248472" cy="283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8315" y="3632448"/>
            <a:ext cx="85341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Гидроцилиндры в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машинах и механизмах для подачи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жидкостей 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transmix3500do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19" y="980728"/>
            <a:ext cx="4480577" cy="1568202"/>
          </a:xfrm>
          <a:prstGeom prst="rect">
            <a:avLst/>
          </a:prstGeom>
        </p:spPr>
      </p:pic>
      <p:pic>
        <p:nvPicPr>
          <p:cNvPr id="8" name="Рисунок 7" descr="5317-76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725144"/>
            <a:ext cx="5222485" cy="1791312"/>
          </a:xfrm>
          <a:prstGeom prst="rect">
            <a:avLst/>
          </a:prstGeom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4345699" y="5830311"/>
            <a:ext cx="4176464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Тубус для ношения чертежей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093296"/>
            <a:ext cx="8424936" cy="5479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Круглый стакан, кастрюля, круглая ваза, бутылка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те же цилиндры.      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59860.jpg"/>
          <p:cNvPicPr>
            <a:picLocks noChangeAspect="1"/>
          </p:cNvPicPr>
          <p:nvPr/>
        </p:nvPicPr>
        <p:blipFill rotWithShape="1">
          <a:blip r:embed="rId2"/>
          <a:srcRect l="8755" t="18645" r="4067" b="13601"/>
          <a:stretch/>
        </p:blipFill>
        <p:spPr>
          <a:xfrm>
            <a:off x="6616125" y="3745498"/>
            <a:ext cx="2304256" cy="2089360"/>
          </a:xfrm>
          <a:prstGeom prst="rect">
            <a:avLst/>
          </a:prstGeom>
        </p:spPr>
      </p:pic>
      <p:pic>
        <p:nvPicPr>
          <p:cNvPr id="6" name="Рисунок 5" descr="f03_emalia_olkusz_fl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946" y="501443"/>
            <a:ext cx="4176464" cy="2602446"/>
          </a:xfrm>
          <a:prstGeom prst="rect">
            <a:avLst/>
          </a:prstGeom>
        </p:spPr>
      </p:pic>
      <p:pic>
        <p:nvPicPr>
          <p:cNvPr id="3075" name="Picture 3" descr="C:\Documents and Settings\Admin\Мои документы\Загрузки\1566757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58" y="274103"/>
            <a:ext cx="2350733" cy="31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Мои документы\Загрузки\phpvSCml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4" y="3074860"/>
            <a:ext cx="3571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Мои документы\Загрузки\pr_a303f8a5c6e9f1729da08656506842d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41" y="3802816"/>
            <a:ext cx="1671960" cy="199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23528" y="4293096"/>
            <a:ext cx="410445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f81c0b49ae4c424670b7f080696d2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36096" y="404664"/>
            <a:ext cx="3539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Цилиндр в архитектуре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22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36" t="485" r="4755" b="-1"/>
          <a:stretch/>
        </p:blipFill>
        <p:spPr>
          <a:xfrm>
            <a:off x="-14513" y="-1"/>
            <a:ext cx="9173793" cy="6865257"/>
          </a:xfrm>
        </p:spPr>
      </p:pic>
    </p:spTree>
    <p:extLst>
      <p:ext uri="{BB962C8B-B14F-4D97-AF65-F5344CB8AC3E}">
        <p14:creationId xmlns:p14="http://schemas.microsoft.com/office/powerpoint/2010/main" val="30366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2689_1_350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248"/>
          <a:stretch/>
        </p:blipFill>
        <p:spPr>
          <a:xfrm>
            <a:off x="0" y="-1"/>
            <a:ext cx="9144668" cy="6865495"/>
          </a:xfrm>
        </p:spPr>
      </p:pic>
    </p:spTree>
    <p:extLst>
      <p:ext uri="{BB962C8B-B14F-4D97-AF65-F5344CB8AC3E}">
        <p14:creationId xmlns:p14="http://schemas.microsoft.com/office/powerpoint/2010/main" val="29865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292080" y="2165343"/>
            <a:ext cx="3490643" cy="604664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5293" y="2136191"/>
            <a:ext cx="3490643" cy="604664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76672"/>
            <a:ext cx="4932548" cy="720080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Геометрические тела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116" y="2108898"/>
            <a:ext cx="3898776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Многогранники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292080" y="2136191"/>
            <a:ext cx="3528392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Тела вращения</a:t>
            </a:r>
            <a:endParaRPr lang="ru-RU" sz="360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059832" y="1196752"/>
            <a:ext cx="720080" cy="9121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8064" y="1196752"/>
            <a:ext cx="792088" cy="9685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 txBox="1">
            <a:spLocks/>
          </p:cNvSpPr>
          <p:nvPr/>
        </p:nvSpPr>
        <p:spPr>
          <a:xfrm>
            <a:off x="480074" y="2864900"/>
            <a:ext cx="4246647" cy="2569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Призма (куб,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параллелепипед)</a:t>
            </a:r>
          </a:p>
          <a:p>
            <a:r>
              <a:rPr lang="ru-RU" sz="36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Пирамида</a:t>
            </a:r>
          </a:p>
          <a:p>
            <a:pPr marL="0" indent="0">
              <a:buNone/>
            </a:pPr>
            <a:endParaRPr lang="ru-RU" sz="3600" dirty="0" smtClean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405326" y="2852936"/>
            <a:ext cx="2653827" cy="1988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Цилиндр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Конус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Шар</a:t>
            </a:r>
          </a:p>
        </p:txBody>
      </p:sp>
      <p:pic>
        <p:nvPicPr>
          <p:cNvPr id="22" name="Picture 3" descr="C:\Users\Марина\Desktop\Картинки к призентациям\10247_html_16e5d666.png"/>
          <p:cNvPicPr>
            <a:picLocks noChangeAspect="1" noChangeArrowheads="1"/>
          </p:cNvPicPr>
          <p:nvPr/>
        </p:nvPicPr>
        <p:blipFill rotWithShape="1">
          <a:blip r:embed="rId3" cstate="print"/>
          <a:srcRect r="9740"/>
          <a:stretch/>
        </p:blipFill>
        <p:spPr bwMode="auto">
          <a:xfrm>
            <a:off x="6732239" y="4840319"/>
            <a:ext cx="2411761" cy="2002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9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0751" name="Group 47"/>
          <p:cNvGrpSpPr>
            <a:grpSpLocks/>
          </p:cNvGrpSpPr>
          <p:nvPr/>
        </p:nvGrpSpPr>
        <p:grpSpPr bwMode="auto">
          <a:xfrm>
            <a:off x="1181100" y="2895600"/>
            <a:ext cx="1574800" cy="3086100"/>
            <a:chOff x="744" y="1824"/>
            <a:chExt cx="992" cy="1944"/>
          </a:xfrm>
        </p:grpSpPr>
        <p:sp>
          <p:nvSpPr>
            <p:cNvPr id="840706" name="Freeform 2"/>
            <p:cNvSpPr>
              <a:spLocks/>
            </p:cNvSpPr>
            <p:nvPr/>
          </p:nvSpPr>
          <p:spPr bwMode="auto">
            <a:xfrm>
              <a:off x="752" y="1824"/>
              <a:ext cx="984" cy="1936"/>
            </a:xfrm>
            <a:custGeom>
              <a:avLst/>
              <a:gdLst>
                <a:gd name="T0" fmla="*/ 968 w 984"/>
                <a:gd name="T1" fmla="*/ 1704 h 1936"/>
                <a:gd name="T2" fmla="*/ 984 w 984"/>
                <a:gd name="T3" fmla="*/ 0 h 1936"/>
                <a:gd name="T4" fmla="*/ 16 w 984"/>
                <a:gd name="T5" fmla="*/ 280 h 1936"/>
                <a:gd name="T6" fmla="*/ 0 w 984"/>
                <a:gd name="T7" fmla="*/ 1936 h 1936"/>
                <a:gd name="T8" fmla="*/ 968 w 984"/>
                <a:gd name="T9" fmla="*/ 1704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4" h="1936">
                  <a:moveTo>
                    <a:pt x="968" y="1704"/>
                  </a:moveTo>
                  <a:lnTo>
                    <a:pt x="984" y="0"/>
                  </a:lnTo>
                  <a:lnTo>
                    <a:pt x="16" y="280"/>
                  </a:lnTo>
                  <a:lnTo>
                    <a:pt x="0" y="1936"/>
                  </a:lnTo>
                  <a:lnTo>
                    <a:pt x="968" y="1704"/>
                  </a:lnTo>
                  <a:close/>
                </a:path>
              </a:pathLst>
            </a:custGeom>
            <a:gradFill rotWithShape="0">
              <a:gsLst>
                <a:gs pos="0">
                  <a:srgbClr val="66FFFF"/>
                </a:gs>
                <a:gs pos="100000">
                  <a:srgbClr val="00C5C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0729" name="Freeform 25"/>
            <p:cNvSpPr>
              <a:spLocks/>
            </p:cNvSpPr>
            <p:nvPr/>
          </p:nvSpPr>
          <p:spPr bwMode="auto">
            <a:xfrm>
              <a:off x="752" y="3528"/>
              <a:ext cx="968" cy="232"/>
            </a:xfrm>
            <a:custGeom>
              <a:avLst/>
              <a:gdLst>
                <a:gd name="T0" fmla="*/ 0 w 968"/>
                <a:gd name="T1" fmla="*/ 232 h 232"/>
                <a:gd name="T2" fmla="*/ 968 w 968"/>
                <a:gd name="T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8" h="232">
                  <a:moveTo>
                    <a:pt x="0" y="232"/>
                  </a:moveTo>
                  <a:lnTo>
                    <a:pt x="968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0731" name="Freeform 27"/>
            <p:cNvSpPr>
              <a:spLocks/>
            </p:cNvSpPr>
            <p:nvPr/>
          </p:nvSpPr>
          <p:spPr bwMode="auto">
            <a:xfrm>
              <a:off x="744" y="1832"/>
              <a:ext cx="992" cy="1936"/>
            </a:xfrm>
            <a:custGeom>
              <a:avLst/>
              <a:gdLst>
                <a:gd name="T0" fmla="*/ 0 w 992"/>
                <a:gd name="T1" fmla="*/ 1936 h 1936"/>
                <a:gd name="T2" fmla="*/ 16 w 992"/>
                <a:gd name="T3" fmla="*/ 272 h 1936"/>
                <a:gd name="T4" fmla="*/ 992 w 992"/>
                <a:gd name="T5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2" h="1936">
                  <a:moveTo>
                    <a:pt x="0" y="1936"/>
                  </a:moveTo>
                  <a:lnTo>
                    <a:pt x="16" y="272"/>
                  </a:lnTo>
                  <a:lnTo>
                    <a:pt x="99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40719" name="Text Box 15"/>
          <p:cNvSpPr txBox="1">
            <a:spLocks noChangeArrowheads="1"/>
          </p:cNvSpPr>
          <p:nvPr/>
        </p:nvSpPr>
        <p:spPr bwMode="auto">
          <a:xfrm>
            <a:off x="838200" y="5867400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840721" name="Text Box 17"/>
          <p:cNvSpPr txBox="1">
            <a:spLocks noChangeArrowheads="1"/>
          </p:cNvSpPr>
          <p:nvPr/>
        </p:nvSpPr>
        <p:spPr bwMode="auto">
          <a:xfrm>
            <a:off x="2743200" y="54102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840723" name="Freeform 19"/>
          <p:cNvSpPr>
            <a:spLocks/>
          </p:cNvSpPr>
          <p:nvPr/>
        </p:nvSpPr>
        <p:spPr bwMode="auto">
          <a:xfrm>
            <a:off x="2741613" y="2895600"/>
            <a:ext cx="14287" cy="2717800"/>
          </a:xfrm>
          <a:custGeom>
            <a:avLst/>
            <a:gdLst>
              <a:gd name="T0" fmla="*/ 7 w 7"/>
              <a:gd name="T1" fmla="*/ 0 h 1456"/>
              <a:gd name="T2" fmla="*/ 0 w 7"/>
              <a:gd name="T3" fmla="*/ 1456 h 1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456">
                <a:moveTo>
                  <a:pt x="7" y="0"/>
                </a:moveTo>
                <a:lnTo>
                  <a:pt x="0" y="1456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40724" name="Group 20"/>
          <p:cNvGrpSpPr>
            <a:grpSpLocks/>
          </p:cNvGrpSpPr>
          <p:nvPr/>
        </p:nvGrpSpPr>
        <p:grpSpPr bwMode="auto">
          <a:xfrm>
            <a:off x="858838" y="4848225"/>
            <a:ext cx="3859212" cy="1436688"/>
            <a:chOff x="912" y="3214"/>
            <a:chExt cx="1872" cy="962"/>
          </a:xfrm>
        </p:grpSpPr>
        <p:sp>
          <p:nvSpPr>
            <p:cNvPr id="840725" name="Arc 21"/>
            <p:cNvSpPr>
              <a:spLocks/>
            </p:cNvSpPr>
            <p:nvPr/>
          </p:nvSpPr>
          <p:spPr bwMode="auto">
            <a:xfrm rot="5400000">
              <a:off x="1607" y="2999"/>
              <a:ext cx="482" cy="1872"/>
            </a:xfrm>
            <a:custGeom>
              <a:avLst/>
              <a:gdLst>
                <a:gd name="G0" fmla="+- 96 0 0"/>
                <a:gd name="G1" fmla="+- 21600 0 0"/>
                <a:gd name="G2" fmla="+- 21600 0 0"/>
                <a:gd name="T0" fmla="*/ 96 w 21696"/>
                <a:gd name="T1" fmla="*/ 0 h 43200"/>
                <a:gd name="T2" fmla="*/ 0 w 21696"/>
                <a:gd name="T3" fmla="*/ 43200 h 43200"/>
                <a:gd name="T4" fmla="*/ 96 w 2169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6" h="43200" fill="none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</a:path>
                <a:path w="21696" h="43200" stroke="0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  <a:lnTo>
                    <a:pt x="9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0726" name="Arc 22"/>
            <p:cNvSpPr>
              <a:spLocks/>
            </p:cNvSpPr>
            <p:nvPr/>
          </p:nvSpPr>
          <p:spPr bwMode="auto">
            <a:xfrm rot="16200000" flipV="1">
              <a:off x="1607" y="2519"/>
              <a:ext cx="482" cy="1872"/>
            </a:xfrm>
            <a:custGeom>
              <a:avLst/>
              <a:gdLst>
                <a:gd name="G0" fmla="+- 96 0 0"/>
                <a:gd name="G1" fmla="+- 21600 0 0"/>
                <a:gd name="G2" fmla="+- 21600 0 0"/>
                <a:gd name="T0" fmla="*/ 96 w 21696"/>
                <a:gd name="T1" fmla="*/ 0 h 43200"/>
                <a:gd name="T2" fmla="*/ 0 w 21696"/>
                <a:gd name="T3" fmla="*/ 43200 h 43200"/>
                <a:gd name="T4" fmla="*/ 96 w 2169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6" h="43200" fill="none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</a:path>
                <a:path w="21696" h="43200" stroke="0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  <a:lnTo>
                    <a:pt x="9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40727" name="Line 23"/>
          <p:cNvSpPr>
            <a:spLocks noChangeShapeType="1"/>
          </p:cNvSpPr>
          <p:nvPr/>
        </p:nvSpPr>
        <p:spPr bwMode="auto">
          <a:xfrm>
            <a:off x="858838" y="2925763"/>
            <a:ext cx="1587" cy="268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28" name="Line 24"/>
          <p:cNvSpPr>
            <a:spLocks noChangeShapeType="1"/>
          </p:cNvSpPr>
          <p:nvPr/>
        </p:nvSpPr>
        <p:spPr bwMode="auto">
          <a:xfrm>
            <a:off x="4718050" y="2986088"/>
            <a:ext cx="1588" cy="268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50" name="Text Box 46"/>
          <p:cNvSpPr txBox="1">
            <a:spLocks noChangeArrowheads="1"/>
          </p:cNvSpPr>
          <p:nvPr/>
        </p:nvSpPr>
        <p:spPr bwMode="auto">
          <a:xfrm>
            <a:off x="5148064" y="1795988"/>
            <a:ext cx="379350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0" dirty="0" smtClean="0">
                <a:effectLst/>
                <a:latin typeface="Arial" pitchFamily="34" charset="0"/>
                <a:cs typeface="Arial" pitchFamily="34" charset="0"/>
              </a:rPr>
              <a:t>Цилиндр </a:t>
            </a:r>
            <a:r>
              <a:rPr lang="ru-RU" sz="2000" b="0" dirty="0">
                <a:effectLst/>
                <a:latin typeface="Arial" pitchFamily="34" charset="0"/>
                <a:cs typeface="Arial" pitchFamily="34" charset="0"/>
              </a:rPr>
              <a:t>может быть получен путем вращения прямоугольника вокруг одной из его сторон.</a:t>
            </a:r>
            <a:r>
              <a:rPr lang="en-US" sz="2000" b="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>
                <a:effectLst/>
                <a:latin typeface="Arial" pitchFamily="34" charset="0"/>
                <a:cs typeface="Arial" pitchFamily="34" charset="0"/>
              </a:rPr>
              <a:t>На рисунке изображен цилиндр, полученный вращением прямоугольника </a:t>
            </a:r>
            <a:r>
              <a:rPr lang="ru-RU" sz="2000" b="0" i="1" dirty="0">
                <a:effectLst/>
                <a:latin typeface="Arial" pitchFamily="34" charset="0"/>
                <a:cs typeface="Arial" pitchFamily="34" charset="0"/>
              </a:rPr>
              <a:t>АВС</a:t>
            </a:r>
            <a:r>
              <a:rPr lang="en-US" sz="2000" b="0" i="1" dirty="0"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lang="ru-RU" sz="2000" b="0" dirty="0">
                <a:effectLst/>
                <a:latin typeface="Arial" pitchFamily="34" charset="0"/>
                <a:cs typeface="Arial" pitchFamily="34" charset="0"/>
              </a:rPr>
              <a:t> вокруг стороны </a:t>
            </a:r>
            <a:r>
              <a:rPr lang="ru-RU" sz="2000" b="0" i="1" dirty="0">
                <a:effectLst/>
                <a:latin typeface="Arial" pitchFamily="34" charset="0"/>
                <a:cs typeface="Arial" pitchFamily="34" charset="0"/>
              </a:rPr>
              <a:t>АВ</a:t>
            </a:r>
            <a:r>
              <a:rPr lang="ru-RU" sz="2000" b="0" dirty="0">
                <a:effectLst/>
                <a:latin typeface="Arial" pitchFamily="34" charset="0"/>
                <a:cs typeface="Arial" pitchFamily="34" charset="0"/>
              </a:rPr>
              <a:t>. Боковая поверхность образуется вращением стороны </a:t>
            </a:r>
            <a:r>
              <a:rPr lang="ru-RU" sz="2000" b="0" i="1" dirty="0">
                <a:effectLst/>
                <a:latin typeface="Arial" pitchFamily="34" charset="0"/>
                <a:cs typeface="Arial" pitchFamily="34" charset="0"/>
              </a:rPr>
              <a:t>С</a:t>
            </a:r>
            <a:r>
              <a:rPr lang="en-US" sz="2000" b="0" i="1" dirty="0"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lang="ru-RU" sz="2000" b="0" dirty="0">
                <a:effectLst/>
                <a:latin typeface="Arial" pitchFamily="34" charset="0"/>
                <a:cs typeface="Arial" pitchFamily="34" charset="0"/>
              </a:rPr>
              <a:t>, а основания – вращением сторон </a:t>
            </a:r>
            <a:r>
              <a:rPr lang="ru-RU" sz="2000" b="0" i="1" dirty="0">
                <a:effectLst/>
                <a:latin typeface="Arial" pitchFamily="34" charset="0"/>
                <a:cs typeface="Arial" pitchFamily="34" charset="0"/>
              </a:rPr>
              <a:t>ВС</a:t>
            </a:r>
            <a:r>
              <a:rPr lang="ru-RU" sz="2000" b="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smtClean="0">
                <a:effectLst/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0" i="1" dirty="0">
                <a:effectLst/>
                <a:latin typeface="Arial" pitchFamily="34" charset="0"/>
                <a:cs typeface="Arial" pitchFamily="34" charset="0"/>
              </a:rPr>
              <a:t>А</a:t>
            </a:r>
            <a:r>
              <a:rPr lang="en-US" sz="2000" b="0" i="1" dirty="0"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lang="en-US" sz="2000" b="0" dirty="0">
                <a:effectLst/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40752" name="Freeform 48"/>
          <p:cNvSpPr>
            <a:spLocks/>
          </p:cNvSpPr>
          <p:nvPr/>
        </p:nvSpPr>
        <p:spPr bwMode="auto">
          <a:xfrm>
            <a:off x="1524000" y="2895600"/>
            <a:ext cx="1219200" cy="3225800"/>
          </a:xfrm>
          <a:custGeom>
            <a:avLst/>
            <a:gdLst>
              <a:gd name="T0" fmla="*/ 0 w 768"/>
              <a:gd name="T1" fmla="*/ 2016 h 2032"/>
              <a:gd name="T2" fmla="*/ 0 w 768"/>
              <a:gd name="T3" fmla="*/ 336 h 2032"/>
              <a:gd name="T4" fmla="*/ 768 w 768"/>
              <a:gd name="T5" fmla="*/ 0 h 2032"/>
              <a:gd name="T6" fmla="*/ 752 w 768"/>
              <a:gd name="T7" fmla="*/ 1704 h 2032"/>
              <a:gd name="T8" fmla="*/ 16 w 768"/>
              <a:gd name="T9" fmla="*/ 2032 h 2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2032">
                <a:moveTo>
                  <a:pt x="0" y="2016"/>
                </a:moveTo>
                <a:lnTo>
                  <a:pt x="0" y="336"/>
                </a:lnTo>
                <a:lnTo>
                  <a:pt x="768" y="0"/>
                </a:lnTo>
                <a:lnTo>
                  <a:pt x="752" y="1704"/>
                </a:lnTo>
                <a:lnTo>
                  <a:pt x="16" y="203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53" name="Freeform 49"/>
          <p:cNvSpPr>
            <a:spLocks/>
          </p:cNvSpPr>
          <p:nvPr/>
        </p:nvSpPr>
        <p:spPr bwMode="auto">
          <a:xfrm>
            <a:off x="1917700" y="2895600"/>
            <a:ext cx="850900" cy="3340100"/>
          </a:xfrm>
          <a:custGeom>
            <a:avLst/>
            <a:gdLst>
              <a:gd name="T0" fmla="*/ 0 w 536"/>
              <a:gd name="T1" fmla="*/ 2104 h 2104"/>
              <a:gd name="T2" fmla="*/ 0 w 536"/>
              <a:gd name="T3" fmla="*/ 424 h 2104"/>
              <a:gd name="T4" fmla="*/ 536 w 536"/>
              <a:gd name="T5" fmla="*/ 0 h 2104"/>
              <a:gd name="T6" fmla="*/ 528 w 536"/>
              <a:gd name="T7" fmla="*/ 1704 h 2104"/>
              <a:gd name="T8" fmla="*/ 8 w 536"/>
              <a:gd name="T9" fmla="*/ 2104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6" h="2104">
                <a:moveTo>
                  <a:pt x="0" y="2104"/>
                </a:moveTo>
                <a:lnTo>
                  <a:pt x="0" y="424"/>
                </a:lnTo>
                <a:lnTo>
                  <a:pt x="536" y="0"/>
                </a:lnTo>
                <a:lnTo>
                  <a:pt x="528" y="1704"/>
                </a:lnTo>
                <a:lnTo>
                  <a:pt x="8" y="210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54" name="Freeform 50"/>
          <p:cNvSpPr>
            <a:spLocks/>
          </p:cNvSpPr>
          <p:nvPr/>
        </p:nvSpPr>
        <p:spPr bwMode="auto">
          <a:xfrm>
            <a:off x="2387600" y="2921000"/>
            <a:ext cx="393700" cy="3365500"/>
          </a:xfrm>
          <a:custGeom>
            <a:avLst/>
            <a:gdLst>
              <a:gd name="T0" fmla="*/ 8 w 248"/>
              <a:gd name="T1" fmla="*/ 2096 h 2120"/>
              <a:gd name="T2" fmla="*/ 8 w 248"/>
              <a:gd name="T3" fmla="*/ 440 h 2120"/>
              <a:gd name="T4" fmla="*/ 208 w 248"/>
              <a:gd name="T5" fmla="*/ 0 h 2120"/>
              <a:gd name="T6" fmla="*/ 248 w 248"/>
              <a:gd name="T7" fmla="*/ 1712 h 2120"/>
              <a:gd name="T8" fmla="*/ 0 w 248"/>
              <a:gd name="T9" fmla="*/ 2120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2120">
                <a:moveTo>
                  <a:pt x="8" y="2096"/>
                </a:moveTo>
                <a:lnTo>
                  <a:pt x="8" y="440"/>
                </a:lnTo>
                <a:lnTo>
                  <a:pt x="208" y="0"/>
                </a:lnTo>
                <a:lnTo>
                  <a:pt x="248" y="1712"/>
                </a:lnTo>
                <a:lnTo>
                  <a:pt x="0" y="2120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55" name="Freeform 51"/>
          <p:cNvSpPr>
            <a:spLocks/>
          </p:cNvSpPr>
          <p:nvPr/>
        </p:nvSpPr>
        <p:spPr bwMode="auto">
          <a:xfrm>
            <a:off x="2717800" y="2882900"/>
            <a:ext cx="190500" cy="3416300"/>
          </a:xfrm>
          <a:custGeom>
            <a:avLst/>
            <a:gdLst>
              <a:gd name="T0" fmla="*/ 120 w 120"/>
              <a:gd name="T1" fmla="*/ 2152 h 2152"/>
              <a:gd name="T2" fmla="*/ 120 w 120"/>
              <a:gd name="T3" fmla="*/ 480 h 2152"/>
              <a:gd name="T4" fmla="*/ 32 w 120"/>
              <a:gd name="T5" fmla="*/ 0 h 2152"/>
              <a:gd name="T6" fmla="*/ 0 w 120"/>
              <a:gd name="T7" fmla="*/ 1728 h 2152"/>
              <a:gd name="T8" fmla="*/ 120 w 120"/>
              <a:gd name="T9" fmla="*/ 2136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2152">
                <a:moveTo>
                  <a:pt x="120" y="2152"/>
                </a:moveTo>
                <a:lnTo>
                  <a:pt x="120" y="480"/>
                </a:lnTo>
                <a:lnTo>
                  <a:pt x="32" y="0"/>
                </a:lnTo>
                <a:lnTo>
                  <a:pt x="0" y="1728"/>
                </a:lnTo>
                <a:lnTo>
                  <a:pt x="120" y="213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56" name="Freeform 52"/>
          <p:cNvSpPr>
            <a:spLocks/>
          </p:cNvSpPr>
          <p:nvPr/>
        </p:nvSpPr>
        <p:spPr bwMode="auto">
          <a:xfrm>
            <a:off x="2743200" y="2882900"/>
            <a:ext cx="571500" cy="3441700"/>
          </a:xfrm>
          <a:custGeom>
            <a:avLst/>
            <a:gdLst>
              <a:gd name="T0" fmla="*/ 360 w 360"/>
              <a:gd name="T1" fmla="*/ 2168 h 2168"/>
              <a:gd name="T2" fmla="*/ 360 w 360"/>
              <a:gd name="T3" fmla="*/ 496 h 2168"/>
              <a:gd name="T4" fmla="*/ 8 w 360"/>
              <a:gd name="T5" fmla="*/ 0 h 2168"/>
              <a:gd name="T6" fmla="*/ 0 w 360"/>
              <a:gd name="T7" fmla="*/ 1712 h 2168"/>
              <a:gd name="T8" fmla="*/ 360 w 360"/>
              <a:gd name="T9" fmla="*/ 2152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" h="2168">
                <a:moveTo>
                  <a:pt x="360" y="2168"/>
                </a:moveTo>
                <a:lnTo>
                  <a:pt x="360" y="496"/>
                </a:lnTo>
                <a:lnTo>
                  <a:pt x="8" y="0"/>
                </a:lnTo>
                <a:lnTo>
                  <a:pt x="0" y="1712"/>
                </a:lnTo>
                <a:lnTo>
                  <a:pt x="360" y="215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57" name="Freeform 53"/>
          <p:cNvSpPr>
            <a:spLocks/>
          </p:cNvSpPr>
          <p:nvPr/>
        </p:nvSpPr>
        <p:spPr bwMode="auto">
          <a:xfrm>
            <a:off x="2743200" y="2895600"/>
            <a:ext cx="952500" cy="3352800"/>
          </a:xfrm>
          <a:custGeom>
            <a:avLst/>
            <a:gdLst>
              <a:gd name="T0" fmla="*/ 600 w 600"/>
              <a:gd name="T1" fmla="*/ 2112 h 2112"/>
              <a:gd name="T2" fmla="*/ 600 w 600"/>
              <a:gd name="T3" fmla="*/ 440 h 2112"/>
              <a:gd name="T4" fmla="*/ 0 w 600"/>
              <a:gd name="T5" fmla="*/ 0 h 2112"/>
              <a:gd name="T6" fmla="*/ 8 w 600"/>
              <a:gd name="T7" fmla="*/ 1728 h 2112"/>
              <a:gd name="T8" fmla="*/ 600 w 600"/>
              <a:gd name="T9" fmla="*/ 2096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2112">
                <a:moveTo>
                  <a:pt x="600" y="2112"/>
                </a:moveTo>
                <a:lnTo>
                  <a:pt x="600" y="440"/>
                </a:lnTo>
                <a:lnTo>
                  <a:pt x="0" y="0"/>
                </a:lnTo>
                <a:lnTo>
                  <a:pt x="8" y="1728"/>
                </a:lnTo>
                <a:lnTo>
                  <a:pt x="600" y="209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58" name="Freeform 54"/>
          <p:cNvSpPr>
            <a:spLocks/>
          </p:cNvSpPr>
          <p:nvPr/>
        </p:nvSpPr>
        <p:spPr bwMode="auto">
          <a:xfrm>
            <a:off x="2743200" y="2908300"/>
            <a:ext cx="1333500" cy="3200400"/>
          </a:xfrm>
          <a:custGeom>
            <a:avLst/>
            <a:gdLst>
              <a:gd name="T0" fmla="*/ 840 w 840"/>
              <a:gd name="T1" fmla="*/ 2008 h 2016"/>
              <a:gd name="T2" fmla="*/ 816 w 840"/>
              <a:gd name="T3" fmla="*/ 360 h 2016"/>
              <a:gd name="T4" fmla="*/ 8 w 840"/>
              <a:gd name="T5" fmla="*/ 0 h 2016"/>
              <a:gd name="T6" fmla="*/ 0 w 840"/>
              <a:gd name="T7" fmla="*/ 1720 h 2016"/>
              <a:gd name="T8" fmla="*/ 832 w 840"/>
              <a:gd name="T9" fmla="*/ 2016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0" h="2016">
                <a:moveTo>
                  <a:pt x="840" y="2008"/>
                </a:moveTo>
                <a:lnTo>
                  <a:pt x="816" y="360"/>
                </a:lnTo>
                <a:lnTo>
                  <a:pt x="8" y="0"/>
                </a:lnTo>
                <a:lnTo>
                  <a:pt x="0" y="1720"/>
                </a:lnTo>
                <a:lnTo>
                  <a:pt x="832" y="201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59" name="Freeform 55"/>
          <p:cNvSpPr>
            <a:spLocks/>
          </p:cNvSpPr>
          <p:nvPr/>
        </p:nvSpPr>
        <p:spPr bwMode="auto">
          <a:xfrm>
            <a:off x="2730500" y="2908300"/>
            <a:ext cx="1727200" cy="3048000"/>
          </a:xfrm>
          <a:custGeom>
            <a:avLst/>
            <a:gdLst>
              <a:gd name="T0" fmla="*/ 1088 w 1088"/>
              <a:gd name="T1" fmla="*/ 1912 h 1920"/>
              <a:gd name="T2" fmla="*/ 1064 w 1088"/>
              <a:gd name="T3" fmla="*/ 264 h 1920"/>
              <a:gd name="T4" fmla="*/ 0 w 1088"/>
              <a:gd name="T5" fmla="*/ 0 h 1920"/>
              <a:gd name="T6" fmla="*/ 8 w 1088"/>
              <a:gd name="T7" fmla="*/ 1704 h 1920"/>
              <a:gd name="T8" fmla="*/ 1080 w 1088"/>
              <a:gd name="T9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1920">
                <a:moveTo>
                  <a:pt x="1088" y="1912"/>
                </a:moveTo>
                <a:lnTo>
                  <a:pt x="1064" y="264"/>
                </a:lnTo>
                <a:lnTo>
                  <a:pt x="0" y="0"/>
                </a:lnTo>
                <a:lnTo>
                  <a:pt x="8" y="1704"/>
                </a:lnTo>
                <a:lnTo>
                  <a:pt x="1080" y="1920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60" name="Freeform 56"/>
          <p:cNvSpPr>
            <a:spLocks/>
          </p:cNvSpPr>
          <p:nvPr/>
        </p:nvSpPr>
        <p:spPr bwMode="auto">
          <a:xfrm>
            <a:off x="2755900" y="2895600"/>
            <a:ext cx="1968500" cy="2743200"/>
          </a:xfrm>
          <a:custGeom>
            <a:avLst/>
            <a:gdLst>
              <a:gd name="T0" fmla="*/ 1240 w 1240"/>
              <a:gd name="T1" fmla="*/ 1720 h 1728"/>
              <a:gd name="T2" fmla="*/ 1224 w 1240"/>
              <a:gd name="T3" fmla="*/ 56 h 1728"/>
              <a:gd name="T4" fmla="*/ 8 w 1240"/>
              <a:gd name="T5" fmla="*/ 0 h 1728"/>
              <a:gd name="T6" fmla="*/ 0 w 1240"/>
              <a:gd name="T7" fmla="*/ 1704 h 1728"/>
              <a:gd name="T8" fmla="*/ 1232 w 1240"/>
              <a:gd name="T9" fmla="*/ 1728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0" h="1728">
                <a:moveTo>
                  <a:pt x="1240" y="1720"/>
                </a:moveTo>
                <a:lnTo>
                  <a:pt x="1224" y="56"/>
                </a:lnTo>
                <a:lnTo>
                  <a:pt x="8" y="0"/>
                </a:lnTo>
                <a:lnTo>
                  <a:pt x="0" y="1704"/>
                </a:lnTo>
                <a:lnTo>
                  <a:pt x="1232" y="1728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61" name="Freeform 57"/>
          <p:cNvSpPr>
            <a:spLocks/>
          </p:cNvSpPr>
          <p:nvPr/>
        </p:nvSpPr>
        <p:spPr bwMode="auto">
          <a:xfrm>
            <a:off x="2755900" y="2527300"/>
            <a:ext cx="1651000" cy="3086100"/>
          </a:xfrm>
          <a:custGeom>
            <a:avLst/>
            <a:gdLst>
              <a:gd name="T0" fmla="*/ 1040 w 1040"/>
              <a:gd name="T1" fmla="*/ 1664 h 1944"/>
              <a:gd name="T2" fmla="*/ 1024 w 1040"/>
              <a:gd name="T3" fmla="*/ 0 h 1944"/>
              <a:gd name="T4" fmla="*/ 0 w 1040"/>
              <a:gd name="T5" fmla="*/ 232 h 1944"/>
              <a:gd name="T6" fmla="*/ 0 w 1040"/>
              <a:gd name="T7" fmla="*/ 1944 h 1944"/>
              <a:gd name="T8" fmla="*/ 1032 w 1040"/>
              <a:gd name="T9" fmla="*/ 1672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1944">
                <a:moveTo>
                  <a:pt x="1040" y="1664"/>
                </a:moveTo>
                <a:lnTo>
                  <a:pt x="1024" y="0"/>
                </a:lnTo>
                <a:lnTo>
                  <a:pt x="0" y="232"/>
                </a:lnTo>
                <a:lnTo>
                  <a:pt x="0" y="1944"/>
                </a:lnTo>
                <a:lnTo>
                  <a:pt x="1032" y="1672"/>
                </a:lnTo>
              </a:path>
            </a:pathLst>
          </a:custGeom>
          <a:gradFill rotWithShape="1">
            <a:gsLst>
              <a:gs pos="0">
                <a:schemeClr val="bg1">
                  <a:alpha val="32001"/>
                </a:schemeClr>
              </a:gs>
              <a:gs pos="100000">
                <a:srgbClr val="0033CC">
                  <a:alpha val="32001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62" name="Freeform 58"/>
          <p:cNvSpPr>
            <a:spLocks/>
          </p:cNvSpPr>
          <p:nvPr/>
        </p:nvSpPr>
        <p:spPr bwMode="auto">
          <a:xfrm>
            <a:off x="2755900" y="2286000"/>
            <a:ext cx="952500" cy="3340100"/>
          </a:xfrm>
          <a:custGeom>
            <a:avLst/>
            <a:gdLst>
              <a:gd name="T0" fmla="*/ 600 w 600"/>
              <a:gd name="T1" fmla="*/ 1664 h 2104"/>
              <a:gd name="T2" fmla="*/ 584 w 600"/>
              <a:gd name="T3" fmla="*/ 0 h 2104"/>
              <a:gd name="T4" fmla="*/ 0 w 600"/>
              <a:gd name="T5" fmla="*/ 384 h 2104"/>
              <a:gd name="T6" fmla="*/ 0 w 600"/>
              <a:gd name="T7" fmla="*/ 2104 h 2104"/>
              <a:gd name="T8" fmla="*/ 592 w 600"/>
              <a:gd name="T9" fmla="*/ 1672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2104">
                <a:moveTo>
                  <a:pt x="600" y="1664"/>
                </a:moveTo>
                <a:lnTo>
                  <a:pt x="584" y="0"/>
                </a:lnTo>
                <a:lnTo>
                  <a:pt x="0" y="384"/>
                </a:lnTo>
                <a:lnTo>
                  <a:pt x="0" y="2104"/>
                </a:lnTo>
                <a:lnTo>
                  <a:pt x="592" y="167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63" name="Freeform 59"/>
          <p:cNvSpPr>
            <a:spLocks/>
          </p:cNvSpPr>
          <p:nvPr/>
        </p:nvSpPr>
        <p:spPr bwMode="auto">
          <a:xfrm>
            <a:off x="2730500" y="2209800"/>
            <a:ext cx="355600" cy="3390900"/>
          </a:xfrm>
          <a:custGeom>
            <a:avLst/>
            <a:gdLst>
              <a:gd name="T0" fmla="*/ 224 w 224"/>
              <a:gd name="T1" fmla="*/ 1664 h 2136"/>
              <a:gd name="T2" fmla="*/ 208 w 224"/>
              <a:gd name="T3" fmla="*/ 0 h 2136"/>
              <a:gd name="T4" fmla="*/ 0 w 224"/>
              <a:gd name="T5" fmla="*/ 432 h 2136"/>
              <a:gd name="T6" fmla="*/ 24 w 224"/>
              <a:gd name="T7" fmla="*/ 2136 h 2136"/>
              <a:gd name="T8" fmla="*/ 216 w 224"/>
              <a:gd name="T9" fmla="*/ 1672 h 2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2136">
                <a:moveTo>
                  <a:pt x="224" y="1664"/>
                </a:moveTo>
                <a:lnTo>
                  <a:pt x="208" y="0"/>
                </a:lnTo>
                <a:lnTo>
                  <a:pt x="0" y="432"/>
                </a:lnTo>
                <a:lnTo>
                  <a:pt x="24" y="2136"/>
                </a:lnTo>
                <a:lnTo>
                  <a:pt x="216" y="167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64" name="Freeform 60"/>
          <p:cNvSpPr>
            <a:spLocks/>
          </p:cNvSpPr>
          <p:nvPr/>
        </p:nvSpPr>
        <p:spPr bwMode="auto">
          <a:xfrm>
            <a:off x="2387600" y="2209800"/>
            <a:ext cx="368300" cy="3429000"/>
          </a:xfrm>
          <a:custGeom>
            <a:avLst/>
            <a:gdLst>
              <a:gd name="T0" fmla="*/ 16 w 232"/>
              <a:gd name="T1" fmla="*/ 1664 h 2160"/>
              <a:gd name="T2" fmla="*/ 0 w 232"/>
              <a:gd name="T3" fmla="*/ 0 h 2160"/>
              <a:gd name="T4" fmla="*/ 232 w 232"/>
              <a:gd name="T5" fmla="*/ 432 h 2160"/>
              <a:gd name="T6" fmla="*/ 224 w 232"/>
              <a:gd name="T7" fmla="*/ 2160 h 2160"/>
              <a:gd name="T8" fmla="*/ 8 w 232"/>
              <a:gd name="T9" fmla="*/ 167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2160">
                <a:moveTo>
                  <a:pt x="16" y="1664"/>
                </a:moveTo>
                <a:lnTo>
                  <a:pt x="0" y="0"/>
                </a:lnTo>
                <a:lnTo>
                  <a:pt x="232" y="432"/>
                </a:lnTo>
                <a:lnTo>
                  <a:pt x="224" y="2160"/>
                </a:lnTo>
                <a:lnTo>
                  <a:pt x="8" y="1672"/>
                </a:lnTo>
              </a:path>
            </a:pathLst>
          </a:custGeom>
          <a:gradFill rotWithShape="1">
            <a:gsLst>
              <a:gs pos="0">
                <a:schemeClr val="bg1">
                  <a:alpha val="32001"/>
                </a:schemeClr>
              </a:gs>
              <a:gs pos="100000">
                <a:srgbClr val="0033CC">
                  <a:alpha val="32001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65" name="Freeform 61"/>
          <p:cNvSpPr>
            <a:spLocks/>
          </p:cNvSpPr>
          <p:nvPr/>
        </p:nvSpPr>
        <p:spPr bwMode="auto">
          <a:xfrm>
            <a:off x="1905000" y="2286000"/>
            <a:ext cx="850900" cy="3340100"/>
          </a:xfrm>
          <a:custGeom>
            <a:avLst/>
            <a:gdLst>
              <a:gd name="T0" fmla="*/ 16 w 536"/>
              <a:gd name="T1" fmla="*/ 1664 h 2104"/>
              <a:gd name="T2" fmla="*/ 0 w 536"/>
              <a:gd name="T3" fmla="*/ 0 h 2104"/>
              <a:gd name="T4" fmla="*/ 536 w 536"/>
              <a:gd name="T5" fmla="*/ 386 h 2104"/>
              <a:gd name="T6" fmla="*/ 528 w 536"/>
              <a:gd name="T7" fmla="*/ 2104 h 2104"/>
              <a:gd name="T8" fmla="*/ 8 w 536"/>
              <a:gd name="T9" fmla="*/ 1672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6" h="2104">
                <a:moveTo>
                  <a:pt x="16" y="1664"/>
                </a:moveTo>
                <a:lnTo>
                  <a:pt x="0" y="0"/>
                </a:lnTo>
                <a:lnTo>
                  <a:pt x="536" y="386"/>
                </a:lnTo>
                <a:lnTo>
                  <a:pt x="528" y="2104"/>
                </a:lnTo>
                <a:lnTo>
                  <a:pt x="8" y="167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66" name="Freeform 62"/>
          <p:cNvSpPr>
            <a:spLocks/>
          </p:cNvSpPr>
          <p:nvPr/>
        </p:nvSpPr>
        <p:spPr bwMode="auto">
          <a:xfrm>
            <a:off x="1371600" y="2438400"/>
            <a:ext cx="1389063" cy="3187700"/>
          </a:xfrm>
          <a:custGeom>
            <a:avLst/>
            <a:gdLst>
              <a:gd name="T0" fmla="*/ 16 w 875"/>
              <a:gd name="T1" fmla="*/ 1664 h 2008"/>
              <a:gd name="T2" fmla="*/ 0 w 875"/>
              <a:gd name="T3" fmla="*/ 0 h 2008"/>
              <a:gd name="T4" fmla="*/ 875 w 875"/>
              <a:gd name="T5" fmla="*/ 291 h 2008"/>
              <a:gd name="T6" fmla="*/ 872 w 875"/>
              <a:gd name="T7" fmla="*/ 2008 h 2008"/>
              <a:gd name="T8" fmla="*/ 8 w 875"/>
              <a:gd name="T9" fmla="*/ 1672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5" h="2008">
                <a:moveTo>
                  <a:pt x="16" y="1664"/>
                </a:moveTo>
                <a:lnTo>
                  <a:pt x="0" y="0"/>
                </a:lnTo>
                <a:lnTo>
                  <a:pt x="875" y="291"/>
                </a:lnTo>
                <a:lnTo>
                  <a:pt x="872" y="2008"/>
                </a:lnTo>
                <a:lnTo>
                  <a:pt x="8" y="167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67" name="Freeform 63"/>
          <p:cNvSpPr>
            <a:spLocks/>
          </p:cNvSpPr>
          <p:nvPr/>
        </p:nvSpPr>
        <p:spPr bwMode="auto">
          <a:xfrm>
            <a:off x="990600" y="2667000"/>
            <a:ext cx="1766888" cy="2994025"/>
          </a:xfrm>
          <a:custGeom>
            <a:avLst/>
            <a:gdLst>
              <a:gd name="T0" fmla="*/ 16 w 1113"/>
              <a:gd name="T1" fmla="*/ 1664 h 1886"/>
              <a:gd name="T2" fmla="*/ 0 w 1113"/>
              <a:gd name="T3" fmla="*/ 0 h 1886"/>
              <a:gd name="T4" fmla="*/ 1113 w 1113"/>
              <a:gd name="T5" fmla="*/ 139 h 1886"/>
              <a:gd name="T6" fmla="*/ 1104 w 1113"/>
              <a:gd name="T7" fmla="*/ 1886 h 1886"/>
              <a:gd name="T8" fmla="*/ 8 w 1113"/>
              <a:gd name="T9" fmla="*/ 1672 h 1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3" h="1886">
                <a:moveTo>
                  <a:pt x="16" y="1664"/>
                </a:moveTo>
                <a:lnTo>
                  <a:pt x="0" y="0"/>
                </a:lnTo>
                <a:lnTo>
                  <a:pt x="1113" y="139"/>
                </a:lnTo>
                <a:lnTo>
                  <a:pt x="1104" y="1886"/>
                </a:lnTo>
                <a:lnTo>
                  <a:pt x="8" y="167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07" name="Freeform 3"/>
          <p:cNvSpPr>
            <a:spLocks/>
          </p:cNvSpPr>
          <p:nvPr/>
        </p:nvSpPr>
        <p:spPr bwMode="auto">
          <a:xfrm>
            <a:off x="838200" y="2895600"/>
            <a:ext cx="3906838" cy="3403600"/>
          </a:xfrm>
          <a:custGeom>
            <a:avLst/>
            <a:gdLst>
              <a:gd name="T0" fmla="*/ 10 w 1895"/>
              <a:gd name="T1" fmla="*/ 64 h 1824"/>
              <a:gd name="T2" fmla="*/ 122 w 1895"/>
              <a:gd name="T3" fmla="*/ 196 h 1824"/>
              <a:gd name="T4" fmla="*/ 354 w 1895"/>
              <a:gd name="T5" fmla="*/ 312 h 1824"/>
              <a:gd name="T6" fmla="*/ 548 w 1895"/>
              <a:gd name="T7" fmla="*/ 366 h 1824"/>
              <a:gd name="T8" fmla="*/ 874 w 1895"/>
              <a:gd name="T9" fmla="*/ 400 h 1824"/>
              <a:gd name="T10" fmla="*/ 1342 w 1895"/>
              <a:gd name="T11" fmla="*/ 366 h 1824"/>
              <a:gd name="T12" fmla="*/ 1646 w 1895"/>
              <a:gd name="T13" fmla="*/ 270 h 1824"/>
              <a:gd name="T14" fmla="*/ 1824 w 1895"/>
              <a:gd name="T15" fmla="*/ 150 h 1824"/>
              <a:gd name="T16" fmla="*/ 1876 w 1895"/>
              <a:gd name="T17" fmla="*/ 64 h 1824"/>
              <a:gd name="T18" fmla="*/ 1882 w 1895"/>
              <a:gd name="T19" fmla="*/ 16 h 1824"/>
              <a:gd name="T20" fmla="*/ 1882 w 1895"/>
              <a:gd name="T21" fmla="*/ 160 h 1824"/>
              <a:gd name="T22" fmla="*/ 1882 w 1895"/>
              <a:gd name="T23" fmla="*/ 640 h 1824"/>
              <a:gd name="T24" fmla="*/ 1882 w 1895"/>
              <a:gd name="T25" fmla="*/ 1264 h 1824"/>
              <a:gd name="T26" fmla="*/ 1882 w 1895"/>
              <a:gd name="T27" fmla="*/ 1456 h 1824"/>
              <a:gd name="T28" fmla="*/ 1806 w 1895"/>
              <a:gd name="T29" fmla="*/ 1584 h 1824"/>
              <a:gd name="T30" fmla="*/ 1560 w 1895"/>
              <a:gd name="T31" fmla="*/ 1722 h 1824"/>
              <a:gd name="T32" fmla="*/ 1174 w 1895"/>
              <a:gd name="T33" fmla="*/ 1802 h 1824"/>
              <a:gd name="T34" fmla="*/ 778 w 1895"/>
              <a:gd name="T35" fmla="*/ 1812 h 1824"/>
              <a:gd name="T36" fmla="*/ 352 w 1895"/>
              <a:gd name="T37" fmla="*/ 1732 h 1824"/>
              <a:gd name="T38" fmla="*/ 158 w 1895"/>
              <a:gd name="T39" fmla="*/ 1642 h 1824"/>
              <a:gd name="T40" fmla="*/ 58 w 1895"/>
              <a:gd name="T41" fmla="*/ 1552 h 1824"/>
              <a:gd name="T42" fmla="*/ 8 w 1895"/>
              <a:gd name="T43" fmla="*/ 1450 h 1824"/>
              <a:gd name="T44" fmla="*/ 10 w 1895"/>
              <a:gd name="T45" fmla="*/ 1360 h 1824"/>
              <a:gd name="T46" fmla="*/ 10 w 1895"/>
              <a:gd name="T47" fmla="*/ 1024 h 1824"/>
              <a:gd name="T48" fmla="*/ 10 w 1895"/>
              <a:gd name="T49" fmla="*/ 448 h 1824"/>
              <a:gd name="T50" fmla="*/ 10 w 1895"/>
              <a:gd name="T51" fmla="*/ 16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95" h="1824">
                <a:moveTo>
                  <a:pt x="10" y="64"/>
                </a:moveTo>
                <a:cubicBezTo>
                  <a:pt x="29" y="86"/>
                  <a:pt x="65" y="155"/>
                  <a:pt x="122" y="196"/>
                </a:cubicBezTo>
                <a:cubicBezTo>
                  <a:pt x="179" y="237"/>
                  <a:pt x="283" y="284"/>
                  <a:pt x="354" y="312"/>
                </a:cubicBezTo>
                <a:cubicBezTo>
                  <a:pt x="425" y="340"/>
                  <a:pt x="461" y="351"/>
                  <a:pt x="548" y="366"/>
                </a:cubicBezTo>
                <a:cubicBezTo>
                  <a:pt x="635" y="381"/>
                  <a:pt x="742" y="400"/>
                  <a:pt x="874" y="400"/>
                </a:cubicBezTo>
                <a:cubicBezTo>
                  <a:pt x="1006" y="400"/>
                  <a:pt x="1213" y="388"/>
                  <a:pt x="1342" y="366"/>
                </a:cubicBezTo>
                <a:cubicBezTo>
                  <a:pt x="1471" y="344"/>
                  <a:pt x="1566" y="306"/>
                  <a:pt x="1646" y="270"/>
                </a:cubicBezTo>
                <a:cubicBezTo>
                  <a:pt x="1726" y="234"/>
                  <a:pt x="1786" y="184"/>
                  <a:pt x="1824" y="150"/>
                </a:cubicBezTo>
                <a:cubicBezTo>
                  <a:pt x="1862" y="116"/>
                  <a:pt x="1866" y="86"/>
                  <a:pt x="1876" y="64"/>
                </a:cubicBezTo>
                <a:cubicBezTo>
                  <a:pt x="1886" y="42"/>
                  <a:pt x="1881" y="0"/>
                  <a:pt x="1882" y="16"/>
                </a:cubicBezTo>
                <a:cubicBezTo>
                  <a:pt x="1883" y="32"/>
                  <a:pt x="1882" y="56"/>
                  <a:pt x="1882" y="160"/>
                </a:cubicBezTo>
                <a:cubicBezTo>
                  <a:pt x="1882" y="264"/>
                  <a:pt x="1882" y="456"/>
                  <a:pt x="1882" y="640"/>
                </a:cubicBezTo>
                <a:cubicBezTo>
                  <a:pt x="1882" y="824"/>
                  <a:pt x="1882" y="1128"/>
                  <a:pt x="1882" y="1264"/>
                </a:cubicBezTo>
                <a:cubicBezTo>
                  <a:pt x="1882" y="1400"/>
                  <a:pt x="1895" y="1403"/>
                  <a:pt x="1882" y="1456"/>
                </a:cubicBezTo>
                <a:cubicBezTo>
                  <a:pt x="1869" y="1509"/>
                  <a:pt x="1860" y="1540"/>
                  <a:pt x="1806" y="1584"/>
                </a:cubicBezTo>
                <a:cubicBezTo>
                  <a:pt x="1752" y="1628"/>
                  <a:pt x="1665" y="1686"/>
                  <a:pt x="1560" y="1722"/>
                </a:cubicBezTo>
                <a:cubicBezTo>
                  <a:pt x="1455" y="1758"/>
                  <a:pt x="1304" y="1787"/>
                  <a:pt x="1174" y="1802"/>
                </a:cubicBezTo>
                <a:cubicBezTo>
                  <a:pt x="1044" y="1817"/>
                  <a:pt x="915" y="1824"/>
                  <a:pt x="778" y="1812"/>
                </a:cubicBezTo>
                <a:cubicBezTo>
                  <a:pt x="641" y="1800"/>
                  <a:pt x="455" y="1760"/>
                  <a:pt x="352" y="1732"/>
                </a:cubicBezTo>
                <a:cubicBezTo>
                  <a:pt x="249" y="1704"/>
                  <a:pt x="207" y="1672"/>
                  <a:pt x="158" y="1642"/>
                </a:cubicBezTo>
                <a:cubicBezTo>
                  <a:pt x="109" y="1612"/>
                  <a:pt x="83" y="1584"/>
                  <a:pt x="58" y="1552"/>
                </a:cubicBezTo>
                <a:cubicBezTo>
                  <a:pt x="33" y="1520"/>
                  <a:pt x="16" y="1482"/>
                  <a:pt x="8" y="1450"/>
                </a:cubicBezTo>
                <a:cubicBezTo>
                  <a:pt x="0" y="1418"/>
                  <a:pt x="10" y="1431"/>
                  <a:pt x="10" y="1360"/>
                </a:cubicBezTo>
                <a:cubicBezTo>
                  <a:pt x="10" y="1289"/>
                  <a:pt x="10" y="1176"/>
                  <a:pt x="10" y="1024"/>
                </a:cubicBezTo>
                <a:cubicBezTo>
                  <a:pt x="10" y="872"/>
                  <a:pt x="10" y="616"/>
                  <a:pt x="10" y="448"/>
                </a:cubicBezTo>
                <a:cubicBezTo>
                  <a:pt x="10" y="280"/>
                  <a:pt x="10" y="148"/>
                  <a:pt x="10" y="16"/>
                </a:cubicBezTo>
              </a:path>
            </a:pathLst>
          </a:custGeom>
          <a:gradFill rotWithShape="1">
            <a:gsLst>
              <a:gs pos="0">
                <a:schemeClr val="accent1">
                  <a:alpha val="41000"/>
                </a:schemeClr>
              </a:gs>
              <a:gs pos="50000">
                <a:schemeClr val="bg1">
                  <a:alpha val="37000"/>
                </a:schemeClr>
              </a:gs>
              <a:gs pos="100000">
                <a:schemeClr val="accent1">
                  <a:alpha val="41000"/>
                </a:schemeClr>
              </a:gs>
            </a:gsLst>
            <a:lin ang="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0732" name="Arc 28"/>
          <p:cNvSpPr>
            <a:spLocks/>
          </p:cNvSpPr>
          <p:nvPr/>
        </p:nvSpPr>
        <p:spPr bwMode="auto">
          <a:xfrm rot="5400000">
            <a:off x="2078037" y="1003301"/>
            <a:ext cx="1433513" cy="38592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2905 w 43200"/>
              <a:gd name="T1" fmla="*/ 39 h 43200"/>
              <a:gd name="T2" fmla="*/ 22498 w 43200"/>
              <a:gd name="T3" fmla="*/ 1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2904" y="39"/>
                </a:moveTo>
                <a:cubicBezTo>
                  <a:pt x="34306" y="729"/>
                  <a:pt x="43200" y="10177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99" y="-1"/>
                  <a:pt x="22198" y="6"/>
                  <a:pt x="22498" y="18"/>
                </a:cubicBezTo>
              </a:path>
              <a:path w="43200" h="43200" stroke="0" extrusionOk="0">
                <a:moveTo>
                  <a:pt x="22904" y="39"/>
                </a:moveTo>
                <a:cubicBezTo>
                  <a:pt x="34306" y="729"/>
                  <a:pt x="43200" y="10177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99" y="-1"/>
                  <a:pt x="22198" y="6"/>
                  <a:pt x="22498" y="18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chemeClr val="accent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0720" name="Text Box 16"/>
          <p:cNvSpPr txBox="1">
            <a:spLocks noChangeArrowheads="1"/>
          </p:cNvSpPr>
          <p:nvPr/>
        </p:nvSpPr>
        <p:spPr bwMode="auto">
          <a:xfrm>
            <a:off x="1060376" y="2852410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D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0722" name="Text Box 18"/>
          <p:cNvSpPr txBox="1">
            <a:spLocks noChangeArrowheads="1"/>
          </p:cNvSpPr>
          <p:nvPr/>
        </p:nvSpPr>
        <p:spPr bwMode="auto">
          <a:xfrm>
            <a:off x="2743200" y="2590800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457200" y="460985"/>
            <a:ext cx="8229600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Тело вращения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3" descr="C:\Users\Марина\Desktop\Картинки к призентациям\10247_html_16e5d666.png"/>
          <p:cNvPicPr>
            <a:picLocks noChangeAspect="1" noChangeArrowheads="1"/>
          </p:cNvPicPr>
          <p:nvPr/>
        </p:nvPicPr>
        <p:blipFill rotWithShape="1">
          <a:blip r:embed="rId4" cstate="print"/>
          <a:srcRect r="9740"/>
          <a:stretch/>
        </p:blipFill>
        <p:spPr bwMode="auto">
          <a:xfrm>
            <a:off x="6957977" y="5027721"/>
            <a:ext cx="2186023" cy="181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8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40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40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40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40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40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40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40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40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40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40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40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40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4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40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4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40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4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40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4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40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52" grpId="0" animBg="1"/>
      <p:bldP spid="840752" grpId="1" animBg="1"/>
      <p:bldP spid="840753" grpId="0" animBg="1"/>
      <p:bldP spid="840753" grpId="1" animBg="1"/>
      <p:bldP spid="840754" grpId="0" animBg="1"/>
      <p:bldP spid="840754" grpId="1" animBg="1"/>
      <p:bldP spid="840755" grpId="0" animBg="1"/>
      <p:bldP spid="840755" grpId="1" animBg="1"/>
      <p:bldP spid="840756" grpId="0" animBg="1"/>
      <p:bldP spid="840756" grpId="1" animBg="1"/>
      <p:bldP spid="840757" grpId="0" animBg="1"/>
      <p:bldP spid="840757" grpId="1" animBg="1"/>
      <p:bldP spid="840758" grpId="0" animBg="1"/>
      <p:bldP spid="840758" grpId="1" animBg="1"/>
      <p:bldP spid="840759" grpId="0" animBg="1"/>
      <p:bldP spid="840759" grpId="1" animBg="1"/>
      <p:bldP spid="840760" grpId="0" animBg="1"/>
      <p:bldP spid="840760" grpId="1" animBg="1"/>
      <p:bldP spid="840761" grpId="0" animBg="1"/>
      <p:bldP spid="840761" grpId="1" animBg="1"/>
      <p:bldP spid="840762" grpId="0" animBg="1"/>
      <p:bldP spid="840762" grpId="1" animBg="1"/>
      <p:bldP spid="840763" grpId="0" animBg="1"/>
      <p:bldP spid="840763" grpId="1" animBg="1"/>
      <p:bldP spid="840764" grpId="0" animBg="1"/>
      <p:bldP spid="840764" grpId="1" animBg="1"/>
      <p:bldP spid="840765" grpId="0" animBg="1"/>
      <p:bldP spid="840765" grpId="1" animBg="1"/>
      <p:bldP spid="840766" grpId="0" animBg="1"/>
      <p:bldP spid="840766" grpId="1" animBg="1"/>
      <p:bldP spid="840767" grpId="0" animBg="1"/>
      <p:bldP spid="84076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2759" name="Freeform 7"/>
          <p:cNvSpPr>
            <a:spLocks/>
          </p:cNvSpPr>
          <p:nvPr/>
        </p:nvSpPr>
        <p:spPr bwMode="auto">
          <a:xfrm>
            <a:off x="515938" y="2478088"/>
            <a:ext cx="3906837" cy="3403600"/>
          </a:xfrm>
          <a:custGeom>
            <a:avLst/>
            <a:gdLst>
              <a:gd name="T0" fmla="*/ 10 w 1895"/>
              <a:gd name="T1" fmla="*/ 64 h 1824"/>
              <a:gd name="T2" fmla="*/ 122 w 1895"/>
              <a:gd name="T3" fmla="*/ 196 h 1824"/>
              <a:gd name="T4" fmla="*/ 354 w 1895"/>
              <a:gd name="T5" fmla="*/ 312 h 1824"/>
              <a:gd name="T6" fmla="*/ 548 w 1895"/>
              <a:gd name="T7" fmla="*/ 366 h 1824"/>
              <a:gd name="T8" fmla="*/ 874 w 1895"/>
              <a:gd name="T9" fmla="*/ 400 h 1824"/>
              <a:gd name="T10" fmla="*/ 1342 w 1895"/>
              <a:gd name="T11" fmla="*/ 366 h 1824"/>
              <a:gd name="T12" fmla="*/ 1646 w 1895"/>
              <a:gd name="T13" fmla="*/ 270 h 1824"/>
              <a:gd name="T14" fmla="*/ 1824 w 1895"/>
              <a:gd name="T15" fmla="*/ 150 h 1824"/>
              <a:gd name="T16" fmla="*/ 1876 w 1895"/>
              <a:gd name="T17" fmla="*/ 64 h 1824"/>
              <a:gd name="T18" fmla="*/ 1882 w 1895"/>
              <a:gd name="T19" fmla="*/ 16 h 1824"/>
              <a:gd name="T20" fmla="*/ 1882 w 1895"/>
              <a:gd name="T21" fmla="*/ 160 h 1824"/>
              <a:gd name="T22" fmla="*/ 1882 w 1895"/>
              <a:gd name="T23" fmla="*/ 640 h 1824"/>
              <a:gd name="T24" fmla="*/ 1882 w 1895"/>
              <a:gd name="T25" fmla="*/ 1264 h 1824"/>
              <a:gd name="T26" fmla="*/ 1882 w 1895"/>
              <a:gd name="T27" fmla="*/ 1456 h 1824"/>
              <a:gd name="T28" fmla="*/ 1806 w 1895"/>
              <a:gd name="T29" fmla="*/ 1584 h 1824"/>
              <a:gd name="T30" fmla="*/ 1560 w 1895"/>
              <a:gd name="T31" fmla="*/ 1722 h 1824"/>
              <a:gd name="T32" fmla="*/ 1174 w 1895"/>
              <a:gd name="T33" fmla="*/ 1802 h 1824"/>
              <a:gd name="T34" fmla="*/ 778 w 1895"/>
              <a:gd name="T35" fmla="*/ 1812 h 1824"/>
              <a:gd name="T36" fmla="*/ 352 w 1895"/>
              <a:gd name="T37" fmla="*/ 1732 h 1824"/>
              <a:gd name="T38" fmla="*/ 158 w 1895"/>
              <a:gd name="T39" fmla="*/ 1642 h 1824"/>
              <a:gd name="T40" fmla="*/ 58 w 1895"/>
              <a:gd name="T41" fmla="*/ 1552 h 1824"/>
              <a:gd name="T42" fmla="*/ 8 w 1895"/>
              <a:gd name="T43" fmla="*/ 1450 h 1824"/>
              <a:gd name="T44" fmla="*/ 10 w 1895"/>
              <a:gd name="T45" fmla="*/ 1360 h 1824"/>
              <a:gd name="T46" fmla="*/ 10 w 1895"/>
              <a:gd name="T47" fmla="*/ 1024 h 1824"/>
              <a:gd name="T48" fmla="*/ 10 w 1895"/>
              <a:gd name="T49" fmla="*/ 448 h 1824"/>
              <a:gd name="T50" fmla="*/ 10 w 1895"/>
              <a:gd name="T51" fmla="*/ 16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95" h="1824">
                <a:moveTo>
                  <a:pt x="10" y="64"/>
                </a:moveTo>
                <a:cubicBezTo>
                  <a:pt x="29" y="86"/>
                  <a:pt x="65" y="155"/>
                  <a:pt x="122" y="196"/>
                </a:cubicBezTo>
                <a:cubicBezTo>
                  <a:pt x="179" y="237"/>
                  <a:pt x="283" y="284"/>
                  <a:pt x="354" y="312"/>
                </a:cubicBezTo>
                <a:cubicBezTo>
                  <a:pt x="425" y="340"/>
                  <a:pt x="461" y="351"/>
                  <a:pt x="548" y="366"/>
                </a:cubicBezTo>
                <a:cubicBezTo>
                  <a:pt x="635" y="381"/>
                  <a:pt x="742" y="400"/>
                  <a:pt x="874" y="400"/>
                </a:cubicBezTo>
                <a:cubicBezTo>
                  <a:pt x="1006" y="400"/>
                  <a:pt x="1213" y="388"/>
                  <a:pt x="1342" y="366"/>
                </a:cubicBezTo>
                <a:cubicBezTo>
                  <a:pt x="1471" y="344"/>
                  <a:pt x="1566" y="306"/>
                  <a:pt x="1646" y="270"/>
                </a:cubicBezTo>
                <a:cubicBezTo>
                  <a:pt x="1726" y="234"/>
                  <a:pt x="1786" y="184"/>
                  <a:pt x="1824" y="150"/>
                </a:cubicBezTo>
                <a:cubicBezTo>
                  <a:pt x="1862" y="116"/>
                  <a:pt x="1866" y="86"/>
                  <a:pt x="1876" y="64"/>
                </a:cubicBezTo>
                <a:cubicBezTo>
                  <a:pt x="1886" y="42"/>
                  <a:pt x="1881" y="0"/>
                  <a:pt x="1882" y="16"/>
                </a:cubicBezTo>
                <a:cubicBezTo>
                  <a:pt x="1883" y="32"/>
                  <a:pt x="1882" y="56"/>
                  <a:pt x="1882" y="160"/>
                </a:cubicBezTo>
                <a:cubicBezTo>
                  <a:pt x="1882" y="264"/>
                  <a:pt x="1882" y="456"/>
                  <a:pt x="1882" y="640"/>
                </a:cubicBezTo>
                <a:cubicBezTo>
                  <a:pt x="1882" y="824"/>
                  <a:pt x="1882" y="1128"/>
                  <a:pt x="1882" y="1264"/>
                </a:cubicBezTo>
                <a:cubicBezTo>
                  <a:pt x="1882" y="1400"/>
                  <a:pt x="1895" y="1403"/>
                  <a:pt x="1882" y="1456"/>
                </a:cubicBezTo>
                <a:cubicBezTo>
                  <a:pt x="1869" y="1509"/>
                  <a:pt x="1860" y="1540"/>
                  <a:pt x="1806" y="1584"/>
                </a:cubicBezTo>
                <a:cubicBezTo>
                  <a:pt x="1752" y="1628"/>
                  <a:pt x="1665" y="1686"/>
                  <a:pt x="1560" y="1722"/>
                </a:cubicBezTo>
                <a:cubicBezTo>
                  <a:pt x="1455" y="1758"/>
                  <a:pt x="1304" y="1787"/>
                  <a:pt x="1174" y="1802"/>
                </a:cubicBezTo>
                <a:cubicBezTo>
                  <a:pt x="1044" y="1817"/>
                  <a:pt x="915" y="1824"/>
                  <a:pt x="778" y="1812"/>
                </a:cubicBezTo>
                <a:cubicBezTo>
                  <a:pt x="641" y="1800"/>
                  <a:pt x="455" y="1760"/>
                  <a:pt x="352" y="1732"/>
                </a:cubicBezTo>
                <a:cubicBezTo>
                  <a:pt x="249" y="1704"/>
                  <a:pt x="207" y="1672"/>
                  <a:pt x="158" y="1642"/>
                </a:cubicBezTo>
                <a:cubicBezTo>
                  <a:pt x="109" y="1612"/>
                  <a:pt x="83" y="1584"/>
                  <a:pt x="58" y="1552"/>
                </a:cubicBezTo>
                <a:cubicBezTo>
                  <a:pt x="33" y="1520"/>
                  <a:pt x="16" y="1482"/>
                  <a:pt x="8" y="1450"/>
                </a:cubicBezTo>
                <a:cubicBezTo>
                  <a:pt x="0" y="1418"/>
                  <a:pt x="10" y="1431"/>
                  <a:pt x="10" y="1360"/>
                </a:cubicBezTo>
                <a:cubicBezTo>
                  <a:pt x="10" y="1289"/>
                  <a:pt x="10" y="1176"/>
                  <a:pt x="10" y="1024"/>
                </a:cubicBezTo>
                <a:cubicBezTo>
                  <a:pt x="10" y="872"/>
                  <a:pt x="10" y="616"/>
                  <a:pt x="10" y="448"/>
                </a:cubicBezTo>
                <a:cubicBezTo>
                  <a:pt x="10" y="280"/>
                  <a:pt x="10" y="148"/>
                  <a:pt x="10" y="16"/>
                </a:cubicBezTo>
              </a:path>
            </a:pathLst>
          </a:custGeom>
          <a:gradFill rotWithShape="1">
            <a:gsLst>
              <a:gs pos="0">
                <a:schemeClr val="accent1">
                  <a:alpha val="41000"/>
                </a:schemeClr>
              </a:gs>
              <a:gs pos="50000">
                <a:schemeClr val="bg1">
                  <a:alpha val="37000"/>
                </a:schemeClr>
              </a:gs>
              <a:gs pos="100000">
                <a:schemeClr val="accent1">
                  <a:alpha val="41000"/>
                </a:schemeClr>
              </a:gs>
            </a:gsLst>
            <a:lin ang="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2755" name="Freeform 3"/>
          <p:cNvSpPr>
            <a:spLocks/>
          </p:cNvSpPr>
          <p:nvPr/>
        </p:nvSpPr>
        <p:spPr bwMode="auto">
          <a:xfrm>
            <a:off x="871538" y="2063750"/>
            <a:ext cx="3203575" cy="3487738"/>
          </a:xfrm>
          <a:custGeom>
            <a:avLst/>
            <a:gdLst>
              <a:gd name="T0" fmla="*/ 1982 w 2018"/>
              <a:gd name="T1" fmla="*/ 1683 h 2197"/>
              <a:gd name="T2" fmla="*/ 2018 w 2018"/>
              <a:gd name="T3" fmla="*/ 0 h 2197"/>
              <a:gd name="T4" fmla="*/ 16 w 2018"/>
              <a:gd name="T5" fmla="*/ 541 h 2197"/>
              <a:gd name="T6" fmla="*/ 0 w 2018"/>
              <a:gd name="T7" fmla="*/ 2197 h 2197"/>
              <a:gd name="T8" fmla="*/ 1982 w 2018"/>
              <a:gd name="T9" fmla="*/ 1683 h 2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8" h="2197">
                <a:moveTo>
                  <a:pt x="1982" y="1683"/>
                </a:moveTo>
                <a:lnTo>
                  <a:pt x="2018" y="0"/>
                </a:lnTo>
                <a:lnTo>
                  <a:pt x="16" y="541"/>
                </a:lnTo>
                <a:lnTo>
                  <a:pt x="0" y="2197"/>
                </a:lnTo>
                <a:lnTo>
                  <a:pt x="1982" y="1683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100000">
                <a:srgbClr val="00C5C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2756" name="Freeform 4"/>
          <p:cNvSpPr>
            <a:spLocks/>
          </p:cNvSpPr>
          <p:nvPr/>
        </p:nvSpPr>
        <p:spPr bwMode="auto">
          <a:xfrm>
            <a:off x="871538" y="2093913"/>
            <a:ext cx="3203575" cy="3457575"/>
          </a:xfrm>
          <a:custGeom>
            <a:avLst/>
            <a:gdLst>
              <a:gd name="T0" fmla="*/ 0 w 2018"/>
              <a:gd name="T1" fmla="*/ 2178 h 2178"/>
              <a:gd name="T2" fmla="*/ 1991 w 2018"/>
              <a:gd name="T3" fmla="*/ 1664 h 2178"/>
              <a:gd name="T4" fmla="*/ 2018 w 2018"/>
              <a:gd name="T5" fmla="*/ 0 h 2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8" h="2178">
                <a:moveTo>
                  <a:pt x="0" y="2178"/>
                </a:moveTo>
                <a:lnTo>
                  <a:pt x="1991" y="1664"/>
                </a:lnTo>
                <a:lnTo>
                  <a:pt x="201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2757" name="Freeform 5"/>
          <p:cNvSpPr>
            <a:spLocks/>
          </p:cNvSpPr>
          <p:nvPr/>
        </p:nvSpPr>
        <p:spPr bwMode="auto">
          <a:xfrm>
            <a:off x="858838" y="2079625"/>
            <a:ext cx="3216275" cy="3484563"/>
          </a:xfrm>
          <a:custGeom>
            <a:avLst/>
            <a:gdLst>
              <a:gd name="T0" fmla="*/ 0 w 2026"/>
              <a:gd name="T1" fmla="*/ 2195 h 2195"/>
              <a:gd name="T2" fmla="*/ 16 w 2026"/>
              <a:gd name="T3" fmla="*/ 531 h 2195"/>
              <a:gd name="T4" fmla="*/ 2026 w 2026"/>
              <a:gd name="T5" fmla="*/ 0 h 2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2195">
                <a:moveTo>
                  <a:pt x="0" y="2195"/>
                </a:moveTo>
                <a:lnTo>
                  <a:pt x="16" y="531"/>
                </a:lnTo>
                <a:lnTo>
                  <a:pt x="202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2769" name="Text Box 17"/>
          <p:cNvSpPr txBox="1">
            <a:spLocks noChangeArrowheads="1"/>
          </p:cNvSpPr>
          <p:nvPr/>
        </p:nvSpPr>
        <p:spPr bwMode="auto">
          <a:xfrm>
            <a:off x="515938" y="5449888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842771" name="Text Box 19"/>
          <p:cNvSpPr txBox="1">
            <a:spLocks noChangeArrowheads="1"/>
          </p:cNvSpPr>
          <p:nvPr/>
        </p:nvSpPr>
        <p:spPr bwMode="auto">
          <a:xfrm>
            <a:off x="4135438" y="4341153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842773" name="Freeform 21"/>
          <p:cNvSpPr>
            <a:spLocks/>
          </p:cNvSpPr>
          <p:nvPr/>
        </p:nvSpPr>
        <p:spPr bwMode="auto">
          <a:xfrm>
            <a:off x="2406650" y="2500313"/>
            <a:ext cx="1588" cy="2655887"/>
          </a:xfrm>
          <a:custGeom>
            <a:avLst/>
            <a:gdLst>
              <a:gd name="T0" fmla="*/ 0 w 1"/>
              <a:gd name="T1" fmla="*/ 0 h 1673"/>
              <a:gd name="T2" fmla="*/ 0 w 1"/>
              <a:gd name="T3" fmla="*/ 1673 h 167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673">
                <a:moveTo>
                  <a:pt x="0" y="0"/>
                </a:moveTo>
                <a:lnTo>
                  <a:pt x="0" y="1673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42774" name="Group 22"/>
          <p:cNvGrpSpPr>
            <a:grpSpLocks/>
          </p:cNvGrpSpPr>
          <p:nvPr/>
        </p:nvGrpSpPr>
        <p:grpSpPr bwMode="auto">
          <a:xfrm>
            <a:off x="536575" y="4430713"/>
            <a:ext cx="3859213" cy="1436687"/>
            <a:chOff x="912" y="3214"/>
            <a:chExt cx="1872" cy="962"/>
          </a:xfrm>
        </p:grpSpPr>
        <p:sp>
          <p:nvSpPr>
            <p:cNvPr id="842775" name="Arc 23"/>
            <p:cNvSpPr>
              <a:spLocks/>
            </p:cNvSpPr>
            <p:nvPr/>
          </p:nvSpPr>
          <p:spPr bwMode="auto">
            <a:xfrm rot="5400000">
              <a:off x="1607" y="2999"/>
              <a:ext cx="482" cy="1872"/>
            </a:xfrm>
            <a:custGeom>
              <a:avLst/>
              <a:gdLst>
                <a:gd name="G0" fmla="+- 96 0 0"/>
                <a:gd name="G1" fmla="+- 21600 0 0"/>
                <a:gd name="G2" fmla="+- 21600 0 0"/>
                <a:gd name="T0" fmla="*/ 96 w 21696"/>
                <a:gd name="T1" fmla="*/ 0 h 43200"/>
                <a:gd name="T2" fmla="*/ 0 w 21696"/>
                <a:gd name="T3" fmla="*/ 43200 h 43200"/>
                <a:gd name="T4" fmla="*/ 96 w 2169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6" h="43200" fill="none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</a:path>
                <a:path w="21696" h="43200" stroke="0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  <a:lnTo>
                    <a:pt x="9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2776" name="Arc 24"/>
            <p:cNvSpPr>
              <a:spLocks/>
            </p:cNvSpPr>
            <p:nvPr/>
          </p:nvSpPr>
          <p:spPr bwMode="auto">
            <a:xfrm rot="16200000" flipV="1">
              <a:off x="1607" y="2519"/>
              <a:ext cx="482" cy="1872"/>
            </a:xfrm>
            <a:custGeom>
              <a:avLst/>
              <a:gdLst>
                <a:gd name="G0" fmla="+- 96 0 0"/>
                <a:gd name="G1" fmla="+- 21600 0 0"/>
                <a:gd name="G2" fmla="+- 21600 0 0"/>
                <a:gd name="T0" fmla="*/ 96 w 21696"/>
                <a:gd name="T1" fmla="*/ 0 h 43200"/>
                <a:gd name="T2" fmla="*/ 0 w 21696"/>
                <a:gd name="T3" fmla="*/ 43200 h 43200"/>
                <a:gd name="T4" fmla="*/ 96 w 2169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6" h="43200" fill="none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</a:path>
                <a:path w="21696" h="43200" stroke="0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  <a:lnTo>
                    <a:pt x="9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42777" name="Line 25"/>
          <p:cNvSpPr>
            <a:spLocks noChangeShapeType="1"/>
          </p:cNvSpPr>
          <p:nvPr/>
        </p:nvSpPr>
        <p:spPr bwMode="auto">
          <a:xfrm>
            <a:off x="536575" y="2508250"/>
            <a:ext cx="1588" cy="268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2779" name="Text Box 27"/>
          <p:cNvSpPr txBox="1">
            <a:spLocks noChangeArrowheads="1"/>
          </p:cNvSpPr>
          <p:nvPr/>
        </p:nvSpPr>
        <p:spPr bwMode="auto">
          <a:xfrm>
            <a:off x="5089308" y="2049362"/>
            <a:ext cx="351514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Цилиндр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может быть получен путем вращения прямоугольника вокруг прямой, проходящей через середины противоположных сторон.</a:t>
            </a:r>
          </a:p>
        </p:txBody>
      </p:sp>
      <p:sp>
        <p:nvSpPr>
          <p:cNvPr id="842780" name="Freeform 28"/>
          <p:cNvSpPr>
            <a:spLocks/>
          </p:cNvSpPr>
          <p:nvPr/>
        </p:nvSpPr>
        <p:spPr bwMode="auto">
          <a:xfrm>
            <a:off x="1201738" y="1978025"/>
            <a:ext cx="2497137" cy="3725863"/>
          </a:xfrm>
          <a:custGeom>
            <a:avLst/>
            <a:gdLst>
              <a:gd name="T0" fmla="*/ 0 w 1573"/>
              <a:gd name="T1" fmla="*/ 2331 h 2347"/>
              <a:gd name="T2" fmla="*/ 0 w 1573"/>
              <a:gd name="T3" fmla="*/ 651 h 2347"/>
              <a:gd name="T4" fmla="*/ 1563 w 1573"/>
              <a:gd name="T5" fmla="*/ 0 h 2347"/>
              <a:gd name="T6" fmla="*/ 1573 w 1573"/>
              <a:gd name="T7" fmla="*/ 1645 h 2347"/>
              <a:gd name="T8" fmla="*/ 16 w 1573"/>
              <a:gd name="T9" fmla="*/ 2347 h 2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3" h="2347">
                <a:moveTo>
                  <a:pt x="0" y="2331"/>
                </a:moveTo>
                <a:lnTo>
                  <a:pt x="0" y="651"/>
                </a:lnTo>
                <a:lnTo>
                  <a:pt x="1563" y="0"/>
                </a:lnTo>
                <a:lnTo>
                  <a:pt x="1573" y="1645"/>
                </a:lnTo>
                <a:lnTo>
                  <a:pt x="16" y="2347"/>
                </a:lnTo>
              </a:path>
            </a:pathLst>
          </a:custGeom>
          <a:gradFill rotWithShape="1">
            <a:gsLst>
              <a:gs pos="0">
                <a:schemeClr val="bg1">
                  <a:alpha val="64999"/>
                </a:schemeClr>
              </a:gs>
              <a:gs pos="100000">
                <a:srgbClr val="0033CC">
                  <a:alpha val="64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2781" name="Freeform 29"/>
          <p:cNvSpPr>
            <a:spLocks/>
          </p:cNvSpPr>
          <p:nvPr/>
        </p:nvSpPr>
        <p:spPr bwMode="auto">
          <a:xfrm>
            <a:off x="1595438" y="1846263"/>
            <a:ext cx="1681162" cy="3971925"/>
          </a:xfrm>
          <a:custGeom>
            <a:avLst/>
            <a:gdLst>
              <a:gd name="T0" fmla="*/ 0 w 1059"/>
              <a:gd name="T1" fmla="*/ 2502 h 2502"/>
              <a:gd name="T2" fmla="*/ 0 w 1059"/>
              <a:gd name="T3" fmla="*/ 822 h 2502"/>
              <a:gd name="T4" fmla="*/ 1050 w 1059"/>
              <a:gd name="T5" fmla="*/ 0 h 2502"/>
              <a:gd name="T6" fmla="*/ 1059 w 1059"/>
              <a:gd name="T7" fmla="*/ 1655 h 2502"/>
              <a:gd name="T8" fmla="*/ 8 w 1059"/>
              <a:gd name="T9" fmla="*/ 2502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9" h="2502">
                <a:moveTo>
                  <a:pt x="0" y="2502"/>
                </a:moveTo>
                <a:lnTo>
                  <a:pt x="0" y="822"/>
                </a:lnTo>
                <a:lnTo>
                  <a:pt x="1050" y="0"/>
                </a:lnTo>
                <a:lnTo>
                  <a:pt x="1059" y="1655"/>
                </a:lnTo>
                <a:lnTo>
                  <a:pt x="8" y="2502"/>
                </a:lnTo>
              </a:path>
            </a:pathLst>
          </a:custGeom>
          <a:gradFill rotWithShape="1">
            <a:gsLst>
              <a:gs pos="0">
                <a:schemeClr val="bg1">
                  <a:alpha val="64999"/>
                </a:schemeClr>
              </a:gs>
              <a:gs pos="100000">
                <a:srgbClr val="0033CC">
                  <a:alpha val="64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2782" name="Freeform 30"/>
          <p:cNvSpPr>
            <a:spLocks/>
          </p:cNvSpPr>
          <p:nvPr/>
        </p:nvSpPr>
        <p:spPr bwMode="auto">
          <a:xfrm>
            <a:off x="2065338" y="1803400"/>
            <a:ext cx="674687" cy="4065588"/>
          </a:xfrm>
          <a:custGeom>
            <a:avLst/>
            <a:gdLst>
              <a:gd name="T0" fmla="*/ 8 w 425"/>
              <a:gd name="T1" fmla="*/ 2537 h 2561"/>
              <a:gd name="T2" fmla="*/ 8 w 425"/>
              <a:gd name="T3" fmla="*/ 881 h 2561"/>
              <a:gd name="T4" fmla="*/ 416 w 425"/>
              <a:gd name="T5" fmla="*/ 0 h 2561"/>
              <a:gd name="T6" fmla="*/ 425 w 425"/>
              <a:gd name="T7" fmla="*/ 1664 h 2561"/>
              <a:gd name="T8" fmla="*/ 0 w 425"/>
              <a:gd name="T9" fmla="*/ 2561 h 2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5" h="2561">
                <a:moveTo>
                  <a:pt x="8" y="2537"/>
                </a:moveTo>
                <a:lnTo>
                  <a:pt x="8" y="881"/>
                </a:lnTo>
                <a:lnTo>
                  <a:pt x="416" y="0"/>
                </a:lnTo>
                <a:lnTo>
                  <a:pt x="425" y="1664"/>
                </a:lnTo>
                <a:lnTo>
                  <a:pt x="0" y="2561"/>
                </a:lnTo>
              </a:path>
            </a:pathLst>
          </a:custGeom>
          <a:gradFill rotWithShape="1">
            <a:gsLst>
              <a:gs pos="0">
                <a:schemeClr val="bg1">
                  <a:alpha val="64999"/>
                </a:schemeClr>
              </a:gs>
              <a:gs pos="100000">
                <a:srgbClr val="0033CC">
                  <a:alpha val="64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2783" name="Freeform 31"/>
          <p:cNvSpPr>
            <a:spLocks/>
          </p:cNvSpPr>
          <p:nvPr/>
        </p:nvSpPr>
        <p:spPr bwMode="auto">
          <a:xfrm>
            <a:off x="2101850" y="1789113"/>
            <a:ext cx="550863" cy="4092575"/>
          </a:xfrm>
          <a:custGeom>
            <a:avLst/>
            <a:gdLst>
              <a:gd name="T0" fmla="*/ 329 w 347"/>
              <a:gd name="T1" fmla="*/ 2578 h 2578"/>
              <a:gd name="T2" fmla="*/ 347 w 347"/>
              <a:gd name="T3" fmla="*/ 905 h 2578"/>
              <a:gd name="T4" fmla="*/ 0 w 347"/>
              <a:gd name="T5" fmla="*/ 0 h 2578"/>
              <a:gd name="T6" fmla="*/ 36 w 347"/>
              <a:gd name="T7" fmla="*/ 1645 h 2578"/>
              <a:gd name="T8" fmla="*/ 305 w 347"/>
              <a:gd name="T9" fmla="*/ 2562 h 2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" h="2578">
                <a:moveTo>
                  <a:pt x="329" y="2578"/>
                </a:moveTo>
                <a:lnTo>
                  <a:pt x="347" y="905"/>
                </a:lnTo>
                <a:lnTo>
                  <a:pt x="0" y="0"/>
                </a:lnTo>
                <a:lnTo>
                  <a:pt x="36" y="1645"/>
                </a:lnTo>
                <a:lnTo>
                  <a:pt x="305" y="2562"/>
                </a:lnTo>
              </a:path>
            </a:pathLst>
          </a:custGeom>
          <a:gradFill rotWithShape="1">
            <a:gsLst>
              <a:gs pos="0">
                <a:schemeClr val="bg1">
                  <a:alpha val="64999"/>
                </a:schemeClr>
              </a:gs>
              <a:gs pos="100000">
                <a:srgbClr val="0033CC">
                  <a:alpha val="64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2784" name="Freeform 32"/>
          <p:cNvSpPr>
            <a:spLocks/>
          </p:cNvSpPr>
          <p:nvPr/>
        </p:nvSpPr>
        <p:spPr bwMode="auto">
          <a:xfrm>
            <a:off x="1870075" y="1817688"/>
            <a:ext cx="1122363" cy="4089400"/>
          </a:xfrm>
          <a:custGeom>
            <a:avLst/>
            <a:gdLst>
              <a:gd name="T0" fmla="*/ 707 w 707"/>
              <a:gd name="T1" fmla="*/ 2576 h 2576"/>
              <a:gd name="T2" fmla="*/ 707 w 707"/>
              <a:gd name="T3" fmla="*/ 904 h 2576"/>
              <a:gd name="T4" fmla="*/ 0 w 707"/>
              <a:gd name="T5" fmla="*/ 0 h 2576"/>
              <a:gd name="T6" fmla="*/ 18 w 707"/>
              <a:gd name="T7" fmla="*/ 1664 h 2576"/>
              <a:gd name="T8" fmla="*/ 707 w 707"/>
              <a:gd name="T9" fmla="*/ 2560 h 2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7" h="2576">
                <a:moveTo>
                  <a:pt x="707" y="2576"/>
                </a:moveTo>
                <a:lnTo>
                  <a:pt x="707" y="904"/>
                </a:lnTo>
                <a:lnTo>
                  <a:pt x="0" y="0"/>
                </a:lnTo>
                <a:lnTo>
                  <a:pt x="18" y="1664"/>
                </a:lnTo>
                <a:lnTo>
                  <a:pt x="707" y="2560"/>
                </a:lnTo>
              </a:path>
            </a:pathLst>
          </a:custGeom>
          <a:gradFill rotWithShape="1">
            <a:gsLst>
              <a:gs pos="0">
                <a:schemeClr val="bg1">
                  <a:alpha val="64999"/>
                </a:schemeClr>
              </a:gs>
              <a:gs pos="100000">
                <a:srgbClr val="0033CC">
                  <a:alpha val="64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2785" name="Freeform 33"/>
          <p:cNvSpPr>
            <a:spLocks/>
          </p:cNvSpPr>
          <p:nvPr/>
        </p:nvSpPr>
        <p:spPr bwMode="auto">
          <a:xfrm>
            <a:off x="1433513" y="1890713"/>
            <a:ext cx="1939925" cy="3940175"/>
          </a:xfrm>
          <a:custGeom>
            <a:avLst/>
            <a:gdLst>
              <a:gd name="T0" fmla="*/ 1222 w 1222"/>
              <a:gd name="T1" fmla="*/ 2482 h 2482"/>
              <a:gd name="T2" fmla="*/ 1222 w 1222"/>
              <a:gd name="T3" fmla="*/ 810 h 2482"/>
              <a:gd name="T4" fmla="*/ 0 w 1222"/>
              <a:gd name="T5" fmla="*/ 0 h 2482"/>
              <a:gd name="T6" fmla="*/ 9 w 1222"/>
              <a:gd name="T7" fmla="*/ 1664 h 2482"/>
              <a:gd name="T8" fmla="*/ 1222 w 1222"/>
              <a:gd name="T9" fmla="*/ 2466 h 2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2" h="2482">
                <a:moveTo>
                  <a:pt x="1222" y="2482"/>
                </a:moveTo>
                <a:lnTo>
                  <a:pt x="1222" y="810"/>
                </a:lnTo>
                <a:lnTo>
                  <a:pt x="0" y="0"/>
                </a:lnTo>
                <a:lnTo>
                  <a:pt x="9" y="1664"/>
                </a:lnTo>
                <a:lnTo>
                  <a:pt x="1222" y="2466"/>
                </a:lnTo>
              </a:path>
            </a:pathLst>
          </a:custGeom>
          <a:gradFill rotWithShape="1">
            <a:gsLst>
              <a:gs pos="0">
                <a:schemeClr val="bg1">
                  <a:alpha val="64999"/>
                </a:schemeClr>
              </a:gs>
              <a:gs pos="100000">
                <a:srgbClr val="0033CC">
                  <a:alpha val="64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2786" name="Freeform 34"/>
          <p:cNvSpPr>
            <a:spLocks/>
          </p:cNvSpPr>
          <p:nvPr/>
        </p:nvSpPr>
        <p:spPr bwMode="auto">
          <a:xfrm>
            <a:off x="1027113" y="2006600"/>
            <a:ext cx="2727325" cy="3684588"/>
          </a:xfrm>
          <a:custGeom>
            <a:avLst/>
            <a:gdLst>
              <a:gd name="T0" fmla="*/ 1718 w 1718"/>
              <a:gd name="T1" fmla="*/ 2313 h 2321"/>
              <a:gd name="T2" fmla="*/ 1694 w 1718"/>
              <a:gd name="T3" fmla="*/ 665 h 2321"/>
              <a:gd name="T4" fmla="*/ 0 w 1718"/>
              <a:gd name="T5" fmla="*/ 0 h 2321"/>
              <a:gd name="T6" fmla="*/ 37 w 1718"/>
              <a:gd name="T7" fmla="*/ 1682 h 2321"/>
              <a:gd name="T8" fmla="*/ 1710 w 1718"/>
              <a:gd name="T9" fmla="*/ 2321 h 2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8" h="2321">
                <a:moveTo>
                  <a:pt x="1718" y="2313"/>
                </a:moveTo>
                <a:lnTo>
                  <a:pt x="1694" y="665"/>
                </a:lnTo>
                <a:lnTo>
                  <a:pt x="0" y="0"/>
                </a:lnTo>
                <a:lnTo>
                  <a:pt x="37" y="1682"/>
                </a:lnTo>
                <a:lnTo>
                  <a:pt x="1710" y="2321"/>
                </a:lnTo>
              </a:path>
            </a:pathLst>
          </a:custGeom>
          <a:gradFill rotWithShape="1">
            <a:gsLst>
              <a:gs pos="0">
                <a:schemeClr val="bg1">
                  <a:alpha val="64999"/>
                </a:schemeClr>
              </a:gs>
              <a:gs pos="100000">
                <a:srgbClr val="0033CC">
                  <a:alpha val="64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2787" name="Freeform 35"/>
          <p:cNvSpPr>
            <a:spLocks/>
          </p:cNvSpPr>
          <p:nvPr/>
        </p:nvSpPr>
        <p:spPr bwMode="auto">
          <a:xfrm>
            <a:off x="693738" y="2224088"/>
            <a:ext cx="3441700" cy="3314700"/>
          </a:xfrm>
          <a:custGeom>
            <a:avLst/>
            <a:gdLst>
              <a:gd name="T0" fmla="*/ 2168 w 2168"/>
              <a:gd name="T1" fmla="*/ 2080 h 2088"/>
              <a:gd name="T2" fmla="*/ 2144 w 2168"/>
              <a:gd name="T3" fmla="*/ 432 h 2088"/>
              <a:gd name="T4" fmla="*/ 0 w 2168"/>
              <a:gd name="T5" fmla="*/ 0 h 2088"/>
              <a:gd name="T6" fmla="*/ 0 w 2168"/>
              <a:gd name="T7" fmla="*/ 1655 h 2088"/>
              <a:gd name="T8" fmla="*/ 2160 w 2168"/>
              <a:gd name="T9" fmla="*/ 2088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8" h="2088">
                <a:moveTo>
                  <a:pt x="2168" y="2080"/>
                </a:moveTo>
                <a:lnTo>
                  <a:pt x="2144" y="432"/>
                </a:lnTo>
                <a:lnTo>
                  <a:pt x="0" y="0"/>
                </a:lnTo>
                <a:lnTo>
                  <a:pt x="0" y="1655"/>
                </a:lnTo>
                <a:lnTo>
                  <a:pt x="2160" y="2088"/>
                </a:lnTo>
              </a:path>
            </a:pathLst>
          </a:custGeom>
          <a:gradFill rotWithShape="1">
            <a:gsLst>
              <a:gs pos="0">
                <a:schemeClr val="bg1">
                  <a:alpha val="64999"/>
                </a:schemeClr>
              </a:gs>
              <a:gs pos="100000">
                <a:srgbClr val="0033CC">
                  <a:alpha val="64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2788" name="Freeform 36"/>
          <p:cNvSpPr>
            <a:spLocks/>
          </p:cNvSpPr>
          <p:nvPr/>
        </p:nvSpPr>
        <p:spPr bwMode="auto">
          <a:xfrm>
            <a:off x="554037" y="2528094"/>
            <a:ext cx="3868738" cy="2706688"/>
          </a:xfrm>
          <a:custGeom>
            <a:avLst/>
            <a:gdLst>
              <a:gd name="T0" fmla="*/ 2437 w 2437"/>
              <a:gd name="T1" fmla="*/ 1697 h 1705"/>
              <a:gd name="T2" fmla="*/ 2421 w 2437"/>
              <a:gd name="T3" fmla="*/ 33 h 1705"/>
              <a:gd name="T4" fmla="*/ 0 w 2437"/>
              <a:gd name="T5" fmla="*/ 0 h 1705"/>
              <a:gd name="T6" fmla="*/ 10 w 2437"/>
              <a:gd name="T7" fmla="*/ 1673 h 1705"/>
              <a:gd name="T8" fmla="*/ 2429 w 2437"/>
              <a:gd name="T9" fmla="*/ 1705 h 1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7" h="1705">
                <a:moveTo>
                  <a:pt x="2437" y="1697"/>
                </a:moveTo>
                <a:lnTo>
                  <a:pt x="2421" y="33"/>
                </a:lnTo>
                <a:lnTo>
                  <a:pt x="0" y="0"/>
                </a:lnTo>
                <a:lnTo>
                  <a:pt x="10" y="1673"/>
                </a:lnTo>
                <a:lnTo>
                  <a:pt x="2429" y="1705"/>
                </a:lnTo>
              </a:path>
            </a:pathLst>
          </a:custGeom>
          <a:gradFill rotWithShape="1">
            <a:gsLst>
              <a:gs pos="0">
                <a:schemeClr val="bg1">
                  <a:alpha val="64999"/>
                </a:schemeClr>
              </a:gs>
              <a:gs pos="100000">
                <a:srgbClr val="0033CC">
                  <a:alpha val="64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2758" name="Arc 6"/>
          <p:cNvSpPr>
            <a:spLocks/>
          </p:cNvSpPr>
          <p:nvPr/>
        </p:nvSpPr>
        <p:spPr bwMode="auto">
          <a:xfrm rot="5400000">
            <a:off x="1755776" y="585787"/>
            <a:ext cx="1433512" cy="38592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2905 w 43200"/>
              <a:gd name="T1" fmla="*/ 39 h 43200"/>
              <a:gd name="T2" fmla="*/ 22498 w 43200"/>
              <a:gd name="T3" fmla="*/ 1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2904" y="39"/>
                </a:moveTo>
                <a:cubicBezTo>
                  <a:pt x="34306" y="729"/>
                  <a:pt x="43200" y="10177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99" y="-1"/>
                  <a:pt x="22198" y="6"/>
                  <a:pt x="22498" y="18"/>
                </a:cubicBezTo>
              </a:path>
              <a:path w="43200" h="43200" stroke="0" extrusionOk="0">
                <a:moveTo>
                  <a:pt x="22904" y="39"/>
                </a:moveTo>
                <a:cubicBezTo>
                  <a:pt x="34306" y="729"/>
                  <a:pt x="43200" y="10177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99" y="-1"/>
                  <a:pt x="22198" y="6"/>
                  <a:pt x="22498" y="18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36000"/>
                </a:schemeClr>
              </a:gs>
              <a:gs pos="100000">
                <a:schemeClr val="accent1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2770" name="Text Box 18"/>
          <p:cNvSpPr txBox="1">
            <a:spLocks noChangeArrowheads="1"/>
          </p:cNvSpPr>
          <p:nvPr/>
        </p:nvSpPr>
        <p:spPr bwMode="auto">
          <a:xfrm>
            <a:off x="744538" y="2478088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D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2772" name="Text Box 20"/>
          <p:cNvSpPr txBox="1">
            <a:spLocks noChangeArrowheads="1"/>
          </p:cNvSpPr>
          <p:nvPr/>
        </p:nvSpPr>
        <p:spPr bwMode="auto">
          <a:xfrm>
            <a:off x="4097338" y="1639888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pic>
        <p:nvPicPr>
          <p:cNvPr id="37" name="Picture 3" descr="C:\Users\Марина\Desktop\Картинки к призентациям\10247_html_16e5d666.png"/>
          <p:cNvPicPr>
            <a:picLocks noChangeAspect="1" noChangeArrowheads="1"/>
          </p:cNvPicPr>
          <p:nvPr/>
        </p:nvPicPr>
        <p:blipFill rotWithShape="1">
          <a:blip r:embed="rId4" cstate="print"/>
          <a:srcRect r="9740"/>
          <a:stretch/>
        </p:blipFill>
        <p:spPr bwMode="auto">
          <a:xfrm>
            <a:off x="6957977" y="5027721"/>
            <a:ext cx="2186023" cy="181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08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4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42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4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42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42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42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42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42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42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80" grpId="0" animBg="1"/>
      <p:bldP spid="842780" grpId="1" animBg="1"/>
      <p:bldP spid="842781" grpId="0" animBg="1"/>
      <p:bldP spid="842781" grpId="1" animBg="1"/>
      <p:bldP spid="842782" grpId="0" animBg="1"/>
      <p:bldP spid="842782" grpId="1" animBg="1"/>
      <p:bldP spid="842783" grpId="0" animBg="1"/>
      <p:bldP spid="842783" grpId="1" animBg="1"/>
      <p:bldP spid="842784" grpId="0" animBg="1"/>
      <p:bldP spid="842784" grpId="1" animBg="1"/>
      <p:bldP spid="842785" grpId="0" animBg="1"/>
      <p:bldP spid="842785" grpId="1" animBg="1"/>
      <p:bldP spid="842786" grpId="0" animBg="1"/>
      <p:bldP spid="842786" grpId="1" animBg="1"/>
      <p:bldP spid="842787" grpId="0" animBg="1"/>
      <p:bldP spid="842787" grpId="1" animBg="1"/>
      <p:bldP spid="842788" grpId="0" animBg="1"/>
      <p:bldP spid="84278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3"/>
          <p:cNvGrpSpPr>
            <a:grpSpLocks/>
          </p:cNvGrpSpPr>
          <p:nvPr/>
        </p:nvGrpSpPr>
        <p:grpSpPr bwMode="auto">
          <a:xfrm>
            <a:off x="1087444" y="1601534"/>
            <a:ext cx="2749721" cy="3942923"/>
            <a:chOff x="864" y="2016"/>
            <a:chExt cx="1344" cy="1968"/>
          </a:xfrm>
        </p:grpSpPr>
        <p:sp>
          <p:nvSpPr>
            <p:cNvPr id="34" name="Arc 14"/>
            <p:cNvSpPr>
              <a:spLocks/>
            </p:cNvSpPr>
            <p:nvPr/>
          </p:nvSpPr>
          <p:spPr bwMode="auto">
            <a:xfrm rot="5400000">
              <a:off x="1412" y="2980"/>
              <a:ext cx="246" cy="1342"/>
            </a:xfrm>
            <a:custGeom>
              <a:avLst/>
              <a:gdLst>
                <a:gd name="G0" fmla="+- 21600 0 0"/>
                <a:gd name="G1" fmla="+- 21538 0 0"/>
                <a:gd name="G2" fmla="+- 21600 0 0"/>
                <a:gd name="T0" fmla="*/ 22165 w 22165"/>
                <a:gd name="T1" fmla="*/ 43131 h 43138"/>
                <a:gd name="T2" fmla="*/ 19961 w 22165"/>
                <a:gd name="T3" fmla="*/ 0 h 43138"/>
                <a:gd name="T4" fmla="*/ 21600 w 22165"/>
                <a:gd name="T5" fmla="*/ 21538 h 43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65" h="43138" fill="none" extrusionOk="0">
                  <a:moveTo>
                    <a:pt x="22164" y="43130"/>
                  </a:moveTo>
                  <a:cubicBezTo>
                    <a:pt x="21976" y="43135"/>
                    <a:pt x="21788" y="43137"/>
                    <a:pt x="21600" y="43138"/>
                  </a:cubicBezTo>
                  <a:cubicBezTo>
                    <a:pt x="9670" y="43138"/>
                    <a:pt x="0" y="33467"/>
                    <a:pt x="0" y="21538"/>
                  </a:cubicBezTo>
                  <a:cubicBezTo>
                    <a:pt x="-1" y="10244"/>
                    <a:pt x="8699" y="857"/>
                    <a:pt x="19961" y="0"/>
                  </a:cubicBezTo>
                </a:path>
                <a:path w="22165" h="43138" stroke="0" extrusionOk="0">
                  <a:moveTo>
                    <a:pt x="22164" y="43130"/>
                  </a:moveTo>
                  <a:cubicBezTo>
                    <a:pt x="21976" y="43135"/>
                    <a:pt x="21788" y="43137"/>
                    <a:pt x="21600" y="43138"/>
                  </a:cubicBezTo>
                  <a:cubicBezTo>
                    <a:pt x="9670" y="43138"/>
                    <a:pt x="0" y="33467"/>
                    <a:pt x="0" y="21538"/>
                  </a:cubicBezTo>
                  <a:cubicBezTo>
                    <a:pt x="-1" y="10244"/>
                    <a:pt x="8699" y="857"/>
                    <a:pt x="19961" y="0"/>
                  </a:cubicBezTo>
                  <a:lnTo>
                    <a:pt x="21600" y="2153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15"/>
            <p:cNvSpPr>
              <a:spLocks noChangeArrowheads="1"/>
            </p:cNvSpPr>
            <p:nvPr/>
          </p:nvSpPr>
          <p:spPr bwMode="auto">
            <a:xfrm>
              <a:off x="864" y="2016"/>
              <a:ext cx="1344" cy="1968"/>
            </a:xfrm>
            <a:prstGeom prst="can">
              <a:avLst>
                <a:gd name="adj" fmla="val 36607"/>
              </a:avLst>
            </a:prstGeom>
            <a:gradFill rotWithShape="1">
              <a:gsLst>
                <a:gs pos="0">
                  <a:srgbClr val="66FFFF">
                    <a:alpha val="50000"/>
                  </a:srgbClr>
                </a:gs>
                <a:gs pos="50000">
                  <a:schemeClr val="bg1">
                    <a:alpha val="49001"/>
                  </a:schemeClr>
                </a:gs>
                <a:gs pos="100000">
                  <a:srgbClr val="66FFFF">
                    <a:alpha val="50000"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983940"/>
            <a:ext cx="4670219" cy="564481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sz="20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Цилиндр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– тело, которое состоит из двух кругов, совмещаемых параллельным переносом, и всех отрезков, соединяющих соответствующие точки этих кругов.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Круги называются </a:t>
            </a:r>
            <a:r>
              <a:rPr lang="ru-RU" sz="20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основаниями цилиндра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а отрезки, соединяющие соответствующие точки окружностей кругов, – </a:t>
            </a:r>
            <a:r>
              <a:rPr lang="ru-RU" sz="20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образующими цилиндра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Образующие цилиндра составляют </a:t>
            </a:r>
            <a:r>
              <a:rPr lang="ru-RU" sz="20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боковую поверхность 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цилиндрическую поверхность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Длина образующей называется  </a:t>
            </a:r>
            <a:r>
              <a:rPr lang="ru-RU" sz="20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высотой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цилиндра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радиус основания – </a:t>
            </a:r>
            <a:r>
              <a:rPr lang="ru-RU" sz="20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радиусом</a:t>
            </a:r>
            <a:r>
              <a:rPr lang="ru-RU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цилиндра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ru-RU" sz="2000" b="0" dirty="0" smtClean="0">
                <a:effectLst/>
                <a:latin typeface="Arial" pitchFamily="34" charset="0"/>
                <a:cs typeface="Arial" pitchFamily="34" charset="0"/>
              </a:rPr>
              <a:t>Прямая </a:t>
            </a:r>
            <a:r>
              <a:rPr lang="ru-RU" sz="2000" b="0" i="1" dirty="0" smtClean="0">
                <a:effectLst/>
                <a:latin typeface="Arial" pitchFamily="34" charset="0"/>
                <a:cs typeface="Arial" pitchFamily="34" charset="0"/>
              </a:rPr>
              <a:t>ОО</a:t>
            </a:r>
            <a:r>
              <a:rPr lang="ru-RU" sz="2000" b="0" i="1" baseline="-25000" dirty="0" smtClean="0"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lang="ru-RU" sz="2000" b="0" baseline="-25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цилиндра.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Определение</a:t>
            </a:r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>
            <a:off x="1426546" y="2447270"/>
            <a:ext cx="0" cy="2933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1619378" y="2515137"/>
            <a:ext cx="0" cy="2933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1979712" y="2561233"/>
            <a:ext cx="0" cy="2933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2267744" y="2577882"/>
            <a:ext cx="0" cy="2933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>
            <a:off x="2527556" y="2573195"/>
            <a:ext cx="0" cy="2933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26"/>
          <p:cNvSpPr>
            <a:spLocks noChangeShapeType="1"/>
          </p:cNvSpPr>
          <p:nvPr/>
        </p:nvSpPr>
        <p:spPr bwMode="auto">
          <a:xfrm>
            <a:off x="2825099" y="2551424"/>
            <a:ext cx="0" cy="2933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3079099" y="2529653"/>
            <a:ext cx="0" cy="2933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318585" y="2464339"/>
            <a:ext cx="0" cy="2933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4803" y="116297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Основание цилиндра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997" y="5747207"/>
            <a:ext cx="288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Основание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цилиндра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542674" y="1532309"/>
            <a:ext cx="208919" cy="5123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242894" y="5099135"/>
            <a:ext cx="504057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-290997" y="3621679"/>
            <a:ext cx="178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Образующие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880743" y="3863755"/>
            <a:ext cx="724301" cy="1810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74145" y="3863755"/>
            <a:ext cx="1249583" cy="933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50338" y="3120571"/>
            <a:ext cx="963948" cy="7482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61"/>
          <p:cNvSpPr txBox="1">
            <a:spLocks noChangeArrowheads="1"/>
          </p:cNvSpPr>
          <p:nvPr/>
        </p:nvSpPr>
        <p:spPr bwMode="auto">
          <a:xfrm>
            <a:off x="2395309" y="1816056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000" b="1" i="1" baseline="-25000" dirty="0">
                <a:latin typeface="Arial" pitchFamily="34" charset="0"/>
                <a:cs typeface="Arial" pitchFamily="34" charset="0"/>
              </a:rPr>
              <a:t>1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61"/>
          <p:cNvSpPr txBox="1">
            <a:spLocks noChangeArrowheads="1"/>
          </p:cNvSpPr>
          <p:nvPr/>
        </p:nvSpPr>
        <p:spPr bwMode="auto">
          <a:xfrm>
            <a:off x="2442598" y="4695555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23728" y="6116539"/>
            <a:ext cx="188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Ось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цилиндра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2442598" y="3356992"/>
            <a:ext cx="640662" cy="28065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3560141" y="2382358"/>
            <a:ext cx="0" cy="2933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Text Box 61"/>
          <p:cNvSpPr txBox="1">
            <a:spLocks noChangeArrowheads="1"/>
          </p:cNvSpPr>
          <p:nvPr/>
        </p:nvSpPr>
        <p:spPr bwMode="auto">
          <a:xfrm>
            <a:off x="1067913" y="5328610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61"/>
          <p:cNvSpPr txBox="1">
            <a:spLocks noChangeArrowheads="1"/>
          </p:cNvSpPr>
          <p:nvPr/>
        </p:nvSpPr>
        <p:spPr bwMode="auto">
          <a:xfrm>
            <a:off x="1159531" y="2021080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i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>
            <a:off x="2423886" y="2100943"/>
            <a:ext cx="0" cy="292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1275645" y="2389388"/>
            <a:ext cx="0" cy="292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807921" y="3400063"/>
            <a:ext cx="3417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pitchFamily="34" charset="0"/>
                <a:cs typeface="Arial" pitchFamily="34" charset="0"/>
              </a:rPr>
              <a:t>h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965199" y="3346198"/>
            <a:ext cx="3417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pitchFamily="34" charset="0"/>
                <a:cs typeface="Arial" pitchFamily="34" charset="0"/>
              </a:rPr>
              <a:t>h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6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9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2619" r="38542" b="26191"/>
          <a:stretch/>
        </p:blipFill>
        <p:spPr bwMode="auto">
          <a:xfrm>
            <a:off x="1100508" y="1097860"/>
            <a:ext cx="2805978" cy="279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2" t="25909" r="38465" b="22954"/>
          <a:stretch/>
        </p:blipFill>
        <p:spPr bwMode="auto">
          <a:xfrm>
            <a:off x="4614148" y="1052736"/>
            <a:ext cx="2558205" cy="280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0" t="38542" r="4883" b="16407"/>
          <a:stretch/>
        </p:blipFill>
        <p:spPr bwMode="auto">
          <a:xfrm>
            <a:off x="794325" y="3929888"/>
            <a:ext cx="3107225" cy="248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5" t="31112" r="8542" b="27222"/>
          <a:stretch/>
        </p:blipFill>
        <p:spPr bwMode="auto">
          <a:xfrm>
            <a:off x="4381082" y="3893004"/>
            <a:ext cx="3024336" cy="254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24358"/>
            <a:ext cx="8229600" cy="6524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Сечения цилиндра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421" name="Group 29"/>
          <p:cNvGrpSpPr>
            <a:grpSpLocks/>
          </p:cNvGrpSpPr>
          <p:nvPr/>
        </p:nvGrpSpPr>
        <p:grpSpPr bwMode="auto">
          <a:xfrm>
            <a:off x="5029200" y="3704993"/>
            <a:ext cx="2149475" cy="1828800"/>
            <a:chOff x="864" y="2149"/>
            <a:chExt cx="1354" cy="1968"/>
          </a:xfrm>
        </p:grpSpPr>
        <p:sp>
          <p:nvSpPr>
            <p:cNvPr id="827422" name="Arc 30"/>
            <p:cNvSpPr>
              <a:spLocks/>
            </p:cNvSpPr>
            <p:nvPr/>
          </p:nvSpPr>
          <p:spPr bwMode="auto">
            <a:xfrm rot="5400000">
              <a:off x="1412" y="2980"/>
              <a:ext cx="246" cy="1342"/>
            </a:xfrm>
            <a:custGeom>
              <a:avLst/>
              <a:gdLst>
                <a:gd name="G0" fmla="+- 21600 0 0"/>
                <a:gd name="G1" fmla="+- 21538 0 0"/>
                <a:gd name="G2" fmla="+- 21600 0 0"/>
                <a:gd name="T0" fmla="*/ 22165 w 22165"/>
                <a:gd name="T1" fmla="*/ 43131 h 43138"/>
                <a:gd name="T2" fmla="*/ 19961 w 22165"/>
                <a:gd name="T3" fmla="*/ 0 h 43138"/>
                <a:gd name="T4" fmla="*/ 21600 w 22165"/>
                <a:gd name="T5" fmla="*/ 21538 h 43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65" h="43138" fill="none" extrusionOk="0">
                  <a:moveTo>
                    <a:pt x="22164" y="43130"/>
                  </a:moveTo>
                  <a:cubicBezTo>
                    <a:pt x="21976" y="43135"/>
                    <a:pt x="21788" y="43137"/>
                    <a:pt x="21600" y="43138"/>
                  </a:cubicBezTo>
                  <a:cubicBezTo>
                    <a:pt x="9670" y="43138"/>
                    <a:pt x="0" y="33467"/>
                    <a:pt x="0" y="21538"/>
                  </a:cubicBezTo>
                  <a:cubicBezTo>
                    <a:pt x="-1" y="10244"/>
                    <a:pt x="8699" y="857"/>
                    <a:pt x="19961" y="0"/>
                  </a:cubicBezTo>
                </a:path>
                <a:path w="22165" h="43138" stroke="0" extrusionOk="0">
                  <a:moveTo>
                    <a:pt x="22164" y="43130"/>
                  </a:moveTo>
                  <a:cubicBezTo>
                    <a:pt x="21976" y="43135"/>
                    <a:pt x="21788" y="43137"/>
                    <a:pt x="21600" y="43138"/>
                  </a:cubicBezTo>
                  <a:cubicBezTo>
                    <a:pt x="9670" y="43138"/>
                    <a:pt x="0" y="33467"/>
                    <a:pt x="0" y="21538"/>
                  </a:cubicBezTo>
                  <a:cubicBezTo>
                    <a:pt x="-1" y="10244"/>
                    <a:pt x="8699" y="857"/>
                    <a:pt x="19961" y="0"/>
                  </a:cubicBezTo>
                  <a:lnTo>
                    <a:pt x="21600" y="2153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423" name="AutoShape 31"/>
            <p:cNvSpPr>
              <a:spLocks noChangeArrowheads="1"/>
            </p:cNvSpPr>
            <p:nvPr/>
          </p:nvSpPr>
          <p:spPr bwMode="auto">
            <a:xfrm>
              <a:off x="874" y="2149"/>
              <a:ext cx="1344" cy="1968"/>
            </a:xfrm>
            <a:prstGeom prst="can">
              <a:avLst>
                <a:gd name="adj" fmla="val 36607"/>
              </a:avLst>
            </a:prstGeom>
            <a:gradFill rotWithShape="1">
              <a:gsLst>
                <a:gs pos="0">
                  <a:srgbClr val="66FFFF">
                    <a:alpha val="50000"/>
                  </a:srgbClr>
                </a:gs>
                <a:gs pos="50000">
                  <a:schemeClr val="bg1">
                    <a:alpha val="49001"/>
                  </a:schemeClr>
                </a:gs>
                <a:gs pos="100000">
                  <a:srgbClr val="66FFFF">
                    <a:alpha val="50000"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7426" name="Group 34"/>
          <p:cNvGrpSpPr>
            <a:grpSpLocks/>
          </p:cNvGrpSpPr>
          <p:nvPr/>
        </p:nvGrpSpPr>
        <p:grpSpPr bwMode="auto">
          <a:xfrm>
            <a:off x="4067944" y="3193143"/>
            <a:ext cx="3960440" cy="1363596"/>
            <a:chOff x="336" y="2024"/>
            <a:chExt cx="4280" cy="1152"/>
          </a:xfrm>
        </p:grpSpPr>
        <p:sp>
          <p:nvSpPr>
            <p:cNvPr id="827427" name="Freeform 35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>
                    <a:alpha val="67999"/>
                  </a:schemeClr>
                </a:gs>
                <a:gs pos="100000">
                  <a:srgbClr val="FFCCCC">
                    <a:alpha val="67000"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428" name="Freeform 36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7999"/>
                  </a:schemeClr>
                </a:gs>
                <a:gs pos="100000">
                  <a:srgbClr val="FFCCCC">
                    <a:alpha val="67000"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429" name="Freeform 37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>
                <a:gd name="T0" fmla="*/ 6 w 3444"/>
                <a:gd name="T1" fmla="*/ 22 h 59"/>
                <a:gd name="T2" fmla="*/ 3432 w 3444"/>
                <a:gd name="T3" fmla="*/ 5 h 59"/>
                <a:gd name="T4" fmla="*/ 3444 w 3444"/>
                <a:gd name="T5" fmla="*/ 53 h 59"/>
                <a:gd name="T6" fmla="*/ 0 w 3444"/>
                <a:gd name="T7" fmla="*/ 59 h 59"/>
                <a:gd name="T8" fmla="*/ 6 w 3444"/>
                <a:gd name="T9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7999"/>
                  </a:schemeClr>
                </a:gs>
                <a:gs pos="100000">
                  <a:srgbClr val="FFCCCC">
                    <a:alpha val="67000"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7434" name="Oval 42" descr="Широкий диагональный 2"/>
          <p:cNvSpPr>
            <a:spLocks noChangeArrowheads="1"/>
          </p:cNvSpPr>
          <p:nvPr/>
        </p:nvSpPr>
        <p:spPr bwMode="auto">
          <a:xfrm>
            <a:off x="5094515" y="3730172"/>
            <a:ext cx="2080986" cy="653142"/>
          </a:xfrm>
          <a:prstGeom prst="ellipse">
            <a:avLst/>
          </a:prstGeom>
          <a:pattFill prst="wdUpDiag">
            <a:fgClr>
              <a:srgbClr val="0033CC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7419" name="Freeform 27" descr="Широкий диагональный 2"/>
          <p:cNvSpPr>
            <a:spLocks/>
          </p:cNvSpPr>
          <p:nvPr/>
        </p:nvSpPr>
        <p:spPr bwMode="auto">
          <a:xfrm>
            <a:off x="1282700" y="1346200"/>
            <a:ext cx="1536700" cy="2870200"/>
          </a:xfrm>
          <a:custGeom>
            <a:avLst/>
            <a:gdLst>
              <a:gd name="T0" fmla="*/ 0 w 968"/>
              <a:gd name="T1" fmla="*/ 1808 h 1808"/>
              <a:gd name="T2" fmla="*/ 968 w 968"/>
              <a:gd name="T3" fmla="*/ 1504 h 1808"/>
              <a:gd name="T4" fmla="*/ 968 w 968"/>
              <a:gd name="T5" fmla="*/ 0 h 1808"/>
              <a:gd name="T6" fmla="*/ 8 w 968"/>
              <a:gd name="T7" fmla="*/ 328 h 1808"/>
              <a:gd name="T8" fmla="*/ 0 w 968"/>
              <a:gd name="T9" fmla="*/ 1808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808">
                <a:moveTo>
                  <a:pt x="0" y="1808"/>
                </a:moveTo>
                <a:lnTo>
                  <a:pt x="968" y="1504"/>
                </a:lnTo>
                <a:lnTo>
                  <a:pt x="968" y="0"/>
                </a:lnTo>
                <a:lnTo>
                  <a:pt x="8" y="328"/>
                </a:lnTo>
                <a:lnTo>
                  <a:pt x="0" y="1808"/>
                </a:lnTo>
                <a:close/>
              </a:path>
            </a:pathLst>
          </a:custGeom>
          <a:pattFill prst="wdUpDiag">
            <a:fgClr>
              <a:srgbClr val="FF0000">
                <a:alpha val="67000"/>
              </a:srgbClr>
            </a:fgClr>
            <a:bgClr>
              <a:schemeClr val="bg1">
                <a:alpha val="67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27405" name="Group 13"/>
          <p:cNvGrpSpPr>
            <a:grpSpLocks/>
          </p:cNvGrpSpPr>
          <p:nvPr/>
        </p:nvGrpSpPr>
        <p:grpSpPr bwMode="auto">
          <a:xfrm>
            <a:off x="990600" y="1219200"/>
            <a:ext cx="2133600" cy="3124200"/>
            <a:chOff x="864" y="2016"/>
            <a:chExt cx="1344" cy="1968"/>
          </a:xfrm>
        </p:grpSpPr>
        <p:sp>
          <p:nvSpPr>
            <p:cNvPr id="827406" name="Arc 14"/>
            <p:cNvSpPr>
              <a:spLocks/>
            </p:cNvSpPr>
            <p:nvPr/>
          </p:nvSpPr>
          <p:spPr bwMode="auto">
            <a:xfrm rot="5400000">
              <a:off x="1412" y="2980"/>
              <a:ext cx="246" cy="1342"/>
            </a:xfrm>
            <a:custGeom>
              <a:avLst/>
              <a:gdLst>
                <a:gd name="G0" fmla="+- 21600 0 0"/>
                <a:gd name="G1" fmla="+- 21538 0 0"/>
                <a:gd name="G2" fmla="+- 21600 0 0"/>
                <a:gd name="T0" fmla="*/ 22165 w 22165"/>
                <a:gd name="T1" fmla="*/ 43131 h 43138"/>
                <a:gd name="T2" fmla="*/ 19961 w 22165"/>
                <a:gd name="T3" fmla="*/ 0 h 43138"/>
                <a:gd name="T4" fmla="*/ 21600 w 22165"/>
                <a:gd name="T5" fmla="*/ 21538 h 43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65" h="43138" fill="none" extrusionOk="0">
                  <a:moveTo>
                    <a:pt x="22164" y="43130"/>
                  </a:moveTo>
                  <a:cubicBezTo>
                    <a:pt x="21976" y="43135"/>
                    <a:pt x="21788" y="43137"/>
                    <a:pt x="21600" y="43138"/>
                  </a:cubicBezTo>
                  <a:cubicBezTo>
                    <a:pt x="9670" y="43138"/>
                    <a:pt x="0" y="33467"/>
                    <a:pt x="0" y="21538"/>
                  </a:cubicBezTo>
                  <a:cubicBezTo>
                    <a:pt x="-1" y="10244"/>
                    <a:pt x="8699" y="857"/>
                    <a:pt x="19961" y="0"/>
                  </a:cubicBezTo>
                </a:path>
                <a:path w="22165" h="43138" stroke="0" extrusionOk="0">
                  <a:moveTo>
                    <a:pt x="22164" y="43130"/>
                  </a:moveTo>
                  <a:cubicBezTo>
                    <a:pt x="21976" y="43135"/>
                    <a:pt x="21788" y="43137"/>
                    <a:pt x="21600" y="43138"/>
                  </a:cubicBezTo>
                  <a:cubicBezTo>
                    <a:pt x="9670" y="43138"/>
                    <a:pt x="0" y="33467"/>
                    <a:pt x="0" y="21538"/>
                  </a:cubicBezTo>
                  <a:cubicBezTo>
                    <a:pt x="-1" y="10244"/>
                    <a:pt x="8699" y="857"/>
                    <a:pt x="19961" y="0"/>
                  </a:cubicBezTo>
                  <a:lnTo>
                    <a:pt x="21600" y="2153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407" name="AutoShape 15"/>
            <p:cNvSpPr>
              <a:spLocks noChangeArrowheads="1"/>
            </p:cNvSpPr>
            <p:nvPr/>
          </p:nvSpPr>
          <p:spPr bwMode="auto">
            <a:xfrm>
              <a:off x="864" y="2016"/>
              <a:ext cx="1344" cy="1968"/>
            </a:xfrm>
            <a:prstGeom prst="can">
              <a:avLst>
                <a:gd name="adj" fmla="val 36607"/>
              </a:avLst>
            </a:prstGeom>
            <a:gradFill rotWithShape="1">
              <a:gsLst>
                <a:gs pos="0">
                  <a:srgbClr val="66FFFF">
                    <a:alpha val="50000"/>
                  </a:srgbClr>
                </a:gs>
                <a:gs pos="50000">
                  <a:schemeClr val="bg1">
                    <a:alpha val="49001"/>
                  </a:schemeClr>
                </a:gs>
                <a:gs pos="100000">
                  <a:srgbClr val="66FFFF">
                    <a:alpha val="50000"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7394" name="Freeform 2"/>
          <p:cNvSpPr>
            <a:spLocks/>
          </p:cNvSpPr>
          <p:nvPr/>
        </p:nvSpPr>
        <p:spPr bwMode="auto">
          <a:xfrm>
            <a:off x="2044700" y="1600200"/>
            <a:ext cx="14288" cy="2362200"/>
          </a:xfrm>
          <a:custGeom>
            <a:avLst/>
            <a:gdLst>
              <a:gd name="T0" fmla="*/ 0 w 9"/>
              <a:gd name="T1" fmla="*/ 0 h 1488"/>
              <a:gd name="T2" fmla="*/ 9 w 9"/>
              <a:gd name="T3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" h="1488">
                <a:moveTo>
                  <a:pt x="0" y="0"/>
                </a:moveTo>
                <a:lnTo>
                  <a:pt x="9" y="148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411" name="Freeform 19"/>
          <p:cNvSpPr>
            <a:spLocks/>
          </p:cNvSpPr>
          <p:nvPr/>
        </p:nvSpPr>
        <p:spPr bwMode="auto">
          <a:xfrm>
            <a:off x="1282700" y="1333500"/>
            <a:ext cx="1549400" cy="2882900"/>
          </a:xfrm>
          <a:custGeom>
            <a:avLst/>
            <a:gdLst>
              <a:gd name="T0" fmla="*/ 976 w 976"/>
              <a:gd name="T1" fmla="*/ 0 h 1816"/>
              <a:gd name="T2" fmla="*/ 0 w 976"/>
              <a:gd name="T3" fmla="*/ 336 h 1816"/>
              <a:gd name="T4" fmla="*/ 8 w 976"/>
              <a:gd name="T5" fmla="*/ 1816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816">
                <a:moveTo>
                  <a:pt x="976" y="0"/>
                </a:moveTo>
                <a:lnTo>
                  <a:pt x="0" y="336"/>
                </a:lnTo>
                <a:lnTo>
                  <a:pt x="8" y="181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412" name="Freeform 20"/>
          <p:cNvSpPr>
            <a:spLocks/>
          </p:cNvSpPr>
          <p:nvPr/>
        </p:nvSpPr>
        <p:spPr bwMode="auto">
          <a:xfrm>
            <a:off x="1295400" y="1358900"/>
            <a:ext cx="1536700" cy="2857500"/>
          </a:xfrm>
          <a:custGeom>
            <a:avLst/>
            <a:gdLst>
              <a:gd name="T0" fmla="*/ 0 w 968"/>
              <a:gd name="T1" fmla="*/ 1800 h 1800"/>
              <a:gd name="T2" fmla="*/ 952 w 968"/>
              <a:gd name="T3" fmla="*/ 1480 h 1800"/>
              <a:gd name="T4" fmla="*/ 968 w 968"/>
              <a:gd name="T5" fmla="*/ 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8" h="1800">
                <a:moveTo>
                  <a:pt x="0" y="1800"/>
                </a:moveTo>
                <a:lnTo>
                  <a:pt x="952" y="1480"/>
                </a:lnTo>
                <a:lnTo>
                  <a:pt x="96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416" name="Freeform 24"/>
          <p:cNvSpPr>
            <a:spLocks/>
          </p:cNvSpPr>
          <p:nvPr/>
        </p:nvSpPr>
        <p:spPr bwMode="auto">
          <a:xfrm>
            <a:off x="2794000" y="927100"/>
            <a:ext cx="1123156" cy="2794000"/>
          </a:xfrm>
          <a:custGeom>
            <a:avLst/>
            <a:gdLst>
              <a:gd name="T0" fmla="*/ 16 w 792"/>
              <a:gd name="T1" fmla="*/ 256 h 1760"/>
              <a:gd name="T2" fmla="*/ 792 w 792"/>
              <a:gd name="T3" fmla="*/ 0 h 1760"/>
              <a:gd name="T4" fmla="*/ 776 w 792"/>
              <a:gd name="T5" fmla="*/ 1480 h 1760"/>
              <a:gd name="T6" fmla="*/ 0 w 792"/>
              <a:gd name="T7" fmla="*/ 1760 h 1760"/>
              <a:gd name="T8" fmla="*/ 8 w 792"/>
              <a:gd name="T9" fmla="*/ 1752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2" h="1760">
                <a:moveTo>
                  <a:pt x="16" y="256"/>
                </a:moveTo>
                <a:lnTo>
                  <a:pt x="792" y="0"/>
                </a:lnTo>
                <a:lnTo>
                  <a:pt x="776" y="1480"/>
                </a:lnTo>
                <a:lnTo>
                  <a:pt x="0" y="1760"/>
                </a:lnTo>
                <a:lnTo>
                  <a:pt x="8" y="1752"/>
                </a:lnTo>
              </a:path>
            </a:pathLst>
          </a:custGeom>
          <a:gradFill rotWithShape="1">
            <a:gsLst>
              <a:gs pos="0">
                <a:schemeClr val="bg1">
                  <a:alpha val="22000"/>
                </a:schemeClr>
              </a:gs>
              <a:gs pos="100000">
                <a:srgbClr val="FF0000">
                  <a:alpha val="22000"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418" name="Freeform 26"/>
          <p:cNvSpPr>
            <a:spLocks/>
          </p:cNvSpPr>
          <p:nvPr/>
        </p:nvSpPr>
        <p:spPr bwMode="auto">
          <a:xfrm>
            <a:off x="317500" y="1866900"/>
            <a:ext cx="965200" cy="2705100"/>
          </a:xfrm>
          <a:custGeom>
            <a:avLst/>
            <a:gdLst>
              <a:gd name="T0" fmla="*/ 608 w 608"/>
              <a:gd name="T1" fmla="*/ 1496 h 1704"/>
              <a:gd name="T2" fmla="*/ 608 w 608"/>
              <a:gd name="T3" fmla="*/ 0 h 1704"/>
              <a:gd name="T4" fmla="*/ 0 w 608"/>
              <a:gd name="T5" fmla="*/ 208 h 1704"/>
              <a:gd name="T6" fmla="*/ 48 w 608"/>
              <a:gd name="T7" fmla="*/ 1704 h 1704"/>
              <a:gd name="T8" fmla="*/ 608 w 608"/>
              <a:gd name="T9" fmla="*/ 1488 h 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8" h="1704">
                <a:moveTo>
                  <a:pt x="608" y="1496"/>
                </a:moveTo>
                <a:lnTo>
                  <a:pt x="608" y="0"/>
                </a:lnTo>
                <a:lnTo>
                  <a:pt x="0" y="208"/>
                </a:lnTo>
                <a:lnTo>
                  <a:pt x="48" y="1704"/>
                </a:lnTo>
                <a:lnTo>
                  <a:pt x="608" y="1488"/>
                </a:lnTo>
              </a:path>
            </a:pathLst>
          </a:custGeom>
          <a:gradFill rotWithShape="1">
            <a:gsLst>
              <a:gs pos="0">
                <a:schemeClr val="bg1">
                  <a:alpha val="22000"/>
                </a:schemeClr>
              </a:gs>
              <a:gs pos="100000">
                <a:srgbClr val="FF0000">
                  <a:alpha val="22000"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432" name="Arc 40"/>
          <p:cNvSpPr>
            <a:spLocks/>
          </p:cNvSpPr>
          <p:nvPr/>
        </p:nvSpPr>
        <p:spPr bwMode="auto">
          <a:xfrm rot="5400000">
            <a:off x="5958616" y="2836684"/>
            <a:ext cx="351750" cy="2088368"/>
          </a:xfrm>
          <a:custGeom>
            <a:avLst/>
            <a:gdLst>
              <a:gd name="G0" fmla="+- 21600 0 0"/>
              <a:gd name="G1" fmla="+- 21538 0 0"/>
              <a:gd name="G2" fmla="+- 21600 0 0"/>
              <a:gd name="T0" fmla="*/ 22165 w 22165"/>
              <a:gd name="T1" fmla="*/ 43131 h 43138"/>
              <a:gd name="T2" fmla="*/ 19961 w 22165"/>
              <a:gd name="T3" fmla="*/ 0 h 43138"/>
              <a:gd name="T4" fmla="*/ 21600 w 22165"/>
              <a:gd name="T5" fmla="*/ 21538 h 43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65" h="43138" fill="none" extrusionOk="0">
                <a:moveTo>
                  <a:pt x="22164" y="43130"/>
                </a:moveTo>
                <a:cubicBezTo>
                  <a:pt x="21976" y="43135"/>
                  <a:pt x="21788" y="43137"/>
                  <a:pt x="21600" y="43138"/>
                </a:cubicBezTo>
                <a:cubicBezTo>
                  <a:pt x="9670" y="43138"/>
                  <a:pt x="0" y="33467"/>
                  <a:pt x="0" y="21538"/>
                </a:cubicBezTo>
                <a:cubicBezTo>
                  <a:pt x="-1" y="10244"/>
                  <a:pt x="8699" y="857"/>
                  <a:pt x="19961" y="0"/>
                </a:cubicBezTo>
              </a:path>
              <a:path w="22165" h="43138" stroke="0" extrusionOk="0">
                <a:moveTo>
                  <a:pt x="22164" y="43130"/>
                </a:moveTo>
                <a:cubicBezTo>
                  <a:pt x="21976" y="43135"/>
                  <a:pt x="21788" y="43137"/>
                  <a:pt x="21600" y="43138"/>
                </a:cubicBezTo>
                <a:cubicBezTo>
                  <a:pt x="9670" y="43138"/>
                  <a:pt x="0" y="33467"/>
                  <a:pt x="0" y="21538"/>
                </a:cubicBezTo>
                <a:cubicBezTo>
                  <a:pt x="-1" y="10244"/>
                  <a:pt x="8699" y="857"/>
                  <a:pt x="19961" y="0"/>
                </a:cubicBezTo>
                <a:lnTo>
                  <a:pt x="21600" y="2153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7424" name="Freeform 32"/>
          <p:cNvSpPr>
            <a:spLocks/>
          </p:cNvSpPr>
          <p:nvPr/>
        </p:nvSpPr>
        <p:spPr bwMode="auto">
          <a:xfrm>
            <a:off x="6085150" y="2813390"/>
            <a:ext cx="45719" cy="2486705"/>
          </a:xfrm>
          <a:custGeom>
            <a:avLst/>
            <a:gdLst>
              <a:gd name="T0" fmla="*/ 0 w 1"/>
              <a:gd name="T1" fmla="*/ 0 h 1720"/>
              <a:gd name="T2" fmla="*/ 1 w 1"/>
              <a:gd name="T3" fmla="*/ 1720 h 17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720">
                <a:moveTo>
                  <a:pt x="0" y="0"/>
                </a:moveTo>
                <a:lnTo>
                  <a:pt x="1" y="172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7438" name="Text Box 46"/>
          <p:cNvSpPr txBox="1">
            <a:spLocks noChangeArrowheads="1"/>
          </p:cNvSpPr>
          <p:nvPr/>
        </p:nvSpPr>
        <p:spPr bwMode="auto">
          <a:xfrm>
            <a:off x="4211960" y="5541925"/>
            <a:ext cx="41248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0" dirty="0" smtClean="0">
                <a:effectLst/>
                <a:latin typeface="Arial" pitchFamily="34" charset="0"/>
                <a:cs typeface="Arial" pitchFamily="34" charset="0"/>
              </a:rPr>
              <a:t>Сечение </a:t>
            </a:r>
            <a:r>
              <a:rPr lang="ru-RU" sz="2000" b="0" dirty="0">
                <a:effectLst/>
                <a:latin typeface="Arial" pitchFamily="34" charset="0"/>
                <a:cs typeface="Arial" pitchFamily="34" charset="0"/>
              </a:rPr>
              <a:t>цилиндра плоскостью, перпендикулярной к оси – </a:t>
            </a:r>
            <a:r>
              <a:rPr lang="ru-RU" sz="2000" b="0" dirty="0" smtClean="0">
                <a:effectLst/>
                <a:latin typeface="Arial" pitchFamily="34" charset="0"/>
                <a:cs typeface="Arial" pitchFamily="34" charset="0"/>
              </a:rPr>
              <a:t>круг.</a:t>
            </a: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457200" y="274638"/>
            <a:ext cx="8229600" cy="6524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Сечения цилиндра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317500" y="4858434"/>
            <a:ext cx="35996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0" i="1" u="sng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Осевое сечение</a:t>
            </a:r>
            <a:r>
              <a:rPr lang="ru-RU" sz="2000" b="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0" dirty="0" smtClean="0">
                <a:effectLst/>
                <a:latin typeface="Arial" pitchFamily="34" charset="0"/>
                <a:cs typeface="Arial" pitchFamily="34" charset="0"/>
              </a:rPr>
              <a:t>– сечение, проходящее через ось цилиндра. Осевое сечение цилиндра – прямоугольник. </a:t>
            </a: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41"/>
          <p:cNvSpPr>
            <a:spLocks noChangeArrowheads="1"/>
          </p:cNvSpPr>
          <p:nvPr/>
        </p:nvSpPr>
        <p:spPr bwMode="auto">
          <a:xfrm>
            <a:off x="5045075" y="2451417"/>
            <a:ext cx="2133601" cy="1951631"/>
          </a:xfrm>
          <a:prstGeom prst="can">
            <a:avLst>
              <a:gd name="adj" fmla="val 36607"/>
            </a:avLst>
          </a:prstGeom>
          <a:gradFill rotWithShape="1">
            <a:gsLst>
              <a:gs pos="0">
                <a:srgbClr val="66FFFF">
                  <a:alpha val="47000"/>
                </a:srgbClr>
              </a:gs>
              <a:gs pos="50000">
                <a:schemeClr val="bg1">
                  <a:alpha val="46001"/>
                </a:schemeClr>
              </a:gs>
              <a:gs pos="100000">
                <a:srgbClr val="66FFFF">
                  <a:alpha val="47000"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43"/>
          <p:cNvSpPr>
            <a:spLocks noChangeArrowheads="1"/>
          </p:cNvSpPr>
          <p:nvPr/>
        </p:nvSpPr>
        <p:spPr bwMode="auto">
          <a:xfrm>
            <a:off x="6087000" y="4018643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2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Сечения цилиндра</a:t>
            </a:r>
          </a:p>
        </p:txBody>
      </p:sp>
      <p:pic>
        <p:nvPicPr>
          <p:cNvPr id="2051" name="Picture 3" descr="C:\Documents and Settings\Admin\Мои документы\5-10кл_Уроки_презентации\11кл\11кл_Конус.Конические сечения.Цилиндр\Сечения цилиндра_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9" y="1155496"/>
            <a:ext cx="8463092" cy="386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4"/>
          <p:cNvSpPr>
            <a:spLocks noChangeShapeType="1"/>
          </p:cNvSpPr>
          <p:nvPr/>
        </p:nvSpPr>
        <p:spPr bwMode="auto">
          <a:xfrm>
            <a:off x="1259632" y="1798914"/>
            <a:ext cx="0" cy="249418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54"/>
          <p:cNvSpPr>
            <a:spLocks noChangeShapeType="1"/>
          </p:cNvSpPr>
          <p:nvPr/>
        </p:nvSpPr>
        <p:spPr bwMode="auto">
          <a:xfrm flipH="1">
            <a:off x="3323770" y="1795714"/>
            <a:ext cx="4147" cy="249738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54"/>
          <p:cNvSpPr>
            <a:spLocks noChangeShapeType="1"/>
          </p:cNvSpPr>
          <p:nvPr/>
        </p:nvSpPr>
        <p:spPr bwMode="auto">
          <a:xfrm>
            <a:off x="5436096" y="1795714"/>
            <a:ext cx="0" cy="249738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54"/>
          <p:cNvSpPr>
            <a:spLocks noChangeShapeType="1"/>
          </p:cNvSpPr>
          <p:nvPr/>
        </p:nvSpPr>
        <p:spPr bwMode="auto">
          <a:xfrm>
            <a:off x="7596336" y="1795714"/>
            <a:ext cx="0" cy="249738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62426" y="5287170"/>
            <a:ext cx="2376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effectLst/>
                <a:latin typeface="Arial" pitchFamily="34" charset="0"/>
                <a:cs typeface="Arial" pitchFamily="34" charset="0"/>
              </a:rPr>
              <a:t>Сечение цилиндра, параллельное оси – прямоугольник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98751" y="5287170"/>
            <a:ext cx="2416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effectLst/>
                <a:latin typeface="Arial" pitchFamily="34" charset="0"/>
                <a:cs typeface="Arial" pitchFamily="34" charset="0"/>
              </a:rPr>
              <a:t>Сечение цилиндра, проведенное  под углом к основанию – эллипс 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177178" y="4869160"/>
            <a:ext cx="20636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0" dirty="0" smtClean="0">
                <a:effectLst/>
                <a:latin typeface="Arial" pitchFamily="34" charset="0"/>
                <a:cs typeface="Arial" pitchFamily="34" charset="0"/>
              </a:rPr>
              <a:t>Осевое сечение цилиндра – прямоугольник 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4427985" y="4869160"/>
            <a:ext cx="23042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0" dirty="0" smtClean="0">
                <a:effectLst/>
                <a:latin typeface="Arial" pitchFamily="34" charset="0"/>
                <a:cs typeface="Arial" pitchFamily="34" charset="0"/>
              </a:rPr>
              <a:t>Сечение </a:t>
            </a:r>
            <a:r>
              <a:rPr lang="ru-RU" b="0" dirty="0">
                <a:effectLst/>
                <a:latin typeface="Arial" pitchFamily="34" charset="0"/>
                <a:cs typeface="Arial" pitchFamily="34" charset="0"/>
              </a:rPr>
              <a:t>цилиндра плоскостью, </a:t>
            </a:r>
            <a:r>
              <a:rPr lang="ru-RU" b="0" dirty="0" smtClean="0">
                <a:effectLst/>
                <a:latin typeface="Arial" pitchFamily="34" charset="0"/>
                <a:cs typeface="Arial" pitchFamily="34" charset="0"/>
              </a:rPr>
              <a:t>перпендикулярной </a:t>
            </a:r>
            <a:r>
              <a:rPr lang="ru-RU" b="0" dirty="0">
                <a:effectLst/>
                <a:latin typeface="Arial" pitchFamily="34" charset="0"/>
                <a:cs typeface="Arial" pitchFamily="34" charset="0"/>
              </a:rPr>
              <a:t>оси – </a:t>
            </a:r>
            <a:r>
              <a:rPr lang="ru-RU" b="0" dirty="0" smtClean="0">
                <a:effectLst/>
                <a:latin typeface="Arial" pitchFamily="34" charset="0"/>
                <a:cs typeface="Arial" pitchFamily="34" charset="0"/>
              </a:rPr>
              <a:t>круг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магнитный диск 3"/>
          <p:cNvSpPr/>
          <p:nvPr/>
        </p:nvSpPr>
        <p:spPr>
          <a:xfrm>
            <a:off x="468313" y="1668463"/>
            <a:ext cx="1871662" cy="2663825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2738" y="2139950"/>
            <a:ext cx="4464050" cy="1800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6836" y="2497817"/>
            <a:ext cx="0" cy="1776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36985" y="807187"/>
            <a:ext cx="1458162" cy="129724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9" name="Овал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36985" y="3939535"/>
            <a:ext cx="1458162" cy="129724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Площадь поверхности цилиндра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29761" y="2686119"/>
                <a:ext cx="33266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</a:rPr>
                            <m:t>бок.</m:t>
                          </m:r>
                        </m:sub>
                      </m:sSub>
                      <m:r>
                        <a:rPr lang="ru-RU" sz="4000" b="1" i="1" smtClean="0">
                          <a:latin typeface="Cambria Math"/>
                        </a:rPr>
                        <m:t>=</m:t>
                      </m:r>
                      <m:r>
                        <a:rPr lang="ru-RU" sz="4000" b="1" i="1" smtClean="0">
                          <a:latin typeface="Cambria Math"/>
                        </a:rPr>
                        <m:t>𝟐</m:t>
                      </m:r>
                      <m:r>
                        <a:rPr lang="ru-RU" sz="40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4000" b="1" i="1" smtClean="0">
                          <a:latin typeface="Cambria Math"/>
                          <a:ea typeface="Cambria Math"/>
                        </a:rPr>
                        <m:t>𝑹𝒉</m:t>
                      </m:r>
                    </m:oMath>
                  </m:oMathPara>
                </a14:m>
                <a:endParaRPr lang="ru-RU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761" y="2686119"/>
                <a:ext cx="3326616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53499" y="5373216"/>
                <a:ext cx="5437001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</a:rPr>
                            <m:t>полн.</m:t>
                          </m:r>
                        </m:sub>
                      </m:sSub>
                      <m:r>
                        <a:rPr lang="ru-RU" sz="4000" b="1" i="1" smtClean="0">
                          <a:latin typeface="Cambria Math"/>
                        </a:rPr>
                        <m:t>=</m:t>
                      </m:r>
                      <m:r>
                        <a:rPr lang="ru-RU" sz="4000" b="1" i="1" smtClean="0">
                          <a:latin typeface="Cambria Math"/>
                        </a:rPr>
                        <m:t>𝟐</m:t>
                      </m:r>
                      <m:r>
                        <a:rPr lang="ru-RU" sz="40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4000" b="1" i="1" smtClean="0">
                          <a:latin typeface="Cambria Math"/>
                          <a:ea typeface="Cambria Math"/>
                        </a:rPr>
                        <m:t>𝑹𝒉</m:t>
                      </m:r>
                      <m:r>
                        <a:rPr lang="ru-RU" sz="4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40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40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ru-RU" sz="4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99" y="5373216"/>
                <a:ext cx="5437001" cy="7218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492558" y="3040062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Cambria" pitchFamily="18" charset="0"/>
                <a:cs typeface="Arial" pitchFamily="34" charset="0"/>
              </a:rPr>
              <a:t>h</a:t>
            </a:r>
            <a:endParaRPr lang="ru-RU" sz="2800" b="1" i="1" dirty="0">
              <a:latin typeface="Cambria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339855" y="1186029"/>
                <a:ext cx="1706428" cy="564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𝑺</m:t>
                      </m:r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30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ru-RU" sz="3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0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3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55" y="1186029"/>
                <a:ext cx="1706428" cy="5644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62950" y="4274230"/>
                <a:ext cx="177702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30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30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𝑹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50" y="4274230"/>
                <a:ext cx="1777025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291553" y="2844564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Cambria" pitchFamily="18" charset="0"/>
                <a:cs typeface="Arial" pitchFamily="34" charset="0"/>
              </a:rPr>
              <a:t>h</a:t>
            </a:r>
            <a:endParaRPr lang="ru-RU" sz="2800" b="1" i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1" name="Picture 3" descr="C:\Users\Марина\Desktop\Картинки к призентациям\10247_html_16e5d666.png"/>
          <p:cNvPicPr>
            <a:picLocks noChangeAspect="1" noChangeArrowheads="1"/>
          </p:cNvPicPr>
          <p:nvPr/>
        </p:nvPicPr>
        <p:blipFill rotWithShape="1">
          <a:blip r:embed="rId7" cstate="print"/>
          <a:srcRect r="9740"/>
          <a:stretch/>
        </p:blipFill>
        <p:spPr bwMode="auto">
          <a:xfrm>
            <a:off x="6957977" y="5027721"/>
            <a:ext cx="2186023" cy="1814782"/>
          </a:xfrm>
          <a:prstGeom prst="rect">
            <a:avLst/>
          </a:prstGeom>
          <a:noFill/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646368" y="1668463"/>
            <a:ext cx="412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Cambria" pitchFamily="18" charset="0"/>
                <a:cs typeface="Arial" pitchFamily="34" charset="0"/>
              </a:rPr>
              <a:t>R</a:t>
            </a:r>
            <a:endParaRPr lang="ru-RU" sz="2800" b="1" i="1" dirty="0">
              <a:latin typeface="Cambria" pitchFamily="18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04144" y="2105024"/>
            <a:ext cx="9288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9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330</Words>
  <Application>Microsoft Office PowerPoint</Application>
  <PresentationFormat>Экран (4:3)</PresentationFormat>
  <Paragraphs>68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Глава VI.  Цилиндр, конус, шар §1. Цилиндр</vt:lpstr>
      <vt:lpstr>Геометрические тела</vt:lpstr>
      <vt:lpstr>Презентация PowerPoint</vt:lpstr>
      <vt:lpstr>Презентация PowerPoint</vt:lpstr>
      <vt:lpstr>Определение</vt:lpstr>
      <vt:lpstr>Презентация PowerPoint</vt:lpstr>
      <vt:lpstr>Презентация PowerPoint</vt:lpstr>
      <vt:lpstr>Сечения цилиндра</vt:lpstr>
      <vt:lpstr>Презентация PowerPoint</vt:lpstr>
      <vt:lpstr>Цилиндр в повседневной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VI.  Цилиндр, конус, шар §1. Цилиндр</dc:title>
  <dc:creator>Догадова</dc:creator>
  <cp:lastModifiedBy>Догадова</cp:lastModifiedBy>
  <cp:revision>23</cp:revision>
  <dcterms:created xsi:type="dcterms:W3CDTF">2018-10-21T11:40:24Z</dcterms:created>
  <dcterms:modified xsi:type="dcterms:W3CDTF">2018-11-04T11:58:54Z</dcterms:modified>
</cp:coreProperties>
</file>