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47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788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796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7F405F-67E8-45C8-85B7-35392DA6EF7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07830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97C15A2-5CE2-45F0-9EA7-389430A888D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0003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848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234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18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15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14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1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27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37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805F9-B3A5-4B26-8779-06157E141A0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C4463-2CD7-43FD-AE64-C74C561CA2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797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59" y="30410"/>
            <a:ext cx="8604448" cy="682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Показательная функция, </a:t>
            </a:r>
            <a:b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ее свойства и график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2292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Алгебра, 11 класс</a:t>
            </a:r>
            <a:endParaRPr lang="es-E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635523"/>
            <a:ext cx="1747851" cy="3207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5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59" y="30410"/>
            <a:ext cx="8604448" cy="6827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9580" y="1371600"/>
            <a:ext cx="8348147" cy="1981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b="1" i="1" u="sng" dirty="0">
                <a:solidFill>
                  <a:srgbClr val="FF0000"/>
                </a:solidFill>
              </a:rPr>
              <a:t>Показательной функцией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/>
              <a:t>называется  функция  вида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4400" b="1" i="1" baseline="30000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600" i="1" dirty="0" smtClean="0">
                <a:latin typeface="Times New Roman" pitchFamily="18" charset="0"/>
              </a:rPr>
              <a:t>,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2800" dirty="0" smtClean="0"/>
              <a:t>где </a:t>
            </a:r>
            <a:r>
              <a:rPr lang="ru-RU" sz="3600" b="1" i="1" dirty="0">
                <a:latin typeface="Times New Roman" pitchFamily="18" charset="0"/>
              </a:rPr>
              <a:t>а</a:t>
            </a:r>
            <a:r>
              <a:rPr lang="ru-RU" sz="3600" i="1" dirty="0">
                <a:latin typeface="Times New Roman" pitchFamily="18" charset="0"/>
              </a:rPr>
              <a:t> </a:t>
            </a:r>
            <a:r>
              <a:rPr lang="ru-RU" sz="3600" i="1" dirty="0" smtClean="0">
                <a:latin typeface="Times New Roman" pitchFamily="18" charset="0"/>
              </a:rPr>
              <a:t>– </a:t>
            </a:r>
            <a:r>
              <a:rPr lang="ru-RU" sz="2800" dirty="0" smtClean="0"/>
              <a:t>число</a:t>
            </a:r>
            <a:r>
              <a:rPr lang="ru-RU" sz="2800" dirty="0"/>
              <a:t>, </a:t>
            </a:r>
            <a:r>
              <a:rPr lang="ru-RU" sz="3600" b="1" i="1" dirty="0" smtClean="0">
                <a:latin typeface="Times New Roman" pitchFamily="18" charset="0"/>
              </a:rPr>
              <a:t>а </a:t>
            </a:r>
            <a:r>
              <a:rPr lang="en-US" sz="3600" b="1" i="1" dirty="0" smtClean="0">
                <a:latin typeface="Times New Roman" pitchFamily="18" charset="0"/>
              </a:rPr>
              <a:t>&gt;</a:t>
            </a:r>
            <a:r>
              <a:rPr lang="ru-RU" sz="3600" b="1" i="1" dirty="0" smtClean="0">
                <a:latin typeface="Times New Roman" pitchFamily="18" charset="0"/>
              </a:rPr>
              <a:t> </a:t>
            </a:r>
            <a:r>
              <a:rPr lang="en-US" sz="3600" b="1" dirty="0" smtClean="0">
                <a:latin typeface="Times New Roman" pitchFamily="18" charset="0"/>
              </a:rPr>
              <a:t>0</a:t>
            </a:r>
            <a:r>
              <a:rPr lang="en-US" sz="3600" b="1" i="1" dirty="0">
                <a:latin typeface="Times New Roman" pitchFamily="18" charset="0"/>
              </a:rPr>
              <a:t>, </a:t>
            </a:r>
            <a:r>
              <a:rPr lang="en-US" sz="3600" b="1" i="1" dirty="0" smtClean="0">
                <a:latin typeface="Times New Roman" pitchFamily="18" charset="0"/>
              </a:rPr>
              <a:t>a 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≠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, х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Q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800" dirty="0" smtClean="0">
                <a:sym typeface="Symbol"/>
              </a:rPr>
              <a:t>(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Q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  <a:sym typeface="Symbol"/>
              </a:rPr>
              <a:t>- </a:t>
            </a:r>
            <a:r>
              <a:rPr lang="ru-RU" sz="2800" dirty="0" smtClean="0">
                <a:sym typeface="Symbol"/>
              </a:rPr>
              <a:t>множество </a:t>
            </a:r>
            <a:r>
              <a:rPr lang="ru-RU" sz="2800" dirty="0">
                <a:sym typeface="Symbol"/>
              </a:rPr>
              <a:t>рациональных чисел)</a:t>
            </a:r>
            <a:r>
              <a:rPr lang="ru-RU" sz="2800" dirty="0"/>
              <a:t> </a:t>
            </a:r>
          </a:p>
          <a:p>
            <a:pPr>
              <a:buFont typeface="Wingdings" pitchFamily="2" charset="2"/>
              <a:buNone/>
            </a:pPr>
            <a:endParaRPr lang="en-US" sz="2800" dirty="0">
              <a:cs typeface="Times New Roman" pitchFamily="18" charset="0"/>
            </a:endParaRPr>
          </a:p>
          <a:p>
            <a:endParaRPr lang="ru-RU" sz="2800" dirty="0"/>
          </a:p>
        </p:txBody>
      </p:sp>
      <p:grpSp>
        <p:nvGrpSpPr>
          <p:cNvPr id="9236" name="Group 20"/>
          <p:cNvGrpSpPr>
            <a:grpSpLocks/>
          </p:cNvGrpSpPr>
          <p:nvPr/>
        </p:nvGrpSpPr>
        <p:grpSpPr bwMode="auto">
          <a:xfrm>
            <a:off x="3657600" y="4572000"/>
            <a:ext cx="1828800" cy="1676400"/>
            <a:chOff x="2304" y="2880"/>
            <a:chExt cx="1152" cy="1056"/>
          </a:xfrm>
        </p:grpSpPr>
        <p:sp>
          <p:nvSpPr>
            <p:cNvPr id="9235" name="Oval 19"/>
            <p:cNvSpPr>
              <a:spLocks noChangeArrowheads="1"/>
            </p:cNvSpPr>
            <p:nvPr/>
          </p:nvSpPr>
          <p:spPr bwMode="auto">
            <a:xfrm>
              <a:off x="2304" y="2880"/>
              <a:ext cx="1152" cy="105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9224" name="Object 8"/>
            <p:cNvGraphicFramePr>
              <a:graphicFrameLocks noChangeAspect="1"/>
            </p:cNvGraphicFramePr>
            <p:nvPr/>
          </p:nvGraphicFramePr>
          <p:xfrm>
            <a:off x="2400" y="3120"/>
            <a:ext cx="1008" cy="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6" name="Equation" r:id="rId4" imgW="419040" imgH="228600" progId="Equation.DSMT4">
                    <p:embed/>
                  </p:oleObj>
                </mc:Choice>
                <mc:Fallback>
                  <p:oleObj name="Equation" r:id="rId4" imgW="41904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0" y="3120"/>
                          <a:ext cx="1008" cy="5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38" name="Group 22"/>
          <p:cNvGrpSpPr>
            <a:grpSpLocks/>
          </p:cNvGrpSpPr>
          <p:nvPr/>
        </p:nvGrpSpPr>
        <p:grpSpPr bwMode="auto">
          <a:xfrm>
            <a:off x="5945188" y="3697288"/>
            <a:ext cx="2647950" cy="1589087"/>
            <a:chOff x="3745" y="2329"/>
            <a:chExt cx="1668" cy="1001"/>
          </a:xfrm>
        </p:grpSpPr>
        <p:sp>
          <p:nvSpPr>
            <p:cNvPr id="9237" name="Oval 21"/>
            <p:cNvSpPr>
              <a:spLocks noChangeArrowheads="1"/>
            </p:cNvSpPr>
            <p:nvPr/>
          </p:nvSpPr>
          <p:spPr bwMode="auto">
            <a:xfrm rot="-1567255">
              <a:off x="3745" y="2329"/>
              <a:ext cx="1668" cy="1001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9226" name="Object 10"/>
            <p:cNvGraphicFramePr>
              <a:graphicFrameLocks noChangeAspect="1"/>
            </p:cNvGraphicFramePr>
            <p:nvPr/>
          </p:nvGraphicFramePr>
          <p:xfrm>
            <a:off x="3888" y="2448"/>
            <a:ext cx="1392" cy="7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7" name="Equation" r:id="rId6" imgW="406080" imgH="228600" progId="Equation.DSMT4">
                    <p:embed/>
                  </p:oleObj>
                </mc:Choice>
                <mc:Fallback>
                  <p:oleObj name="Equation" r:id="rId6" imgW="406080" imgH="2286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8" y="2448"/>
                          <a:ext cx="1392" cy="7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41" name="Group 25"/>
          <p:cNvGrpSpPr>
            <a:grpSpLocks/>
          </p:cNvGrpSpPr>
          <p:nvPr/>
        </p:nvGrpSpPr>
        <p:grpSpPr bwMode="auto">
          <a:xfrm>
            <a:off x="1447800" y="5334000"/>
            <a:ext cx="2209800" cy="1295400"/>
            <a:chOff x="912" y="3360"/>
            <a:chExt cx="1392" cy="816"/>
          </a:xfrm>
        </p:grpSpPr>
        <p:sp>
          <p:nvSpPr>
            <p:cNvPr id="9240" name="Oval 24"/>
            <p:cNvSpPr>
              <a:spLocks noChangeArrowheads="1"/>
            </p:cNvSpPr>
            <p:nvPr/>
          </p:nvSpPr>
          <p:spPr bwMode="auto">
            <a:xfrm>
              <a:off x="912" y="3360"/>
              <a:ext cx="1392" cy="816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9228" name="Object 12"/>
            <p:cNvGraphicFramePr>
              <a:graphicFrameLocks noChangeAspect="1"/>
            </p:cNvGraphicFramePr>
            <p:nvPr/>
          </p:nvGraphicFramePr>
          <p:xfrm>
            <a:off x="1104" y="3600"/>
            <a:ext cx="1008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8" name="Equation" r:id="rId8" imgW="660240" imgH="279360" progId="Equation.DSMT4">
                    <p:embed/>
                  </p:oleObj>
                </mc:Choice>
                <mc:Fallback>
                  <p:oleObj name="Equation" r:id="rId8" imgW="660240" imgH="2793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3600"/>
                          <a:ext cx="1008" cy="4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34" name="Group 18"/>
          <p:cNvGrpSpPr>
            <a:grpSpLocks/>
          </p:cNvGrpSpPr>
          <p:nvPr/>
        </p:nvGrpSpPr>
        <p:grpSpPr bwMode="auto">
          <a:xfrm>
            <a:off x="1066800" y="3962400"/>
            <a:ext cx="2438400" cy="1676400"/>
            <a:chOff x="672" y="2496"/>
            <a:chExt cx="1536" cy="1056"/>
          </a:xfrm>
        </p:grpSpPr>
        <p:sp>
          <p:nvSpPr>
            <p:cNvPr id="9233" name="Oval 17"/>
            <p:cNvSpPr>
              <a:spLocks noChangeArrowheads="1"/>
            </p:cNvSpPr>
            <p:nvPr/>
          </p:nvSpPr>
          <p:spPr bwMode="auto">
            <a:xfrm>
              <a:off x="672" y="2496"/>
              <a:ext cx="1536" cy="105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9230" name="Object 14"/>
            <p:cNvGraphicFramePr>
              <a:graphicFrameLocks noChangeAspect="1"/>
            </p:cNvGraphicFramePr>
            <p:nvPr/>
          </p:nvGraphicFramePr>
          <p:xfrm>
            <a:off x="864" y="2544"/>
            <a:ext cx="1158" cy="9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" name="Equation" r:id="rId10" imgW="583920" imgH="469800" progId="Equation.DSMT4">
                    <p:embed/>
                  </p:oleObj>
                </mc:Choice>
                <mc:Fallback>
                  <p:oleObj name="Equation" r:id="rId10" imgW="583920" imgH="469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2544"/>
                          <a:ext cx="1158" cy="9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42" name="Group 26"/>
          <p:cNvGrpSpPr>
            <a:grpSpLocks/>
          </p:cNvGrpSpPr>
          <p:nvPr/>
        </p:nvGrpSpPr>
        <p:grpSpPr bwMode="auto">
          <a:xfrm>
            <a:off x="5410200" y="5334000"/>
            <a:ext cx="2971800" cy="1219200"/>
            <a:chOff x="3408" y="3360"/>
            <a:chExt cx="1872" cy="768"/>
          </a:xfrm>
        </p:grpSpPr>
        <p:sp>
          <p:nvSpPr>
            <p:cNvPr id="9239" name="Oval 23"/>
            <p:cNvSpPr>
              <a:spLocks noChangeArrowheads="1"/>
            </p:cNvSpPr>
            <p:nvPr/>
          </p:nvSpPr>
          <p:spPr bwMode="auto">
            <a:xfrm>
              <a:off x="3408" y="3360"/>
              <a:ext cx="1872" cy="768"/>
            </a:xfrm>
            <a:prstGeom prst="ellipse">
              <a:avLst/>
            </a:prstGeom>
            <a:solidFill>
              <a:srgbClr val="FF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9231" name="Object 15"/>
            <p:cNvGraphicFramePr>
              <a:graphicFrameLocks noChangeAspect="1"/>
            </p:cNvGraphicFramePr>
            <p:nvPr/>
          </p:nvGraphicFramePr>
          <p:xfrm>
            <a:off x="3696" y="3364"/>
            <a:ext cx="1344" cy="7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0" name="Equation" r:id="rId12" imgW="634680" imgH="342720" progId="Equation.DSMT4">
                    <p:embed/>
                  </p:oleObj>
                </mc:Choice>
                <mc:Fallback>
                  <p:oleObj name="Equation" r:id="rId12" imgW="634680" imgH="3427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3364"/>
                          <a:ext cx="1344" cy="7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450652" y="3443288"/>
            <a:ext cx="17091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i="1" u="sng" dirty="0"/>
              <a:t>Примеры</a:t>
            </a:r>
            <a:r>
              <a:rPr lang="ru-RU" sz="2800" i="1" dirty="0"/>
              <a:t>: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Определение</a:t>
            </a:r>
            <a:endParaRPr lang="ru-RU" sz="4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8949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9" name="Picture 11" descr="xn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213" name="Rectangle 85"/>
          <p:cNvSpPr>
            <a:spLocks noChangeArrowheads="1"/>
          </p:cNvSpPr>
          <p:nvPr/>
        </p:nvSpPr>
        <p:spPr bwMode="auto">
          <a:xfrm>
            <a:off x="801688" y="421005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4" name="Rectangle 86"/>
          <p:cNvSpPr>
            <a:spLocks noChangeArrowheads="1"/>
          </p:cNvSpPr>
          <p:nvPr/>
        </p:nvSpPr>
        <p:spPr bwMode="auto">
          <a:xfrm>
            <a:off x="1254125" y="4200525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5" name="Rectangle 87"/>
          <p:cNvSpPr>
            <a:spLocks noChangeArrowheads="1"/>
          </p:cNvSpPr>
          <p:nvPr/>
        </p:nvSpPr>
        <p:spPr bwMode="auto">
          <a:xfrm>
            <a:off x="1755775" y="4210918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6" name="Rectangle 88"/>
          <p:cNvSpPr>
            <a:spLocks noChangeArrowheads="1"/>
          </p:cNvSpPr>
          <p:nvPr/>
        </p:nvSpPr>
        <p:spPr bwMode="auto">
          <a:xfrm>
            <a:off x="2262188" y="4202113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7" name="Rectangle 89"/>
          <p:cNvSpPr>
            <a:spLocks noChangeArrowheads="1"/>
          </p:cNvSpPr>
          <p:nvPr/>
        </p:nvSpPr>
        <p:spPr bwMode="auto">
          <a:xfrm>
            <a:off x="2771775" y="420370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8" name="Rectangle 90"/>
          <p:cNvSpPr>
            <a:spLocks noChangeArrowheads="1"/>
          </p:cNvSpPr>
          <p:nvPr/>
        </p:nvSpPr>
        <p:spPr bwMode="auto">
          <a:xfrm>
            <a:off x="3282950" y="419735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9" name="Rectangle 91"/>
          <p:cNvSpPr>
            <a:spLocks noChangeArrowheads="1"/>
          </p:cNvSpPr>
          <p:nvPr/>
        </p:nvSpPr>
        <p:spPr bwMode="auto">
          <a:xfrm>
            <a:off x="3773488" y="4210050"/>
            <a:ext cx="5334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20" name="Rectangle 92"/>
          <p:cNvSpPr>
            <a:spLocks noChangeArrowheads="1"/>
          </p:cNvSpPr>
          <p:nvPr/>
        </p:nvSpPr>
        <p:spPr bwMode="auto">
          <a:xfrm>
            <a:off x="4306888" y="421005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11163" y="678104"/>
            <a:ext cx="381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Построим график показательной функции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48" name="Oval 20"/>
          <p:cNvSpPr>
            <a:spLocks noChangeArrowheads="1"/>
          </p:cNvSpPr>
          <p:nvPr/>
        </p:nvSpPr>
        <p:spPr bwMode="auto">
          <a:xfrm>
            <a:off x="5827713" y="5786438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49" name="Oval 21"/>
          <p:cNvSpPr>
            <a:spLocks noChangeArrowheads="1"/>
          </p:cNvSpPr>
          <p:nvPr/>
        </p:nvSpPr>
        <p:spPr bwMode="auto">
          <a:xfrm>
            <a:off x="6156325" y="5751513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0" name="Oval 22"/>
          <p:cNvSpPr>
            <a:spLocks noChangeArrowheads="1"/>
          </p:cNvSpPr>
          <p:nvPr/>
        </p:nvSpPr>
        <p:spPr bwMode="auto">
          <a:xfrm>
            <a:off x="6478588" y="5684838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1" name="Oval 23"/>
          <p:cNvSpPr>
            <a:spLocks noChangeArrowheads="1"/>
          </p:cNvSpPr>
          <p:nvPr/>
        </p:nvSpPr>
        <p:spPr bwMode="auto">
          <a:xfrm>
            <a:off x="6810375" y="5532438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2" name="Oval 24"/>
          <p:cNvSpPr>
            <a:spLocks noChangeArrowheads="1"/>
          </p:cNvSpPr>
          <p:nvPr/>
        </p:nvSpPr>
        <p:spPr bwMode="auto">
          <a:xfrm>
            <a:off x="7142163" y="5197475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3" name="Oval 25"/>
          <p:cNvSpPr>
            <a:spLocks noChangeArrowheads="1"/>
          </p:cNvSpPr>
          <p:nvPr/>
        </p:nvSpPr>
        <p:spPr bwMode="auto">
          <a:xfrm>
            <a:off x="7469188" y="4537075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4" name="Oval 26"/>
          <p:cNvSpPr>
            <a:spLocks noChangeArrowheads="1"/>
          </p:cNvSpPr>
          <p:nvPr/>
        </p:nvSpPr>
        <p:spPr bwMode="auto">
          <a:xfrm>
            <a:off x="7788275" y="3228975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5" name="Oval 27"/>
          <p:cNvSpPr>
            <a:spLocks noChangeArrowheads="1"/>
          </p:cNvSpPr>
          <p:nvPr/>
        </p:nvSpPr>
        <p:spPr bwMode="auto">
          <a:xfrm>
            <a:off x="8126413" y="615950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6" name="Freeform 28"/>
          <p:cNvSpPr>
            <a:spLocks/>
          </p:cNvSpPr>
          <p:nvPr/>
        </p:nvSpPr>
        <p:spPr bwMode="auto">
          <a:xfrm>
            <a:off x="4972050" y="5238750"/>
            <a:ext cx="2228850" cy="609600"/>
          </a:xfrm>
          <a:custGeom>
            <a:avLst/>
            <a:gdLst>
              <a:gd name="T0" fmla="*/ 0 w 1404"/>
              <a:gd name="T1" fmla="*/ 348 h 348"/>
              <a:gd name="T2" fmla="*/ 632 w 1404"/>
              <a:gd name="T3" fmla="*/ 332 h 348"/>
              <a:gd name="T4" fmla="*/ 1012 w 1404"/>
              <a:gd name="T5" fmla="*/ 268 h 348"/>
              <a:gd name="T6" fmla="*/ 1244 w 1404"/>
              <a:gd name="T7" fmla="*/ 160 h 348"/>
              <a:gd name="T8" fmla="*/ 1404 w 1404"/>
              <a:gd name="T9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4" h="348">
                <a:moveTo>
                  <a:pt x="0" y="348"/>
                </a:moveTo>
                <a:cubicBezTo>
                  <a:pt x="231" y="346"/>
                  <a:pt x="463" y="345"/>
                  <a:pt x="632" y="332"/>
                </a:cubicBezTo>
                <a:cubicBezTo>
                  <a:pt x="801" y="319"/>
                  <a:pt x="910" y="297"/>
                  <a:pt x="1012" y="268"/>
                </a:cubicBezTo>
                <a:cubicBezTo>
                  <a:pt x="1114" y="239"/>
                  <a:pt x="1179" y="205"/>
                  <a:pt x="1244" y="160"/>
                </a:cubicBezTo>
                <a:cubicBezTo>
                  <a:pt x="1309" y="115"/>
                  <a:pt x="1356" y="57"/>
                  <a:pt x="1404" y="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8161" name="Group 33"/>
          <p:cNvGrpSpPr>
            <a:grpSpLocks/>
          </p:cNvGrpSpPr>
          <p:nvPr/>
        </p:nvGrpSpPr>
        <p:grpSpPr bwMode="auto">
          <a:xfrm>
            <a:off x="7092950" y="401962"/>
            <a:ext cx="1141318" cy="4971254"/>
            <a:chOff x="4468" y="404"/>
            <a:chExt cx="701" cy="2979"/>
          </a:xfrm>
        </p:grpSpPr>
        <p:sp>
          <p:nvSpPr>
            <p:cNvPr id="48157" name="Freeform 29"/>
            <p:cNvSpPr>
              <a:spLocks/>
            </p:cNvSpPr>
            <p:nvPr/>
          </p:nvSpPr>
          <p:spPr bwMode="auto">
            <a:xfrm>
              <a:off x="4468" y="1407"/>
              <a:ext cx="575" cy="1976"/>
            </a:xfrm>
            <a:custGeom>
              <a:avLst/>
              <a:gdLst>
                <a:gd name="T0" fmla="*/ 0 w 572"/>
                <a:gd name="T1" fmla="*/ 1956 h 1956"/>
                <a:gd name="T2" fmla="*/ 320 w 572"/>
                <a:gd name="T3" fmla="*/ 1316 h 1956"/>
                <a:gd name="T4" fmla="*/ 572 w 572"/>
                <a:gd name="T5" fmla="*/ 0 h 1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72" h="1956">
                  <a:moveTo>
                    <a:pt x="0" y="1956"/>
                  </a:moveTo>
                  <a:cubicBezTo>
                    <a:pt x="112" y="1799"/>
                    <a:pt x="225" y="1642"/>
                    <a:pt x="320" y="1316"/>
                  </a:cubicBezTo>
                  <a:cubicBezTo>
                    <a:pt x="415" y="990"/>
                    <a:pt x="493" y="495"/>
                    <a:pt x="572" y="0"/>
                  </a:cubicBezTo>
                </a:path>
              </a:pathLst>
            </a:custGeom>
            <a:noFill/>
            <a:ln w="38100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160" name="Freeform 32"/>
            <p:cNvSpPr>
              <a:spLocks/>
            </p:cNvSpPr>
            <p:nvPr/>
          </p:nvSpPr>
          <p:spPr bwMode="auto">
            <a:xfrm rot="-121740">
              <a:off x="5022" y="404"/>
              <a:ext cx="147" cy="1016"/>
            </a:xfrm>
            <a:custGeom>
              <a:avLst/>
              <a:gdLst>
                <a:gd name="T0" fmla="*/ 0 w 110"/>
                <a:gd name="T1" fmla="*/ 1016 h 1016"/>
                <a:gd name="T2" fmla="*/ 110 w 110"/>
                <a:gd name="T3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0" h="1016">
                  <a:moveTo>
                    <a:pt x="0" y="1016"/>
                  </a:moveTo>
                  <a:cubicBezTo>
                    <a:pt x="0" y="1016"/>
                    <a:pt x="55" y="508"/>
                    <a:pt x="110" y="0"/>
                  </a:cubicBezTo>
                </a:path>
              </a:pathLst>
            </a:custGeom>
            <a:noFill/>
            <a:ln w="38100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48212" name="Group 8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5473132"/>
              </p:ext>
            </p:extLst>
          </p:nvPr>
        </p:nvGraphicFramePr>
        <p:xfrm>
          <a:off x="323528" y="4200525"/>
          <a:ext cx="4491356" cy="1042988"/>
        </p:xfrm>
        <a:graphic>
          <a:graphicData uri="http://schemas.openxmlformats.org/drawingml/2006/table">
            <a:tbl>
              <a:tblPr/>
              <a:tblGrid>
                <a:gridCol w="499040"/>
                <a:gridCol w="499039"/>
                <a:gridCol w="499040"/>
                <a:gridCol w="499039"/>
                <a:gridCol w="499040"/>
                <a:gridCol w="499039"/>
                <a:gridCol w="499040"/>
                <a:gridCol w="499039"/>
                <a:gridCol w="499040"/>
              </a:tblGrid>
              <a:tr h="5089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</a:p>
                  </a:txBody>
                  <a:tcPr marL="18000" marR="18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0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0,125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0,25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0,5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</a:t>
                      </a: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 rot="16798003">
                <a:off x="7122935" y="1632554"/>
                <a:ext cx="116506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𝒚</m:t>
                      </m:r>
                      <m:r>
                        <a:rPr lang="en-US" sz="24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/>
                            </a:rPr>
                            <m:t>𝟐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798003">
                <a:off x="7122935" y="1632554"/>
                <a:ext cx="1165063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506413" y="1440860"/>
            <a:ext cx="12682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baseline="30000" dirty="0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36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34249" y="2462791"/>
            <a:ext cx="351173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График показательной 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функции называется </a:t>
            </a:r>
          </a:p>
          <a:p>
            <a:r>
              <a:rPr lang="ru-RU" sz="24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экспонентой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3" name="Picture 4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932" y="4365103"/>
            <a:ext cx="1350295" cy="247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749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8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8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4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13" grpId="0" animBg="1"/>
      <p:bldP spid="48213" grpId="1" animBg="1"/>
      <p:bldP spid="48214" grpId="0" animBg="1"/>
      <p:bldP spid="48214" grpId="1" animBg="1"/>
      <p:bldP spid="48215" grpId="0" animBg="1"/>
      <p:bldP spid="48215" grpId="1" animBg="1"/>
      <p:bldP spid="48216" grpId="0" animBg="1"/>
      <p:bldP spid="48216" grpId="1" animBg="1"/>
      <p:bldP spid="48217" grpId="0" animBg="1"/>
      <p:bldP spid="48217" grpId="1" animBg="1"/>
      <p:bldP spid="48218" grpId="0" animBg="1"/>
      <p:bldP spid="48218" grpId="1" animBg="1"/>
      <p:bldP spid="48219" grpId="0" animBg="1"/>
      <p:bldP spid="48219" grpId="1" animBg="1"/>
      <p:bldP spid="48220" grpId="0" animBg="1"/>
      <p:bldP spid="48220" grpId="1" animBg="1"/>
      <p:bldP spid="48148" grpId="0" animBg="1"/>
      <p:bldP spid="48149" grpId="0" animBg="1"/>
      <p:bldP spid="48150" grpId="0" animBg="1"/>
      <p:bldP spid="48151" grpId="0" animBg="1"/>
      <p:bldP spid="48152" grpId="0" animBg="1"/>
      <p:bldP spid="48153" grpId="0" animBg="1"/>
      <p:bldP spid="48154" grpId="0" animBg="1"/>
      <p:bldP spid="48155" grpId="0" animBg="1"/>
      <p:bldP spid="48156" grpId="0" animBg="1"/>
      <p:bldP spid="2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4" name="Picture 4" descr="xn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8091488" y="1198563"/>
            <a:ext cx="6671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a=2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7388225" y="609600"/>
            <a:ext cx="6671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3333CC"/>
                </a:solidFill>
                <a:latin typeface="Times New Roman" pitchFamily="18" charset="0"/>
              </a:rPr>
              <a:t>a=5</a:t>
            </a:r>
            <a:endParaRPr lang="ru-RU" sz="2400" b="1" i="1" dirty="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7918450" y="4478338"/>
            <a:ext cx="92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i="1" dirty="0">
                <a:solidFill>
                  <a:srgbClr val="0000FF"/>
                </a:solidFill>
                <a:latin typeface="Times New Roman" pitchFamily="18" charset="0"/>
              </a:rPr>
              <a:t>a=1,5</a:t>
            </a:r>
            <a:endParaRPr lang="ru-RU" sz="2400" b="1" i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58776" y="1826329"/>
            <a:ext cx="399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000" dirty="0">
                <a:latin typeface="Arial" charset="0"/>
              </a:rPr>
              <a:t>2) </a:t>
            </a:r>
            <a:r>
              <a:rPr lang="ru-RU" sz="2000" dirty="0">
                <a:latin typeface="Arial" charset="0"/>
              </a:rPr>
              <a:t>Функция не является</a:t>
            </a:r>
          </a:p>
          <a:p>
            <a:r>
              <a:rPr lang="ru-RU" sz="2000" dirty="0">
                <a:latin typeface="Arial" charset="0"/>
              </a:rPr>
              <a:t>ни четной, ни нечетной    </a:t>
            </a: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58776" y="2534215"/>
            <a:ext cx="28051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 dirty="0">
                <a:latin typeface="Arial" charset="0"/>
              </a:rPr>
              <a:t>3</a:t>
            </a:r>
            <a:r>
              <a:rPr lang="en-US" sz="2000" dirty="0">
                <a:latin typeface="Arial" charset="0"/>
              </a:rPr>
              <a:t>) </a:t>
            </a:r>
            <a:r>
              <a:rPr lang="ru-RU" sz="2000" dirty="0">
                <a:latin typeface="Arial" charset="0"/>
              </a:rPr>
              <a:t>Возрастающая</a:t>
            </a: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65869" y="2934325"/>
            <a:ext cx="37282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latin typeface="Arial" charset="0"/>
              </a:rPr>
              <a:t>4</a:t>
            </a:r>
            <a:r>
              <a:rPr lang="en-US" sz="2000" dirty="0">
                <a:latin typeface="Arial" charset="0"/>
              </a:rPr>
              <a:t>) </a:t>
            </a:r>
            <a:r>
              <a:rPr lang="ru-RU" sz="2000" dirty="0">
                <a:latin typeface="Arial" charset="0"/>
              </a:rPr>
              <a:t>Не ограничена сверху,</a:t>
            </a:r>
          </a:p>
          <a:p>
            <a:r>
              <a:rPr lang="ru-RU" sz="2000" dirty="0">
                <a:latin typeface="Arial" charset="0"/>
              </a:rPr>
              <a:t>ограничена снизу.    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365869" y="3629937"/>
            <a:ext cx="37782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 dirty="0">
                <a:latin typeface="Arial" charset="0"/>
              </a:rPr>
              <a:t>5</a:t>
            </a:r>
            <a:r>
              <a:rPr lang="en-US" sz="2000" dirty="0">
                <a:latin typeface="Arial" charset="0"/>
              </a:rPr>
              <a:t>) </a:t>
            </a:r>
            <a:r>
              <a:rPr lang="ru-RU" sz="2000" dirty="0">
                <a:latin typeface="Arial" charset="0"/>
              </a:rPr>
              <a:t>Не имеет ни наибольшего, ни наименьшего значения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380095" y="4315598"/>
            <a:ext cx="34607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000" dirty="0">
                <a:latin typeface="Arial" charset="0"/>
              </a:rPr>
              <a:t>6</a:t>
            </a:r>
            <a:r>
              <a:rPr lang="en-US" sz="2000" dirty="0">
                <a:latin typeface="Arial" charset="0"/>
              </a:rPr>
              <a:t>) </a:t>
            </a:r>
            <a:r>
              <a:rPr lang="ru-RU" sz="2000" dirty="0">
                <a:latin typeface="Arial" charset="0"/>
              </a:rPr>
              <a:t>Функция непрерывна    </a:t>
            </a:r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398433" y="5202907"/>
            <a:ext cx="300831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000" dirty="0">
                <a:latin typeface="Arial" charset="0"/>
              </a:rPr>
              <a:t>8</a:t>
            </a:r>
            <a:r>
              <a:rPr lang="en-US" sz="2000" dirty="0">
                <a:latin typeface="Arial" charset="0"/>
              </a:rPr>
              <a:t>) </a:t>
            </a:r>
            <a:r>
              <a:rPr lang="ru-RU" sz="2000" dirty="0">
                <a:latin typeface="Arial" charset="0"/>
              </a:rPr>
              <a:t>Выпукла вниз    </a:t>
            </a:r>
          </a:p>
        </p:txBody>
      </p:sp>
      <p:sp>
        <p:nvSpPr>
          <p:cNvPr id="46106" name="Text Box 26"/>
          <p:cNvSpPr txBox="1">
            <a:spLocks noChangeArrowheads="1"/>
          </p:cNvSpPr>
          <p:nvPr/>
        </p:nvSpPr>
        <p:spPr bwMode="auto">
          <a:xfrm>
            <a:off x="357188" y="1411287"/>
            <a:ext cx="274626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Verdana" pitchFamily="34" charset="0"/>
              </a:rPr>
              <a:t>1) </a:t>
            </a:r>
            <a:r>
              <a:rPr lang="en-US" sz="2000" i="1" dirty="0" smtClean="0">
                <a:latin typeface="Verdana" pitchFamily="34" charset="0"/>
              </a:rPr>
              <a:t>D</a:t>
            </a:r>
            <a:r>
              <a:rPr lang="en-US" sz="2000" dirty="0" smtClean="0">
                <a:latin typeface="Verdana" pitchFamily="34" charset="0"/>
              </a:rPr>
              <a:t>(</a:t>
            </a:r>
            <a:r>
              <a:rPr lang="en-US" sz="2000" i="1" dirty="0" smtClean="0">
                <a:latin typeface="Verdana" pitchFamily="34" charset="0"/>
              </a:rPr>
              <a:t>f</a:t>
            </a:r>
            <a:r>
              <a:rPr lang="en-US" sz="2000" dirty="0">
                <a:latin typeface="Verdana" pitchFamily="34" charset="0"/>
              </a:rPr>
              <a:t>) = </a:t>
            </a:r>
            <a:r>
              <a:rPr lang="en-US" sz="2000" dirty="0" smtClean="0">
                <a:latin typeface="Verdana" pitchFamily="34" charset="0"/>
              </a:rPr>
              <a:t>(-</a:t>
            </a:r>
            <a:r>
              <a:rPr lang="ru-RU" sz="2000" dirty="0">
                <a:latin typeface="Verdana" pitchFamily="34" charset="0"/>
              </a:rPr>
              <a:t> </a:t>
            </a:r>
            <a:r>
              <a:rPr lang="en-US" sz="2000" dirty="0" smtClean="0">
                <a:latin typeface="Verdana" pitchFamily="34" charset="0"/>
              </a:rPr>
              <a:t>∞</a:t>
            </a:r>
            <a:r>
              <a:rPr lang="en-US" sz="2000" dirty="0">
                <a:latin typeface="Verdana" pitchFamily="34" charset="0"/>
              </a:rPr>
              <a:t>;+∞)</a:t>
            </a:r>
            <a:endParaRPr lang="ru-RU" sz="2000" dirty="0">
              <a:latin typeface="Verdana" pitchFamily="34" charset="0"/>
            </a:endParaRPr>
          </a:p>
        </p:txBody>
      </p:sp>
      <p:sp>
        <p:nvSpPr>
          <p:cNvPr id="46107" name="Text Box 27"/>
          <p:cNvSpPr txBox="1">
            <a:spLocks noChangeArrowheads="1"/>
          </p:cNvSpPr>
          <p:nvPr/>
        </p:nvSpPr>
        <p:spPr bwMode="auto">
          <a:xfrm>
            <a:off x="410584" y="4733836"/>
            <a:ext cx="241123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Verdana" pitchFamily="34" charset="0"/>
              </a:rPr>
              <a:t>7) </a:t>
            </a:r>
            <a:r>
              <a:rPr lang="ru-RU" sz="2000" i="1" dirty="0">
                <a:latin typeface="Verdana" pitchFamily="34" charset="0"/>
              </a:rPr>
              <a:t>Е</a:t>
            </a:r>
            <a:r>
              <a:rPr lang="en-US" sz="2000" dirty="0">
                <a:latin typeface="Verdana" pitchFamily="34" charset="0"/>
              </a:rPr>
              <a:t>(</a:t>
            </a:r>
            <a:r>
              <a:rPr lang="en-US" sz="2000" i="1" dirty="0">
                <a:latin typeface="Verdana" pitchFamily="34" charset="0"/>
              </a:rPr>
              <a:t>f</a:t>
            </a:r>
            <a:r>
              <a:rPr lang="en-US" sz="2000" dirty="0">
                <a:latin typeface="Verdana" pitchFamily="34" charset="0"/>
              </a:rPr>
              <a:t>) = (</a:t>
            </a:r>
            <a:r>
              <a:rPr lang="ru-RU" sz="2000" dirty="0">
                <a:latin typeface="Verdana" pitchFamily="34" charset="0"/>
              </a:rPr>
              <a:t>0</a:t>
            </a:r>
            <a:r>
              <a:rPr lang="en-US" sz="2000" dirty="0">
                <a:latin typeface="Verdana" pitchFamily="34" charset="0"/>
              </a:rPr>
              <a:t>;+∞)</a:t>
            </a:r>
            <a:endParaRPr lang="ru-RU" sz="2000" dirty="0">
              <a:latin typeface="Verdana" pitchFamily="34" charset="0"/>
            </a:endParaRP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02832" cy="114300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Свойства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функции 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а 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98433" y="5607129"/>
            <a:ext cx="41878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charset="0"/>
              </a:rPr>
              <a:t>9</a:t>
            </a:r>
            <a:r>
              <a:rPr lang="en-US" sz="2000" dirty="0" smtClean="0">
                <a:latin typeface="Arial" charset="0"/>
              </a:rPr>
              <a:t>)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dirty="0" smtClean="0">
                <a:latin typeface="Arial" charset="0"/>
              </a:rPr>
              <a:t> (ось </a:t>
            </a:r>
            <a:r>
              <a:rPr lang="en-US" sz="2000" dirty="0" smtClean="0">
                <a:latin typeface="Arial" charset="0"/>
              </a:rPr>
              <a:t>x</a:t>
            </a:r>
            <a:r>
              <a:rPr lang="ru-RU" sz="2000" dirty="0" smtClean="0">
                <a:latin typeface="Arial" charset="0"/>
              </a:rPr>
              <a:t>) – горизонтальная асимптота    </a:t>
            </a:r>
            <a:endParaRPr lang="ru-RU" sz="2000" dirty="0">
              <a:latin typeface="Arial" charset="0"/>
            </a:endParaRP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4392" y="6272092"/>
            <a:ext cx="48987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Arial" charset="0"/>
              </a:rPr>
              <a:t>10</a:t>
            </a:r>
            <a:r>
              <a:rPr lang="en-US" sz="2000" dirty="0" smtClean="0">
                <a:latin typeface="Arial" charset="0"/>
              </a:rPr>
              <a:t>) </a:t>
            </a:r>
            <a:r>
              <a:rPr lang="ru-RU" sz="2000" dirty="0" smtClean="0">
                <a:latin typeface="Arial" charset="0"/>
              </a:rPr>
              <a:t>Не является периодической</a:t>
            </a:r>
            <a:endParaRPr lang="ru-RU" sz="2000" dirty="0">
              <a:latin typeface="Arial" charset="0"/>
            </a:endParaRPr>
          </a:p>
        </p:txBody>
      </p:sp>
      <p:pic>
        <p:nvPicPr>
          <p:cNvPr id="20" name="Picture 4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932" y="4365103"/>
            <a:ext cx="1350295" cy="247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3209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4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46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/>
      <p:bldP spid="46097" grpId="0"/>
      <p:bldP spid="46098" grpId="0"/>
      <p:bldP spid="46099" grpId="0"/>
      <p:bldP spid="46100" grpId="0"/>
      <p:bldP spid="46104" grpId="0"/>
      <p:bldP spid="46106" grpId="0"/>
      <p:bldP spid="4610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9" name="Picture 11" descr="xn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213" name="Rectangle 85"/>
          <p:cNvSpPr>
            <a:spLocks noChangeArrowheads="1"/>
          </p:cNvSpPr>
          <p:nvPr/>
        </p:nvSpPr>
        <p:spPr bwMode="auto">
          <a:xfrm>
            <a:off x="801688" y="421005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4" name="Rectangle 86"/>
          <p:cNvSpPr>
            <a:spLocks noChangeArrowheads="1"/>
          </p:cNvSpPr>
          <p:nvPr/>
        </p:nvSpPr>
        <p:spPr bwMode="auto">
          <a:xfrm>
            <a:off x="1254125" y="4200525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5" name="Rectangle 87"/>
          <p:cNvSpPr>
            <a:spLocks noChangeArrowheads="1"/>
          </p:cNvSpPr>
          <p:nvPr/>
        </p:nvSpPr>
        <p:spPr bwMode="auto">
          <a:xfrm>
            <a:off x="1755775" y="4210918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6" name="Rectangle 88"/>
          <p:cNvSpPr>
            <a:spLocks noChangeArrowheads="1"/>
          </p:cNvSpPr>
          <p:nvPr/>
        </p:nvSpPr>
        <p:spPr bwMode="auto">
          <a:xfrm>
            <a:off x="2262188" y="4202113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7" name="Rectangle 89"/>
          <p:cNvSpPr>
            <a:spLocks noChangeArrowheads="1"/>
          </p:cNvSpPr>
          <p:nvPr/>
        </p:nvSpPr>
        <p:spPr bwMode="auto">
          <a:xfrm>
            <a:off x="2771775" y="420370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8" name="Rectangle 90"/>
          <p:cNvSpPr>
            <a:spLocks noChangeArrowheads="1"/>
          </p:cNvSpPr>
          <p:nvPr/>
        </p:nvSpPr>
        <p:spPr bwMode="auto">
          <a:xfrm>
            <a:off x="3282950" y="419735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19" name="Rectangle 91"/>
          <p:cNvSpPr>
            <a:spLocks noChangeArrowheads="1"/>
          </p:cNvSpPr>
          <p:nvPr/>
        </p:nvSpPr>
        <p:spPr bwMode="auto">
          <a:xfrm>
            <a:off x="3773488" y="4210050"/>
            <a:ext cx="5334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220" name="Rectangle 92"/>
          <p:cNvSpPr>
            <a:spLocks noChangeArrowheads="1"/>
          </p:cNvSpPr>
          <p:nvPr/>
        </p:nvSpPr>
        <p:spPr bwMode="auto">
          <a:xfrm>
            <a:off x="4306888" y="4210050"/>
            <a:ext cx="508000" cy="10445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58775" y="675380"/>
            <a:ext cx="3810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Построим график показательной функции</a:t>
            </a:r>
          </a:p>
          <a:p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48" name="Oval 20"/>
          <p:cNvSpPr>
            <a:spLocks noChangeArrowheads="1"/>
          </p:cNvSpPr>
          <p:nvPr/>
        </p:nvSpPr>
        <p:spPr bwMode="auto">
          <a:xfrm>
            <a:off x="7791952" y="5757863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49" name="Oval 21"/>
          <p:cNvSpPr>
            <a:spLocks noChangeArrowheads="1"/>
          </p:cNvSpPr>
          <p:nvPr/>
        </p:nvSpPr>
        <p:spPr bwMode="auto">
          <a:xfrm>
            <a:off x="7452320" y="5726113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0" name="Oval 22"/>
          <p:cNvSpPr>
            <a:spLocks noChangeArrowheads="1"/>
          </p:cNvSpPr>
          <p:nvPr/>
        </p:nvSpPr>
        <p:spPr bwMode="auto">
          <a:xfrm>
            <a:off x="7156450" y="5670551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1" name="Oval 23"/>
          <p:cNvSpPr>
            <a:spLocks noChangeArrowheads="1"/>
          </p:cNvSpPr>
          <p:nvPr/>
        </p:nvSpPr>
        <p:spPr bwMode="auto">
          <a:xfrm>
            <a:off x="6810375" y="5532438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2" name="Oval 24"/>
          <p:cNvSpPr>
            <a:spLocks noChangeArrowheads="1"/>
          </p:cNvSpPr>
          <p:nvPr/>
        </p:nvSpPr>
        <p:spPr bwMode="auto">
          <a:xfrm>
            <a:off x="6478588" y="5197475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3" name="Oval 25"/>
          <p:cNvSpPr>
            <a:spLocks noChangeArrowheads="1"/>
          </p:cNvSpPr>
          <p:nvPr/>
        </p:nvSpPr>
        <p:spPr bwMode="auto">
          <a:xfrm>
            <a:off x="6154738" y="4537075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4" name="Oval 26"/>
          <p:cNvSpPr>
            <a:spLocks noChangeArrowheads="1"/>
          </p:cNvSpPr>
          <p:nvPr/>
        </p:nvSpPr>
        <p:spPr bwMode="auto">
          <a:xfrm>
            <a:off x="5827713" y="3244850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5" name="Oval 27"/>
          <p:cNvSpPr>
            <a:spLocks noChangeArrowheads="1"/>
          </p:cNvSpPr>
          <p:nvPr/>
        </p:nvSpPr>
        <p:spPr bwMode="auto">
          <a:xfrm>
            <a:off x="5508104" y="630930"/>
            <a:ext cx="88900" cy="889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8156" name="Freeform 28"/>
          <p:cNvSpPr>
            <a:spLocks/>
          </p:cNvSpPr>
          <p:nvPr/>
        </p:nvSpPr>
        <p:spPr bwMode="auto">
          <a:xfrm flipH="1">
            <a:off x="6352380" y="4941168"/>
            <a:ext cx="1692275" cy="836786"/>
          </a:xfrm>
          <a:custGeom>
            <a:avLst/>
            <a:gdLst>
              <a:gd name="T0" fmla="*/ 0 w 1404"/>
              <a:gd name="T1" fmla="*/ 348 h 348"/>
              <a:gd name="T2" fmla="*/ 632 w 1404"/>
              <a:gd name="T3" fmla="*/ 332 h 348"/>
              <a:gd name="T4" fmla="*/ 1012 w 1404"/>
              <a:gd name="T5" fmla="*/ 268 h 348"/>
              <a:gd name="T6" fmla="*/ 1244 w 1404"/>
              <a:gd name="T7" fmla="*/ 160 h 348"/>
              <a:gd name="T8" fmla="*/ 1404 w 1404"/>
              <a:gd name="T9" fmla="*/ 0 h 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4" h="348">
                <a:moveTo>
                  <a:pt x="0" y="348"/>
                </a:moveTo>
                <a:cubicBezTo>
                  <a:pt x="231" y="346"/>
                  <a:pt x="463" y="345"/>
                  <a:pt x="632" y="332"/>
                </a:cubicBezTo>
                <a:cubicBezTo>
                  <a:pt x="801" y="319"/>
                  <a:pt x="910" y="297"/>
                  <a:pt x="1012" y="268"/>
                </a:cubicBezTo>
                <a:cubicBezTo>
                  <a:pt x="1114" y="239"/>
                  <a:pt x="1179" y="205"/>
                  <a:pt x="1244" y="160"/>
                </a:cubicBezTo>
                <a:cubicBezTo>
                  <a:pt x="1309" y="115"/>
                  <a:pt x="1356" y="57"/>
                  <a:pt x="1404" y="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48212" name="Group 8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4813849"/>
              </p:ext>
            </p:extLst>
          </p:nvPr>
        </p:nvGraphicFramePr>
        <p:xfrm>
          <a:off x="323528" y="4214814"/>
          <a:ext cx="4491356" cy="1043856"/>
        </p:xfrm>
        <a:graphic>
          <a:graphicData uri="http://schemas.openxmlformats.org/drawingml/2006/table">
            <a:tbl>
              <a:tblPr/>
              <a:tblGrid>
                <a:gridCol w="499040"/>
                <a:gridCol w="499039"/>
                <a:gridCol w="499040"/>
                <a:gridCol w="499039"/>
                <a:gridCol w="499040"/>
                <a:gridCol w="499039"/>
                <a:gridCol w="499040"/>
                <a:gridCol w="499039"/>
                <a:gridCol w="499040"/>
              </a:tblGrid>
              <a:tr h="5227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х</a:t>
                      </a:r>
                    </a:p>
                  </a:txBody>
                  <a:tcPr marL="18000" marR="18000" marT="46800" marB="468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11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у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0,5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0,125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8000" marR="18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48676" y="1544743"/>
                <a:ext cx="1518236" cy="9636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/>
                        </a:rPr>
                        <m:t>𝒚</m:t>
                      </m:r>
                      <m:r>
                        <a:rPr lang="ru-RU" sz="24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b="1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b="1" i="1" smtClean="0"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ru-RU" sz="2400" b="1" i="1" smtClean="0"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latin typeface="Cambria Math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2400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676" y="1544743"/>
                <a:ext cx="1518236" cy="96366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33"/>
          <p:cNvGrpSpPr>
            <a:grpSpLocks/>
          </p:cNvGrpSpPr>
          <p:nvPr/>
        </p:nvGrpSpPr>
        <p:grpSpPr bwMode="auto">
          <a:xfrm flipH="1">
            <a:off x="5508104" y="476672"/>
            <a:ext cx="1043380" cy="4809703"/>
            <a:chOff x="4468" y="404"/>
            <a:chExt cx="701" cy="2979"/>
          </a:xfrm>
        </p:grpSpPr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4468" y="1407"/>
              <a:ext cx="575" cy="1976"/>
            </a:xfrm>
            <a:custGeom>
              <a:avLst/>
              <a:gdLst>
                <a:gd name="T0" fmla="*/ 0 w 572"/>
                <a:gd name="T1" fmla="*/ 1956 h 1956"/>
                <a:gd name="T2" fmla="*/ 320 w 572"/>
                <a:gd name="T3" fmla="*/ 1316 h 1956"/>
                <a:gd name="T4" fmla="*/ 572 w 572"/>
                <a:gd name="T5" fmla="*/ 0 h 19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72" h="1956">
                  <a:moveTo>
                    <a:pt x="0" y="1956"/>
                  </a:moveTo>
                  <a:cubicBezTo>
                    <a:pt x="112" y="1799"/>
                    <a:pt x="225" y="1642"/>
                    <a:pt x="320" y="1316"/>
                  </a:cubicBezTo>
                  <a:cubicBezTo>
                    <a:pt x="415" y="990"/>
                    <a:pt x="493" y="495"/>
                    <a:pt x="572" y="0"/>
                  </a:cubicBezTo>
                </a:path>
              </a:pathLst>
            </a:custGeom>
            <a:noFill/>
            <a:ln w="38100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 rot="-121740">
              <a:off x="5022" y="404"/>
              <a:ext cx="147" cy="1016"/>
            </a:xfrm>
            <a:custGeom>
              <a:avLst/>
              <a:gdLst>
                <a:gd name="T0" fmla="*/ 0 w 110"/>
                <a:gd name="T1" fmla="*/ 1016 h 1016"/>
                <a:gd name="T2" fmla="*/ 110 w 110"/>
                <a:gd name="T3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0" h="1016">
                  <a:moveTo>
                    <a:pt x="0" y="1016"/>
                  </a:moveTo>
                  <a:cubicBezTo>
                    <a:pt x="0" y="1016"/>
                    <a:pt x="55" y="508"/>
                    <a:pt x="110" y="0"/>
                  </a:cubicBezTo>
                </a:path>
              </a:pathLst>
            </a:custGeom>
            <a:noFill/>
            <a:ln w="38100" cmpd="sng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 rot="4458254">
                <a:off x="5474891" y="1666519"/>
                <a:ext cx="1297343" cy="8184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𝒚</m:t>
                      </m:r>
                      <m:r>
                        <a:rPr lang="ru-RU" sz="20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000" b="1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0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0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000" b="1" i="1" smtClean="0"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ru-RU" sz="2000" b="1" i="1" smtClean="0"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/>
                            </a:rPr>
                            <m:t>𝒙</m:t>
                          </m:r>
                        </m:sup>
                      </m:sSup>
                    </m:oMath>
                  </m:oMathPara>
                </a14:m>
                <a:endParaRPr lang="ru-RU" sz="2000" b="1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4458254">
                <a:off x="5474891" y="1666519"/>
                <a:ext cx="1297343" cy="81842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62733" y="2798648"/>
            <a:ext cx="41933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1, то функция возрастает,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1, то функция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убывает.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4" descr="C:\Documents and Settings\Admin\Мои документы\РИСУНКИ\1_Школа\3_Карандаш\Копия ма-ьчик-шаржа-с-каран-ашем-34612673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1740" y="3092004"/>
            <a:ext cx="1350295" cy="247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7667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8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48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82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8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48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8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8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48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4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8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13" grpId="0" animBg="1"/>
      <p:bldP spid="48213" grpId="1" animBg="1"/>
      <p:bldP spid="48214" grpId="0" animBg="1"/>
      <p:bldP spid="48214" grpId="1" animBg="1"/>
      <p:bldP spid="48215" grpId="0" animBg="1"/>
      <p:bldP spid="48215" grpId="1" animBg="1"/>
      <p:bldP spid="48216" grpId="0" animBg="1"/>
      <p:bldP spid="48216" grpId="1" animBg="1"/>
      <p:bldP spid="48217" grpId="0" animBg="1"/>
      <p:bldP spid="48217" grpId="1" animBg="1"/>
      <p:bldP spid="48218" grpId="0" animBg="1"/>
      <p:bldP spid="48218" grpId="1" animBg="1"/>
      <p:bldP spid="48219" grpId="0" animBg="1"/>
      <p:bldP spid="48219" grpId="1" animBg="1"/>
      <p:bldP spid="48220" grpId="0" animBg="1"/>
      <p:bldP spid="48220" grpId="1" animBg="1"/>
      <p:bldP spid="48148" grpId="0" animBg="1"/>
      <p:bldP spid="48149" grpId="0" animBg="1"/>
      <p:bldP spid="48150" grpId="0" animBg="1"/>
      <p:bldP spid="48151" grpId="0" animBg="1"/>
      <p:bldP spid="48152" grpId="0" animBg="1"/>
      <p:bldP spid="48153" grpId="0" animBg="1"/>
      <p:bldP spid="48154" grpId="0" animBg="1"/>
      <p:bldP spid="48155" grpId="0" animBg="1"/>
      <p:bldP spid="48156" grpId="0" animBg="1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226</Words>
  <Application>Microsoft Office PowerPoint</Application>
  <PresentationFormat>Экран (4:3)</PresentationFormat>
  <Paragraphs>70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Equation</vt:lpstr>
      <vt:lpstr>Показательная функция,  ее свойства и график</vt:lpstr>
      <vt:lpstr>Определение</vt:lpstr>
      <vt:lpstr>Презентация PowerPoint</vt:lpstr>
      <vt:lpstr>Свойства функции  у = ах,  а &gt; 1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Показательная функция,  ее свойства и график</dc:title>
  <dc:creator>Догадова</dc:creator>
  <cp:lastModifiedBy>Догадова</cp:lastModifiedBy>
  <cp:revision>9</cp:revision>
  <dcterms:created xsi:type="dcterms:W3CDTF">2020-11-01T13:20:16Z</dcterms:created>
  <dcterms:modified xsi:type="dcterms:W3CDTF">2020-11-01T14:32:08Z</dcterms:modified>
</cp:coreProperties>
</file>