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81" r:id="rId3"/>
    <p:sldId id="262" r:id="rId4"/>
    <p:sldId id="263" r:id="rId5"/>
    <p:sldId id="270" r:id="rId6"/>
    <p:sldId id="282" r:id="rId7"/>
    <p:sldId id="267" r:id="rId8"/>
    <p:sldId id="268" r:id="rId9"/>
    <p:sldId id="269" r:id="rId10"/>
    <p:sldId id="271" r:id="rId11"/>
    <p:sldId id="266" r:id="rId12"/>
    <p:sldId id="284" r:id="rId13"/>
    <p:sldId id="285" r:id="rId14"/>
    <p:sldId id="286" r:id="rId15"/>
    <p:sldId id="287" r:id="rId16"/>
    <p:sldId id="288" r:id="rId17"/>
    <p:sldId id="289" r:id="rId18"/>
    <p:sldId id="280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  <a:srgbClr val="0000FF"/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99" autoAdjust="0"/>
    <p:restoredTop sz="94660"/>
  </p:normalViewPr>
  <p:slideViewPr>
    <p:cSldViewPr>
      <p:cViewPr varScale="1">
        <p:scale>
          <a:sx n="66" d="100"/>
          <a:sy n="66" d="100"/>
        </p:scale>
        <p:origin x="-50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0CDC6C-D900-4D82-BC6F-016DF2B4E459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CF50D2-9952-4098-BC37-BDD2A3558E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3253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b="1" i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 i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 i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 i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 i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D1AD0536-ED5C-462E-A8E3-05452B003BAF}" type="slidenum">
              <a:rPr lang="ru-RU" b="0" i="0"/>
              <a:pPr eaLnBrk="1" hangingPunct="1"/>
              <a:t>3</a:t>
            </a:fld>
            <a:endParaRPr lang="ru-RU" b="0" i="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mtClean="0"/>
              <a:t>«Геометрия 7-9»  Л.С. Атанасян и др. 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415CF-855E-4589-9CA5-704165AD61B4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44F2B-91E1-49D1-82B7-3A80EB0EDE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5183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415CF-855E-4589-9CA5-704165AD61B4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44F2B-91E1-49D1-82B7-3A80EB0EDE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1668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415CF-855E-4589-9CA5-704165AD61B4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44F2B-91E1-49D1-82B7-3A80EB0EDE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9058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415CF-855E-4589-9CA5-704165AD61B4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44F2B-91E1-49D1-82B7-3A80EB0EDE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959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415CF-855E-4589-9CA5-704165AD61B4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44F2B-91E1-49D1-82B7-3A80EB0EDE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4711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415CF-855E-4589-9CA5-704165AD61B4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44F2B-91E1-49D1-82B7-3A80EB0EDE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6188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415CF-855E-4589-9CA5-704165AD61B4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44F2B-91E1-49D1-82B7-3A80EB0EDE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0076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415CF-855E-4589-9CA5-704165AD61B4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44F2B-91E1-49D1-82B7-3A80EB0EDE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5068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415CF-855E-4589-9CA5-704165AD61B4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44F2B-91E1-49D1-82B7-3A80EB0EDE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4287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415CF-855E-4589-9CA5-704165AD61B4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44F2B-91E1-49D1-82B7-3A80EB0EDE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347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415CF-855E-4589-9CA5-704165AD61B4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44F2B-91E1-49D1-82B7-3A80EB0EDE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457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7415CF-855E-4589-9CA5-704165AD61B4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B44F2B-91E1-49D1-82B7-3A80EB0EDE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784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2.png"/><Relationship Id="rId7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openxmlformats.org/officeDocument/2006/relationships/image" Target="../media/image2.jpe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120.png"/><Relationship Id="rId7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2.jpe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16.png"/><Relationship Id="rId4" Type="http://schemas.openxmlformats.org/officeDocument/2006/relationships/image" Target="../media/image11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10.png"/><Relationship Id="rId3" Type="http://schemas.openxmlformats.org/officeDocument/2006/relationships/image" Target="../media/image2.jpeg"/><Relationship Id="rId7" Type="http://schemas.openxmlformats.org/officeDocument/2006/relationships/image" Target="../media/image150.png"/><Relationship Id="rId12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2.png"/><Relationship Id="rId5" Type="http://schemas.openxmlformats.org/officeDocument/2006/relationships/image" Target="../media/image130.png"/><Relationship Id="rId10" Type="http://schemas.openxmlformats.org/officeDocument/2006/relationships/image" Target="../media/image21.png"/><Relationship Id="rId4" Type="http://schemas.openxmlformats.org/officeDocument/2006/relationships/image" Target="../media/image171.png"/><Relationship Id="rId9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jpe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openxmlformats.org/officeDocument/2006/relationships/image" Target="../media/image18.png"/><Relationship Id="rId7" Type="http://schemas.openxmlformats.org/officeDocument/2006/relationships/image" Target="../media/image8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101.png"/><Relationship Id="rId10" Type="http://schemas.openxmlformats.org/officeDocument/2006/relationships/image" Target="../media/image2.jpeg"/><Relationship Id="rId4" Type="http://schemas.openxmlformats.org/officeDocument/2006/relationships/image" Target="../media/image90.png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/><Relationship Id="rId3" Type="http://schemas.openxmlformats.org/officeDocument/2006/relationships/image" Target="../media/image100.png"/><Relationship Id="rId7" Type="http://schemas.openxmlformats.org/officeDocument/2006/relationships/image" Target="../media/image14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png"/><Relationship Id="rId5" Type="http://schemas.openxmlformats.org/officeDocument/2006/relationships/image" Target="../media/image20.png"/><Relationship Id="rId10" Type="http://schemas.openxmlformats.org/officeDocument/2006/relationships/image" Target="../media/image170.png"/><Relationship Id="rId4" Type="http://schemas.openxmlformats.org/officeDocument/2006/relationships/image" Target="../media/image110.png"/><Relationship Id="rId9" Type="http://schemas.openxmlformats.org/officeDocument/2006/relationships/image" Target="../media/image16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Documents and Settings\Admin\Мои документы\РИСУНКИ\1_Школа\3_Карандаш\Копия ма-ьчик-шаржа-с-каран-ашем-3461267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3946679"/>
            <a:ext cx="1586409" cy="2911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7523" y="1844824"/>
            <a:ext cx="8568953" cy="208771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Глава </a:t>
            </a:r>
            <a:r>
              <a:rPr lang="en-US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IV</a:t>
            </a:r>
            <a:r>
              <a:rPr lang="ru-RU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Векторы в пространстве</a:t>
            </a:r>
            <a:r>
              <a:rPr lang="ru-RU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§1. Понятие вектора в пространстве.</a:t>
            </a:r>
            <a:b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§2. Сложение и вычитание </a:t>
            </a:r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векторов</a:t>
            </a:r>
            <a:r>
              <a:rPr lang="ru-RU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§3. Умножение векторов на число</a:t>
            </a:r>
            <a:endParaRPr lang="ru-RU" sz="3600" dirty="0"/>
          </a:p>
        </p:txBody>
      </p:sp>
      <p:sp>
        <p:nvSpPr>
          <p:cNvPr id="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4149079"/>
            <a:ext cx="6400800" cy="1192178"/>
          </a:xfrm>
        </p:spPr>
        <p:txBody>
          <a:bodyPr>
            <a:normAutofit fontScale="77500" lnSpcReduction="20000"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Геометрия, 10 </a:t>
            </a:r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класс</a:t>
            </a:r>
          </a:p>
          <a:p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(повторение темы «Векторы» </a:t>
            </a:r>
          </a:p>
          <a:p>
            <a:r>
              <a:rPr lang="ru-RU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9 класса)</a:t>
            </a:r>
            <a:endParaRPr lang="ru-RU" b="1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0973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0886" name="Line 6"/>
          <p:cNvSpPr>
            <a:spLocks noChangeShapeType="1"/>
          </p:cNvSpPr>
          <p:nvPr/>
        </p:nvSpPr>
        <p:spPr bwMode="auto">
          <a:xfrm>
            <a:off x="5580063" y="2708275"/>
            <a:ext cx="1655762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0887" name="Line 7"/>
          <p:cNvSpPr>
            <a:spLocks noChangeShapeType="1"/>
          </p:cNvSpPr>
          <p:nvPr/>
        </p:nvSpPr>
        <p:spPr bwMode="auto">
          <a:xfrm flipV="1">
            <a:off x="7235825" y="1582271"/>
            <a:ext cx="935038" cy="1728787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0888" name="Line 8"/>
          <p:cNvSpPr>
            <a:spLocks noChangeShapeType="1"/>
          </p:cNvSpPr>
          <p:nvPr/>
        </p:nvSpPr>
        <p:spPr bwMode="auto">
          <a:xfrm flipH="1">
            <a:off x="7794171" y="2030236"/>
            <a:ext cx="901912" cy="1699937"/>
          </a:xfrm>
          <a:prstGeom prst="line">
            <a:avLst/>
          </a:prstGeom>
          <a:noFill/>
          <a:ln w="28575">
            <a:solidFill>
              <a:srgbClr val="00206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0890" name="Line 10"/>
          <p:cNvSpPr>
            <a:spLocks noChangeShapeType="1"/>
          </p:cNvSpPr>
          <p:nvPr/>
        </p:nvSpPr>
        <p:spPr bwMode="auto">
          <a:xfrm>
            <a:off x="4899718" y="4233056"/>
            <a:ext cx="1655763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0905" name="Oval 25"/>
          <p:cNvSpPr>
            <a:spLocks noChangeArrowheads="1"/>
          </p:cNvSpPr>
          <p:nvPr/>
        </p:nvSpPr>
        <p:spPr bwMode="auto">
          <a:xfrm>
            <a:off x="4820343" y="4187930"/>
            <a:ext cx="79375" cy="102860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0908" name="Text Box 28"/>
          <p:cNvSpPr txBox="1">
            <a:spLocks noChangeArrowheads="1"/>
          </p:cNvSpPr>
          <p:nvPr/>
        </p:nvSpPr>
        <p:spPr bwMode="auto">
          <a:xfrm>
            <a:off x="4416438" y="4010760"/>
            <a:ext cx="3667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 i="1" dirty="0">
                <a:latin typeface="+mj-lt"/>
              </a:rPr>
              <a:t>A</a:t>
            </a:r>
            <a:endParaRPr lang="ru-RU" sz="2800" b="1" i="1" dirty="0">
              <a:latin typeface="+mj-lt"/>
            </a:endParaRPr>
          </a:p>
        </p:txBody>
      </p:sp>
      <p:sp>
        <p:nvSpPr>
          <p:cNvPr id="3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9. Построение разности векторов</a:t>
            </a:r>
            <a:endParaRPr lang="ru-RU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6138242" y="2185055"/>
                <a:ext cx="53940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28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en-US" sz="2800" b="0" i="0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8242" y="2185055"/>
                <a:ext cx="539403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5428228" y="3692474"/>
                <a:ext cx="53940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28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en-US" sz="2800" b="0" i="0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8228" y="3692474"/>
                <a:ext cx="539403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8170863" y="2880204"/>
                <a:ext cx="539403" cy="5868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</a:rPr>
                        <m:t>−</m:t>
                      </m:r>
                      <m:acc>
                        <m:accPr>
                          <m:chr m:val="⃗"/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𝒃</m:t>
                          </m:r>
                        </m:e>
                      </m:acc>
                      <m:r>
                        <a:rPr lang="en-US" sz="2800" b="0" i="0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0863" y="2880204"/>
                <a:ext cx="539403" cy="586892"/>
              </a:xfrm>
              <a:prstGeom prst="rect">
                <a:avLst/>
              </a:prstGeom>
              <a:blipFill rotWithShape="1">
                <a:blip r:embed="rId5"/>
                <a:stretch>
                  <a:fillRect r="-56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7703344" y="2414829"/>
                <a:ext cx="539403" cy="5868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𝒃</m:t>
                          </m:r>
                        </m:e>
                      </m:acc>
                      <m:r>
                        <a:rPr lang="en-US" sz="2800" b="0" i="0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3344" y="2414829"/>
                <a:ext cx="539403" cy="58689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 стрелкой 4"/>
          <p:cNvCxnSpPr/>
          <p:nvPr/>
        </p:nvCxnSpPr>
        <p:spPr>
          <a:xfrm>
            <a:off x="4899718" y="4272370"/>
            <a:ext cx="720725" cy="1728789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Объект 3"/>
              <p:cNvSpPr>
                <a:spLocks noGrp="1"/>
              </p:cNvSpPr>
              <p:nvPr>
                <p:ph idx="1"/>
              </p:nvPr>
            </p:nvSpPr>
            <p:spPr>
              <a:xfrm>
                <a:off x="366277" y="1526990"/>
                <a:ext cx="4608512" cy="6580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:r>
                  <a:rPr lang="ru-RU" sz="2700" dirty="0"/>
                  <a:t>Т.к.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 smtClean="0">
                            <a:latin typeface="Cambria Math"/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a:rPr lang="en-US" sz="3600" b="1" i="1" smtClean="0">
                            <a:latin typeface="Cambria Math"/>
                            <a:ea typeface="Cambria Math" pitchFamily="18" charset="0"/>
                          </a:rPr>
                          <m:t>𝒂</m:t>
                        </m:r>
                      </m:e>
                    </m:acc>
                    <m:r>
                      <a:rPr lang="ru-RU" b="1" i="1" smtClean="0">
                        <a:latin typeface="Cambria Math"/>
                      </a:rPr>
                      <m:t>−</m:t>
                    </m:r>
                  </m:oMath>
                </a14:m>
                <a:r>
                  <a:rPr lang="ru-RU" sz="3200" dirty="0" smtClean="0">
                    <a:ea typeface="Cambria Math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200" i="1" smtClean="0">
                            <a:latin typeface="Cambria Math"/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a:rPr lang="en-US" sz="3200" b="1" i="1" smtClean="0">
                            <a:latin typeface="Cambria Math"/>
                            <a:ea typeface="Cambria Math" pitchFamily="18" charset="0"/>
                          </a:rPr>
                          <m:t>𝒃</m:t>
                        </m:r>
                      </m:e>
                    </m:acc>
                  </m:oMath>
                </a14:m>
                <a:r>
                  <a:rPr lang="ru-RU" sz="3200" dirty="0" smtClean="0"/>
                  <a:t> =</a:t>
                </a:r>
                <a14:m>
                  <m:oMath xmlns:m="http://schemas.openxmlformats.org/officeDocument/2006/math">
                    <m:r>
                      <a:rPr lang="ru-RU" b="0" i="0" smtClean="0">
                        <a:latin typeface="Cambria Math"/>
                        <a:ea typeface="Cambria Math" pitchFamily="18" charset="0"/>
                      </a:rPr>
                      <m:t> </m:t>
                    </m:r>
                    <m:acc>
                      <m:accPr>
                        <m:chr m:val="⃗"/>
                        <m:ctrlPr>
                          <a:rPr lang="ru-RU" b="1" i="1">
                            <a:latin typeface="Cambria Math"/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a:rPr lang="en-US" b="1" i="1">
                            <a:latin typeface="Cambria Math"/>
                            <a:ea typeface="Cambria Math" pitchFamily="18" charset="0"/>
                          </a:rPr>
                          <m:t>𝒂</m:t>
                        </m:r>
                      </m:e>
                    </m:acc>
                  </m:oMath>
                </a14:m>
                <a:r>
                  <a:rPr lang="ru-RU" dirty="0" smtClean="0"/>
                  <a:t> +(</a:t>
                </a:r>
                <a14:m>
                  <m:oMath xmlns:m="http://schemas.openxmlformats.org/officeDocument/2006/math">
                    <m:r>
                      <a:rPr lang="ru-RU" b="1" i="1" smtClean="0">
                        <a:latin typeface="Cambria Math"/>
                      </a:rPr>
                      <m:t>−</m:t>
                    </m:r>
                  </m:oMath>
                </a14:m>
                <a:r>
                  <a:rPr lang="ru-RU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b="1" i="1">
                            <a:latin typeface="Cambria Math"/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a:rPr lang="en-US" b="1" i="1" smtClean="0">
                            <a:latin typeface="Cambria Math"/>
                            <a:ea typeface="Cambria Math" pitchFamily="18" charset="0"/>
                          </a:rPr>
                          <m:t>𝒃</m:t>
                        </m:r>
                      </m:e>
                    </m:acc>
                  </m:oMath>
                </a14:m>
                <a:r>
                  <a:rPr lang="ru-RU" dirty="0" smtClean="0"/>
                  <a:t>), то</a:t>
                </a:r>
                <a:endParaRPr lang="ru-RU" dirty="0"/>
              </a:p>
            </p:txBody>
          </p:sp>
        </mc:Choice>
        <mc:Fallback xmlns="">
          <p:sp>
            <p:nvSpPr>
              <p:cNvPr id="19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66277" y="1526990"/>
                <a:ext cx="4608512" cy="658065"/>
              </a:xfrm>
              <a:prstGeom prst="rect">
                <a:avLst/>
              </a:prstGeom>
              <a:blipFill rotWithShape="1">
                <a:blip r:embed="rId7"/>
                <a:stretch>
                  <a:fillRect l="-2381" b="-30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Объект 2"/>
              <p:cNvSpPr txBox="1">
                <a:spLocks/>
              </p:cNvSpPr>
              <p:nvPr/>
            </p:nvSpPr>
            <p:spPr>
              <a:xfrm>
                <a:off x="366277" y="2179181"/>
                <a:ext cx="4392487" cy="249563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ru-RU" sz="2700" dirty="0" smtClean="0"/>
                  <a:t>построение разности двух векторов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800" b="1" i="1" smtClean="0">
                            <a:latin typeface="Cambria Math"/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a:rPr lang="en-US" sz="2800" b="1" i="1" smtClean="0">
                            <a:latin typeface="Cambria Math"/>
                            <a:ea typeface="Cambria Math" pitchFamily="18" charset="0"/>
                          </a:rPr>
                          <m:t>𝒂</m:t>
                        </m:r>
                      </m:e>
                    </m:acc>
                    <m:r>
                      <a:rPr lang="en-US" sz="2800" b="0" i="0" smtClean="0">
                        <a:latin typeface="Cambria Math"/>
                        <a:ea typeface="Cambria Math" pitchFamily="18" charset="0"/>
                      </a:rPr>
                      <m:t> </m:t>
                    </m:r>
                  </m:oMath>
                </a14:m>
                <a:r>
                  <a:rPr lang="ru-RU" sz="2700" dirty="0" smtClean="0"/>
                  <a:t>и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800" i="1" smtClean="0">
                            <a:latin typeface="Cambria Math"/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a:rPr lang="en-US" sz="2800" b="1" i="1" smtClean="0">
                            <a:latin typeface="Cambria Math"/>
                            <a:ea typeface="Cambria Math" pitchFamily="18" charset="0"/>
                          </a:rPr>
                          <m:t>𝒃</m:t>
                        </m:r>
                      </m:e>
                    </m:acc>
                  </m:oMath>
                </a14:m>
                <a:r>
                  <a:rPr lang="ru-RU" sz="2700" dirty="0" smtClean="0"/>
                  <a:t> можно свести к построению суммы векторов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800" b="1" i="1" smtClean="0">
                            <a:latin typeface="Cambria Math"/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a:rPr lang="en-US" sz="2800" b="1" i="1" smtClean="0">
                            <a:latin typeface="Cambria Math"/>
                            <a:ea typeface="Cambria Math" pitchFamily="18" charset="0"/>
                          </a:rPr>
                          <m:t>𝒂</m:t>
                        </m:r>
                      </m:e>
                    </m:acc>
                    <m:r>
                      <a:rPr lang="en-US" sz="2800" b="0" i="0" smtClean="0">
                        <a:latin typeface="Cambria Math"/>
                        <a:ea typeface="Cambria Math" pitchFamily="18" charset="0"/>
                      </a:rPr>
                      <m:t> </m:t>
                    </m:r>
                  </m:oMath>
                </a14:m>
                <a:r>
                  <a:rPr lang="ru-RU" sz="2700" dirty="0" smtClean="0"/>
                  <a:t>и </a:t>
                </a:r>
                <a14:m>
                  <m:oMath xmlns:m="http://schemas.openxmlformats.org/officeDocument/2006/math">
                    <m:r>
                      <a:rPr lang="ru-RU" sz="2800" b="1" i="1" smtClean="0">
                        <a:latin typeface="Cambria Math"/>
                      </a:rPr>
                      <m:t>− </m:t>
                    </m:r>
                    <m:acc>
                      <m:accPr>
                        <m:chr m:val="⃗"/>
                        <m:ctrlPr>
                          <a:rPr lang="ru-RU" sz="2400" i="1" smtClean="0">
                            <a:latin typeface="Cambria Math"/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a:rPr lang="en-US" sz="2400" b="1" i="1" smtClean="0">
                            <a:latin typeface="Cambria Math"/>
                            <a:ea typeface="Cambria Math" pitchFamily="18" charset="0"/>
                          </a:rPr>
                          <m:t>𝒃</m:t>
                        </m:r>
                      </m:e>
                    </m:acc>
                  </m:oMath>
                </a14:m>
                <a:r>
                  <a:rPr lang="ru-RU" sz="2700" dirty="0" smtClean="0"/>
                  <a:t>.</a:t>
                </a:r>
                <a:endParaRPr lang="ru-RU" sz="2700" dirty="0"/>
              </a:p>
            </p:txBody>
          </p:sp>
        </mc:Choice>
        <mc:Fallback xmlns="">
          <p:sp>
            <p:nvSpPr>
              <p:cNvPr id="20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277" y="2179181"/>
                <a:ext cx="4392487" cy="2495639"/>
              </a:xfrm>
              <a:prstGeom prst="rect">
                <a:avLst/>
              </a:prstGeom>
              <a:blipFill rotWithShape="1">
                <a:blip r:embed="rId8"/>
                <a:stretch>
                  <a:fillRect l="-2497" t="-1951" r="-20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Line 8"/>
          <p:cNvSpPr>
            <a:spLocks noChangeShapeType="1"/>
          </p:cNvSpPr>
          <p:nvPr/>
        </p:nvSpPr>
        <p:spPr bwMode="auto">
          <a:xfrm flipH="1">
            <a:off x="5604099" y="4230756"/>
            <a:ext cx="955559" cy="1770403"/>
          </a:xfrm>
          <a:prstGeom prst="line">
            <a:avLst/>
          </a:prstGeom>
          <a:noFill/>
          <a:ln w="28575">
            <a:solidFill>
              <a:srgbClr val="00206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081879" y="4997258"/>
                <a:ext cx="539403" cy="5868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</a:rPr>
                        <m:t>−</m:t>
                      </m:r>
                      <m:acc>
                        <m:accPr>
                          <m:chr m:val="⃗"/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𝒃</m:t>
                          </m:r>
                        </m:e>
                      </m:acc>
                      <m:r>
                        <a:rPr lang="en-US" sz="2800" b="0" i="0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1879" y="4997258"/>
                <a:ext cx="539403" cy="586892"/>
              </a:xfrm>
              <a:prstGeom prst="rect">
                <a:avLst/>
              </a:prstGeom>
              <a:blipFill rotWithShape="1">
                <a:blip r:embed="rId9"/>
                <a:stretch>
                  <a:fillRect r="-6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Объект 3"/>
              <p:cNvSpPr txBox="1">
                <a:spLocks/>
              </p:cNvSpPr>
              <p:nvPr/>
            </p:nvSpPr>
            <p:spPr>
              <a:xfrm>
                <a:off x="3429567" y="4807731"/>
                <a:ext cx="2031785" cy="658065"/>
              </a:xfrm>
              <a:prstGeom prst="rect">
                <a:avLst/>
              </a:prstGeom>
            </p:spPr>
            <p:txBody>
              <a:bodyPr vert="horz" wrap="square" lIns="91440" tIns="45720" rIns="91440" bIns="45720" rtlCol="0">
                <a:sp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itchFamily="34" charset="0"/>
                  <a:buNone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 smtClean="0">
                            <a:latin typeface="Cambria Math"/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a:rPr lang="en-US" sz="3600" b="1" i="1">
                            <a:latin typeface="Cambria Math"/>
                            <a:ea typeface="Cambria Math" pitchFamily="18" charset="0"/>
                          </a:rPr>
                          <m:t>𝒂</m:t>
                        </m:r>
                      </m:e>
                    </m:acc>
                    <m:r>
                      <a:rPr lang="en-US" sz="3600">
                        <a:latin typeface="Cambria Math"/>
                        <a:ea typeface="Cambria Math" pitchFamily="18" charset="0"/>
                      </a:rPr>
                      <m:t> </m:t>
                    </m:r>
                    <m:r>
                      <a:rPr lang="ru-RU" sz="3600" b="0" i="0" smtClean="0">
                        <a:latin typeface="Cambria Math"/>
                        <a:ea typeface="Cambria Math" pitchFamily="18" charset="0"/>
                      </a:rPr>
                      <m:t> </m:t>
                    </m:r>
                  </m:oMath>
                </a14:m>
                <a:r>
                  <a:rPr lang="ru-RU" dirty="0" smtClean="0"/>
                  <a:t>+ </a:t>
                </a:r>
                <a:r>
                  <a:rPr lang="ru-RU" dirty="0"/>
                  <a:t>(</a:t>
                </a:r>
                <a14:m>
                  <m:oMath xmlns:m="http://schemas.openxmlformats.org/officeDocument/2006/math">
                    <m:r>
                      <a:rPr lang="ru-RU" b="1" i="1">
                        <a:latin typeface="Cambria Math"/>
                      </a:rPr>
                      <m:t>−</m:t>
                    </m:r>
                  </m:oMath>
                </a14:m>
                <a:r>
                  <a:rPr lang="ru-RU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b="1" i="1">
                            <a:latin typeface="Cambria Math"/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a:rPr lang="en-US" b="1" i="1">
                            <a:latin typeface="Cambria Math"/>
                            <a:ea typeface="Cambria Math" pitchFamily="18" charset="0"/>
                          </a:rPr>
                          <m:t>𝒃</m:t>
                        </m:r>
                      </m:e>
                    </m:acc>
                  </m:oMath>
                </a14:m>
                <a:r>
                  <a:rPr lang="ru-RU" dirty="0"/>
                  <a:t>)</a:t>
                </a:r>
              </a:p>
            </p:txBody>
          </p:sp>
        </mc:Choice>
        <mc:Fallback xmlns="">
          <p:sp>
            <p:nvSpPr>
              <p:cNvPr id="23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9567" y="4807731"/>
                <a:ext cx="2031785" cy="658065"/>
              </a:xfrm>
              <a:prstGeom prst="rect">
                <a:avLst/>
              </a:prstGeom>
              <a:blipFill rotWithShape="1">
                <a:blip r:embed="rId10"/>
                <a:stretch>
                  <a:fillRect b="-30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5" name="Picture 3" descr="C:\Documents and Settings\Admin\Мои документы\РИСУНКИ\1_Школа\3_Карандаш\Копия ма-ьчик-шаржа-с-каран-ашем-34612673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5648" y="4147357"/>
            <a:ext cx="1477057" cy="2710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1641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250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250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1250"/>
                                        <p:tgtEl>
                                          <p:spTgt spid="250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509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509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50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250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1250"/>
                                        <p:tgtEl>
                                          <p:spTgt spid="250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0886" grpId="0" animBg="1"/>
      <p:bldP spid="250887" grpId="0" animBg="1"/>
      <p:bldP spid="250888" grpId="0" animBg="1"/>
      <p:bldP spid="250890" grpId="0" animBg="1"/>
      <p:bldP spid="250905" grpId="0" animBg="1"/>
      <p:bldP spid="250908" grpId="0"/>
      <p:bldP spid="38" grpId="0"/>
      <p:bldP spid="39" grpId="0"/>
      <p:bldP spid="40" grpId="0"/>
      <p:bldP spid="41" grpId="0"/>
      <p:bldP spid="19" grpId="0" build="p"/>
      <p:bldP spid="20" grpId="0"/>
      <p:bldP spid="21" grpId="0" animBg="1"/>
      <p:bldP spid="22" grpId="0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Сумма и разность </a:t>
            </a:r>
            <a:r>
              <a:rPr lang="ru-RU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векторов (примеры)</a:t>
            </a:r>
            <a:endParaRPr lang="ru-RU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683568" y="1761503"/>
                <a:ext cx="2674640" cy="576064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3600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600" b="1" i="1" smtClean="0">
                              <a:latin typeface="Cambria Math"/>
                            </a:rPr>
                            <m:t>𝑴𝑵</m:t>
                          </m:r>
                        </m:e>
                      </m:acc>
                      <m:r>
                        <a:rPr lang="en-US" sz="3600" b="1" i="1" smtClean="0">
                          <a:latin typeface="Cambria Math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n-US" sz="3600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600" b="1" i="1" smtClean="0">
                              <a:latin typeface="Cambria Math"/>
                            </a:rPr>
                            <m:t>𝑵𝑷</m:t>
                          </m:r>
                        </m:e>
                      </m:acc>
                      <m:r>
                        <a:rPr lang="en-US" sz="3600" b="1" i="0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3568" y="1761503"/>
                <a:ext cx="2674640" cy="576064"/>
              </a:xfr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255910" y="1761503"/>
                <a:ext cx="1027845" cy="7136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3600" i="1" dirty="0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600" b="1" i="1" dirty="0" smtClean="0">
                              <a:latin typeface="Cambria Math"/>
                            </a:rPr>
                            <m:t>𝑴𝑷</m:t>
                          </m:r>
                        </m:e>
                      </m:acc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5910" y="1761503"/>
                <a:ext cx="1027845" cy="71365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Объект 2"/>
              <p:cNvSpPr txBox="1">
                <a:spLocks/>
              </p:cNvSpPr>
              <p:nvPr/>
            </p:nvSpPr>
            <p:spPr>
              <a:xfrm>
                <a:off x="581270" y="2708920"/>
                <a:ext cx="2674640" cy="57606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3600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600" b="1" i="1" smtClean="0">
                              <a:latin typeface="Cambria Math"/>
                            </a:rPr>
                            <m:t>𝑭𝑻</m:t>
                          </m:r>
                        </m:e>
                      </m:acc>
                      <m:r>
                        <a:rPr lang="en-US" sz="3600" b="1" i="1" smtClean="0">
                          <a:latin typeface="Cambria Math"/>
                        </a:rPr>
                        <m:t>−</m:t>
                      </m:r>
                      <m:acc>
                        <m:accPr>
                          <m:chr m:val="⃗"/>
                          <m:ctrlPr>
                            <a:rPr lang="en-US" sz="3600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600" b="1" i="1" smtClean="0">
                              <a:latin typeface="Cambria Math"/>
                            </a:rPr>
                            <m:t>𝑵𝑷</m:t>
                          </m:r>
                        </m:e>
                      </m:acc>
                      <m:r>
                        <a:rPr lang="en-US" sz="3600" b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7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270" y="2708920"/>
                <a:ext cx="2674640" cy="57606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Объект 2"/>
              <p:cNvSpPr txBox="1">
                <a:spLocks/>
              </p:cNvSpPr>
              <p:nvPr/>
            </p:nvSpPr>
            <p:spPr>
              <a:xfrm>
                <a:off x="3015726" y="2725440"/>
                <a:ext cx="3356474" cy="57606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3600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600" b="1" i="1" smtClean="0">
                              <a:latin typeface="Cambria Math"/>
                            </a:rPr>
                            <m:t>𝑭𝑻</m:t>
                          </m:r>
                        </m:e>
                      </m:acc>
                      <m:r>
                        <a:rPr lang="en-US" sz="3600" b="1" i="1" smtClean="0">
                          <a:latin typeface="Cambria Math"/>
                        </a:rPr>
                        <m:t>+(−</m:t>
                      </m:r>
                      <m:acc>
                        <m:accPr>
                          <m:chr m:val="⃗"/>
                          <m:ctrlPr>
                            <a:rPr lang="en-US" sz="3600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600" b="1" i="1" smtClean="0">
                              <a:latin typeface="Cambria Math"/>
                            </a:rPr>
                            <m:t>𝑵𝑷</m:t>
                          </m:r>
                        </m:e>
                      </m:acc>
                      <m:r>
                        <a:rPr lang="en-US" sz="3600" b="1" i="0" smtClean="0">
                          <a:latin typeface="Cambria Math"/>
                        </a:rPr>
                        <m:t>)</m:t>
                      </m:r>
                      <m:r>
                        <a:rPr lang="en-US" sz="3600" b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8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5726" y="2725440"/>
                <a:ext cx="3356474" cy="576064"/>
              </a:xfrm>
              <a:prstGeom prst="rect">
                <a:avLst/>
              </a:prstGeom>
              <a:blipFill rotWithShape="1">
                <a:blip r:embed="rId6"/>
                <a:stretch>
                  <a:fillRect b="-126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Объект 2"/>
              <p:cNvSpPr txBox="1">
                <a:spLocks/>
              </p:cNvSpPr>
              <p:nvPr/>
            </p:nvSpPr>
            <p:spPr>
              <a:xfrm>
                <a:off x="6126585" y="2728143"/>
                <a:ext cx="2304256" cy="57606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3600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600" b="1" i="1" smtClean="0">
                              <a:latin typeface="Cambria Math"/>
                            </a:rPr>
                            <m:t>𝑭𝑻</m:t>
                          </m:r>
                        </m:e>
                      </m:acc>
                      <m:r>
                        <a:rPr lang="en-US" sz="3600" b="1" i="1" smtClean="0">
                          <a:latin typeface="Cambria Math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n-US" sz="3600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600" b="1" i="1">
                              <a:latin typeface="Cambria Math"/>
                            </a:rPr>
                            <m:t>𝑷</m:t>
                          </m:r>
                          <m:r>
                            <a:rPr lang="en-US" sz="3600" b="1" i="1" smtClean="0">
                              <a:latin typeface="Cambria Math"/>
                            </a:rPr>
                            <m:t>𝑵</m:t>
                          </m:r>
                        </m:e>
                      </m:acc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9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6585" y="2728143"/>
                <a:ext cx="2304256" cy="57606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3" descr="C:\Documents and Settings\Admin\Мои документы\РИСУНКИ\1_Школа\3_Карандаш\Копия ма-ьчик-шаржа-с-каран-ашем-34612673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3946679"/>
            <a:ext cx="1586409" cy="2911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7005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980728"/>
                <a:ext cx="8229600" cy="2016224"/>
              </a:xfrm>
            </p:spPr>
            <p:txBody>
              <a:bodyPr>
                <a:normAutofit/>
              </a:bodyPr>
              <a:lstStyle/>
              <a:p>
                <a:pPr marL="0" indent="0">
                  <a:spcBef>
                    <a:spcPts val="600"/>
                  </a:spcBef>
                  <a:buNone/>
                  <a:tabLst>
                    <a:tab pos="0" algn="l"/>
                  </a:tabLst>
                </a:pPr>
                <a:r>
                  <a:rPr lang="ru-RU" sz="2700" i="1" dirty="0" smtClean="0">
                    <a:solidFill>
                      <a:srgbClr val="FF0000"/>
                    </a:solidFill>
                  </a:rPr>
                  <a:t>Произведением</a:t>
                </a:r>
                <a:r>
                  <a:rPr lang="ru-RU" sz="2700" dirty="0" smtClean="0"/>
                  <a:t> ненулевого вектора </a:t>
                </a:r>
                <a:r>
                  <a:rPr lang="ru-RU" sz="27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7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2700" i="1">
                            <a:latin typeface="Cambria Math"/>
                          </a:rPr>
                          <m:t>𝑎</m:t>
                        </m:r>
                      </m:e>
                    </m:acc>
                  </m:oMath>
                </a14:m>
                <a:r>
                  <a:rPr lang="ru-RU" sz="2700" dirty="0" smtClean="0"/>
                  <a:t> </a:t>
                </a:r>
                <a:r>
                  <a:rPr lang="ru-RU" sz="2700" dirty="0"/>
                  <a:t>на </a:t>
                </a:r>
                <a:r>
                  <a:rPr lang="ru-RU" sz="2700" dirty="0">
                    <a:solidFill>
                      <a:srgbClr val="FF0000"/>
                    </a:solidFill>
                  </a:rPr>
                  <a:t>число </a:t>
                </a:r>
                <a:r>
                  <a:rPr lang="en-US" sz="2700" b="1" i="1" dirty="0" smtClean="0">
                    <a:solidFill>
                      <a:srgbClr val="FF0000"/>
                    </a:solidFill>
                  </a:rPr>
                  <a:t>k</a:t>
                </a:r>
                <a:r>
                  <a:rPr lang="ru-RU" sz="2700" dirty="0" smtClean="0">
                    <a:solidFill>
                      <a:srgbClr val="FF0000"/>
                    </a:solidFill>
                  </a:rPr>
                  <a:t> </a:t>
                </a:r>
                <a:r>
                  <a:rPr lang="ru-RU" sz="2700" dirty="0"/>
                  <a:t>называется такой вектор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7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2700" i="1">
                            <a:latin typeface="Cambria Math"/>
                          </a:rPr>
                          <m:t>𝑏</m:t>
                        </m:r>
                      </m:e>
                    </m:acc>
                  </m:oMath>
                </a14:m>
                <a:r>
                  <a:rPr lang="ru-RU" sz="2700" dirty="0"/>
                  <a:t>, длина которого равна вектору  </a:t>
                </a:r>
                <a:r>
                  <a:rPr lang="ru-RU" sz="2700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ru-RU" sz="270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700" b="0" i="1" smtClean="0">
                            <a:latin typeface="Cambria Math"/>
                          </a:rPr>
                          <m:t>𝑘</m:t>
                        </m:r>
                      </m:e>
                    </m:d>
                    <m:d>
                      <m:dPr>
                        <m:begChr m:val="|"/>
                        <m:endChr m:val="|"/>
                        <m:ctrlPr>
                          <a:rPr lang="ru-RU" sz="2700" i="1" smtClean="0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ru-RU" sz="270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700" b="0" i="1" smtClean="0">
                                <a:latin typeface="Cambria Math"/>
                              </a:rPr>
                              <m:t>𝑎</m:t>
                            </m:r>
                          </m:e>
                        </m:acc>
                      </m:e>
                    </m:d>
                  </m:oMath>
                </a14:m>
                <a:r>
                  <a:rPr lang="ru-RU" sz="2700" dirty="0" smtClean="0"/>
                  <a:t> , </a:t>
                </a:r>
                <a:r>
                  <a:rPr lang="ru-RU" sz="2700" dirty="0"/>
                  <a:t>причем векторы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7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2700" i="1">
                            <a:latin typeface="Cambria Math"/>
                          </a:rPr>
                          <m:t>𝑎</m:t>
                        </m:r>
                      </m:e>
                    </m:acc>
                  </m:oMath>
                </a14:m>
                <a:r>
                  <a:rPr lang="ru-RU" sz="2700" dirty="0"/>
                  <a:t> 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7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2700" i="1">
                            <a:latin typeface="Cambria Math"/>
                          </a:rPr>
                          <m:t>𝑏</m:t>
                        </m:r>
                      </m:e>
                    </m:acc>
                    <m:r>
                      <a:rPr lang="en-US" sz="2700" i="1">
                        <a:latin typeface="Cambria Math"/>
                      </a:rPr>
                      <m:t> </m:t>
                    </m:r>
                  </m:oMath>
                </a14:m>
                <a:r>
                  <a:rPr lang="ru-RU" sz="2700" dirty="0" err="1"/>
                  <a:t>сонаправлены</a:t>
                </a:r>
                <a:r>
                  <a:rPr lang="ru-RU" sz="2700" dirty="0"/>
                  <a:t> при </a:t>
                </a:r>
                <a:r>
                  <a:rPr lang="en-US" sz="2700" i="1" dirty="0"/>
                  <a:t>k</a:t>
                </a:r>
                <a:r>
                  <a:rPr lang="ru-RU" sz="2700" dirty="0"/>
                  <a:t> ≥ </a:t>
                </a:r>
                <a:r>
                  <a:rPr lang="en-US" sz="2700" dirty="0"/>
                  <a:t>0</a:t>
                </a:r>
                <a:r>
                  <a:rPr lang="ru-RU" sz="2700" dirty="0"/>
                  <a:t> </a:t>
                </a:r>
                <a:r>
                  <a:rPr lang="ru-RU" sz="2700" dirty="0" smtClean="0"/>
                  <a:t>и противоположно </a:t>
                </a:r>
                <a:r>
                  <a:rPr lang="ru-RU" sz="2700" dirty="0"/>
                  <a:t>направлены при </a:t>
                </a:r>
                <a:r>
                  <a:rPr lang="en-US" sz="2700" i="1" dirty="0"/>
                  <a:t>k</a:t>
                </a:r>
                <a:r>
                  <a:rPr lang="ru-RU" sz="2700" dirty="0"/>
                  <a:t> </a:t>
                </a:r>
                <a:r>
                  <a:rPr lang="en-US" sz="2700" dirty="0"/>
                  <a:t>&lt;</a:t>
                </a:r>
                <a:r>
                  <a:rPr lang="ru-RU" sz="2700" dirty="0"/>
                  <a:t> 0.</a:t>
                </a:r>
              </a:p>
              <a:p>
                <a:pPr>
                  <a:lnSpc>
                    <a:spcPct val="110000"/>
                  </a:lnSpc>
                  <a:spcBef>
                    <a:spcPts val="600"/>
                  </a:spcBef>
                  <a:buFont typeface="Wingdings" pitchFamily="2" charset="2"/>
                  <a:buNone/>
                </a:pPr>
                <a:endParaRPr lang="en-US" i="1" dirty="0" smtClean="0"/>
              </a:p>
              <a:p>
                <a:pPr>
                  <a:lnSpc>
                    <a:spcPct val="110000"/>
                  </a:lnSpc>
                  <a:spcBef>
                    <a:spcPts val="600"/>
                  </a:spcBef>
                  <a:buFont typeface="Wingdings" pitchFamily="2" charset="2"/>
                  <a:buNone/>
                </a:pPr>
                <a:endParaRPr lang="en-US" i="1" dirty="0" smtClean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80728"/>
                <a:ext cx="8229600" cy="2016224"/>
              </a:xfrm>
              <a:blipFill rotWithShape="1">
                <a:blip r:embed="rId3"/>
                <a:stretch>
                  <a:fillRect l="-1333" t="-24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94122"/>
          </a:xfrm>
        </p:spPr>
        <p:txBody>
          <a:bodyPr>
            <a:normAutofit/>
          </a:bodyPr>
          <a:lstStyle/>
          <a:p>
            <a:pPr>
              <a:spcBef>
                <a:spcPct val="20000"/>
              </a:spcBef>
            </a:pPr>
            <a:r>
              <a:rPr lang="ru-RU" sz="3200" b="1" dirty="0" smtClean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Определение 11</a:t>
            </a:r>
            <a:endParaRPr lang="ru-RU" sz="3200" b="1" dirty="0">
              <a:solidFill>
                <a:srgbClr val="FF0000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524870" y="5401595"/>
                <a:ext cx="1545616" cy="7287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3600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600" b="1" i="1" smtClean="0"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ru-RU" sz="3600" b="1" i="1" smtClean="0">
                          <a:latin typeface="Cambria Math"/>
                          <a:ea typeface="Cambria Math"/>
                        </a:rPr>
                        <m:t>↑↓</m:t>
                      </m:r>
                      <m:acc>
                        <m:accPr>
                          <m:chr m:val="⃗"/>
                          <m:ctrlPr>
                            <a:rPr lang="ru-RU" sz="3600" b="1" i="1" smtClean="0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sz="3600" b="1" i="1" smtClean="0">
                              <a:latin typeface="Cambria Math"/>
                              <a:ea typeface="Cambria Math"/>
                            </a:rPr>
                            <m:t>𝒃</m:t>
                          </m:r>
                        </m:e>
                      </m:acc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4870" y="5401595"/>
                <a:ext cx="1545616" cy="72872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2483768" y="4741344"/>
                <a:ext cx="1545616" cy="7287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3600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600" b="1" i="1" smtClean="0"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ru-RU" sz="3600" b="1" i="1" smtClean="0">
                          <a:latin typeface="Cambria Math"/>
                          <a:ea typeface="Cambria Math"/>
                        </a:rPr>
                        <m:t>↑↑</m:t>
                      </m:r>
                      <m:acc>
                        <m:accPr>
                          <m:chr m:val="⃗"/>
                          <m:ctrlPr>
                            <a:rPr lang="ru-RU" sz="3600" b="1" i="1" smtClean="0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sz="3600" b="1" i="1" smtClean="0">
                              <a:latin typeface="Cambria Math"/>
                              <a:ea typeface="Cambria Math"/>
                            </a:rPr>
                            <m:t>𝒃</m:t>
                          </m:r>
                        </m:e>
                      </m:acc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768" y="4741344"/>
                <a:ext cx="1545616" cy="72872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275856" y="3209567"/>
                <a:ext cx="2141283" cy="7287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3600" b="1" i="1" smtClean="0">
                            <a:latin typeface="Cambria Math"/>
                          </a:rPr>
                          <m:t>𝒂</m:t>
                        </m:r>
                      </m:e>
                    </m:acc>
                    <m:r>
                      <a:rPr lang="en-US" sz="3600" b="1" i="1" smtClean="0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3600" b="1" i="1" smtClean="0">
                        <a:solidFill>
                          <a:srgbClr val="FF0000"/>
                        </a:solidFill>
                        <a:latin typeface="Cambria Math"/>
                      </a:rPr>
                      <m:t>𝒌</m:t>
                    </m:r>
                    <m:r>
                      <a:rPr lang="en-US" sz="3600" b="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ru-RU" sz="36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3600" b="1" i="1" smtClean="0">
                            <a:latin typeface="Cambria Math"/>
                          </a:rPr>
                          <m:t>𝒃</m:t>
                        </m:r>
                      </m:e>
                    </m:acc>
                  </m:oMath>
                </a14:m>
                <a:endParaRPr lang="ru-RU" sz="3600" i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856" y="3209567"/>
                <a:ext cx="2141283" cy="72872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483768" y="3963626"/>
                <a:ext cx="3437428" cy="7730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3600" i="1" smtClean="0">
                              <a:latin typeface="Cambria Math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ru-RU" sz="3600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600" b="1" i="1">
                                  <a:latin typeface="Cambria Math"/>
                                </a:rPr>
                                <m:t>𝒃</m:t>
                              </m:r>
                            </m:e>
                          </m:acc>
                        </m:e>
                      </m:d>
                      <m:r>
                        <a:rPr lang="en-US" sz="3600" b="0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𝒌</m:t>
                          </m:r>
                        </m:e>
                      </m:d>
                      <m:r>
                        <a:rPr lang="en-US" sz="3600" b="0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ru-RU" sz="3600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600" b="1" i="1">
                                  <a:latin typeface="Cambria Math"/>
                                </a:rPr>
                                <m:t>𝒂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endParaRPr lang="ru-RU" sz="3600" i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768" y="3963626"/>
                <a:ext cx="3437428" cy="77309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4114270" y="4902154"/>
            <a:ext cx="7553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/>
              <a:t>при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4959238" y="4782541"/>
                <a:ext cx="1449436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𝒌</m:t>
                      </m:r>
                      <m:r>
                        <a:rPr lang="en-US" sz="36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sz="36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9238" y="4782541"/>
                <a:ext cx="1449436" cy="64633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4998268" y="5442792"/>
                <a:ext cx="1449436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𝒌</m:t>
                      </m:r>
                      <m:r>
                        <a:rPr lang="en-US" sz="36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&lt;</m:t>
                      </m:r>
                      <m:r>
                        <a:rPr lang="en-US" sz="36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8268" y="5442792"/>
                <a:ext cx="1449436" cy="64633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Прямоугольник 25"/>
          <p:cNvSpPr/>
          <p:nvPr/>
        </p:nvSpPr>
        <p:spPr>
          <a:xfrm>
            <a:off x="4113143" y="5536875"/>
            <a:ext cx="7553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/>
              <a:t>при</a:t>
            </a:r>
          </a:p>
        </p:txBody>
      </p:sp>
      <p:pic>
        <p:nvPicPr>
          <p:cNvPr id="13" name="Picture 3" descr="C:\Documents and Settings\Admin\Мои документы\РИСУНКИ\1_Школа\3_Карандаш\Копия ма-ьчик-шаржа-с-каран-ашем-34612673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5648" y="4147357"/>
            <a:ext cx="1477057" cy="2710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9191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4" grpId="0"/>
      <p:bldP spid="14" grpId="0"/>
      <p:bldP spid="15" grpId="0"/>
      <p:bldP spid="6" grpId="0"/>
      <p:bldP spid="7" grpId="0"/>
      <p:bldP spid="25" grpId="0"/>
      <p:bldP spid="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994122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ru-RU" sz="3200" b="1" dirty="0" smtClean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12. Построение произведения </a:t>
            </a:r>
            <a:br>
              <a:rPr lang="ru-RU" sz="3200" b="1" dirty="0" smtClean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вектора на число </a:t>
            </a:r>
            <a:endParaRPr lang="ru-RU" sz="3200" b="1" dirty="0">
              <a:solidFill>
                <a:srgbClr val="FF0000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1" name="Line 10"/>
          <p:cNvSpPr>
            <a:spLocks noChangeShapeType="1"/>
          </p:cNvSpPr>
          <p:nvPr/>
        </p:nvSpPr>
        <p:spPr bwMode="auto">
          <a:xfrm flipV="1">
            <a:off x="1275875" y="2060848"/>
            <a:ext cx="865188" cy="282529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" name="Line 12"/>
          <p:cNvSpPr>
            <a:spLocks noChangeShapeType="1"/>
          </p:cNvSpPr>
          <p:nvPr/>
        </p:nvSpPr>
        <p:spPr bwMode="auto">
          <a:xfrm flipH="1">
            <a:off x="2398859" y="3392456"/>
            <a:ext cx="1727200" cy="562344"/>
          </a:xfrm>
          <a:prstGeom prst="line">
            <a:avLst/>
          </a:prstGeom>
          <a:noFill/>
          <a:ln w="38100">
            <a:solidFill>
              <a:srgbClr val="66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" name="Line 11"/>
          <p:cNvSpPr>
            <a:spLocks noChangeShapeType="1"/>
          </p:cNvSpPr>
          <p:nvPr/>
        </p:nvSpPr>
        <p:spPr bwMode="auto">
          <a:xfrm flipV="1">
            <a:off x="2398859" y="1699277"/>
            <a:ext cx="2447950" cy="791616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409692" y="1709026"/>
                <a:ext cx="53940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28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en-US" sz="2800" b="0" i="0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9692" y="1709026"/>
                <a:ext cx="539403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2626949" y="3150408"/>
                <a:ext cx="9175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−2</m:t>
                      </m:r>
                      <m:acc>
                        <m:accPr>
                          <m:chr m:val="⃗"/>
                          <m:ctrlPr>
                            <a:rPr lang="ru-RU" sz="28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en-US" sz="2800" b="0" i="0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6949" y="3150408"/>
                <a:ext cx="917575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085737" y="1565770"/>
                <a:ext cx="9175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3</m:t>
                      </m:r>
                      <m:acc>
                        <m:accPr>
                          <m:chr m:val="⃗"/>
                          <m:ctrlPr>
                            <a:rPr lang="ru-RU" sz="28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en-US" sz="2800" b="0" i="0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5737" y="1565770"/>
                <a:ext cx="917575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143420" y="3210017"/>
                <a:ext cx="249792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36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𝑎</m:t>
                          </m:r>
                        </m:e>
                      </m:acc>
                      <m:r>
                        <a:rPr lang="ru-RU" sz="3600" i="1" smtClean="0">
                          <a:latin typeface="Cambria Math"/>
                          <a:ea typeface="Cambria Math"/>
                        </a:rPr>
                        <m:t>↑↓</m:t>
                      </m:r>
                      <m:r>
                        <a:rPr lang="en-US" sz="3600" b="0" i="1" smtClean="0">
                          <a:latin typeface="Cambria Math"/>
                          <a:ea typeface="Cambria Math"/>
                        </a:rPr>
                        <m:t>(−2</m:t>
                      </m:r>
                      <m:acc>
                        <m:accPr>
                          <m:chr m:val="⃗"/>
                          <m:ctrlPr>
                            <a:rPr lang="en-US" sz="3600" b="0" i="1" smtClean="0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sz="3600" b="0" i="1" smtClean="0">
                              <a:latin typeface="Cambria Math"/>
                              <a:ea typeface="Cambria Math"/>
                            </a:rPr>
                            <m:t>𝑎</m:t>
                          </m:r>
                        </m:e>
                      </m:acc>
                      <m:r>
                        <a:rPr lang="en-US" sz="36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3420" y="3210017"/>
                <a:ext cx="2497928" cy="64633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508104" y="1476010"/>
                <a:ext cx="1768561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36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𝑎</m:t>
                          </m:r>
                        </m:e>
                      </m:acc>
                      <m:r>
                        <a:rPr lang="ru-RU" sz="3600" i="1" smtClean="0">
                          <a:latin typeface="Cambria Math"/>
                          <a:ea typeface="Cambria Math"/>
                        </a:rPr>
                        <m:t>↑↑</m:t>
                      </m:r>
                      <m:r>
                        <a:rPr lang="en-US" sz="3600" b="0" i="1" smtClean="0">
                          <a:latin typeface="Cambria Math"/>
                          <a:ea typeface="Cambria Math"/>
                        </a:rPr>
                        <m:t>3</m:t>
                      </m:r>
                      <m:acc>
                        <m:accPr>
                          <m:chr m:val="⃗"/>
                          <m:ctrlPr>
                            <a:rPr lang="en-US" sz="3600" b="0" i="1" smtClean="0">
                              <a:latin typeface="Cambria Math"/>
                              <a:ea typeface="Cambria Math"/>
                            </a:rPr>
                          </m:ctrlPr>
                        </m:accPr>
                        <m:e>
                          <m:r>
                            <a:rPr lang="en-US" sz="3600" b="0" i="1" smtClean="0">
                              <a:latin typeface="Cambria Math"/>
                              <a:ea typeface="Cambria Math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8104" y="1476010"/>
                <a:ext cx="1768561" cy="64633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593812" y="4869160"/>
                <a:ext cx="7956376" cy="13388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700" dirty="0"/>
                  <a:t>Для любого числа </a:t>
                </a:r>
                <a:r>
                  <a:rPr lang="ru-RU" sz="2700" b="1" i="1" dirty="0">
                    <a:solidFill>
                      <a:srgbClr val="FF0000"/>
                    </a:solidFill>
                  </a:rPr>
                  <a:t>k</a:t>
                </a:r>
                <a:r>
                  <a:rPr lang="ru-RU" sz="2700" dirty="0"/>
                  <a:t> и любого вектора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7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7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𝒂</m:t>
                        </m:r>
                      </m:e>
                    </m:acc>
                  </m:oMath>
                </a14:m>
                <a:r>
                  <a:rPr lang="ru-RU" sz="2700" b="1" dirty="0">
                    <a:solidFill>
                      <a:srgbClr val="FF0000"/>
                    </a:solidFill>
                  </a:rPr>
                  <a:t> </a:t>
                </a:r>
                <a:endParaRPr lang="ru-RU" sz="2700" b="1" dirty="0" smtClean="0">
                  <a:solidFill>
                    <a:srgbClr val="FF0000"/>
                  </a:solidFill>
                </a:endParaRPr>
              </a:p>
              <a:p>
                <a:r>
                  <a:rPr lang="ru-RU" sz="2700" dirty="0" smtClean="0"/>
                  <a:t>векторы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7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7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𝒂</m:t>
                        </m:r>
                      </m:e>
                    </m:acc>
                  </m:oMath>
                </a14:m>
                <a:r>
                  <a:rPr lang="ru-RU" sz="2700" b="1" dirty="0">
                    <a:solidFill>
                      <a:srgbClr val="FF0000"/>
                    </a:solidFill>
                  </a:rPr>
                  <a:t> </a:t>
                </a:r>
                <a:r>
                  <a:rPr lang="ru-RU" sz="2700" dirty="0"/>
                  <a:t>и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solidFill>
                          <a:srgbClr val="FF0000"/>
                        </a:solidFill>
                        <a:latin typeface="Cambria Math"/>
                      </a:rPr>
                      <m:t>𝒌</m:t>
                    </m:r>
                    <m:acc>
                      <m:accPr>
                        <m:chr m:val="⃗"/>
                        <m:ctrlPr>
                          <a:rPr lang="ru-RU" sz="27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7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𝒂</m:t>
                        </m:r>
                      </m:e>
                    </m:acc>
                  </m:oMath>
                </a14:m>
                <a:r>
                  <a:rPr lang="ru-RU" sz="2700" dirty="0"/>
                  <a:t> </a:t>
                </a:r>
                <a:r>
                  <a:rPr lang="en-US" sz="2700" dirty="0"/>
                  <a:t> </a:t>
                </a:r>
                <a:r>
                  <a:rPr lang="ru-RU" sz="2700" dirty="0" err="1"/>
                  <a:t>коллинеарны</a:t>
                </a:r>
                <a:r>
                  <a:rPr lang="en-US" sz="2700" dirty="0"/>
                  <a:t> (</a:t>
                </a:r>
                <a:r>
                  <a:rPr lang="ru-RU" sz="2700" dirty="0"/>
                  <a:t>лежат на </a:t>
                </a:r>
                <a:endParaRPr lang="ru-RU" sz="2700" dirty="0" smtClean="0"/>
              </a:p>
              <a:p>
                <a:r>
                  <a:rPr lang="ru-RU" sz="2700" dirty="0" smtClean="0"/>
                  <a:t>одной </a:t>
                </a:r>
                <a:r>
                  <a:rPr lang="ru-RU" sz="2700" dirty="0"/>
                  <a:t>прямой или параллельных прямых).</a:t>
                </a:r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812" y="4869160"/>
                <a:ext cx="7956376" cy="1338828"/>
              </a:xfrm>
              <a:prstGeom prst="rect">
                <a:avLst/>
              </a:prstGeom>
              <a:blipFill rotWithShape="1">
                <a:blip r:embed="rId8"/>
                <a:stretch>
                  <a:fillRect l="-1378" t="-3653" b="-114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3" descr="C:\Documents and Settings\Admin\Мои документы\РИСУНКИ\1_Школа\3_Карандаш\Копия ма-ьчик-шаржа-с-каран-ашем-34612673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5648" y="4147357"/>
            <a:ext cx="1477057" cy="2710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6763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8" grpId="0" animBg="1"/>
      <p:bldP spid="20" grpId="0" animBg="1"/>
      <p:bldP spid="21" grpId="0"/>
      <p:bldP spid="22" grpId="0"/>
      <p:bldP spid="23" grpId="0"/>
      <p:bldP spid="4" grpId="0"/>
      <p:bldP spid="2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Произведение</a:t>
            </a: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нулевого </a:t>
            </a:r>
            <a:r>
              <a:rPr lang="ru-RU" sz="3200" b="1" dirty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вектора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9647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700" i="1" dirty="0" smtClean="0">
                <a:solidFill>
                  <a:srgbClr val="FF0000"/>
                </a:solidFill>
              </a:rPr>
              <a:t>Произведением нулевого вектора </a:t>
            </a:r>
            <a:r>
              <a:rPr lang="ru-RU" sz="2700" dirty="0" smtClean="0"/>
              <a:t>на любое число считается нулевой вектор.</a:t>
            </a:r>
          </a:p>
          <a:p>
            <a:pPr marL="0" indent="0">
              <a:buNone/>
            </a:pPr>
            <a:endParaRPr lang="en-US" sz="1300" dirty="0" smtClean="0"/>
          </a:p>
        </p:txBody>
      </p:sp>
      <p:sp>
        <p:nvSpPr>
          <p:cNvPr id="8" name="Овал 7"/>
          <p:cNvSpPr/>
          <p:nvPr/>
        </p:nvSpPr>
        <p:spPr>
          <a:xfrm>
            <a:off x="1835696" y="4285068"/>
            <a:ext cx="144016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907704" y="3573016"/>
                <a:ext cx="625492" cy="8560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44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ru-RU" sz="4400" b="0" i="1" smtClean="0">
                              <a:latin typeface="Cambria Math"/>
                            </a:rPr>
                            <m:t>0</m:t>
                          </m:r>
                        </m:e>
                      </m:acc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3573016"/>
                <a:ext cx="625492" cy="85606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3131840" y="2516918"/>
                <a:ext cx="2592761" cy="9254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4800" i="1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4800" i="1">
                              <a:latin typeface="Cambria Math"/>
                            </a:rPr>
                            <m:t>0</m:t>
                          </m:r>
                        </m:e>
                      </m:acc>
                      <m:r>
                        <a:rPr lang="ru-RU" sz="4800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4800" i="1">
                          <a:latin typeface="Cambria Math"/>
                          <a:ea typeface="Cambria Math"/>
                        </a:rPr>
                        <m:t>𝑘</m:t>
                      </m:r>
                      <m:r>
                        <a:rPr lang="en-US" sz="4800" i="1">
                          <a:latin typeface="Cambria Math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US" sz="4800" i="1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4800" i="1">
                              <a:latin typeface="Cambria Math"/>
                            </a:rPr>
                            <m:t>0</m:t>
                          </m:r>
                        </m:e>
                      </m:acc>
                    </m:oMath>
                  </m:oMathPara>
                </a14:m>
                <a:endParaRPr lang="ru-RU" sz="48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2516918"/>
                <a:ext cx="2592761" cy="92544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3" descr="C:\Documents and Settings\Admin\Мои документы\РИСУНКИ\1_Школа\3_Карандаш\Копия ма-ьчик-шаржа-с-каран-ашем-3461267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5648" y="4147357"/>
            <a:ext cx="1477057" cy="2710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0292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C:\Documents and Settings\Admin\Мои документы\РИСУНКИ\1_Школа\3_Карандаш\Копия ма-ьчик-шаржа-с-каран-ашем-3461267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5648" y="4147357"/>
            <a:ext cx="1477057" cy="2710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570384" y="1189558"/>
                <a:ext cx="5554960" cy="96470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ru-RU" dirty="0" smtClean="0"/>
                  <a:t>Постройте вектор</a:t>
                </a:r>
                <a:r>
                  <a:rPr lang="en-US" dirty="0" smtClean="0"/>
                  <a:t> </a:t>
                </a:r>
                <a:r>
                  <a:rPr lang="ru-RU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𝒑</m:t>
                        </m:r>
                      </m:e>
                    </m:acc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acc>
                      <m:accPr>
                        <m:chr m:val="⃗"/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𝒙</m:t>
                        </m:r>
                      </m:e>
                    </m:acc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𝒚</m:t>
                        </m:r>
                      </m:e>
                    </m:acc>
                    <m:r>
                      <a:rPr lang="ru-RU" b="0" i="1" smtClean="0">
                        <a:latin typeface="Cambria Math"/>
                      </a:rPr>
                      <m:t>.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0384" y="1189558"/>
                <a:ext cx="5554960" cy="964704"/>
              </a:xfrm>
              <a:blipFill rotWithShape="1">
                <a:blip r:embed="rId4"/>
                <a:stretch>
                  <a:fillRect l="-28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Пример</a:t>
            </a:r>
            <a:endParaRPr lang="ru-RU" sz="3200" b="1" dirty="0">
              <a:solidFill>
                <a:srgbClr val="FF0000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6" name="Line 10"/>
          <p:cNvSpPr>
            <a:spLocks noChangeShapeType="1"/>
          </p:cNvSpPr>
          <p:nvPr/>
        </p:nvSpPr>
        <p:spPr bwMode="auto">
          <a:xfrm flipV="1">
            <a:off x="971600" y="2601005"/>
            <a:ext cx="2015868" cy="661023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" name="Line 10"/>
          <p:cNvSpPr>
            <a:spLocks noChangeShapeType="1"/>
          </p:cNvSpPr>
          <p:nvPr/>
        </p:nvSpPr>
        <p:spPr bwMode="auto">
          <a:xfrm flipV="1">
            <a:off x="971600" y="3486119"/>
            <a:ext cx="1007934" cy="330512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" name="Line 12"/>
          <p:cNvSpPr>
            <a:spLocks noChangeShapeType="1"/>
          </p:cNvSpPr>
          <p:nvPr/>
        </p:nvSpPr>
        <p:spPr bwMode="auto">
          <a:xfrm>
            <a:off x="3463841" y="2601005"/>
            <a:ext cx="1108159" cy="1309556"/>
          </a:xfrm>
          <a:prstGeom prst="line">
            <a:avLst/>
          </a:prstGeom>
          <a:noFill/>
          <a:ln w="38100">
            <a:solidFill>
              <a:srgbClr val="66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592531" y="2420872"/>
                <a:ext cx="53940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28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</m:acc>
                      <m:r>
                        <a:rPr lang="en-US" sz="2800" b="0" i="0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2531" y="2420872"/>
                <a:ext cx="539403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205865" y="3671701"/>
                <a:ext cx="539403" cy="898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  <m:acc>
                        <m:accPr>
                          <m:chr m:val="⃗"/>
                          <m:ctrlPr>
                            <a:rPr lang="ru-RU" sz="28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</m:acc>
                      <m:r>
                        <a:rPr lang="en-US" sz="2800" b="0" i="0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5865" y="3671701"/>
                <a:ext cx="539403" cy="898964"/>
              </a:xfrm>
              <a:prstGeom prst="rect">
                <a:avLst/>
              </a:prstGeom>
              <a:blipFill rotWithShape="1">
                <a:blip r:embed="rId6"/>
                <a:stretch>
                  <a:fillRect r="-34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987225" y="2738808"/>
                <a:ext cx="53940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28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𝒚</m:t>
                          </m:r>
                        </m:e>
                      </m:acc>
                      <m:r>
                        <a:rPr lang="en-US" sz="2800" b="0" i="0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7225" y="2738808"/>
                <a:ext cx="539403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Объект 2"/>
              <p:cNvSpPr txBox="1">
                <a:spLocks/>
              </p:cNvSpPr>
              <p:nvPr/>
            </p:nvSpPr>
            <p:spPr>
              <a:xfrm>
                <a:off x="4931905" y="2118653"/>
                <a:ext cx="3456384" cy="96470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77500" lnSpcReduction="20000"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itchFamily="34" charset="0"/>
                  <a:buNone/>
                </a:pPr>
                <a:r>
                  <a:rPr lang="ru-RU" dirty="0" smtClean="0"/>
                  <a:t>Построение:</a:t>
                </a:r>
              </a:p>
              <a:p>
                <a:pPr marL="0" indent="0">
                  <a:buFont typeface="Arial" pitchFamily="34" charset="0"/>
                  <a:buNone/>
                </a:pPr>
                <a:r>
                  <a:rPr lang="ru-RU" dirty="0" smtClean="0"/>
                  <a:t>1. Строим вектор</a:t>
                </a:r>
                <a:r>
                  <a:rPr lang="en-US" dirty="0" smtClean="0"/>
                  <a:t> </a:t>
                </a:r>
                <a:r>
                  <a:rPr lang="ru-RU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acc>
                      <m:accPr>
                        <m:chr m:val="⃗"/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𝒙</m:t>
                        </m:r>
                      </m:e>
                    </m:acc>
                    <m:r>
                      <a:rPr lang="ru-RU" i="1" smtClean="0">
                        <a:latin typeface="Cambria Math"/>
                      </a:rPr>
                      <m:t>.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13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1905" y="2118653"/>
                <a:ext cx="3456384" cy="964704"/>
              </a:xfrm>
              <a:prstGeom prst="rect">
                <a:avLst/>
              </a:prstGeom>
              <a:blipFill rotWithShape="1">
                <a:blip r:embed="rId8"/>
                <a:stretch>
                  <a:fillRect l="-2822" t="-11392" b="-82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Объект 2"/>
              <p:cNvSpPr txBox="1">
                <a:spLocks/>
              </p:cNvSpPr>
              <p:nvPr/>
            </p:nvSpPr>
            <p:spPr>
              <a:xfrm>
                <a:off x="4932039" y="3000418"/>
                <a:ext cx="4037789" cy="184362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ru-RU" sz="2500" dirty="0" smtClean="0"/>
                  <a:t>2. Строим  сумму векторов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5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5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5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acc>
                      <m:accPr>
                        <m:chr m:val="⃗"/>
                        <m:ctrlPr>
                          <a:rPr lang="en-US" sz="25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5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𝒙</m:t>
                        </m:r>
                      </m:e>
                    </m:acc>
                    <m:r>
                      <a:rPr lang="ru-RU" sz="25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ru-RU" sz="2500" dirty="0" smtClean="0"/>
                  <a:t>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5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5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𝒚</m:t>
                        </m:r>
                      </m:e>
                    </m:acc>
                    <m:r>
                      <a:rPr lang="ru-RU" sz="2500" b="1" i="1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ru-RU" sz="2500" dirty="0" smtClean="0"/>
                  <a:t>по правилу треугольника  (или параллелограмма)</a:t>
                </a:r>
                <a:endParaRPr lang="ru-RU" sz="2500" dirty="0"/>
              </a:p>
            </p:txBody>
          </p:sp>
        </mc:Choice>
        <mc:Fallback xmlns="">
          <p:sp>
            <p:nvSpPr>
              <p:cNvPr id="14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2039" y="3000418"/>
                <a:ext cx="4037789" cy="1843624"/>
              </a:xfrm>
              <a:prstGeom prst="rect">
                <a:avLst/>
              </a:prstGeom>
              <a:blipFill rotWithShape="1">
                <a:blip r:embed="rId9"/>
                <a:stretch>
                  <a:fillRect l="-2417" t="-2310" b="-46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Овал 14"/>
          <p:cNvSpPr/>
          <p:nvPr/>
        </p:nvSpPr>
        <p:spPr>
          <a:xfrm>
            <a:off x="1835696" y="5085184"/>
            <a:ext cx="144016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Line 10"/>
          <p:cNvSpPr>
            <a:spLocks noChangeShapeType="1"/>
          </p:cNvSpPr>
          <p:nvPr/>
        </p:nvSpPr>
        <p:spPr bwMode="auto">
          <a:xfrm flipV="1">
            <a:off x="1907704" y="4799246"/>
            <a:ext cx="1007934" cy="357945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047148" y="4308737"/>
                <a:ext cx="539403" cy="6685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0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acc>
                        <m:accPr>
                          <m:chr m:val="⃗"/>
                          <m:ctrlPr>
                            <a:rPr lang="ru-RU" sz="20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</m:acc>
                      <m:r>
                        <a:rPr lang="en-US" sz="2000" b="1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7148" y="4308737"/>
                <a:ext cx="539403" cy="668516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Line 12"/>
          <p:cNvSpPr>
            <a:spLocks noChangeShapeType="1"/>
          </p:cNvSpPr>
          <p:nvPr/>
        </p:nvSpPr>
        <p:spPr bwMode="auto">
          <a:xfrm>
            <a:off x="2879066" y="4799247"/>
            <a:ext cx="1108159" cy="1309556"/>
          </a:xfrm>
          <a:prstGeom prst="line">
            <a:avLst/>
          </a:prstGeom>
          <a:noFill/>
          <a:ln w="38100">
            <a:solidFill>
              <a:srgbClr val="66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347864" y="4994632"/>
                <a:ext cx="53940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28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</m:acc>
                      <m:r>
                        <a:rPr lang="en-US" sz="2800" b="0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864" y="4994632"/>
                <a:ext cx="539403" cy="52322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Line 10"/>
          <p:cNvSpPr>
            <a:spLocks noChangeShapeType="1"/>
          </p:cNvSpPr>
          <p:nvPr/>
        </p:nvSpPr>
        <p:spPr bwMode="auto">
          <a:xfrm>
            <a:off x="1907703" y="5157192"/>
            <a:ext cx="2079521" cy="95161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2448065" y="5618855"/>
                <a:ext cx="53940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28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𝒑</m:t>
                          </m:r>
                        </m:e>
                      </m:acc>
                      <m:r>
                        <a:rPr lang="en-US" sz="2800" b="0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8065" y="5618855"/>
                <a:ext cx="539403" cy="5232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440309" y="5192415"/>
                <a:ext cx="53940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i="1" dirty="0" smtClean="0"/>
                  <a:t>A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latin typeface="Cambria Math"/>
                      </a:rPr>
                      <m:t> </m:t>
                    </m:r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0309" y="5192415"/>
                <a:ext cx="539403" cy="523220"/>
              </a:xfrm>
              <a:prstGeom prst="rect">
                <a:avLst/>
              </a:prstGeom>
              <a:blipFill rotWithShape="1">
                <a:blip r:embed="rId13"/>
                <a:stretch>
                  <a:fillRect l="-22472" t="-10465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0074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2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2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25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25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25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25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25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2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2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25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/>
      <p:bldP spid="11" grpId="0"/>
      <p:bldP spid="12" grpId="0"/>
      <p:bldP spid="15" grpId="0" animBg="1"/>
      <p:bldP spid="16" grpId="0" animBg="1"/>
      <p:bldP spid="17" grpId="0"/>
      <p:bldP spid="18" grpId="0" animBg="1"/>
      <p:bldP spid="20" grpId="0"/>
      <p:bldP spid="21" grpId="0" animBg="1"/>
      <p:bldP spid="22" grpId="0"/>
      <p:bldP spid="2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Свойства умножения</a:t>
            </a:r>
            <a:endParaRPr lang="ru-RU" sz="3200" b="1" dirty="0">
              <a:solidFill>
                <a:srgbClr val="FF0000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2836912"/>
              </a:xfrm>
            </p:spPr>
            <p:txBody>
              <a:bodyPr>
                <a:normAutofit/>
              </a:bodyPr>
              <a:lstStyle/>
              <a:p>
                <a:pPr marL="0" indent="0">
                  <a:buFont typeface="Wingdings" pitchFamily="2" charset="2"/>
                  <a:buNone/>
                </a:pPr>
                <a:r>
                  <a:rPr lang="ru-RU" sz="2700" dirty="0" smtClean="0"/>
                  <a:t>Для любых чисел </a:t>
                </a:r>
                <a:r>
                  <a:rPr lang="en-US" sz="2700" dirty="0" smtClean="0"/>
                  <a:t> </a:t>
                </a:r>
                <a:r>
                  <a:rPr lang="en-US" sz="2700" i="1" dirty="0" smtClean="0"/>
                  <a:t>k</a:t>
                </a:r>
                <a:r>
                  <a:rPr lang="ru-RU" sz="2700" dirty="0"/>
                  <a:t>,</a:t>
                </a:r>
                <a:r>
                  <a:rPr lang="en-US" sz="2700" dirty="0"/>
                  <a:t> </a:t>
                </a:r>
                <a:r>
                  <a:rPr lang="en-US" sz="2700" i="1" dirty="0"/>
                  <a:t>n</a:t>
                </a:r>
                <a:r>
                  <a:rPr lang="ru-RU" sz="2700" dirty="0"/>
                  <a:t> и любых векторов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7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2700" i="1">
                            <a:latin typeface="Cambria Math"/>
                          </a:rPr>
                          <m:t>𝑎</m:t>
                        </m:r>
                      </m:e>
                    </m:acc>
                  </m:oMath>
                </a14:m>
                <a:r>
                  <a:rPr lang="ru-RU" sz="2700" dirty="0"/>
                  <a:t> 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7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2700" i="1">
                            <a:latin typeface="Cambria Math"/>
                          </a:rPr>
                          <m:t>𝑏</m:t>
                        </m:r>
                      </m:e>
                    </m:acc>
                    <m:r>
                      <a:rPr lang="en-US" sz="2700" i="1">
                        <a:latin typeface="Cambria Math"/>
                      </a:rPr>
                      <m:t> </m:t>
                    </m:r>
                  </m:oMath>
                </a14:m>
                <a:r>
                  <a:rPr lang="en-US" sz="2700" dirty="0" smtClean="0"/>
                  <a:t> </a:t>
                </a:r>
                <a:r>
                  <a:rPr lang="ru-RU" sz="2700" dirty="0" smtClean="0"/>
                  <a:t>справедливы </a:t>
                </a:r>
                <a:r>
                  <a:rPr lang="ru-RU" sz="2700" dirty="0"/>
                  <a:t>равенства</a:t>
                </a:r>
                <a:r>
                  <a:rPr lang="ru-RU" sz="2700" dirty="0" smtClean="0"/>
                  <a:t>:</a:t>
                </a:r>
                <a:endParaRPr lang="en-US" sz="2700" dirty="0" smtClean="0"/>
              </a:p>
              <a:p>
                <a:pPr marL="0" indent="0">
                  <a:buNone/>
                </a:pPr>
                <a:r>
                  <a:rPr lang="en-US" sz="2700" dirty="0" smtClean="0"/>
                  <a:t>1)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700" b="0" i="1" smtClean="0">
                            <a:latin typeface="Cambria Math"/>
                          </a:rPr>
                          <m:t>𝑘𝑛</m:t>
                        </m:r>
                      </m:e>
                    </m:d>
                    <m:acc>
                      <m:accPr>
                        <m:chr m:val="⃗"/>
                        <m:ctrlPr>
                          <a:rPr lang="en-US" sz="27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700" b="0" i="1" smtClean="0">
                            <a:latin typeface="Cambria Math"/>
                          </a:rPr>
                          <m:t>𝑎</m:t>
                        </m:r>
                      </m:e>
                    </m:acc>
                    <m:r>
                      <a:rPr lang="en-US" sz="2700" b="0" i="1" smtClean="0">
                        <a:latin typeface="Cambria Math"/>
                      </a:rPr>
                      <m:t>=</m:t>
                    </m:r>
                    <m:r>
                      <a:rPr lang="en-US" sz="2700" b="0" i="1" smtClean="0">
                        <a:latin typeface="Cambria Math"/>
                      </a:rPr>
                      <m:t>𝑘</m:t>
                    </m:r>
                    <m:r>
                      <a:rPr lang="en-US" sz="2700" b="0" i="0" smtClean="0">
                        <a:latin typeface="Cambria Math"/>
                      </a:rPr>
                      <m:t>(</m:t>
                    </m:r>
                    <m:r>
                      <a:rPr lang="en-US" sz="2700" b="0" i="1" smtClean="0">
                        <a:latin typeface="Cambria Math"/>
                      </a:rPr>
                      <m:t>𝑛</m:t>
                    </m:r>
                    <m:acc>
                      <m:accPr>
                        <m:chr m:val="⃗"/>
                        <m:ctrlPr>
                          <a:rPr lang="en-US" sz="27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700" b="0" i="1" smtClean="0">
                            <a:latin typeface="Cambria Math"/>
                          </a:rPr>
                          <m:t>𝑎</m:t>
                        </m:r>
                      </m:e>
                    </m:acc>
                    <m:r>
                      <a:rPr lang="en-US" sz="2700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sz="2700" dirty="0" smtClean="0"/>
                  <a:t> </a:t>
                </a:r>
                <a:r>
                  <a:rPr lang="en-US" sz="2600" i="1" dirty="0">
                    <a:solidFill>
                      <a:srgbClr val="000099"/>
                    </a:solidFill>
                  </a:rPr>
                  <a:t>(</a:t>
                </a:r>
                <a:r>
                  <a:rPr lang="ru-RU" sz="2600" i="1" dirty="0">
                    <a:solidFill>
                      <a:srgbClr val="000099"/>
                    </a:solidFill>
                  </a:rPr>
                  <a:t>сочетательный закон)</a:t>
                </a:r>
                <a:r>
                  <a:rPr lang="ru-RU" sz="2600" dirty="0"/>
                  <a:t> </a:t>
                </a:r>
              </a:p>
              <a:p>
                <a:pPr marL="0" indent="0">
                  <a:buNone/>
                </a:pPr>
                <a:r>
                  <a:rPr lang="en-US" sz="2700" dirty="0" smtClean="0"/>
                  <a:t>2)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7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700" i="1">
                            <a:latin typeface="Cambria Math"/>
                          </a:rPr>
                          <m:t>𝑘</m:t>
                        </m:r>
                        <m:r>
                          <a:rPr lang="en-US" sz="2700" b="0" i="1" smtClean="0">
                            <a:latin typeface="Cambria Math"/>
                          </a:rPr>
                          <m:t>+</m:t>
                        </m:r>
                        <m:r>
                          <a:rPr lang="en-US" sz="2700" i="1">
                            <a:latin typeface="Cambria Math"/>
                          </a:rPr>
                          <m:t>𝑛</m:t>
                        </m:r>
                      </m:e>
                    </m:d>
                    <m:acc>
                      <m:accPr>
                        <m:chr m:val="⃗"/>
                        <m:ctrlPr>
                          <a:rPr lang="en-US" sz="27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2700" i="1">
                            <a:latin typeface="Cambria Math"/>
                          </a:rPr>
                          <m:t>𝑎</m:t>
                        </m:r>
                      </m:e>
                    </m:acc>
                    <m:r>
                      <a:rPr lang="en-US" sz="2700" i="1">
                        <a:latin typeface="Cambria Math"/>
                      </a:rPr>
                      <m:t>=</m:t>
                    </m:r>
                    <m:r>
                      <a:rPr lang="en-US" sz="2700" i="1">
                        <a:latin typeface="Cambria Math"/>
                      </a:rPr>
                      <m:t>𝑘</m:t>
                    </m:r>
                    <m:acc>
                      <m:accPr>
                        <m:chr m:val="⃗"/>
                        <m:ctrlPr>
                          <a:rPr lang="en-US" sz="27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2700" i="1">
                            <a:latin typeface="Cambria Math"/>
                          </a:rPr>
                          <m:t>𝑎</m:t>
                        </m:r>
                      </m:e>
                    </m:acc>
                    <m:r>
                      <a:rPr lang="en-US" sz="2700" b="0" i="1" smtClean="0">
                        <a:latin typeface="Cambria Math"/>
                      </a:rPr>
                      <m:t>+</m:t>
                    </m:r>
                    <m:r>
                      <a:rPr lang="en-US" sz="2700" b="0" i="1" smtClean="0">
                        <a:latin typeface="Cambria Math"/>
                      </a:rPr>
                      <m:t>𝑛</m:t>
                    </m:r>
                    <m:acc>
                      <m:accPr>
                        <m:chr m:val="⃗"/>
                        <m:ctrlPr>
                          <a:rPr lang="en-US" sz="27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2700" i="1">
                            <a:latin typeface="Cambria Math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800" i="1" dirty="0" smtClean="0">
                    <a:solidFill>
                      <a:srgbClr val="000099"/>
                    </a:solidFill>
                  </a:rPr>
                  <a:t>  </a:t>
                </a:r>
                <a:r>
                  <a:rPr lang="en-US" sz="2600" i="1" dirty="0" smtClean="0">
                    <a:solidFill>
                      <a:srgbClr val="000099"/>
                    </a:solidFill>
                  </a:rPr>
                  <a:t>(1-</a:t>
                </a:r>
                <a:r>
                  <a:rPr lang="ru-RU" sz="2600" i="1" dirty="0" smtClean="0">
                    <a:solidFill>
                      <a:srgbClr val="000099"/>
                    </a:solidFill>
                  </a:rPr>
                  <a:t>й </a:t>
                </a:r>
                <a:r>
                  <a:rPr lang="ru-RU" sz="2600" i="1" dirty="0">
                    <a:solidFill>
                      <a:srgbClr val="000099"/>
                    </a:solidFill>
                  </a:rPr>
                  <a:t>распределительный закон)</a:t>
                </a:r>
                <a:r>
                  <a:rPr lang="ru-RU" sz="2600" dirty="0"/>
                  <a:t> </a:t>
                </a:r>
              </a:p>
              <a:p>
                <a:pPr marL="0" indent="0">
                  <a:buNone/>
                </a:pPr>
                <a:r>
                  <a:rPr lang="en-US" sz="2700" dirty="0" smtClean="0"/>
                  <a:t>3)</a:t>
                </a:r>
                <a14:m>
                  <m:oMath xmlns:m="http://schemas.openxmlformats.org/officeDocument/2006/math">
                    <m:r>
                      <a:rPr lang="ru-RU" sz="2700">
                        <a:latin typeface="Cambria Math"/>
                      </a:rPr>
                      <m:t> </m:t>
                    </m:r>
                    <m:r>
                      <a:rPr lang="en-US" sz="2700" i="1">
                        <a:latin typeface="Cambria Math"/>
                      </a:rPr>
                      <m:t>𝑘</m:t>
                    </m:r>
                    <m:d>
                      <m:dPr>
                        <m:ctrlPr>
                          <a:rPr lang="en-US" sz="2700" i="1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sz="270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700" b="0" i="1" smtClean="0">
                                <a:latin typeface="Cambria Math"/>
                              </a:rPr>
                              <m:t>𝑎</m:t>
                            </m:r>
                          </m:e>
                        </m:acc>
                        <m:r>
                          <a:rPr lang="en-US" sz="2700" i="1">
                            <a:latin typeface="Cambria Math"/>
                          </a:rPr>
                          <m:t>+</m:t>
                        </m:r>
                        <m:acc>
                          <m:accPr>
                            <m:chr m:val="⃗"/>
                            <m:ctrlPr>
                              <a:rPr lang="en-US" sz="270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700" b="0" i="1" smtClean="0">
                                <a:latin typeface="Cambria Math"/>
                              </a:rPr>
                              <m:t>𝑏</m:t>
                            </m:r>
                          </m:e>
                        </m:acc>
                      </m:e>
                    </m:d>
                    <m:r>
                      <a:rPr lang="en-US" sz="2700" i="1">
                        <a:latin typeface="Cambria Math"/>
                      </a:rPr>
                      <m:t>=</m:t>
                    </m:r>
                    <m:r>
                      <a:rPr lang="en-US" sz="2700" i="1">
                        <a:latin typeface="Cambria Math"/>
                      </a:rPr>
                      <m:t>𝑘</m:t>
                    </m:r>
                    <m:acc>
                      <m:accPr>
                        <m:chr m:val="⃗"/>
                        <m:ctrlPr>
                          <a:rPr lang="en-US" sz="27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2700" i="1">
                            <a:latin typeface="Cambria Math"/>
                          </a:rPr>
                          <m:t>𝑎</m:t>
                        </m:r>
                      </m:e>
                    </m:acc>
                    <m:r>
                      <a:rPr lang="en-US" sz="2700" i="1">
                        <a:latin typeface="Cambria Math"/>
                      </a:rPr>
                      <m:t>+</m:t>
                    </m:r>
                    <m:r>
                      <a:rPr lang="en-US" sz="2700" b="0" i="1" smtClean="0">
                        <a:latin typeface="Cambria Math"/>
                      </a:rPr>
                      <m:t>𝑘</m:t>
                    </m:r>
                    <m:acc>
                      <m:accPr>
                        <m:chr m:val="⃗"/>
                        <m:ctrlPr>
                          <a:rPr lang="en-US" sz="27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2700" b="0" i="1" smtClean="0">
                            <a:latin typeface="Cambria Math"/>
                          </a:rPr>
                          <m:t>𝑏</m:t>
                        </m:r>
                      </m:e>
                    </m:acc>
                  </m:oMath>
                </a14:m>
                <a:r>
                  <a:rPr lang="en-US" sz="2800" i="1" dirty="0">
                    <a:solidFill>
                      <a:srgbClr val="000099"/>
                    </a:solidFill>
                  </a:rPr>
                  <a:t> </a:t>
                </a:r>
                <a:r>
                  <a:rPr lang="en-US" sz="2700" dirty="0"/>
                  <a:t> </a:t>
                </a:r>
                <a:r>
                  <a:rPr lang="en-US" sz="2600" i="1" dirty="0" smtClean="0">
                    <a:solidFill>
                      <a:srgbClr val="000099"/>
                    </a:solidFill>
                  </a:rPr>
                  <a:t>(</a:t>
                </a:r>
                <a:r>
                  <a:rPr lang="ru-RU" sz="2600" i="1" dirty="0" smtClean="0">
                    <a:solidFill>
                      <a:srgbClr val="000099"/>
                    </a:solidFill>
                  </a:rPr>
                  <a:t>2-й распределительный </a:t>
                </a:r>
                <a:r>
                  <a:rPr lang="ru-RU" sz="2600" i="1" dirty="0">
                    <a:solidFill>
                      <a:srgbClr val="000099"/>
                    </a:solidFill>
                  </a:rPr>
                  <a:t>закон)</a:t>
                </a:r>
              </a:p>
              <a:p>
                <a:pPr marL="0" indent="0">
                  <a:buNone/>
                </a:pPr>
                <a:endParaRPr lang="ru-RU" sz="44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2836912"/>
              </a:xfrm>
              <a:blipFill rotWithShape="1">
                <a:blip r:embed="rId3"/>
                <a:stretch>
                  <a:fillRect l="-1333" r="-5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3" descr="C:\Documents and Settings\Admin\Мои документы\РИСУНКИ\1_Школа\3_Карандаш\Копия ма-ьчик-шаржа-с-каран-ашем-3461267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5648" y="4147357"/>
            <a:ext cx="1477057" cy="2710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3619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Пример</a:t>
            </a:r>
            <a:endParaRPr lang="ru-RU" sz="3200" b="1" dirty="0">
              <a:solidFill>
                <a:srgbClr val="FF0000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9"/>
            <a:ext cx="8229600" cy="1944216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2700" dirty="0">
                <a:solidFill>
                  <a:srgbClr val="000000"/>
                </a:solidFill>
              </a:rPr>
              <a:t>Свойства действий над векторами позволяют в выражениях, содержащих суммы, разности векторов и произведения векторов на числа, выполнять преобразования по тем же правилам, что и в числовых выражениях.</a:t>
            </a:r>
            <a:endParaRPr lang="ru-RU" sz="27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539552" y="3442364"/>
                <a:ext cx="7848872" cy="12234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609600" indent="-609600" algn="ctr">
                  <a:buFont typeface="Wingdings" pitchFamily="2" charset="2"/>
                  <a:buNone/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200" b="1" i="1" dirty="0" smtClean="0">
                            <a:solidFill>
                              <a:srgbClr val="000099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3200" b="1" i="1" dirty="0" smtClean="0">
                            <a:solidFill>
                              <a:srgbClr val="000099"/>
                            </a:solidFill>
                            <a:latin typeface="Cambria Math"/>
                          </a:rPr>
                          <m:t>𝒑</m:t>
                        </m:r>
                      </m:e>
                    </m:acc>
                  </m:oMath>
                </a14:m>
                <a:r>
                  <a:rPr lang="en-US" sz="3200" i="1" dirty="0">
                    <a:solidFill>
                      <a:srgbClr val="000099"/>
                    </a:solidFill>
                  </a:rPr>
                  <a:t> = 2(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200" i="1" dirty="0" smtClean="0">
                            <a:solidFill>
                              <a:srgbClr val="000099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3200" i="1" dirty="0">
                            <a:solidFill>
                              <a:srgbClr val="000099"/>
                            </a:solidFill>
                            <a:latin typeface="Cambria Math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3200" i="1" dirty="0">
                    <a:solidFill>
                      <a:srgbClr val="000099"/>
                    </a:solidFill>
                  </a:rPr>
                  <a:t> –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200" i="1" dirty="0" smtClean="0">
                            <a:solidFill>
                              <a:srgbClr val="000099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3200" i="1" dirty="0">
                            <a:solidFill>
                              <a:srgbClr val="000099"/>
                            </a:solidFill>
                            <a:latin typeface="Cambria Math"/>
                          </a:rPr>
                          <m:t>𝑏</m:t>
                        </m:r>
                      </m:e>
                    </m:acc>
                  </m:oMath>
                </a14:m>
                <a:r>
                  <a:rPr lang="en-US" sz="3200" i="1" dirty="0">
                    <a:solidFill>
                      <a:srgbClr val="000099"/>
                    </a:solidFill>
                  </a:rPr>
                  <a:t>) + (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200" i="1" dirty="0" smtClean="0">
                            <a:solidFill>
                              <a:srgbClr val="000099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3200" i="1" dirty="0">
                            <a:solidFill>
                              <a:srgbClr val="000099"/>
                            </a:solidFill>
                            <a:latin typeface="Cambria Math"/>
                          </a:rPr>
                          <m:t>𝑐</m:t>
                        </m:r>
                      </m:e>
                    </m:acc>
                    <m:r>
                      <a:rPr lang="en-US" sz="3200" i="1" dirty="0" smtClean="0">
                        <a:solidFill>
                          <a:srgbClr val="000099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3200" i="1" dirty="0" smtClean="0">
                    <a:solidFill>
                      <a:srgbClr val="000099"/>
                    </a:solidFill>
                  </a:rPr>
                  <a:t>+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200" i="1" dirty="0">
                            <a:solidFill>
                              <a:srgbClr val="000099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3200" i="1" dirty="0">
                            <a:solidFill>
                              <a:srgbClr val="000099"/>
                            </a:solidFill>
                            <a:latin typeface="Cambria Math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3200" i="1" dirty="0">
                    <a:solidFill>
                      <a:srgbClr val="000099"/>
                    </a:solidFill>
                  </a:rPr>
                  <a:t> ) – 3(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200" i="1" dirty="0">
                            <a:solidFill>
                              <a:srgbClr val="000099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3200" i="1" dirty="0">
                            <a:solidFill>
                              <a:srgbClr val="000099"/>
                            </a:solidFill>
                            <a:latin typeface="Cambria Math"/>
                          </a:rPr>
                          <m:t>𝑏</m:t>
                        </m:r>
                      </m:e>
                    </m:acc>
                  </m:oMath>
                </a14:m>
                <a:r>
                  <a:rPr lang="en-US" sz="3200" i="1" dirty="0">
                    <a:solidFill>
                      <a:srgbClr val="000099"/>
                    </a:solidFill>
                  </a:rPr>
                  <a:t> –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200" i="1" dirty="0">
                            <a:solidFill>
                              <a:srgbClr val="000099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3200" i="1" dirty="0">
                            <a:solidFill>
                              <a:srgbClr val="000099"/>
                            </a:solidFill>
                            <a:latin typeface="Cambria Math"/>
                          </a:rPr>
                          <m:t>𝑐</m:t>
                        </m:r>
                      </m:e>
                    </m:acc>
                    <m:r>
                      <a:rPr lang="en-US" sz="3200" i="1" dirty="0">
                        <a:solidFill>
                          <a:srgbClr val="000099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3200" i="1" dirty="0">
                    <a:solidFill>
                      <a:srgbClr val="000099"/>
                    </a:solidFill>
                  </a:rPr>
                  <a:t> +</a:t>
                </a:r>
                <a:r>
                  <a:rPr lang="en-US" sz="3200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200" i="1" dirty="0">
                            <a:solidFill>
                              <a:srgbClr val="000099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3200" i="1" dirty="0">
                            <a:solidFill>
                              <a:srgbClr val="000099"/>
                            </a:solidFill>
                            <a:latin typeface="Cambria Math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3200" i="1" dirty="0">
                    <a:solidFill>
                      <a:srgbClr val="000099"/>
                    </a:solidFill>
                  </a:rPr>
                  <a:t>) =</a:t>
                </a:r>
              </a:p>
              <a:p>
                <a:pPr marL="609600" indent="-609600" algn="ctr">
                  <a:buFont typeface="Wingdings" pitchFamily="2" charset="2"/>
                  <a:buNone/>
                </a:pPr>
                <a:r>
                  <a:rPr lang="en-US" sz="3200" i="1" dirty="0">
                    <a:solidFill>
                      <a:srgbClr val="000099"/>
                    </a:solidFill>
                  </a:rPr>
                  <a:t>= 2</a:t>
                </a:r>
                <a:r>
                  <a:rPr lang="en-US" sz="3200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200" i="1" dirty="0">
                            <a:solidFill>
                              <a:srgbClr val="000099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3200" i="1" dirty="0">
                            <a:solidFill>
                              <a:srgbClr val="000099"/>
                            </a:solidFill>
                            <a:latin typeface="Cambria Math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3200" i="1" dirty="0">
                    <a:solidFill>
                      <a:srgbClr val="000099"/>
                    </a:solidFill>
                  </a:rPr>
                  <a:t> – 2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200" i="1" dirty="0">
                            <a:solidFill>
                              <a:srgbClr val="000099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3200" i="1" dirty="0">
                            <a:solidFill>
                              <a:srgbClr val="000099"/>
                            </a:solidFill>
                            <a:latin typeface="Cambria Math"/>
                          </a:rPr>
                          <m:t>𝑏</m:t>
                        </m:r>
                      </m:e>
                    </m:acc>
                  </m:oMath>
                </a14:m>
                <a:r>
                  <a:rPr lang="en-US" sz="3200" i="1" dirty="0">
                    <a:solidFill>
                      <a:srgbClr val="000099"/>
                    </a:solidFill>
                  </a:rPr>
                  <a:t> +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200" i="1" dirty="0">
                            <a:solidFill>
                              <a:srgbClr val="000099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3200" i="1" dirty="0">
                            <a:solidFill>
                              <a:srgbClr val="000099"/>
                            </a:solidFill>
                            <a:latin typeface="Cambria Math"/>
                          </a:rPr>
                          <m:t>𝑐</m:t>
                        </m:r>
                      </m:e>
                    </m:acc>
                    <m:r>
                      <a:rPr lang="en-US" sz="3200" i="1" dirty="0">
                        <a:solidFill>
                          <a:srgbClr val="000099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3200" i="1" dirty="0">
                    <a:solidFill>
                      <a:srgbClr val="000099"/>
                    </a:solidFill>
                  </a:rPr>
                  <a:t> +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200" i="1" dirty="0">
                            <a:solidFill>
                              <a:srgbClr val="000099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3200" i="1" dirty="0">
                            <a:solidFill>
                              <a:srgbClr val="000099"/>
                            </a:solidFill>
                            <a:latin typeface="Cambria Math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3200" i="1" dirty="0">
                    <a:solidFill>
                      <a:srgbClr val="000099"/>
                    </a:solidFill>
                  </a:rPr>
                  <a:t> – 3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200" i="1" dirty="0">
                            <a:solidFill>
                              <a:srgbClr val="000099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3200" i="1" dirty="0">
                            <a:solidFill>
                              <a:srgbClr val="000099"/>
                            </a:solidFill>
                            <a:latin typeface="Cambria Math"/>
                          </a:rPr>
                          <m:t>𝑏</m:t>
                        </m:r>
                      </m:e>
                    </m:acc>
                  </m:oMath>
                </a14:m>
                <a:r>
                  <a:rPr lang="en-US" sz="3200" i="1" dirty="0">
                    <a:solidFill>
                      <a:srgbClr val="000099"/>
                    </a:solidFill>
                  </a:rPr>
                  <a:t> + 3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200" i="1" dirty="0">
                            <a:solidFill>
                              <a:srgbClr val="000099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3200" i="1" dirty="0">
                            <a:solidFill>
                              <a:srgbClr val="000099"/>
                            </a:solidFill>
                            <a:latin typeface="Cambria Math"/>
                          </a:rPr>
                          <m:t>𝑐</m:t>
                        </m:r>
                      </m:e>
                    </m:acc>
                    <m:r>
                      <a:rPr lang="en-US" sz="3200" i="1" dirty="0">
                        <a:solidFill>
                          <a:srgbClr val="000099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3200" i="1" dirty="0">
                    <a:solidFill>
                      <a:srgbClr val="000099"/>
                    </a:solidFill>
                  </a:rPr>
                  <a:t> – 3</a:t>
                </a:r>
                <a:r>
                  <a:rPr lang="en-US" sz="3200" dirty="0">
                    <a:solidFill>
                      <a:srgbClr val="000099"/>
                    </a:solidFill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200" i="1" dirty="0">
                            <a:solidFill>
                              <a:srgbClr val="000099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3200" i="1" dirty="0">
                            <a:solidFill>
                              <a:srgbClr val="000099"/>
                            </a:solidFill>
                            <a:latin typeface="Cambria Math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3200" i="1" dirty="0">
                    <a:solidFill>
                      <a:srgbClr val="000099"/>
                    </a:solidFill>
                  </a:rPr>
                  <a:t> = – </a:t>
                </a:r>
                <a:r>
                  <a:rPr lang="en-US" sz="3200" i="1" dirty="0" smtClean="0">
                    <a:solidFill>
                      <a:srgbClr val="000099"/>
                    </a:solidFill>
                  </a:rPr>
                  <a:t>5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200" i="1" dirty="0">
                            <a:solidFill>
                              <a:srgbClr val="000099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3200" b="0" i="1" dirty="0">
                            <a:solidFill>
                              <a:srgbClr val="000099"/>
                            </a:solidFill>
                            <a:latin typeface="Cambria Math"/>
                          </a:rPr>
                          <m:t>𝑏</m:t>
                        </m:r>
                      </m:e>
                    </m:acc>
                  </m:oMath>
                </a14:m>
                <a:r>
                  <a:rPr lang="en-US" sz="3200" i="1" dirty="0">
                    <a:solidFill>
                      <a:srgbClr val="000099"/>
                    </a:solidFill>
                  </a:rPr>
                  <a:t> + 4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200" i="1" dirty="0">
                            <a:solidFill>
                              <a:srgbClr val="000099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3200" b="0" i="1" dirty="0">
                            <a:solidFill>
                              <a:srgbClr val="000099"/>
                            </a:solidFill>
                            <a:latin typeface="Cambria Math"/>
                          </a:rPr>
                          <m:t>𝑐</m:t>
                        </m:r>
                      </m:e>
                    </m:acc>
                    <m:r>
                      <a:rPr lang="en-US" sz="3200" i="1" dirty="0">
                        <a:solidFill>
                          <a:srgbClr val="000099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ru-RU" sz="3200" b="1" i="1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3442364"/>
                <a:ext cx="7848872" cy="1223412"/>
              </a:xfrm>
              <a:prstGeom prst="rect">
                <a:avLst/>
              </a:prstGeom>
              <a:blipFill rotWithShape="1">
                <a:blip r:embed="rId3"/>
                <a:stretch>
                  <a:fillRect l="-1476" b="-16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26223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Documents and Settings\Admin\Мои документы\РИСУНКИ\1_Школа\3_Карандаш\Копия ма-ьчик-шаржа-с-каран-ашем-3461267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5648" y="4147357"/>
            <a:ext cx="1477057" cy="2710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0811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Знать и уметь </a:t>
            </a:r>
            <a:endParaRPr lang="ru-RU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171" y="1052172"/>
            <a:ext cx="8229600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500" dirty="0" smtClean="0"/>
              <a:t>1. Вектор.</a:t>
            </a:r>
            <a:endParaRPr lang="ru-RU" sz="2500" dirty="0"/>
          </a:p>
          <a:p>
            <a:pPr marL="0" indent="0">
              <a:buNone/>
            </a:pPr>
            <a:r>
              <a:rPr lang="ru-RU" sz="2500" dirty="0"/>
              <a:t>2. Нулевой вектор.</a:t>
            </a:r>
          </a:p>
          <a:p>
            <a:pPr marL="0" indent="0">
              <a:buNone/>
            </a:pPr>
            <a:r>
              <a:rPr lang="ru-RU" sz="2500" dirty="0"/>
              <a:t>3. Длина вектора.</a:t>
            </a:r>
          </a:p>
          <a:p>
            <a:pPr marL="0" indent="0">
              <a:buNone/>
            </a:pPr>
            <a:r>
              <a:rPr lang="ru-RU" sz="2500" dirty="0"/>
              <a:t>4. Коллинеарные </a:t>
            </a:r>
            <a:r>
              <a:rPr lang="ru-RU" sz="2500" dirty="0" smtClean="0"/>
              <a:t>векторы. Виды коллинеарных  векторов?</a:t>
            </a:r>
            <a:endParaRPr lang="ru-RU" sz="2500" dirty="0"/>
          </a:p>
          <a:p>
            <a:pPr marL="0" indent="0">
              <a:buNone/>
            </a:pPr>
            <a:r>
              <a:rPr lang="ru-RU" sz="2500" dirty="0" smtClean="0"/>
              <a:t>5. </a:t>
            </a:r>
            <a:r>
              <a:rPr lang="ru-RU" sz="2500" dirty="0"/>
              <a:t>Равные векторы.</a:t>
            </a:r>
          </a:p>
          <a:p>
            <a:pPr marL="0" indent="0">
              <a:buNone/>
            </a:pPr>
            <a:r>
              <a:rPr lang="ru-RU" sz="2500" dirty="0" smtClean="0"/>
              <a:t>6. </a:t>
            </a:r>
            <a:r>
              <a:rPr lang="ru-RU" sz="2500" dirty="0"/>
              <a:t>Противоположные векторы.</a:t>
            </a:r>
          </a:p>
          <a:p>
            <a:pPr marL="0" indent="0">
              <a:buNone/>
            </a:pPr>
            <a:r>
              <a:rPr lang="ru-RU" sz="2500" dirty="0" smtClean="0"/>
              <a:t>7. </a:t>
            </a:r>
            <a:r>
              <a:rPr lang="ru-RU" sz="2500" dirty="0"/>
              <a:t>Уметь построить сумму и разность любых двух </a:t>
            </a:r>
            <a:r>
              <a:rPr lang="ru-RU" sz="2500" dirty="0" smtClean="0"/>
              <a:t>векторов.</a:t>
            </a:r>
          </a:p>
          <a:p>
            <a:pPr marL="0" indent="0">
              <a:buNone/>
            </a:pPr>
            <a:r>
              <a:rPr lang="ru-RU" sz="2500" dirty="0" smtClean="0"/>
              <a:t>8</a:t>
            </a:r>
            <a:r>
              <a:rPr lang="ru-RU" sz="2500" dirty="0"/>
              <a:t>. </a:t>
            </a:r>
            <a:r>
              <a:rPr lang="ru-RU" sz="2500" dirty="0" smtClean="0"/>
              <a:t>Произведение вектора на число.</a:t>
            </a:r>
          </a:p>
          <a:p>
            <a:pPr marL="0" indent="0">
              <a:buNone/>
            </a:pPr>
            <a:r>
              <a:rPr lang="ru-RU" sz="2500" dirty="0"/>
              <a:t>9. Свойства умножения</a:t>
            </a:r>
          </a:p>
          <a:p>
            <a:pPr marL="0" indent="0">
              <a:buNone/>
            </a:pPr>
            <a:r>
              <a:rPr lang="ru-RU" sz="2500" dirty="0" smtClean="0"/>
              <a:t>10. </a:t>
            </a:r>
            <a:r>
              <a:rPr lang="ru-RU" sz="2500" dirty="0"/>
              <a:t>Уметь построить </a:t>
            </a:r>
            <a:r>
              <a:rPr lang="ru-RU" sz="2500" dirty="0" smtClean="0"/>
              <a:t>произведение </a:t>
            </a:r>
            <a:r>
              <a:rPr lang="ru-RU" sz="2500" dirty="0"/>
              <a:t>вектора </a:t>
            </a:r>
            <a:r>
              <a:rPr lang="ru-RU" sz="2500" dirty="0" smtClean="0"/>
              <a:t>на </a:t>
            </a:r>
          </a:p>
          <a:p>
            <a:pPr marL="0" indent="0">
              <a:buNone/>
            </a:pPr>
            <a:r>
              <a:rPr lang="ru-RU" sz="2500" dirty="0" smtClean="0"/>
              <a:t>число.</a:t>
            </a:r>
            <a:endParaRPr lang="ru-RU" sz="2500" dirty="0"/>
          </a:p>
          <a:p>
            <a:pPr marL="0" indent="0">
              <a:buNone/>
            </a:pPr>
            <a:endParaRPr lang="ru-RU" sz="2500" dirty="0" smtClean="0"/>
          </a:p>
        </p:txBody>
      </p:sp>
    </p:spTree>
    <p:extLst>
      <p:ext uri="{BB962C8B-B14F-4D97-AF65-F5344CB8AC3E}">
        <p14:creationId xmlns:p14="http://schemas.microsoft.com/office/powerpoint/2010/main" val="4045361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7770171" cy="2425043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600" i="1" dirty="0" smtClean="0">
                <a:solidFill>
                  <a:srgbClr val="FF0000"/>
                </a:solidFill>
              </a:rPr>
              <a:t>Определение 1.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600" i="1" u="sng" dirty="0" smtClean="0">
                <a:solidFill>
                  <a:srgbClr val="FF0000"/>
                </a:solidFill>
              </a:rPr>
              <a:t>Вектором</a:t>
            </a:r>
            <a:r>
              <a:rPr lang="ru-RU" sz="2600" dirty="0" smtClean="0">
                <a:solidFill>
                  <a:srgbClr val="FF0000"/>
                </a:solidFill>
              </a:rPr>
              <a:t> </a:t>
            </a:r>
            <a:r>
              <a:rPr lang="ru-RU" sz="2600" dirty="0" smtClean="0"/>
              <a:t>называется направленный отрезок (отрезок, для которого указано, какая из его граничных точек считается началом, а какая – концом)</a:t>
            </a:r>
            <a:endParaRPr lang="ru-RU" sz="2600" dirty="0"/>
          </a:p>
        </p:txBody>
      </p:sp>
      <p:grpSp>
        <p:nvGrpSpPr>
          <p:cNvPr id="5" name="Group 92"/>
          <p:cNvGrpSpPr>
            <a:grpSpLocks/>
          </p:cNvGrpSpPr>
          <p:nvPr/>
        </p:nvGrpSpPr>
        <p:grpSpPr bwMode="auto">
          <a:xfrm>
            <a:off x="7690671" y="443486"/>
            <a:ext cx="806785" cy="1902673"/>
            <a:chOff x="749" y="816"/>
            <a:chExt cx="787" cy="1829"/>
          </a:xfrm>
        </p:grpSpPr>
        <p:grpSp>
          <p:nvGrpSpPr>
            <p:cNvPr id="6" name="Group 91"/>
            <p:cNvGrpSpPr>
              <a:grpSpLocks/>
            </p:cNvGrpSpPr>
            <p:nvPr/>
          </p:nvGrpSpPr>
          <p:grpSpPr bwMode="auto">
            <a:xfrm rot="-3927454">
              <a:off x="504" y="1464"/>
              <a:ext cx="1584" cy="480"/>
              <a:chOff x="1008" y="1872"/>
              <a:chExt cx="1584" cy="480"/>
            </a:xfrm>
          </p:grpSpPr>
          <p:sp>
            <p:nvSpPr>
              <p:cNvPr id="9" name="Freeform 51"/>
              <p:cNvSpPr>
                <a:spLocks/>
              </p:cNvSpPr>
              <p:nvPr/>
            </p:nvSpPr>
            <p:spPr bwMode="auto">
              <a:xfrm>
                <a:off x="1050" y="1872"/>
                <a:ext cx="1542" cy="444"/>
              </a:xfrm>
              <a:custGeom>
                <a:avLst/>
                <a:gdLst>
                  <a:gd name="T0" fmla="*/ 0 w 1542"/>
                  <a:gd name="T1" fmla="*/ 444 h 444"/>
                  <a:gd name="T2" fmla="*/ 1542 w 1542"/>
                  <a:gd name="T3" fmla="*/ 0 h 444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542" h="444">
                    <a:moveTo>
                      <a:pt x="0" y="444"/>
                    </a:moveTo>
                    <a:lnTo>
                      <a:pt x="1542" y="0"/>
                    </a:lnTo>
                  </a:path>
                </a:pathLst>
              </a:custGeom>
              <a:noFill/>
              <a:ln w="38100" cmpd="sng">
                <a:solidFill>
                  <a:srgbClr val="FF0000"/>
                </a:solidFill>
                <a:round/>
                <a:headEnd type="none" w="med" len="med"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dirty="0"/>
              </a:p>
            </p:txBody>
          </p:sp>
          <p:sp>
            <p:nvSpPr>
              <p:cNvPr id="10" name="Oval 4"/>
              <p:cNvSpPr>
                <a:spLocks noChangeArrowheads="1"/>
              </p:cNvSpPr>
              <p:nvPr/>
            </p:nvSpPr>
            <p:spPr bwMode="auto">
              <a:xfrm>
                <a:off x="1008" y="2304"/>
                <a:ext cx="48" cy="4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 dirty="0"/>
              </a:p>
            </p:txBody>
          </p:sp>
        </p:grpSp>
        <p:sp>
          <p:nvSpPr>
            <p:cNvPr id="7" name="Text Box 7"/>
            <p:cNvSpPr txBox="1">
              <a:spLocks noChangeArrowheads="1"/>
            </p:cNvSpPr>
            <p:nvPr/>
          </p:nvSpPr>
          <p:spPr bwMode="auto">
            <a:xfrm>
              <a:off x="749" y="2315"/>
              <a:ext cx="384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2800" i="1" dirty="0">
                  <a:solidFill>
                    <a:srgbClr val="3333FF"/>
                  </a:solidFill>
                </a:rPr>
                <a:t>А</a:t>
              </a:r>
              <a:endParaRPr lang="ru-RU" sz="2800" b="0" i="1" dirty="0">
                <a:solidFill>
                  <a:srgbClr val="3333FF"/>
                </a:solidFill>
              </a:endParaRPr>
            </a:p>
          </p:txBody>
        </p:sp>
        <p:sp>
          <p:nvSpPr>
            <p:cNvPr id="8" name="Text Box 52"/>
            <p:cNvSpPr txBox="1">
              <a:spLocks noChangeArrowheads="1"/>
            </p:cNvSpPr>
            <p:nvPr/>
          </p:nvSpPr>
          <p:spPr bwMode="auto">
            <a:xfrm>
              <a:off x="933" y="816"/>
              <a:ext cx="384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2800" i="1" dirty="0">
                  <a:solidFill>
                    <a:srgbClr val="3333FF"/>
                  </a:solidFill>
                </a:rPr>
                <a:t>В</a:t>
              </a:r>
              <a:endParaRPr lang="ru-RU" sz="2800" b="0" i="1" dirty="0">
                <a:solidFill>
                  <a:srgbClr val="3333FF"/>
                </a:solidFill>
              </a:endParaRPr>
            </a:p>
          </p:txBody>
        </p:sp>
      </p:grpSp>
      <p:grpSp>
        <p:nvGrpSpPr>
          <p:cNvPr id="11" name="Group 34"/>
          <p:cNvGrpSpPr>
            <a:grpSpLocks/>
          </p:cNvGrpSpPr>
          <p:nvPr/>
        </p:nvGrpSpPr>
        <p:grpSpPr bwMode="auto">
          <a:xfrm>
            <a:off x="5220072" y="3985668"/>
            <a:ext cx="838200" cy="457200"/>
            <a:chOff x="480" y="3264"/>
            <a:chExt cx="528" cy="288"/>
          </a:xfrm>
        </p:grpSpPr>
        <p:sp>
          <p:nvSpPr>
            <p:cNvPr id="12" name="Text Box 36"/>
            <p:cNvSpPr txBox="1">
              <a:spLocks noChangeArrowheads="1"/>
            </p:cNvSpPr>
            <p:nvPr/>
          </p:nvSpPr>
          <p:spPr bwMode="auto">
            <a:xfrm>
              <a:off x="480" y="3264"/>
              <a:ext cx="5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2400" b="1" i="1" dirty="0">
                  <a:solidFill>
                    <a:srgbClr val="3333FF"/>
                  </a:solidFill>
                </a:rPr>
                <a:t>M</a:t>
              </a:r>
              <a:endParaRPr lang="ru-RU" sz="2400" b="1" i="1" dirty="0">
                <a:solidFill>
                  <a:srgbClr val="3333FF"/>
                </a:solidFill>
              </a:endParaRPr>
            </a:p>
          </p:txBody>
        </p:sp>
        <p:sp>
          <p:nvSpPr>
            <p:cNvPr id="13" name="Oval 35"/>
            <p:cNvSpPr>
              <a:spLocks noChangeArrowheads="1"/>
            </p:cNvSpPr>
            <p:nvPr/>
          </p:nvSpPr>
          <p:spPr bwMode="auto">
            <a:xfrm>
              <a:off x="528" y="3264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461863" y="4869160"/>
            <a:ext cx="825296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600" i="1" dirty="0">
                <a:solidFill>
                  <a:srgbClr val="FF0000"/>
                </a:solidFill>
              </a:rPr>
              <a:t>Определение </a:t>
            </a:r>
            <a:r>
              <a:rPr lang="ru-RU" sz="2600" i="1" dirty="0" smtClean="0">
                <a:solidFill>
                  <a:srgbClr val="FF0000"/>
                </a:solidFill>
              </a:rPr>
              <a:t>3.</a:t>
            </a:r>
            <a:endParaRPr lang="ru-RU" sz="2600" i="1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ru-RU" sz="2600" i="1" u="sng" dirty="0" smtClean="0">
                <a:solidFill>
                  <a:srgbClr val="FF0000"/>
                </a:solidFill>
              </a:rPr>
              <a:t>Длиной</a:t>
            </a:r>
            <a:r>
              <a:rPr lang="ru-RU" sz="2600" i="1" dirty="0" smtClean="0">
                <a:solidFill>
                  <a:srgbClr val="FF0000"/>
                </a:solidFill>
              </a:rPr>
              <a:t> </a:t>
            </a:r>
            <a:r>
              <a:rPr lang="ru-RU" sz="2600" i="1" dirty="0">
                <a:solidFill>
                  <a:srgbClr val="FF0000"/>
                </a:solidFill>
              </a:rPr>
              <a:t>или модулем вектора  </a:t>
            </a:r>
            <a:r>
              <a:rPr lang="ru-RU" sz="2600" i="1" dirty="0" smtClean="0">
                <a:solidFill>
                  <a:srgbClr val="0000FF"/>
                </a:solidFill>
              </a:rPr>
              <a:t>АВ</a:t>
            </a:r>
            <a:r>
              <a:rPr lang="ru-RU" sz="2600" i="1" dirty="0" smtClean="0"/>
              <a:t> </a:t>
            </a:r>
            <a:r>
              <a:rPr lang="ru-RU" sz="2600" dirty="0" smtClean="0"/>
              <a:t>называется </a:t>
            </a:r>
            <a:r>
              <a:rPr lang="ru-RU" sz="2600" dirty="0"/>
              <a:t>длина отрезка </a:t>
            </a:r>
            <a:r>
              <a:rPr lang="ru-RU" sz="2600" i="1" dirty="0" smtClean="0">
                <a:solidFill>
                  <a:srgbClr val="0000FF"/>
                </a:solidFill>
              </a:rPr>
              <a:t>АВ</a:t>
            </a:r>
            <a:r>
              <a:rPr lang="ru-RU" sz="2600" i="1" dirty="0" smtClean="0"/>
              <a:t>. </a:t>
            </a:r>
            <a:r>
              <a:rPr lang="ru-RU" sz="2600" dirty="0" smtClean="0"/>
              <a:t>Длина нулевого вектора равна  нулю.</a:t>
            </a:r>
            <a:endParaRPr lang="ru-RU" sz="2600" dirty="0">
              <a:solidFill>
                <a:schemeClr val="tx2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29172" y="2743523"/>
            <a:ext cx="8285655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600" i="1" dirty="0">
                <a:solidFill>
                  <a:srgbClr val="FF0000"/>
                </a:solidFill>
              </a:rPr>
              <a:t>Определение 2.</a:t>
            </a:r>
          </a:p>
          <a:p>
            <a:pPr>
              <a:defRPr/>
            </a:pPr>
            <a:r>
              <a:rPr lang="ru-RU" sz="2600" i="1" u="sng" dirty="0">
                <a:solidFill>
                  <a:srgbClr val="FF0000"/>
                </a:solidFill>
              </a:rPr>
              <a:t>Нулевым вектором</a:t>
            </a:r>
            <a:r>
              <a:rPr lang="ru-RU" sz="2600" i="1" dirty="0">
                <a:solidFill>
                  <a:srgbClr val="FF0000"/>
                </a:solidFill>
              </a:rPr>
              <a:t> </a:t>
            </a:r>
            <a:r>
              <a:rPr lang="ru-RU" sz="2600" dirty="0"/>
              <a:t>называется вектор, у которого начало совпадает с концом.</a:t>
            </a:r>
          </a:p>
        </p:txBody>
      </p:sp>
      <p:grpSp>
        <p:nvGrpSpPr>
          <p:cNvPr id="16" name="Group 67"/>
          <p:cNvGrpSpPr>
            <a:grpSpLocks/>
          </p:cNvGrpSpPr>
          <p:nvPr/>
        </p:nvGrpSpPr>
        <p:grpSpPr bwMode="auto">
          <a:xfrm>
            <a:off x="6553204" y="3624999"/>
            <a:ext cx="1941513" cy="457200"/>
            <a:chOff x="1728" y="1488"/>
            <a:chExt cx="1223" cy="288"/>
          </a:xfrm>
        </p:grpSpPr>
        <p:grpSp>
          <p:nvGrpSpPr>
            <p:cNvPr id="17" name="Group 37"/>
            <p:cNvGrpSpPr>
              <a:grpSpLocks/>
            </p:cNvGrpSpPr>
            <p:nvPr/>
          </p:nvGrpSpPr>
          <p:grpSpPr bwMode="auto">
            <a:xfrm>
              <a:off x="2423" y="1488"/>
              <a:ext cx="528" cy="288"/>
              <a:chOff x="2999" y="3072"/>
              <a:chExt cx="528" cy="288"/>
            </a:xfrm>
          </p:grpSpPr>
          <p:sp>
            <p:nvSpPr>
              <p:cNvPr id="19" name="Text Box 38"/>
              <p:cNvSpPr txBox="1">
                <a:spLocks noChangeArrowheads="1"/>
              </p:cNvSpPr>
              <p:nvPr/>
            </p:nvSpPr>
            <p:spPr bwMode="auto">
              <a:xfrm>
                <a:off x="2999" y="3072"/>
                <a:ext cx="52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2400" b="1" i="1" dirty="0">
                    <a:solidFill>
                      <a:srgbClr val="3333FF"/>
                    </a:solidFill>
                  </a:rPr>
                  <a:t>MM</a:t>
                </a:r>
                <a:endParaRPr lang="ru-RU" sz="2400" b="1" i="1" dirty="0">
                  <a:solidFill>
                    <a:srgbClr val="3333FF"/>
                  </a:solidFill>
                </a:endParaRPr>
              </a:p>
            </p:txBody>
          </p:sp>
          <p:sp>
            <p:nvSpPr>
              <p:cNvPr id="20" name="Line 39"/>
              <p:cNvSpPr>
                <a:spLocks noChangeShapeType="1"/>
              </p:cNvSpPr>
              <p:nvPr/>
            </p:nvSpPr>
            <p:spPr bwMode="auto">
              <a:xfrm>
                <a:off x="3124" y="3079"/>
                <a:ext cx="305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8" name="Text Box 65"/>
            <p:cNvSpPr txBox="1">
              <a:spLocks noChangeArrowheads="1"/>
            </p:cNvSpPr>
            <p:nvPr/>
          </p:nvSpPr>
          <p:spPr bwMode="auto">
            <a:xfrm>
              <a:off x="1728" y="1488"/>
              <a:ext cx="79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b="1" i="1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b="1" i="1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b="1" i="1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b="1" i="1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b="1" i="1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 i="1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 i="1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 i="1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 i="1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2400" b="0" i="0" dirty="0"/>
                <a:t>Вектор </a:t>
              </a:r>
            </a:p>
          </p:txBody>
        </p:sp>
      </p:grpSp>
      <p:grpSp>
        <p:nvGrpSpPr>
          <p:cNvPr id="21" name="Group 68"/>
          <p:cNvGrpSpPr>
            <a:grpSpLocks/>
          </p:cNvGrpSpPr>
          <p:nvPr/>
        </p:nvGrpSpPr>
        <p:grpSpPr bwMode="auto">
          <a:xfrm>
            <a:off x="6552769" y="4050068"/>
            <a:ext cx="1639888" cy="457200"/>
            <a:chOff x="3623" y="1488"/>
            <a:chExt cx="1033" cy="288"/>
          </a:xfrm>
        </p:grpSpPr>
        <p:grpSp>
          <p:nvGrpSpPr>
            <p:cNvPr id="22" name="Group 31"/>
            <p:cNvGrpSpPr>
              <a:grpSpLocks/>
            </p:cNvGrpSpPr>
            <p:nvPr/>
          </p:nvGrpSpPr>
          <p:grpSpPr bwMode="auto">
            <a:xfrm>
              <a:off x="4265" y="1488"/>
              <a:ext cx="391" cy="288"/>
              <a:chOff x="3017" y="3072"/>
              <a:chExt cx="391" cy="288"/>
            </a:xfrm>
          </p:grpSpPr>
          <p:sp>
            <p:nvSpPr>
              <p:cNvPr id="24" name="Text Box 32"/>
              <p:cNvSpPr txBox="1">
                <a:spLocks noChangeArrowheads="1"/>
              </p:cNvSpPr>
              <p:nvPr/>
            </p:nvSpPr>
            <p:spPr bwMode="auto">
              <a:xfrm>
                <a:off x="3017" y="3072"/>
                <a:ext cx="39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sz="2400" b="1" i="1" dirty="0">
                    <a:solidFill>
                      <a:srgbClr val="3333FF"/>
                    </a:solidFill>
                  </a:rPr>
                  <a:t>0</a:t>
                </a:r>
                <a:endParaRPr lang="ru-RU" sz="2400" b="1" i="1" dirty="0">
                  <a:solidFill>
                    <a:srgbClr val="3333FF"/>
                  </a:solidFill>
                </a:endParaRPr>
              </a:p>
            </p:txBody>
          </p:sp>
          <p:sp>
            <p:nvSpPr>
              <p:cNvPr id="25" name="Line 33"/>
              <p:cNvSpPr>
                <a:spLocks noChangeShapeType="1"/>
              </p:cNvSpPr>
              <p:nvPr/>
            </p:nvSpPr>
            <p:spPr bwMode="auto">
              <a:xfrm>
                <a:off x="3110" y="3118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3" name="Text Box 66"/>
            <p:cNvSpPr txBox="1">
              <a:spLocks noChangeArrowheads="1"/>
            </p:cNvSpPr>
            <p:nvPr/>
          </p:nvSpPr>
          <p:spPr bwMode="auto">
            <a:xfrm>
              <a:off x="3623" y="1488"/>
              <a:ext cx="81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b="1" i="1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b="1" i="1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b="1" i="1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b="1" i="1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b="1" i="1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 i="1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 i="1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 i="1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 i="1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2400" b="0" i="0" dirty="0"/>
                <a:t>Вектор </a:t>
              </a:r>
            </a:p>
          </p:txBody>
        </p:sp>
      </p:grpSp>
      <p:grpSp>
        <p:nvGrpSpPr>
          <p:cNvPr id="26" name="Group 124"/>
          <p:cNvGrpSpPr>
            <a:grpSpLocks/>
          </p:cNvGrpSpPr>
          <p:nvPr/>
        </p:nvGrpSpPr>
        <p:grpSpPr bwMode="auto">
          <a:xfrm>
            <a:off x="6746877" y="2347373"/>
            <a:ext cx="1751013" cy="466725"/>
            <a:chOff x="3944" y="1056"/>
            <a:chExt cx="1103" cy="294"/>
          </a:xfrm>
        </p:grpSpPr>
        <p:grpSp>
          <p:nvGrpSpPr>
            <p:cNvPr id="27" name="Group 108"/>
            <p:cNvGrpSpPr>
              <a:grpSpLocks/>
            </p:cNvGrpSpPr>
            <p:nvPr/>
          </p:nvGrpSpPr>
          <p:grpSpPr bwMode="auto">
            <a:xfrm>
              <a:off x="4663" y="1062"/>
              <a:ext cx="384" cy="288"/>
              <a:chOff x="1159" y="3126"/>
              <a:chExt cx="384" cy="288"/>
            </a:xfrm>
          </p:grpSpPr>
          <p:sp>
            <p:nvSpPr>
              <p:cNvPr id="29" name="Text Box 109"/>
              <p:cNvSpPr txBox="1">
                <a:spLocks noChangeArrowheads="1"/>
              </p:cNvSpPr>
              <p:nvPr/>
            </p:nvSpPr>
            <p:spPr bwMode="auto">
              <a:xfrm>
                <a:off x="1159" y="3126"/>
                <a:ext cx="38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ru-RU" sz="2400" b="1" i="1" dirty="0">
                    <a:solidFill>
                      <a:srgbClr val="3333FF"/>
                    </a:solidFill>
                  </a:rPr>
                  <a:t>АВ</a:t>
                </a:r>
              </a:p>
            </p:txBody>
          </p:sp>
          <p:sp>
            <p:nvSpPr>
              <p:cNvPr id="30" name="Line 110"/>
              <p:cNvSpPr>
                <a:spLocks noChangeShapeType="1"/>
              </p:cNvSpPr>
              <p:nvPr/>
            </p:nvSpPr>
            <p:spPr bwMode="auto">
              <a:xfrm>
                <a:off x="1263" y="3151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dirty="0"/>
              </a:p>
            </p:txBody>
          </p:sp>
        </p:grpSp>
        <p:sp>
          <p:nvSpPr>
            <p:cNvPr id="28" name="Text Box 123"/>
            <p:cNvSpPr txBox="1">
              <a:spLocks noChangeArrowheads="1"/>
            </p:cNvSpPr>
            <p:nvPr/>
          </p:nvSpPr>
          <p:spPr bwMode="auto">
            <a:xfrm>
              <a:off x="3944" y="1056"/>
              <a:ext cx="79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 type="none" w="lg" len="lg"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b="1" i="1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b="1" i="1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b="1" i="1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b="1" i="1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b="1" i="1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 i="1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 i="1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 i="1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 i="1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2400" b="0" i="0" dirty="0"/>
                <a:t>Вектор </a:t>
              </a:r>
            </a:p>
          </p:txBody>
        </p:sp>
      </p:grpSp>
      <p:sp>
        <p:nvSpPr>
          <p:cNvPr id="32" name="Line 77"/>
          <p:cNvSpPr>
            <a:spLocks noChangeShapeType="1"/>
          </p:cNvSpPr>
          <p:nvPr/>
        </p:nvSpPr>
        <p:spPr bwMode="auto">
          <a:xfrm>
            <a:off x="5029572" y="5301208"/>
            <a:ext cx="381000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dirty="0"/>
          </a:p>
        </p:txBody>
      </p:sp>
      <p:grpSp>
        <p:nvGrpSpPr>
          <p:cNvPr id="33" name="Group 111"/>
          <p:cNvGrpSpPr>
            <a:grpSpLocks/>
          </p:cNvGrpSpPr>
          <p:nvPr/>
        </p:nvGrpSpPr>
        <p:grpSpPr bwMode="auto">
          <a:xfrm>
            <a:off x="2232631" y="6198954"/>
            <a:ext cx="1676400" cy="457200"/>
            <a:chOff x="4176" y="1104"/>
            <a:chExt cx="1056" cy="288"/>
          </a:xfrm>
        </p:grpSpPr>
        <p:sp>
          <p:nvSpPr>
            <p:cNvPr id="34" name="Text Box 53"/>
            <p:cNvSpPr txBox="1">
              <a:spLocks noChangeArrowheads="1"/>
            </p:cNvSpPr>
            <p:nvPr/>
          </p:nvSpPr>
          <p:spPr bwMode="auto">
            <a:xfrm>
              <a:off x="4176" y="1104"/>
              <a:ext cx="105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2400" b="1" i="1" dirty="0" smtClean="0">
                  <a:solidFill>
                    <a:srgbClr val="3333FF"/>
                  </a:solidFill>
                </a:rPr>
                <a:t>АВ</a:t>
              </a:r>
              <a:r>
                <a:rPr lang="en-US" sz="2400" i="0" dirty="0" smtClean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ru-RU" sz="2400" i="0" dirty="0" smtClean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</a:t>
              </a:r>
              <a:r>
                <a:rPr lang="en-US" sz="2400" b="1" i="0" dirty="0" smtClean="0">
                  <a:solidFill>
                    <a:srgbClr val="3333FF"/>
                  </a:solidFill>
                </a:rPr>
                <a:t>=</a:t>
              </a:r>
              <a:r>
                <a:rPr lang="ru-RU" sz="2400" b="1" i="0" dirty="0" smtClean="0">
                  <a:solidFill>
                    <a:srgbClr val="3333FF"/>
                  </a:solidFill>
                </a:rPr>
                <a:t> </a:t>
              </a:r>
              <a:r>
                <a:rPr lang="ru-RU" sz="2400" b="1" i="1" dirty="0" smtClean="0">
                  <a:solidFill>
                    <a:srgbClr val="3333FF"/>
                  </a:solidFill>
                </a:rPr>
                <a:t>АВ</a:t>
              </a:r>
              <a:endParaRPr lang="ru-RU" sz="2400" b="1" i="1" dirty="0">
                <a:solidFill>
                  <a:srgbClr val="3333FF"/>
                </a:solidFill>
              </a:endParaRPr>
            </a:p>
          </p:txBody>
        </p:sp>
        <p:sp>
          <p:nvSpPr>
            <p:cNvPr id="35" name="Line 54"/>
            <p:cNvSpPr>
              <a:spLocks noChangeShapeType="1"/>
            </p:cNvSpPr>
            <p:nvPr/>
          </p:nvSpPr>
          <p:spPr bwMode="auto">
            <a:xfrm>
              <a:off x="4368" y="1104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dirty="0"/>
            </a:p>
          </p:txBody>
        </p:sp>
        <p:grpSp>
          <p:nvGrpSpPr>
            <p:cNvPr id="36" name="Group 95"/>
            <p:cNvGrpSpPr>
              <a:grpSpLocks/>
            </p:cNvGrpSpPr>
            <p:nvPr/>
          </p:nvGrpSpPr>
          <p:grpSpPr bwMode="auto">
            <a:xfrm>
              <a:off x="4272" y="1104"/>
              <a:ext cx="384" cy="240"/>
              <a:chOff x="4272" y="1152"/>
              <a:chExt cx="336" cy="192"/>
            </a:xfrm>
          </p:grpSpPr>
          <p:sp>
            <p:nvSpPr>
              <p:cNvPr id="37" name="Line 93"/>
              <p:cNvSpPr>
                <a:spLocks noChangeShapeType="1"/>
              </p:cNvSpPr>
              <p:nvPr/>
            </p:nvSpPr>
            <p:spPr bwMode="auto">
              <a:xfrm>
                <a:off x="4272" y="1152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dirty="0"/>
              </a:p>
            </p:txBody>
          </p:sp>
          <p:sp>
            <p:nvSpPr>
              <p:cNvPr id="38" name="Line 94"/>
              <p:cNvSpPr>
                <a:spLocks noChangeShapeType="1"/>
              </p:cNvSpPr>
              <p:nvPr/>
            </p:nvSpPr>
            <p:spPr bwMode="auto">
              <a:xfrm>
                <a:off x="4608" y="1152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dirty="0"/>
              </a:p>
            </p:txBody>
          </p:sp>
        </p:grpSp>
      </p:grpSp>
      <p:grpSp>
        <p:nvGrpSpPr>
          <p:cNvPr id="51" name="Group 111"/>
          <p:cNvGrpSpPr>
            <a:grpSpLocks/>
          </p:cNvGrpSpPr>
          <p:nvPr/>
        </p:nvGrpSpPr>
        <p:grpSpPr bwMode="auto">
          <a:xfrm>
            <a:off x="4359605" y="6198954"/>
            <a:ext cx="1676400" cy="457200"/>
            <a:chOff x="4176" y="1104"/>
            <a:chExt cx="1056" cy="288"/>
          </a:xfrm>
        </p:grpSpPr>
        <p:sp>
          <p:nvSpPr>
            <p:cNvPr id="52" name="Text Box 53"/>
            <p:cNvSpPr txBox="1">
              <a:spLocks noChangeArrowheads="1"/>
            </p:cNvSpPr>
            <p:nvPr/>
          </p:nvSpPr>
          <p:spPr bwMode="auto">
            <a:xfrm>
              <a:off x="4176" y="1104"/>
              <a:ext cx="105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2400" b="1" i="1" dirty="0" smtClean="0">
                  <a:solidFill>
                    <a:srgbClr val="3333FF"/>
                  </a:solidFill>
                </a:rPr>
                <a:t>MM</a:t>
              </a:r>
              <a:r>
                <a:rPr lang="en-US" sz="2400" i="0" dirty="0" smtClean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ru-RU" sz="2400" i="0" dirty="0" smtClean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</a:t>
              </a:r>
              <a:r>
                <a:rPr lang="en-US" sz="2400" b="1" i="0" dirty="0" smtClean="0">
                  <a:solidFill>
                    <a:srgbClr val="3333FF"/>
                  </a:solidFill>
                </a:rPr>
                <a:t>=   </a:t>
              </a:r>
              <a:r>
                <a:rPr lang="en-US" sz="2400" b="1" i="1" dirty="0" smtClean="0">
                  <a:solidFill>
                    <a:srgbClr val="3333FF"/>
                  </a:solidFill>
                </a:rPr>
                <a:t>0</a:t>
              </a:r>
              <a:endParaRPr lang="ru-RU" sz="2400" b="1" i="1" dirty="0">
                <a:solidFill>
                  <a:srgbClr val="3333FF"/>
                </a:solidFill>
              </a:endParaRPr>
            </a:p>
          </p:txBody>
        </p:sp>
        <p:sp>
          <p:nvSpPr>
            <p:cNvPr id="53" name="Line 54"/>
            <p:cNvSpPr>
              <a:spLocks noChangeShapeType="1"/>
            </p:cNvSpPr>
            <p:nvPr/>
          </p:nvSpPr>
          <p:spPr bwMode="auto">
            <a:xfrm>
              <a:off x="4368" y="1104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dirty="0"/>
            </a:p>
          </p:txBody>
        </p:sp>
        <p:grpSp>
          <p:nvGrpSpPr>
            <p:cNvPr id="54" name="Group 95"/>
            <p:cNvGrpSpPr>
              <a:grpSpLocks/>
            </p:cNvGrpSpPr>
            <p:nvPr/>
          </p:nvGrpSpPr>
          <p:grpSpPr bwMode="auto">
            <a:xfrm>
              <a:off x="4272" y="1104"/>
              <a:ext cx="384" cy="240"/>
              <a:chOff x="4272" y="1152"/>
              <a:chExt cx="336" cy="192"/>
            </a:xfrm>
          </p:grpSpPr>
          <p:sp>
            <p:nvSpPr>
              <p:cNvPr id="55" name="Line 93"/>
              <p:cNvSpPr>
                <a:spLocks noChangeShapeType="1"/>
              </p:cNvSpPr>
              <p:nvPr/>
            </p:nvSpPr>
            <p:spPr bwMode="auto">
              <a:xfrm>
                <a:off x="4272" y="1152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dirty="0"/>
              </a:p>
            </p:txBody>
          </p:sp>
          <p:sp>
            <p:nvSpPr>
              <p:cNvPr id="56" name="Line 94"/>
              <p:cNvSpPr>
                <a:spLocks noChangeShapeType="1"/>
              </p:cNvSpPr>
              <p:nvPr/>
            </p:nvSpPr>
            <p:spPr bwMode="auto">
              <a:xfrm>
                <a:off x="4608" y="1152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70593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0" name="Freeform 68"/>
          <p:cNvSpPr>
            <a:spLocks/>
          </p:cNvSpPr>
          <p:nvPr/>
        </p:nvSpPr>
        <p:spPr bwMode="auto">
          <a:xfrm>
            <a:off x="749300" y="2015836"/>
            <a:ext cx="6121400" cy="1854200"/>
          </a:xfrm>
          <a:custGeom>
            <a:avLst/>
            <a:gdLst>
              <a:gd name="T0" fmla="*/ 0 w 3856"/>
              <a:gd name="T1" fmla="*/ 1854200 h 1168"/>
              <a:gd name="T2" fmla="*/ 6121400 w 3856"/>
              <a:gd name="T3" fmla="*/ 0 h 1168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3856" h="1168">
                <a:moveTo>
                  <a:pt x="0" y="1168"/>
                </a:moveTo>
                <a:lnTo>
                  <a:pt x="3856" y="0"/>
                </a:lnTo>
              </a:path>
            </a:pathLst>
          </a:custGeom>
          <a:noFill/>
          <a:ln w="9525">
            <a:solidFill>
              <a:srgbClr val="B2B2B2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171" name="Freeform 67"/>
          <p:cNvSpPr>
            <a:spLocks/>
          </p:cNvSpPr>
          <p:nvPr/>
        </p:nvSpPr>
        <p:spPr bwMode="auto">
          <a:xfrm>
            <a:off x="461818" y="1079499"/>
            <a:ext cx="6121400" cy="1885373"/>
          </a:xfrm>
          <a:custGeom>
            <a:avLst/>
            <a:gdLst>
              <a:gd name="T0" fmla="*/ 0 w 3856"/>
              <a:gd name="T1" fmla="*/ 1854200 h 1168"/>
              <a:gd name="T2" fmla="*/ 6121400 w 3856"/>
              <a:gd name="T3" fmla="*/ 0 h 1168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3856" h="1168">
                <a:moveTo>
                  <a:pt x="0" y="1168"/>
                </a:moveTo>
                <a:lnTo>
                  <a:pt x="3856" y="0"/>
                </a:lnTo>
              </a:path>
            </a:pathLst>
          </a:custGeom>
          <a:noFill/>
          <a:ln w="9525">
            <a:solidFill>
              <a:srgbClr val="B2B2B2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69352" name="Text Box 8"/>
          <p:cNvSpPr txBox="1">
            <a:spLocks noChangeArrowheads="1"/>
          </p:cNvSpPr>
          <p:nvPr/>
        </p:nvSpPr>
        <p:spPr bwMode="auto">
          <a:xfrm>
            <a:off x="304800" y="152400"/>
            <a:ext cx="8610600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ru-RU" sz="2600" i="1" dirty="0">
                <a:solidFill>
                  <a:srgbClr val="FF0000"/>
                </a:solidFill>
              </a:rPr>
              <a:t>Определение </a:t>
            </a:r>
            <a:r>
              <a:rPr lang="ru-RU" sz="2600" i="1" dirty="0" smtClean="0">
                <a:solidFill>
                  <a:srgbClr val="FF0000"/>
                </a:solidFill>
              </a:rPr>
              <a:t>4.</a:t>
            </a:r>
            <a:endParaRPr lang="ru-RU" sz="2600" i="1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ru-RU" sz="2600" b="0" i="0" dirty="0" smtClean="0"/>
              <a:t>Два </a:t>
            </a:r>
            <a:r>
              <a:rPr lang="ru-RU" sz="2600" b="0" i="0" dirty="0"/>
              <a:t>ненулевых вектора называются </a:t>
            </a:r>
            <a:r>
              <a:rPr lang="ru-RU" sz="2600" i="1" u="sng" dirty="0">
                <a:solidFill>
                  <a:srgbClr val="FF0000"/>
                </a:solidFill>
              </a:rPr>
              <a:t>коллинеарными</a:t>
            </a:r>
            <a:r>
              <a:rPr lang="ru-RU" sz="2600" i="0" dirty="0">
                <a:solidFill>
                  <a:srgbClr val="FF0000"/>
                </a:solidFill>
              </a:rPr>
              <a:t>,</a:t>
            </a:r>
            <a:r>
              <a:rPr lang="ru-RU" sz="2600" i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2600" b="0" i="0" dirty="0"/>
              <a:t>если они лежат на одной прямой или на параллельных прямых.</a:t>
            </a:r>
            <a:endParaRPr lang="ru-RU" sz="2600" b="0" i="0" dirty="0">
              <a:solidFill>
                <a:schemeClr val="tx2"/>
              </a:solidFill>
            </a:endParaRPr>
          </a:p>
        </p:txBody>
      </p:sp>
      <p:grpSp>
        <p:nvGrpSpPr>
          <p:cNvPr id="569445" name="Group 101"/>
          <p:cNvGrpSpPr>
            <a:grpSpLocks/>
          </p:cNvGrpSpPr>
          <p:nvPr/>
        </p:nvGrpSpPr>
        <p:grpSpPr bwMode="auto">
          <a:xfrm>
            <a:off x="1244599" y="1668608"/>
            <a:ext cx="2489200" cy="2335356"/>
            <a:chOff x="960" y="1924"/>
            <a:chExt cx="1568" cy="1465"/>
          </a:xfrm>
        </p:grpSpPr>
        <p:grpSp>
          <p:nvGrpSpPr>
            <p:cNvPr id="7225" name="Group 70"/>
            <p:cNvGrpSpPr>
              <a:grpSpLocks/>
            </p:cNvGrpSpPr>
            <p:nvPr/>
          </p:nvGrpSpPr>
          <p:grpSpPr bwMode="auto">
            <a:xfrm>
              <a:off x="960" y="2736"/>
              <a:ext cx="1568" cy="653"/>
              <a:chOff x="960" y="2400"/>
              <a:chExt cx="1568" cy="653"/>
            </a:xfrm>
          </p:grpSpPr>
          <p:sp>
            <p:nvSpPr>
              <p:cNvPr id="7232" name="Freeform 31"/>
              <p:cNvSpPr>
                <a:spLocks/>
              </p:cNvSpPr>
              <p:nvPr/>
            </p:nvSpPr>
            <p:spPr bwMode="auto">
              <a:xfrm>
                <a:off x="1002" y="2400"/>
                <a:ext cx="1526" cy="444"/>
              </a:xfrm>
              <a:custGeom>
                <a:avLst/>
                <a:gdLst>
                  <a:gd name="T0" fmla="*/ 0 w 1526"/>
                  <a:gd name="T1" fmla="*/ 444 h 444"/>
                  <a:gd name="T2" fmla="*/ 1526 w 1526"/>
                  <a:gd name="T3" fmla="*/ 0 h 444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526" h="444">
                    <a:moveTo>
                      <a:pt x="0" y="444"/>
                    </a:moveTo>
                    <a:lnTo>
                      <a:pt x="1526" y="0"/>
                    </a:lnTo>
                  </a:path>
                </a:pathLst>
              </a:custGeom>
              <a:noFill/>
              <a:ln w="38100" cmpd="sng">
                <a:solidFill>
                  <a:srgbClr val="FF0000"/>
                </a:solidFill>
                <a:round/>
                <a:headEnd type="none" w="med" len="med"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33" name="Oval 32"/>
              <p:cNvSpPr>
                <a:spLocks noChangeArrowheads="1"/>
              </p:cNvSpPr>
              <p:nvPr/>
            </p:nvSpPr>
            <p:spPr bwMode="auto">
              <a:xfrm>
                <a:off x="960" y="2832"/>
                <a:ext cx="48" cy="4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69377" name="Text Box 33"/>
              <p:cNvSpPr txBox="1">
                <a:spLocks noChangeArrowheads="1"/>
              </p:cNvSpPr>
              <p:nvPr/>
            </p:nvSpPr>
            <p:spPr bwMode="auto">
              <a:xfrm>
                <a:off x="1611" y="2611"/>
                <a:ext cx="384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i="1" dirty="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a</a:t>
                </a:r>
                <a:endParaRPr lang="ru-RU" sz="4000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7235" name="Line 39"/>
              <p:cNvSpPr>
                <a:spLocks noChangeShapeType="1"/>
              </p:cNvSpPr>
              <p:nvPr/>
            </p:nvSpPr>
            <p:spPr bwMode="auto">
              <a:xfrm>
                <a:off x="1683" y="2742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226" name="Group 69"/>
            <p:cNvGrpSpPr>
              <a:grpSpLocks/>
            </p:cNvGrpSpPr>
            <p:nvPr/>
          </p:nvGrpSpPr>
          <p:grpSpPr bwMode="auto">
            <a:xfrm>
              <a:off x="1233" y="1924"/>
              <a:ext cx="964" cy="578"/>
              <a:chOff x="1233" y="1588"/>
              <a:chExt cx="964" cy="578"/>
            </a:xfrm>
          </p:grpSpPr>
          <p:grpSp>
            <p:nvGrpSpPr>
              <p:cNvPr id="7227" name="Group 66"/>
              <p:cNvGrpSpPr>
                <a:grpSpLocks/>
              </p:cNvGrpSpPr>
              <p:nvPr/>
            </p:nvGrpSpPr>
            <p:grpSpPr bwMode="auto">
              <a:xfrm>
                <a:off x="1233" y="1858"/>
                <a:ext cx="964" cy="308"/>
                <a:chOff x="881" y="1970"/>
                <a:chExt cx="964" cy="308"/>
              </a:xfrm>
            </p:grpSpPr>
            <p:sp>
              <p:nvSpPr>
                <p:cNvPr id="7230" name="Freeform 62"/>
                <p:cNvSpPr>
                  <a:spLocks/>
                </p:cNvSpPr>
                <p:nvPr/>
              </p:nvSpPr>
              <p:spPr bwMode="auto">
                <a:xfrm rot="10800000">
                  <a:off x="881" y="1994"/>
                  <a:ext cx="950" cy="284"/>
                </a:xfrm>
                <a:custGeom>
                  <a:avLst/>
                  <a:gdLst>
                    <a:gd name="T0" fmla="*/ 0 w 950"/>
                    <a:gd name="T1" fmla="*/ 284 h 284"/>
                    <a:gd name="T2" fmla="*/ 950 w 950"/>
                    <a:gd name="T3" fmla="*/ 0 h 284"/>
                    <a:gd name="T4" fmla="*/ 0 60000 65536"/>
                    <a:gd name="T5" fmla="*/ 0 60000 65536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0" t="0" r="r" b="b"/>
                  <a:pathLst>
                    <a:path w="950" h="284">
                      <a:moveTo>
                        <a:pt x="0" y="284"/>
                      </a:moveTo>
                      <a:lnTo>
                        <a:pt x="950" y="0"/>
                      </a:lnTo>
                    </a:path>
                  </a:pathLst>
                </a:custGeom>
                <a:noFill/>
                <a:ln w="38100" cmpd="sng">
                  <a:solidFill>
                    <a:srgbClr val="FF0000"/>
                  </a:solidFill>
                  <a:round/>
                  <a:headEnd type="none" w="med" len="med"/>
                  <a:tailEnd type="stealth" w="lg" len="lg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231" name="Oval 63"/>
                <p:cNvSpPr>
                  <a:spLocks noChangeArrowheads="1"/>
                </p:cNvSpPr>
                <p:nvPr/>
              </p:nvSpPr>
              <p:spPr bwMode="auto">
                <a:xfrm>
                  <a:off x="1797" y="1970"/>
                  <a:ext cx="48" cy="48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569408" name="Text Box 64"/>
              <p:cNvSpPr txBox="1">
                <a:spLocks noChangeArrowheads="1"/>
              </p:cNvSpPr>
              <p:nvPr/>
            </p:nvSpPr>
            <p:spPr bwMode="auto">
              <a:xfrm>
                <a:off x="1573" y="1588"/>
                <a:ext cx="384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i="1" dirty="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b</a:t>
                </a:r>
                <a:endParaRPr lang="ru-RU" sz="4000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7229" name="Line 65"/>
              <p:cNvSpPr>
                <a:spLocks noChangeShapeType="1"/>
              </p:cNvSpPr>
              <p:nvPr/>
            </p:nvSpPr>
            <p:spPr bwMode="auto">
              <a:xfrm>
                <a:off x="1645" y="1632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569428" name="Group 84"/>
          <p:cNvGrpSpPr>
            <a:grpSpLocks/>
          </p:cNvGrpSpPr>
          <p:nvPr/>
        </p:nvGrpSpPr>
        <p:grpSpPr bwMode="auto">
          <a:xfrm>
            <a:off x="4648200" y="1311203"/>
            <a:ext cx="1193800" cy="777875"/>
            <a:chOff x="1680" y="3168"/>
            <a:chExt cx="752" cy="490"/>
          </a:xfrm>
        </p:grpSpPr>
        <p:sp>
          <p:nvSpPr>
            <p:cNvPr id="7220" name="Freeform 72"/>
            <p:cNvSpPr>
              <a:spLocks/>
            </p:cNvSpPr>
            <p:nvPr/>
          </p:nvSpPr>
          <p:spPr bwMode="auto">
            <a:xfrm>
              <a:off x="1722" y="3168"/>
              <a:ext cx="710" cy="204"/>
            </a:xfrm>
            <a:custGeom>
              <a:avLst/>
              <a:gdLst>
                <a:gd name="T0" fmla="*/ 0 w 710"/>
                <a:gd name="T1" fmla="*/ 204 h 204"/>
                <a:gd name="T2" fmla="*/ 710 w 710"/>
                <a:gd name="T3" fmla="*/ 0 h 20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10" h="204">
                  <a:moveTo>
                    <a:pt x="0" y="204"/>
                  </a:moveTo>
                  <a:lnTo>
                    <a:pt x="710" y="0"/>
                  </a:lnTo>
                </a:path>
              </a:pathLst>
            </a:custGeom>
            <a:noFill/>
            <a:ln w="38100" cmpd="sng">
              <a:solidFill>
                <a:srgbClr val="0066FF"/>
              </a:solidFill>
              <a:round/>
              <a:headEnd type="none" w="med" len="med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21" name="Oval 73"/>
            <p:cNvSpPr>
              <a:spLocks noChangeArrowheads="1"/>
            </p:cNvSpPr>
            <p:nvPr/>
          </p:nvSpPr>
          <p:spPr bwMode="auto">
            <a:xfrm>
              <a:off x="1680" y="3360"/>
              <a:ext cx="48" cy="48"/>
            </a:xfrm>
            <a:prstGeom prst="ellipse">
              <a:avLst/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7222" name="Group 83"/>
            <p:cNvGrpSpPr>
              <a:grpSpLocks/>
            </p:cNvGrpSpPr>
            <p:nvPr/>
          </p:nvGrpSpPr>
          <p:grpSpPr bwMode="auto">
            <a:xfrm>
              <a:off x="1968" y="3216"/>
              <a:ext cx="384" cy="442"/>
              <a:chOff x="2400" y="3024"/>
              <a:chExt cx="384" cy="442"/>
            </a:xfrm>
          </p:grpSpPr>
          <p:sp>
            <p:nvSpPr>
              <p:cNvPr id="569418" name="Text Box 74"/>
              <p:cNvSpPr txBox="1">
                <a:spLocks noChangeArrowheads="1"/>
              </p:cNvSpPr>
              <p:nvPr/>
            </p:nvSpPr>
            <p:spPr bwMode="auto">
              <a:xfrm>
                <a:off x="2400" y="3024"/>
                <a:ext cx="384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i="1" dirty="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c</a:t>
                </a:r>
                <a:endParaRPr lang="ru-RU" sz="4000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7224" name="Line 75"/>
              <p:cNvSpPr>
                <a:spLocks noChangeShapeType="1"/>
              </p:cNvSpPr>
              <p:nvPr/>
            </p:nvSpPr>
            <p:spPr bwMode="auto">
              <a:xfrm>
                <a:off x="2496" y="3168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569443" name="Group 99"/>
          <p:cNvGrpSpPr>
            <a:grpSpLocks/>
          </p:cNvGrpSpPr>
          <p:nvPr/>
        </p:nvGrpSpPr>
        <p:grpSpPr bwMode="auto">
          <a:xfrm>
            <a:off x="7036233" y="2135333"/>
            <a:ext cx="1447800" cy="746125"/>
            <a:chOff x="4608" y="1728"/>
            <a:chExt cx="912" cy="470"/>
          </a:xfrm>
        </p:grpSpPr>
        <p:sp>
          <p:nvSpPr>
            <p:cNvPr id="569430" name="Text Box 86"/>
            <p:cNvSpPr txBox="1">
              <a:spLocks noChangeArrowheads="1"/>
            </p:cNvSpPr>
            <p:nvPr/>
          </p:nvSpPr>
          <p:spPr bwMode="auto">
            <a:xfrm>
              <a:off x="4608" y="1728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4000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c</a:t>
              </a:r>
              <a:endParaRPr lang="ru-RU" sz="4000" i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endParaRPr>
            </a:p>
          </p:txBody>
        </p:sp>
        <p:sp>
          <p:nvSpPr>
            <p:cNvPr id="7209" name="Line 87"/>
            <p:cNvSpPr>
              <a:spLocks noChangeShapeType="1"/>
            </p:cNvSpPr>
            <p:nvPr/>
          </p:nvSpPr>
          <p:spPr bwMode="auto">
            <a:xfrm>
              <a:off x="4704" y="1862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10" name="Line 88"/>
            <p:cNvSpPr>
              <a:spLocks noChangeShapeType="1"/>
            </p:cNvSpPr>
            <p:nvPr/>
          </p:nvSpPr>
          <p:spPr bwMode="auto">
            <a:xfrm rot="16200000" flipV="1">
              <a:off x="4920" y="1981"/>
              <a:ext cx="240" cy="1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11" name="Line 89"/>
            <p:cNvSpPr>
              <a:spLocks noChangeShapeType="1"/>
            </p:cNvSpPr>
            <p:nvPr/>
          </p:nvSpPr>
          <p:spPr bwMode="auto">
            <a:xfrm rot="16200000" flipV="1">
              <a:off x="5016" y="1981"/>
              <a:ext cx="240" cy="1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69434" name="Text Box 90"/>
            <p:cNvSpPr txBox="1">
              <a:spLocks noChangeArrowheads="1"/>
            </p:cNvSpPr>
            <p:nvPr/>
          </p:nvSpPr>
          <p:spPr bwMode="auto">
            <a:xfrm>
              <a:off x="5136" y="1756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4000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a</a:t>
              </a:r>
              <a:endParaRPr lang="ru-RU" sz="4000" i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endParaRPr>
            </a:p>
          </p:txBody>
        </p:sp>
        <p:sp>
          <p:nvSpPr>
            <p:cNvPr id="7213" name="Line 91"/>
            <p:cNvSpPr>
              <a:spLocks noChangeShapeType="1"/>
            </p:cNvSpPr>
            <p:nvPr/>
          </p:nvSpPr>
          <p:spPr bwMode="auto">
            <a:xfrm>
              <a:off x="5232" y="1872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69444" name="Rectangle 100"/>
          <p:cNvSpPr>
            <a:spLocks noChangeArrowheads="1"/>
          </p:cNvSpPr>
          <p:nvPr/>
        </p:nvSpPr>
        <p:spPr bwMode="auto">
          <a:xfrm>
            <a:off x="336866" y="3999345"/>
            <a:ext cx="8410626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700" i="0" dirty="0" smtClean="0"/>
              <a:t>Коллинеарные векторы: </a:t>
            </a:r>
            <a:r>
              <a:rPr lang="ru-RU" sz="2700" i="1" u="sng" dirty="0" err="1" smtClean="0">
                <a:solidFill>
                  <a:srgbClr val="FF0000"/>
                </a:solidFill>
              </a:rPr>
              <a:t>сонаправленные</a:t>
            </a:r>
            <a:r>
              <a:rPr lang="ru-RU" sz="2700" i="0" dirty="0" smtClean="0">
                <a:solidFill>
                  <a:srgbClr val="FF0000"/>
                </a:solidFill>
              </a:rPr>
              <a:t> </a:t>
            </a:r>
            <a:r>
              <a:rPr lang="ru-RU" sz="2700" dirty="0" smtClean="0"/>
              <a:t>и</a:t>
            </a:r>
            <a:r>
              <a:rPr lang="ru-RU" sz="2700" dirty="0" smtClean="0">
                <a:solidFill>
                  <a:srgbClr val="FF0000"/>
                </a:solidFill>
              </a:rPr>
              <a:t> </a:t>
            </a:r>
            <a:r>
              <a:rPr lang="ru-RU" sz="2700" i="1" u="sng" dirty="0">
                <a:solidFill>
                  <a:srgbClr val="FF0000"/>
                </a:solidFill>
              </a:rPr>
              <a:t>противоположно </a:t>
            </a:r>
            <a:r>
              <a:rPr lang="ru-RU" sz="2700" i="1" u="sng" dirty="0" smtClean="0">
                <a:solidFill>
                  <a:srgbClr val="FF0000"/>
                </a:solidFill>
              </a:rPr>
              <a:t> направленные </a:t>
            </a:r>
            <a:endParaRPr lang="ru-RU" sz="2700" i="1" u="sng" dirty="0">
              <a:solidFill>
                <a:srgbClr val="FF0000"/>
              </a:solidFill>
            </a:endParaRPr>
          </a:p>
        </p:txBody>
      </p:sp>
      <p:grpSp>
        <p:nvGrpSpPr>
          <p:cNvPr id="569446" name="Group 102"/>
          <p:cNvGrpSpPr>
            <a:grpSpLocks/>
          </p:cNvGrpSpPr>
          <p:nvPr/>
        </p:nvGrpSpPr>
        <p:grpSpPr bwMode="auto">
          <a:xfrm>
            <a:off x="1684337" y="5799137"/>
            <a:ext cx="1447800" cy="746125"/>
            <a:chOff x="4608" y="1728"/>
            <a:chExt cx="912" cy="470"/>
          </a:xfrm>
        </p:grpSpPr>
        <p:sp>
          <p:nvSpPr>
            <p:cNvPr id="569447" name="Text Box 103"/>
            <p:cNvSpPr txBox="1">
              <a:spLocks noChangeArrowheads="1"/>
            </p:cNvSpPr>
            <p:nvPr/>
          </p:nvSpPr>
          <p:spPr bwMode="auto">
            <a:xfrm>
              <a:off x="4608" y="1728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4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0</a:t>
              </a:r>
            </a:p>
          </p:txBody>
        </p:sp>
        <p:sp>
          <p:nvSpPr>
            <p:cNvPr id="7197" name="Line 104"/>
            <p:cNvSpPr>
              <a:spLocks noChangeShapeType="1"/>
            </p:cNvSpPr>
            <p:nvPr/>
          </p:nvSpPr>
          <p:spPr bwMode="auto">
            <a:xfrm>
              <a:off x="4680" y="1804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98" name="Line 105"/>
            <p:cNvSpPr>
              <a:spLocks noChangeShapeType="1"/>
            </p:cNvSpPr>
            <p:nvPr/>
          </p:nvSpPr>
          <p:spPr bwMode="auto">
            <a:xfrm rot="16200000" flipV="1">
              <a:off x="4920" y="1981"/>
              <a:ext cx="240" cy="1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99" name="Line 106"/>
            <p:cNvSpPr>
              <a:spLocks noChangeShapeType="1"/>
            </p:cNvSpPr>
            <p:nvPr/>
          </p:nvSpPr>
          <p:spPr bwMode="auto">
            <a:xfrm rot="16200000" flipV="1">
              <a:off x="5016" y="1981"/>
              <a:ext cx="240" cy="1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69451" name="Text Box 107"/>
            <p:cNvSpPr txBox="1">
              <a:spLocks noChangeArrowheads="1"/>
            </p:cNvSpPr>
            <p:nvPr/>
          </p:nvSpPr>
          <p:spPr bwMode="auto">
            <a:xfrm>
              <a:off x="5136" y="1756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4000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a</a:t>
              </a:r>
              <a:endParaRPr lang="ru-RU" sz="4000" i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endParaRPr>
            </a:p>
          </p:txBody>
        </p:sp>
        <p:sp>
          <p:nvSpPr>
            <p:cNvPr id="7201" name="Line 108"/>
            <p:cNvSpPr>
              <a:spLocks noChangeShapeType="1"/>
            </p:cNvSpPr>
            <p:nvPr/>
          </p:nvSpPr>
          <p:spPr bwMode="auto">
            <a:xfrm>
              <a:off x="5232" y="1872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69453" name="Group 109"/>
          <p:cNvGrpSpPr>
            <a:grpSpLocks/>
          </p:cNvGrpSpPr>
          <p:nvPr/>
        </p:nvGrpSpPr>
        <p:grpSpPr bwMode="auto">
          <a:xfrm>
            <a:off x="5892946" y="5770937"/>
            <a:ext cx="1447800" cy="746125"/>
            <a:chOff x="4608" y="1728"/>
            <a:chExt cx="912" cy="470"/>
          </a:xfrm>
        </p:grpSpPr>
        <p:sp>
          <p:nvSpPr>
            <p:cNvPr id="569454" name="Text Box 110"/>
            <p:cNvSpPr txBox="1">
              <a:spLocks noChangeArrowheads="1"/>
            </p:cNvSpPr>
            <p:nvPr/>
          </p:nvSpPr>
          <p:spPr bwMode="auto">
            <a:xfrm>
              <a:off x="4608" y="1728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4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0</a:t>
              </a:r>
            </a:p>
          </p:txBody>
        </p:sp>
        <p:sp>
          <p:nvSpPr>
            <p:cNvPr id="7191" name="Line 111"/>
            <p:cNvSpPr>
              <a:spLocks noChangeShapeType="1"/>
            </p:cNvSpPr>
            <p:nvPr/>
          </p:nvSpPr>
          <p:spPr bwMode="auto">
            <a:xfrm>
              <a:off x="4704" y="1804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92" name="Line 112"/>
            <p:cNvSpPr>
              <a:spLocks noChangeShapeType="1"/>
            </p:cNvSpPr>
            <p:nvPr/>
          </p:nvSpPr>
          <p:spPr bwMode="auto">
            <a:xfrm rot="16200000" flipV="1">
              <a:off x="4920" y="1981"/>
              <a:ext cx="240" cy="1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93" name="Line 113"/>
            <p:cNvSpPr>
              <a:spLocks noChangeShapeType="1"/>
            </p:cNvSpPr>
            <p:nvPr/>
          </p:nvSpPr>
          <p:spPr bwMode="auto">
            <a:xfrm rot="16200000" flipV="1">
              <a:off x="5016" y="1981"/>
              <a:ext cx="240" cy="1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69458" name="Text Box 114"/>
            <p:cNvSpPr txBox="1">
              <a:spLocks noChangeArrowheads="1"/>
            </p:cNvSpPr>
            <p:nvPr/>
          </p:nvSpPr>
          <p:spPr bwMode="auto">
            <a:xfrm>
              <a:off x="5136" y="1756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4000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c</a:t>
              </a:r>
              <a:endParaRPr lang="ru-RU" sz="4000" i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endParaRPr>
            </a:p>
          </p:txBody>
        </p:sp>
        <p:sp>
          <p:nvSpPr>
            <p:cNvPr id="7195" name="Line 115"/>
            <p:cNvSpPr>
              <a:spLocks noChangeShapeType="1"/>
            </p:cNvSpPr>
            <p:nvPr/>
          </p:nvSpPr>
          <p:spPr bwMode="auto">
            <a:xfrm>
              <a:off x="5232" y="1872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69460" name="Group 116"/>
          <p:cNvGrpSpPr>
            <a:grpSpLocks/>
          </p:cNvGrpSpPr>
          <p:nvPr/>
        </p:nvGrpSpPr>
        <p:grpSpPr bwMode="auto">
          <a:xfrm>
            <a:off x="3830132" y="5776911"/>
            <a:ext cx="1447800" cy="746125"/>
            <a:chOff x="3840" y="2698"/>
            <a:chExt cx="912" cy="470"/>
          </a:xfrm>
        </p:grpSpPr>
        <p:sp>
          <p:nvSpPr>
            <p:cNvPr id="569461" name="Text Box 117"/>
            <p:cNvSpPr txBox="1">
              <a:spLocks noChangeArrowheads="1"/>
            </p:cNvSpPr>
            <p:nvPr/>
          </p:nvSpPr>
          <p:spPr bwMode="auto">
            <a:xfrm>
              <a:off x="3840" y="2698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4000" dirty="0" smtClean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0</a:t>
              </a:r>
              <a:endParaRPr lang="ru-RU" sz="4000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endParaRPr>
            </a:p>
          </p:txBody>
        </p:sp>
        <p:sp>
          <p:nvSpPr>
            <p:cNvPr id="7185" name="Line 118"/>
            <p:cNvSpPr>
              <a:spLocks noChangeShapeType="1"/>
            </p:cNvSpPr>
            <p:nvPr/>
          </p:nvSpPr>
          <p:spPr bwMode="auto">
            <a:xfrm>
              <a:off x="3921" y="2768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86" name="Line 119"/>
            <p:cNvSpPr>
              <a:spLocks noChangeShapeType="1"/>
            </p:cNvSpPr>
            <p:nvPr/>
          </p:nvSpPr>
          <p:spPr bwMode="auto">
            <a:xfrm rot="16200000" flipV="1">
              <a:off x="4152" y="2951"/>
              <a:ext cx="240" cy="1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87" name="Line 120"/>
            <p:cNvSpPr>
              <a:spLocks noChangeShapeType="1"/>
            </p:cNvSpPr>
            <p:nvPr/>
          </p:nvSpPr>
          <p:spPr bwMode="auto">
            <a:xfrm rot="16200000" flipV="1">
              <a:off x="4248" y="2951"/>
              <a:ext cx="240" cy="1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69465" name="Text Box 121"/>
            <p:cNvSpPr txBox="1">
              <a:spLocks noChangeArrowheads="1"/>
            </p:cNvSpPr>
            <p:nvPr/>
          </p:nvSpPr>
          <p:spPr bwMode="auto">
            <a:xfrm>
              <a:off x="4368" y="2726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4000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b</a:t>
              </a:r>
              <a:endParaRPr lang="ru-RU" sz="4000" i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endParaRPr>
            </a:p>
          </p:txBody>
        </p:sp>
        <p:sp>
          <p:nvSpPr>
            <p:cNvPr id="7189" name="Line 122"/>
            <p:cNvSpPr>
              <a:spLocks noChangeShapeType="1"/>
            </p:cNvSpPr>
            <p:nvPr/>
          </p:nvSpPr>
          <p:spPr bwMode="auto">
            <a:xfrm>
              <a:off x="4464" y="2774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69467" name="Rectangle 123"/>
          <p:cNvSpPr>
            <a:spLocks noChangeArrowheads="1"/>
          </p:cNvSpPr>
          <p:nvPr/>
        </p:nvSpPr>
        <p:spPr bwMode="auto">
          <a:xfrm>
            <a:off x="304800" y="4941168"/>
            <a:ext cx="8731696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600" i="0" dirty="0" smtClean="0"/>
              <a:t>Нулевой </a:t>
            </a:r>
            <a:r>
              <a:rPr lang="ru-RU" sz="2600" i="0" dirty="0"/>
              <a:t>вектор </a:t>
            </a:r>
            <a:r>
              <a:rPr lang="ru-RU" sz="2600" b="0" i="0" dirty="0"/>
              <a:t>считается </a:t>
            </a:r>
            <a:r>
              <a:rPr lang="ru-RU" sz="2600" b="0" i="0" dirty="0" smtClean="0"/>
              <a:t>коллинеарным (</a:t>
            </a:r>
            <a:r>
              <a:rPr lang="ru-RU" sz="2600" b="0" i="0" dirty="0" err="1" smtClean="0"/>
              <a:t>сонаправленным</a:t>
            </a:r>
            <a:r>
              <a:rPr lang="ru-RU" sz="2600" b="0" i="0" dirty="0" smtClean="0"/>
              <a:t>)  с </a:t>
            </a:r>
            <a:r>
              <a:rPr lang="ru-RU" sz="2600" b="0" i="0" dirty="0"/>
              <a:t>любым вектором.</a:t>
            </a:r>
            <a:endParaRPr lang="ru-RU" sz="2600" i="0" dirty="0">
              <a:solidFill>
                <a:srgbClr val="FF0000"/>
              </a:solidFill>
            </a:endParaRPr>
          </a:p>
        </p:txBody>
      </p:sp>
      <p:grpSp>
        <p:nvGrpSpPr>
          <p:cNvPr id="76" name="Group 56"/>
          <p:cNvGrpSpPr>
            <a:grpSpLocks/>
          </p:cNvGrpSpPr>
          <p:nvPr/>
        </p:nvGrpSpPr>
        <p:grpSpPr bwMode="auto">
          <a:xfrm>
            <a:off x="7049294" y="1361499"/>
            <a:ext cx="1447800" cy="746125"/>
            <a:chOff x="4368" y="2064"/>
            <a:chExt cx="912" cy="470"/>
          </a:xfrm>
        </p:grpSpPr>
        <p:sp>
          <p:nvSpPr>
            <p:cNvPr id="77" name="Text Box 37"/>
            <p:cNvSpPr txBox="1">
              <a:spLocks noChangeArrowheads="1"/>
            </p:cNvSpPr>
            <p:nvPr/>
          </p:nvSpPr>
          <p:spPr bwMode="auto">
            <a:xfrm>
              <a:off x="4896" y="2092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4000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b</a:t>
              </a:r>
              <a:endParaRPr lang="ru-RU" sz="4000" i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endParaRPr>
            </a:p>
          </p:txBody>
        </p:sp>
        <p:sp>
          <p:nvSpPr>
            <p:cNvPr id="78" name="Text Box 33"/>
            <p:cNvSpPr txBox="1">
              <a:spLocks noChangeArrowheads="1"/>
            </p:cNvSpPr>
            <p:nvPr/>
          </p:nvSpPr>
          <p:spPr bwMode="auto">
            <a:xfrm>
              <a:off x="4368" y="2064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4000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a</a:t>
              </a:r>
              <a:endParaRPr lang="ru-RU" sz="4000" i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endParaRPr>
            </a:p>
          </p:txBody>
        </p:sp>
        <p:sp>
          <p:nvSpPr>
            <p:cNvPr id="79" name="Line 34"/>
            <p:cNvSpPr>
              <a:spLocks noChangeShapeType="1"/>
            </p:cNvSpPr>
            <p:nvPr/>
          </p:nvSpPr>
          <p:spPr bwMode="auto">
            <a:xfrm>
              <a:off x="4464" y="2198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0" name="Line 35"/>
            <p:cNvSpPr>
              <a:spLocks noChangeShapeType="1"/>
            </p:cNvSpPr>
            <p:nvPr/>
          </p:nvSpPr>
          <p:spPr bwMode="auto">
            <a:xfrm rot="16200000" flipV="1">
              <a:off x="4680" y="2317"/>
              <a:ext cx="240" cy="1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1" name="Line 36"/>
            <p:cNvSpPr>
              <a:spLocks noChangeShapeType="1"/>
            </p:cNvSpPr>
            <p:nvPr/>
          </p:nvSpPr>
          <p:spPr bwMode="auto">
            <a:xfrm rot="16200000" flipV="1">
              <a:off x="4776" y="2317"/>
              <a:ext cx="240" cy="1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" name="Line 38"/>
            <p:cNvSpPr>
              <a:spLocks noChangeShapeType="1"/>
            </p:cNvSpPr>
            <p:nvPr/>
          </p:nvSpPr>
          <p:spPr bwMode="auto">
            <a:xfrm>
              <a:off x="4992" y="2140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3" name="Group 57"/>
          <p:cNvGrpSpPr>
            <a:grpSpLocks/>
          </p:cNvGrpSpPr>
          <p:nvPr/>
        </p:nvGrpSpPr>
        <p:grpSpPr bwMode="auto">
          <a:xfrm>
            <a:off x="7095115" y="2933700"/>
            <a:ext cx="1447800" cy="746125"/>
            <a:chOff x="4368" y="2544"/>
            <a:chExt cx="912" cy="470"/>
          </a:xfrm>
        </p:grpSpPr>
        <p:sp>
          <p:nvSpPr>
            <p:cNvPr id="84" name="Text Box 51"/>
            <p:cNvSpPr txBox="1">
              <a:spLocks noChangeArrowheads="1"/>
            </p:cNvSpPr>
            <p:nvPr/>
          </p:nvSpPr>
          <p:spPr bwMode="auto">
            <a:xfrm>
              <a:off x="4896" y="2572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4000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b</a:t>
              </a:r>
              <a:endParaRPr lang="ru-RU" sz="4000" i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endParaRPr>
            </a:p>
          </p:txBody>
        </p:sp>
        <p:sp>
          <p:nvSpPr>
            <p:cNvPr id="85" name="Text Box 47"/>
            <p:cNvSpPr txBox="1">
              <a:spLocks noChangeArrowheads="1"/>
            </p:cNvSpPr>
            <p:nvPr/>
          </p:nvSpPr>
          <p:spPr bwMode="auto">
            <a:xfrm>
              <a:off x="4368" y="2544"/>
              <a:ext cx="38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4000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c</a:t>
              </a:r>
              <a:endParaRPr lang="ru-RU" sz="4000" i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endParaRPr>
            </a:p>
          </p:txBody>
        </p:sp>
        <p:sp>
          <p:nvSpPr>
            <p:cNvPr id="86" name="Line 48"/>
            <p:cNvSpPr>
              <a:spLocks noChangeShapeType="1"/>
            </p:cNvSpPr>
            <p:nvPr/>
          </p:nvSpPr>
          <p:spPr bwMode="auto">
            <a:xfrm>
              <a:off x="4464" y="2678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7" name="Line 49"/>
            <p:cNvSpPr>
              <a:spLocks noChangeShapeType="1"/>
            </p:cNvSpPr>
            <p:nvPr/>
          </p:nvSpPr>
          <p:spPr bwMode="auto">
            <a:xfrm rot="16200000" flipV="1">
              <a:off x="4680" y="2797"/>
              <a:ext cx="240" cy="1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8" name="Line 52"/>
            <p:cNvSpPr>
              <a:spLocks noChangeShapeType="1"/>
            </p:cNvSpPr>
            <p:nvPr/>
          </p:nvSpPr>
          <p:spPr bwMode="auto">
            <a:xfrm>
              <a:off x="4992" y="2620"/>
              <a:ext cx="240" cy="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9" name="Line 55"/>
            <p:cNvSpPr>
              <a:spLocks noChangeShapeType="1"/>
            </p:cNvSpPr>
            <p:nvPr/>
          </p:nvSpPr>
          <p:spPr bwMode="auto">
            <a:xfrm rot="16200000" flipV="1">
              <a:off x="4777" y="2807"/>
              <a:ext cx="240" cy="1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 type="stealth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Овал 1"/>
          <p:cNvSpPr/>
          <p:nvPr/>
        </p:nvSpPr>
        <p:spPr>
          <a:xfrm>
            <a:off x="4653136" y="3203726"/>
            <a:ext cx="111817" cy="113181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50"/>
              </a:solidFill>
            </a:endParaRPr>
          </a:p>
        </p:txBody>
      </p:sp>
      <p:sp>
        <p:nvSpPr>
          <p:cNvPr id="91" name="Text Box 33"/>
          <p:cNvSpPr txBox="1">
            <a:spLocks noChangeArrowheads="1"/>
          </p:cNvSpPr>
          <p:nvPr/>
        </p:nvSpPr>
        <p:spPr bwMode="auto">
          <a:xfrm>
            <a:off x="4764953" y="3054350"/>
            <a:ext cx="609600" cy="704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000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0</a:t>
            </a:r>
            <a:endParaRPr lang="ru-RU" sz="4000" dirty="0">
              <a:solidFill>
                <a:srgbClr val="3333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92" name="Line 38"/>
          <p:cNvSpPr>
            <a:spLocks noChangeShapeType="1"/>
          </p:cNvSpPr>
          <p:nvPr/>
        </p:nvSpPr>
        <p:spPr bwMode="auto">
          <a:xfrm>
            <a:off x="4879831" y="3145344"/>
            <a:ext cx="381000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286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694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694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69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5694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5694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569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694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694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69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5694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750" fill="hold"/>
                                        <p:tgtEl>
                                          <p:spTgt spid="5694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750"/>
                                        <p:tgtEl>
                                          <p:spTgt spid="569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50"/>
                            </p:stCondLst>
                            <p:childTnLst>
                              <p:par>
                                <p:cTn id="6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750" fill="hold"/>
                                        <p:tgtEl>
                                          <p:spTgt spid="569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750" fill="hold"/>
                                        <p:tgtEl>
                                          <p:spTgt spid="569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750"/>
                                        <p:tgtEl>
                                          <p:spTgt spid="56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750" fill="hold"/>
                                        <p:tgtEl>
                                          <p:spTgt spid="5694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750" fill="hold"/>
                                        <p:tgtEl>
                                          <p:spTgt spid="5694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750"/>
                                        <p:tgtEl>
                                          <p:spTgt spid="569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9444" grpId="0"/>
      <p:bldP spid="569467" grpId="0"/>
      <p:bldP spid="2" grpId="0" animBg="1"/>
      <p:bldP spid="91" grpId="0"/>
      <p:bldP spid="9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728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592555"/>
            <a:ext cx="80648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700" i="1" dirty="0">
                <a:solidFill>
                  <a:srgbClr val="FF0000"/>
                </a:solidFill>
              </a:rPr>
              <a:t>Определение </a:t>
            </a:r>
            <a:r>
              <a:rPr lang="ru-RU" sz="2700" i="1" dirty="0" smtClean="0">
                <a:solidFill>
                  <a:srgbClr val="FF0000"/>
                </a:solidFill>
              </a:rPr>
              <a:t>5.</a:t>
            </a:r>
            <a:endParaRPr lang="ru-RU" sz="2700" dirty="0" smtClean="0"/>
          </a:p>
          <a:p>
            <a:pPr>
              <a:defRPr/>
            </a:pPr>
            <a:r>
              <a:rPr lang="ru-RU" sz="2700" dirty="0" smtClean="0"/>
              <a:t>Векторы </a:t>
            </a:r>
            <a:r>
              <a:rPr lang="ru-RU" sz="2700" dirty="0"/>
              <a:t>называются </a:t>
            </a:r>
            <a:r>
              <a:rPr lang="ru-RU" sz="2700" i="1" u="sng" dirty="0">
                <a:solidFill>
                  <a:srgbClr val="FF0000"/>
                </a:solidFill>
              </a:rPr>
              <a:t>равными</a:t>
            </a:r>
            <a:r>
              <a:rPr lang="ru-RU" sz="2700" dirty="0"/>
              <a:t>,</a:t>
            </a:r>
            <a:r>
              <a:rPr lang="ru-RU" sz="27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2700" dirty="0" smtClean="0"/>
              <a:t>если :</a:t>
            </a:r>
          </a:p>
          <a:p>
            <a:pPr>
              <a:defRPr/>
            </a:pPr>
            <a:r>
              <a:rPr lang="ru-RU" sz="2700" dirty="0" smtClean="0"/>
              <a:t>1) они </a:t>
            </a:r>
            <a:r>
              <a:rPr lang="ru-RU" sz="2700" dirty="0" err="1"/>
              <a:t>сонаправлены</a:t>
            </a:r>
            <a:r>
              <a:rPr lang="ru-RU" sz="2700" dirty="0"/>
              <a:t> </a:t>
            </a:r>
            <a:endParaRPr lang="ru-RU" sz="2700" dirty="0" smtClean="0"/>
          </a:p>
          <a:p>
            <a:pPr>
              <a:defRPr/>
            </a:pPr>
            <a:r>
              <a:rPr lang="ru-RU" sz="2700" dirty="0" smtClean="0"/>
              <a:t>2) длины их равны</a:t>
            </a:r>
            <a:r>
              <a:rPr lang="ru-RU" sz="2700" dirty="0"/>
              <a:t>.</a:t>
            </a:r>
          </a:p>
        </p:txBody>
      </p:sp>
      <p:sp>
        <p:nvSpPr>
          <p:cNvPr id="4" name="Freeform 67"/>
          <p:cNvSpPr>
            <a:spLocks/>
          </p:cNvSpPr>
          <p:nvPr/>
        </p:nvSpPr>
        <p:spPr bwMode="auto">
          <a:xfrm>
            <a:off x="683568" y="2221277"/>
            <a:ext cx="6146901" cy="1814945"/>
          </a:xfrm>
          <a:custGeom>
            <a:avLst/>
            <a:gdLst>
              <a:gd name="T0" fmla="*/ 0 w 3856"/>
              <a:gd name="T1" fmla="*/ 1854200 h 1168"/>
              <a:gd name="T2" fmla="*/ 6121400 w 3856"/>
              <a:gd name="T3" fmla="*/ 0 h 1168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3856" h="1168">
                <a:moveTo>
                  <a:pt x="0" y="1168"/>
                </a:moveTo>
                <a:lnTo>
                  <a:pt x="3856" y="0"/>
                </a:lnTo>
              </a:path>
            </a:pathLst>
          </a:custGeom>
          <a:noFill/>
          <a:ln w="9525">
            <a:solidFill>
              <a:srgbClr val="B2B2B2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5" name="Group 101"/>
          <p:cNvGrpSpPr>
            <a:grpSpLocks/>
          </p:cNvGrpSpPr>
          <p:nvPr/>
        </p:nvGrpSpPr>
        <p:grpSpPr bwMode="auto">
          <a:xfrm>
            <a:off x="1050995" y="2862592"/>
            <a:ext cx="3063875" cy="2155223"/>
            <a:chOff x="604" y="2037"/>
            <a:chExt cx="1930" cy="1352"/>
          </a:xfrm>
        </p:grpSpPr>
        <p:grpSp>
          <p:nvGrpSpPr>
            <p:cNvPr id="6" name="Group 70"/>
            <p:cNvGrpSpPr>
              <a:grpSpLocks/>
            </p:cNvGrpSpPr>
            <p:nvPr/>
          </p:nvGrpSpPr>
          <p:grpSpPr bwMode="auto">
            <a:xfrm>
              <a:off x="960" y="2748"/>
              <a:ext cx="1574" cy="641"/>
              <a:chOff x="960" y="2412"/>
              <a:chExt cx="1574" cy="641"/>
            </a:xfrm>
          </p:grpSpPr>
          <p:sp>
            <p:nvSpPr>
              <p:cNvPr id="14" name="Oval 32"/>
              <p:cNvSpPr>
                <a:spLocks noChangeArrowheads="1"/>
              </p:cNvSpPr>
              <p:nvPr/>
            </p:nvSpPr>
            <p:spPr bwMode="auto">
              <a:xfrm>
                <a:off x="960" y="2832"/>
                <a:ext cx="48" cy="4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5" name="Text Box 33"/>
              <p:cNvSpPr txBox="1">
                <a:spLocks noChangeArrowheads="1"/>
              </p:cNvSpPr>
              <p:nvPr/>
            </p:nvSpPr>
            <p:spPr bwMode="auto">
              <a:xfrm>
                <a:off x="1611" y="2611"/>
                <a:ext cx="384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i="1" dirty="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a</a:t>
                </a:r>
                <a:endParaRPr lang="ru-RU" sz="4000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16" name="Line 39"/>
              <p:cNvSpPr>
                <a:spLocks noChangeShapeType="1"/>
              </p:cNvSpPr>
              <p:nvPr/>
            </p:nvSpPr>
            <p:spPr bwMode="auto">
              <a:xfrm>
                <a:off x="1683" y="2742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" name="Freeform 31"/>
              <p:cNvSpPr>
                <a:spLocks/>
              </p:cNvSpPr>
              <p:nvPr/>
            </p:nvSpPr>
            <p:spPr bwMode="auto">
              <a:xfrm>
                <a:off x="1008" y="2412"/>
                <a:ext cx="1526" cy="444"/>
              </a:xfrm>
              <a:custGeom>
                <a:avLst/>
                <a:gdLst>
                  <a:gd name="T0" fmla="*/ 0 w 1526"/>
                  <a:gd name="T1" fmla="*/ 444 h 444"/>
                  <a:gd name="T2" fmla="*/ 1526 w 1526"/>
                  <a:gd name="T3" fmla="*/ 0 h 444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526" h="444">
                    <a:moveTo>
                      <a:pt x="0" y="444"/>
                    </a:moveTo>
                    <a:lnTo>
                      <a:pt x="1526" y="0"/>
                    </a:lnTo>
                  </a:path>
                </a:pathLst>
              </a:custGeom>
              <a:noFill/>
              <a:ln w="38100" cmpd="sng">
                <a:solidFill>
                  <a:srgbClr val="FF0000"/>
                </a:solidFill>
                <a:round/>
                <a:headEnd type="none" w="med" len="med"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" name="Group 69"/>
            <p:cNvGrpSpPr>
              <a:grpSpLocks/>
            </p:cNvGrpSpPr>
            <p:nvPr/>
          </p:nvGrpSpPr>
          <p:grpSpPr bwMode="auto">
            <a:xfrm>
              <a:off x="604" y="2037"/>
              <a:ext cx="1593" cy="656"/>
              <a:chOff x="604" y="1701"/>
              <a:chExt cx="1593" cy="656"/>
            </a:xfrm>
          </p:grpSpPr>
          <p:grpSp>
            <p:nvGrpSpPr>
              <p:cNvPr id="8" name="Group 66"/>
              <p:cNvGrpSpPr>
                <a:grpSpLocks/>
              </p:cNvGrpSpPr>
              <p:nvPr/>
            </p:nvGrpSpPr>
            <p:grpSpPr bwMode="auto">
              <a:xfrm>
                <a:off x="604" y="1858"/>
                <a:ext cx="1593" cy="499"/>
                <a:chOff x="252" y="1970"/>
                <a:chExt cx="1593" cy="499"/>
              </a:xfrm>
            </p:grpSpPr>
            <p:sp>
              <p:nvSpPr>
                <p:cNvPr id="11" name="Freeform 62"/>
                <p:cNvSpPr>
                  <a:spLocks/>
                </p:cNvSpPr>
                <p:nvPr/>
              </p:nvSpPr>
              <p:spPr bwMode="auto">
                <a:xfrm rot="10800000">
                  <a:off x="252" y="2005"/>
                  <a:ext cx="1584" cy="464"/>
                </a:xfrm>
                <a:custGeom>
                  <a:avLst/>
                  <a:gdLst>
                    <a:gd name="T0" fmla="*/ 0 w 950"/>
                    <a:gd name="T1" fmla="*/ 284 h 284"/>
                    <a:gd name="T2" fmla="*/ 950 w 950"/>
                    <a:gd name="T3" fmla="*/ 0 h 284"/>
                    <a:gd name="T4" fmla="*/ 0 60000 65536"/>
                    <a:gd name="T5" fmla="*/ 0 60000 65536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0" t="0" r="r" b="b"/>
                  <a:pathLst>
                    <a:path w="950" h="284">
                      <a:moveTo>
                        <a:pt x="0" y="284"/>
                      </a:moveTo>
                      <a:lnTo>
                        <a:pt x="950" y="0"/>
                      </a:lnTo>
                    </a:path>
                  </a:pathLst>
                </a:custGeom>
                <a:noFill/>
                <a:ln w="38100" cmpd="sng">
                  <a:solidFill>
                    <a:srgbClr val="FF0000"/>
                  </a:solidFill>
                  <a:round/>
                  <a:headEnd type="none" w="med" len="med"/>
                  <a:tailEnd type="stealth" w="lg" len="lg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ru-RU" dirty="0" smtClean="0"/>
                    <a:t>                    </a:t>
                  </a:r>
                  <a:endParaRPr lang="ru-RU" dirty="0"/>
                </a:p>
              </p:txBody>
            </p:sp>
            <p:sp>
              <p:nvSpPr>
                <p:cNvPr id="12" name="Oval 63"/>
                <p:cNvSpPr>
                  <a:spLocks noChangeArrowheads="1"/>
                </p:cNvSpPr>
                <p:nvPr/>
              </p:nvSpPr>
              <p:spPr bwMode="auto">
                <a:xfrm>
                  <a:off x="1797" y="1970"/>
                  <a:ext cx="48" cy="48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9" name="Text Box 64"/>
              <p:cNvSpPr txBox="1">
                <a:spLocks noChangeArrowheads="1"/>
              </p:cNvSpPr>
              <p:nvPr/>
            </p:nvSpPr>
            <p:spPr bwMode="auto">
              <a:xfrm>
                <a:off x="1259" y="1701"/>
                <a:ext cx="384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i="1" dirty="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b</a:t>
                </a:r>
                <a:endParaRPr lang="ru-RU" sz="4000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10" name="Line 65"/>
              <p:cNvSpPr>
                <a:spLocks noChangeShapeType="1"/>
              </p:cNvSpPr>
              <p:nvPr/>
            </p:nvSpPr>
            <p:spPr bwMode="auto">
              <a:xfrm>
                <a:off x="1331" y="1746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17" name="Group 84"/>
          <p:cNvGrpSpPr>
            <a:grpSpLocks/>
          </p:cNvGrpSpPr>
          <p:nvPr/>
        </p:nvGrpSpPr>
        <p:grpSpPr bwMode="auto">
          <a:xfrm>
            <a:off x="4235057" y="2285995"/>
            <a:ext cx="2403976" cy="1029125"/>
            <a:chOff x="1701" y="3168"/>
            <a:chExt cx="731" cy="312"/>
          </a:xfrm>
        </p:grpSpPr>
        <p:sp>
          <p:nvSpPr>
            <p:cNvPr id="18" name="Freeform 72"/>
            <p:cNvSpPr>
              <a:spLocks/>
            </p:cNvSpPr>
            <p:nvPr/>
          </p:nvSpPr>
          <p:spPr bwMode="auto">
            <a:xfrm>
              <a:off x="1722" y="3168"/>
              <a:ext cx="710" cy="204"/>
            </a:xfrm>
            <a:custGeom>
              <a:avLst/>
              <a:gdLst>
                <a:gd name="T0" fmla="*/ 0 w 710"/>
                <a:gd name="T1" fmla="*/ 204 h 204"/>
                <a:gd name="T2" fmla="*/ 710 w 710"/>
                <a:gd name="T3" fmla="*/ 0 h 20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710" h="204">
                  <a:moveTo>
                    <a:pt x="0" y="204"/>
                  </a:moveTo>
                  <a:lnTo>
                    <a:pt x="710" y="0"/>
                  </a:lnTo>
                </a:path>
              </a:pathLst>
            </a:custGeom>
            <a:noFill/>
            <a:ln w="38100" cmpd="sng">
              <a:solidFill>
                <a:srgbClr val="0066FF"/>
              </a:solidFill>
              <a:round/>
              <a:headEnd type="none" w="med" len="med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Oval 73"/>
            <p:cNvSpPr>
              <a:spLocks noChangeArrowheads="1"/>
            </p:cNvSpPr>
            <p:nvPr/>
          </p:nvSpPr>
          <p:spPr bwMode="auto">
            <a:xfrm>
              <a:off x="1701" y="3360"/>
              <a:ext cx="21" cy="24"/>
            </a:xfrm>
            <a:prstGeom prst="ellipse">
              <a:avLst/>
            </a:pr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20" name="Group 83"/>
            <p:cNvGrpSpPr>
              <a:grpSpLocks/>
            </p:cNvGrpSpPr>
            <p:nvPr/>
          </p:nvGrpSpPr>
          <p:grpSpPr bwMode="auto">
            <a:xfrm>
              <a:off x="1981" y="3265"/>
              <a:ext cx="176" cy="215"/>
              <a:chOff x="2413" y="3073"/>
              <a:chExt cx="176" cy="215"/>
            </a:xfrm>
          </p:grpSpPr>
          <p:sp>
            <p:nvSpPr>
              <p:cNvPr id="21" name="Text Box 74"/>
              <p:cNvSpPr txBox="1">
                <a:spLocks noChangeArrowheads="1"/>
              </p:cNvSpPr>
              <p:nvPr/>
            </p:nvSpPr>
            <p:spPr bwMode="auto">
              <a:xfrm>
                <a:off x="2413" y="3073"/>
                <a:ext cx="176" cy="21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sz="4000" i="1" dirty="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c</a:t>
                </a:r>
                <a:endParaRPr lang="ru-RU" sz="4000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22" name="Line 75"/>
              <p:cNvSpPr>
                <a:spLocks noChangeShapeType="1"/>
              </p:cNvSpPr>
              <p:nvPr/>
            </p:nvSpPr>
            <p:spPr bwMode="auto">
              <a:xfrm>
                <a:off x="2429" y="3131"/>
                <a:ext cx="16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23" name="Freeform 68"/>
          <p:cNvSpPr>
            <a:spLocks/>
          </p:cNvSpPr>
          <p:nvPr/>
        </p:nvSpPr>
        <p:spPr bwMode="auto">
          <a:xfrm>
            <a:off x="899592" y="3080396"/>
            <a:ext cx="6121400" cy="1854200"/>
          </a:xfrm>
          <a:custGeom>
            <a:avLst/>
            <a:gdLst>
              <a:gd name="T0" fmla="*/ 0 w 3856"/>
              <a:gd name="T1" fmla="*/ 1854200 h 1168"/>
              <a:gd name="T2" fmla="*/ 6121400 w 3856"/>
              <a:gd name="T3" fmla="*/ 0 h 1168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3856" h="1168">
                <a:moveTo>
                  <a:pt x="0" y="1168"/>
                </a:moveTo>
                <a:lnTo>
                  <a:pt x="3856" y="0"/>
                </a:lnTo>
              </a:path>
            </a:pathLst>
          </a:custGeom>
          <a:noFill/>
          <a:ln w="9525">
            <a:solidFill>
              <a:srgbClr val="B2B2B2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5414465" y="3703752"/>
                <a:ext cx="244913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4800" i="1" smtClean="0">
                              <a:solidFill>
                                <a:srgbClr val="3333CC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4800" b="0" i="1" smtClean="0">
                              <a:solidFill>
                                <a:srgbClr val="3333CC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</m:acc>
                      <m:r>
                        <a:rPr lang="en-US" sz="4800" b="0" i="1" smtClean="0">
                          <a:solidFill>
                            <a:srgbClr val="3333CC"/>
                          </a:solidFill>
                          <a:latin typeface="Cambria Math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US" sz="4800" b="0" i="1" smtClean="0">
                              <a:solidFill>
                                <a:srgbClr val="3333CC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4800" b="0" i="1" smtClean="0">
                              <a:solidFill>
                                <a:srgbClr val="3333CC"/>
                              </a:solidFill>
                              <a:latin typeface="Cambria Math"/>
                            </a:rPr>
                            <m:t>𝑐</m:t>
                          </m:r>
                        </m:e>
                      </m:acc>
                    </m:oMath>
                  </m:oMathPara>
                </a14:m>
                <a:endParaRPr lang="ru-RU" sz="4800" i="1" dirty="0">
                  <a:solidFill>
                    <a:srgbClr val="3333CC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4465" y="3703752"/>
                <a:ext cx="2449136" cy="83099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5648831" y="4542219"/>
                <a:ext cx="198040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4800" i="1" smtClean="0">
                              <a:solidFill>
                                <a:srgbClr val="3333CC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4800" b="0" i="1" smtClean="0">
                              <a:solidFill>
                                <a:srgbClr val="3333CC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</m:acc>
                      <m:r>
                        <a:rPr lang="en-US" sz="4800" i="1">
                          <a:solidFill>
                            <a:srgbClr val="3333CC"/>
                          </a:solidFill>
                          <a:latin typeface="Cambria Math"/>
                          <a:ea typeface="Cambria Math"/>
                        </a:rPr>
                        <m:t>↑</m:t>
                      </m:r>
                      <m:r>
                        <a:rPr lang="en-US" sz="4800" i="1" smtClean="0">
                          <a:solidFill>
                            <a:srgbClr val="3333CC"/>
                          </a:solidFill>
                          <a:latin typeface="Cambria Math"/>
                          <a:ea typeface="Cambria Math"/>
                        </a:rPr>
                        <m:t>↑</m:t>
                      </m:r>
                      <m:acc>
                        <m:accPr>
                          <m:chr m:val="⃗"/>
                          <m:ctrlPr>
                            <a:rPr lang="en-US" sz="4800" b="0" i="1" smtClean="0">
                              <a:solidFill>
                                <a:srgbClr val="3333CC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4800" b="0" i="1" smtClean="0">
                              <a:solidFill>
                                <a:srgbClr val="3333CC"/>
                              </a:solidFill>
                              <a:latin typeface="Cambria Math"/>
                            </a:rPr>
                            <m:t>𝑐</m:t>
                          </m:r>
                        </m:e>
                      </m:acc>
                    </m:oMath>
                  </m:oMathPara>
                </a14:m>
                <a:endParaRPr lang="ru-RU" sz="4800" dirty="0">
                  <a:solidFill>
                    <a:srgbClr val="3333CC"/>
                  </a:solidFill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8831" y="4542219"/>
                <a:ext cx="1980405" cy="83099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5164216" y="5373216"/>
                <a:ext cx="288634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4800" b="0" i="1" smtClean="0">
                              <a:solidFill>
                                <a:srgbClr val="3333CC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sz="4800" b="0" i="1" smtClean="0">
                                  <a:solidFill>
                                    <a:srgbClr val="3333CC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4800" b="0" i="1" smtClean="0">
                                  <a:solidFill>
                                    <a:srgbClr val="3333CC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e>
                          </m:acc>
                        </m:e>
                      </m:d>
                      <m:r>
                        <a:rPr lang="en-US" sz="4800" b="0" i="1" smtClean="0">
                          <a:solidFill>
                            <a:srgbClr val="3333CC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4800" b="0" i="1" smtClean="0">
                              <a:solidFill>
                                <a:srgbClr val="3333CC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sz="4800" b="0" i="1" smtClean="0">
                                  <a:solidFill>
                                    <a:srgbClr val="3333CC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4800" b="0" i="1" smtClean="0">
                                  <a:solidFill>
                                    <a:srgbClr val="3333CC"/>
                                  </a:solidFill>
                                  <a:latin typeface="Cambria Math"/>
                                </a:rPr>
                                <m:t>𝑐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endParaRPr lang="ru-RU" sz="4800" dirty="0">
                  <a:solidFill>
                    <a:srgbClr val="3333CC"/>
                  </a:solidFill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4216" y="5373216"/>
                <a:ext cx="2886341" cy="83099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7550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Documents and Settings\Admin\Мои документы\РИСУНКИ\1_Школа\3_Карандаш\Копия ма-ьчик-шаржа-с-каран-ашем-3461267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5648" y="4147357"/>
            <a:ext cx="1477057" cy="2710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4064" y="404664"/>
            <a:ext cx="8075240" cy="20882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i="1" dirty="0">
                <a:solidFill>
                  <a:srgbClr val="FF0000"/>
                </a:solidFill>
              </a:rPr>
              <a:t>Определение </a:t>
            </a:r>
            <a:r>
              <a:rPr lang="ru-RU" sz="2800" i="1" dirty="0" smtClean="0">
                <a:solidFill>
                  <a:srgbClr val="FF0000"/>
                </a:solidFill>
              </a:rPr>
              <a:t>6.</a:t>
            </a:r>
            <a:endParaRPr lang="ru-RU" sz="2700" dirty="0" smtClean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600" dirty="0" smtClean="0"/>
              <a:t>Векторы называется </a:t>
            </a:r>
            <a:r>
              <a:rPr lang="ru-RU" sz="2600" b="1" i="1" u="sng" dirty="0" smtClean="0">
                <a:solidFill>
                  <a:srgbClr val="FF0000"/>
                </a:solidFill>
              </a:rPr>
              <a:t>противоположным</a:t>
            </a:r>
            <a:r>
              <a:rPr lang="ru-RU" sz="2600" b="1" i="1" u="sng" dirty="0">
                <a:solidFill>
                  <a:srgbClr val="FF0000"/>
                </a:solidFill>
              </a:rPr>
              <a:t>и</a:t>
            </a:r>
            <a:r>
              <a:rPr lang="ru-RU" sz="2600" dirty="0" smtClean="0"/>
              <a:t>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600" dirty="0" smtClean="0"/>
              <a:t>если </a:t>
            </a:r>
            <a:r>
              <a:rPr lang="ru-RU" sz="2600" dirty="0"/>
              <a:t>они противоположно </a:t>
            </a:r>
            <a:r>
              <a:rPr lang="ru-RU" sz="2600" dirty="0" smtClean="0"/>
              <a:t>направлены, а </a:t>
            </a:r>
            <a:r>
              <a:rPr lang="ru-RU" sz="2600" dirty="0"/>
              <a:t>длины </a:t>
            </a:r>
            <a:r>
              <a:rPr lang="ru-RU" sz="2600" dirty="0" smtClean="0"/>
              <a:t>их равны.</a:t>
            </a:r>
          </a:p>
        </p:txBody>
      </p:sp>
      <p:sp>
        <p:nvSpPr>
          <p:cNvPr id="4" name="Line 16"/>
          <p:cNvSpPr>
            <a:spLocks noChangeShapeType="1"/>
          </p:cNvSpPr>
          <p:nvPr/>
        </p:nvSpPr>
        <p:spPr bwMode="auto">
          <a:xfrm flipH="1">
            <a:off x="1780704" y="3120010"/>
            <a:ext cx="2590800" cy="1512887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" name="Line 15"/>
          <p:cNvSpPr>
            <a:spLocks noChangeShapeType="1"/>
          </p:cNvSpPr>
          <p:nvPr/>
        </p:nvSpPr>
        <p:spPr bwMode="auto">
          <a:xfrm flipV="1">
            <a:off x="1386759" y="2569704"/>
            <a:ext cx="2590800" cy="15128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266999" y="2740088"/>
                <a:ext cx="53940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32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200" b="1" i="1" smtClean="0"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en-US" sz="3200" b="0" i="0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6999" y="2740088"/>
                <a:ext cx="539403" cy="5847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162265" y="3993027"/>
                <a:ext cx="539403" cy="6580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3200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200" b="1" i="1" smtClean="0">
                              <a:latin typeface="Cambria Math"/>
                            </a:rPr>
                            <m:t>𝒃</m:t>
                          </m:r>
                        </m:e>
                      </m:acc>
                      <m:r>
                        <a:rPr lang="en-US" sz="3200" b="0" i="0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2265" y="3993027"/>
                <a:ext cx="539403" cy="65806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146845" y="2323114"/>
                <a:ext cx="1980405" cy="9401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4800" i="1" smtClean="0">
                              <a:solidFill>
                                <a:srgbClr val="3333CC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4800" b="0" i="1" smtClean="0">
                              <a:solidFill>
                                <a:srgbClr val="3333CC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</m:acc>
                      <m:r>
                        <a:rPr lang="en-US" sz="4800" i="1">
                          <a:solidFill>
                            <a:srgbClr val="3333CC"/>
                          </a:solidFill>
                          <a:latin typeface="Cambria Math"/>
                          <a:ea typeface="Cambria Math"/>
                        </a:rPr>
                        <m:t>↑</m:t>
                      </m:r>
                      <m:r>
                        <a:rPr lang="en-US" sz="4800" i="1" smtClean="0">
                          <a:solidFill>
                            <a:srgbClr val="3333CC"/>
                          </a:solidFill>
                          <a:latin typeface="Cambria Math"/>
                          <a:ea typeface="Cambria Math"/>
                        </a:rPr>
                        <m:t>↓</m:t>
                      </m:r>
                      <m:acc>
                        <m:accPr>
                          <m:chr m:val="⃗"/>
                          <m:ctrlPr>
                            <a:rPr lang="en-US" sz="4800" b="0" i="1" smtClean="0">
                              <a:solidFill>
                                <a:srgbClr val="3333CC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4800" b="0" i="1" smtClean="0">
                              <a:solidFill>
                                <a:srgbClr val="3333CC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ru-RU" sz="4800" dirty="0">
                  <a:solidFill>
                    <a:srgbClr val="3333CC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6845" y="2323114"/>
                <a:ext cx="1980405" cy="94019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696400" y="3147916"/>
                <a:ext cx="3067365" cy="99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4800" b="0" i="1" smtClean="0">
                              <a:solidFill>
                                <a:srgbClr val="3333CC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sz="4800" b="0" i="1" smtClean="0">
                                  <a:solidFill>
                                    <a:srgbClr val="3333CC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4800" b="0" i="1" smtClean="0">
                                  <a:solidFill>
                                    <a:srgbClr val="3333CC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e>
                          </m:acc>
                        </m:e>
                      </m:d>
                      <m:r>
                        <a:rPr lang="en-US" sz="4800" b="0" i="1" smtClean="0">
                          <a:solidFill>
                            <a:srgbClr val="3333CC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4800" b="0" i="1" smtClean="0">
                              <a:solidFill>
                                <a:srgbClr val="3333CC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sz="4800" b="0" i="1" smtClean="0">
                                  <a:solidFill>
                                    <a:srgbClr val="3333CC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4800" b="0" i="1" smtClean="0">
                                  <a:solidFill>
                                    <a:srgbClr val="3333CC"/>
                                  </a:solidFill>
                                  <a:latin typeface="Cambria Math"/>
                                </a:rPr>
                                <m:t>𝑏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endParaRPr lang="ru-RU" sz="4800" dirty="0">
                  <a:solidFill>
                    <a:srgbClr val="3333CC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6400" y="3147916"/>
                <a:ext cx="3067365" cy="99944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1101264" y="5297177"/>
                <a:ext cx="1691682" cy="6446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−</m:t>
                      </m:r>
                      <m:acc>
                        <m:accPr>
                          <m:chr m:val="⃗"/>
                          <m:ctrlPr>
                            <a:rPr lang="en-US" sz="3200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200" b="1" i="1">
                              <a:latin typeface="Cambria Math"/>
                            </a:rPr>
                            <m:t>𝑵𝑷</m:t>
                          </m:r>
                          <m:r>
                            <m:rPr>
                              <m:nor/>
                            </m:rPr>
                            <a:rPr lang="ru-RU" sz="3200" dirty="0"/>
                            <m:t> </m:t>
                          </m:r>
                        </m:e>
                      </m:acc>
                      <m:r>
                        <a:rPr lang="en-US" sz="3200" b="1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1264" y="5297177"/>
                <a:ext cx="1691682" cy="64466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2736339" y="5338033"/>
                <a:ext cx="965329" cy="6446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3200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200" b="1" i="1">
                              <a:latin typeface="Cambria Math"/>
                            </a:rPr>
                            <m:t>𝑷𝑵</m:t>
                          </m:r>
                          <m:r>
                            <m:rPr>
                              <m:nor/>
                            </m:rPr>
                            <a:rPr lang="ru-RU" sz="3200" dirty="0"/>
                            <m:t> </m:t>
                          </m:r>
                        </m:e>
                      </m:acc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6339" y="5338033"/>
                <a:ext cx="965329" cy="64466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17867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Сумма двух векторов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/>
              <a:t>Изобразить сумму двух векторов можно двумя способами:</a:t>
            </a:r>
          </a:p>
          <a:p>
            <a:pPr marL="0" indent="0">
              <a:buNone/>
            </a:pPr>
            <a:r>
              <a:rPr lang="ru-RU" sz="2800" dirty="0" smtClean="0"/>
              <a:t>1. По правилу треугольника</a:t>
            </a:r>
          </a:p>
          <a:p>
            <a:pPr marL="0" indent="0">
              <a:buNone/>
            </a:pPr>
            <a:r>
              <a:rPr lang="ru-RU" sz="2800" dirty="0" smtClean="0"/>
              <a:t>2. По правилу параллелограмма</a:t>
            </a:r>
            <a:endParaRPr lang="ru-RU" sz="2800" dirty="0"/>
          </a:p>
        </p:txBody>
      </p:sp>
      <p:pic>
        <p:nvPicPr>
          <p:cNvPr id="7" name="Picture 3" descr="C:\Documents and Settings\Admin\Мои документы\РИСУНКИ\1_Школа\3_Карандаш\Копия ма-ьчик-шаржа-с-каран-ашем-3461267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5648" y="4147357"/>
            <a:ext cx="1477057" cy="2710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0022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49860" name="Rectangle 4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385098" y="1029731"/>
                <a:ext cx="8173232" cy="2327261"/>
              </a:xfrm>
              <a:noFill/>
            </p:spPr>
            <p:txBody>
              <a:bodyPr>
                <a:normAutofit/>
              </a:bodyPr>
              <a:lstStyle/>
              <a:p>
                <a:pPr marL="0" indent="0">
                  <a:spcBef>
                    <a:spcPts val="0"/>
                  </a:spcBef>
                  <a:buNone/>
                </a:pPr>
                <a:r>
                  <a:rPr lang="ru-RU" sz="2500" dirty="0" smtClean="0"/>
                  <a:t>Пусть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5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500" b="0" i="1" smtClean="0">
                            <a:latin typeface="Cambria Math"/>
                          </a:rPr>
                          <m:t>𝑎</m:t>
                        </m:r>
                      </m:e>
                    </m:acc>
                    <m:r>
                      <a:rPr lang="en-US" sz="2500" b="0" i="0" smtClean="0">
                        <a:latin typeface="Cambria Math"/>
                      </a:rPr>
                      <m:t> </m:t>
                    </m:r>
                  </m:oMath>
                </a14:m>
                <a:r>
                  <a:rPr lang="ru-RU" sz="2500" dirty="0" smtClean="0"/>
                  <a:t>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5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500" b="0" i="1" smtClean="0">
                            <a:latin typeface="Cambria Math"/>
                          </a:rPr>
                          <m:t>𝑏</m:t>
                        </m:r>
                      </m:e>
                    </m:acc>
                  </m:oMath>
                </a14:m>
                <a:r>
                  <a:rPr lang="en-US" sz="2500" dirty="0" smtClean="0"/>
                  <a:t> </a:t>
                </a:r>
                <a:r>
                  <a:rPr lang="ru-RU" sz="2500" dirty="0" smtClean="0"/>
                  <a:t>– два вектора. </a:t>
                </a:r>
                <a:endParaRPr lang="en-US" sz="2500" dirty="0" smtClean="0"/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ru-RU" sz="2500" dirty="0" smtClean="0"/>
                  <a:t>Отметим</a:t>
                </a:r>
                <a:r>
                  <a:rPr lang="en-US" sz="2500" dirty="0" smtClean="0"/>
                  <a:t> </a:t>
                </a:r>
                <a:r>
                  <a:rPr lang="ru-RU" sz="2500" dirty="0" smtClean="0"/>
                  <a:t>произвольную точку </a:t>
                </a:r>
                <a:r>
                  <a:rPr lang="ru-RU" sz="2500" i="1" dirty="0" smtClean="0"/>
                  <a:t>А</a:t>
                </a:r>
                <a:r>
                  <a:rPr lang="ru-RU" sz="2500" dirty="0" smtClean="0"/>
                  <a:t> и отложим от этой точки вектор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500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ru-RU" sz="2500" i="1" dirty="0" smtClean="0">
                            <a:latin typeface="Cambria Math"/>
                          </a:rPr>
                          <m:t>АВ</m:t>
                        </m:r>
                      </m:e>
                    </m:acc>
                  </m:oMath>
                </a14:m>
                <a:r>
                  <a:rPr lang="ru-RU" sz="2500" dirty="0" smtClean="0"/>
                  <a:t>, равный вектору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5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500" b="0" i="1" smtClean="0">
                            <a:latin typeface="Cambria Math"/>
                          </a:rPr>
                          <m:t>𝑎</m:t>
                        </m:r>
                      </m:e>
                    </m:acc>
                  </m:oMath>
                </a14:m>
                <a:r>
                  <a:rPr lang="ru-RU" sz="2500" dirty="0" smtClean="0"/>
                  <a:t>. </a:t>
                </a:r>
                <a:endParaRPr lang="en-US" sz="2500" dirty="0" smtClean="0"/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ru-RU" sz="2500" dirty="0" smtClean="0"/>
                  <a:t>Затем от точки </a:t>
                </a:r>
                <a:r>
                  <a:rPr lang="ru-RU" sz="2500" i="1" dirty="0" smtClean="0"/>
                  <a:t>В</a:t>
                </a:r>
                <a:r>
                  <a:rPr lang="ru-RU" sz="2500" dirty="0" smtClean="0"/>
                  <a:t> отложим вектор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500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ru-RU" sz="2500" i="0" dirty="0" smtClean="0">
                            <a:latin typeface="Cambria Math"/>
                          </a:rPr>
                          <m:t>ВС</m:t>
                        </m:r>
                      </m:e>
                    </m:acc>
                  </m:oMath>
                </a14:m>
                <a:r>
                  <a:rPr lang="ru-RU" sz="2500" dirty="0" smtClean="0"/>
                  <a:t> равный вектору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5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500" b="0" i="1" smtClean="0">
                            <a:latin typeface="Cambria Math"/>
                          </a:rPr>
                          <m:t>𝑏</m:t>
                        </m:r>
                      </m:e>
                    </m:acc>
                  </m:oMath>
                </a14:m>
                <a:r>
                  <a:rPr lang="ru-RU" sz="2500" dirty="0" smtClean="0"/>
                  <a:t>. </a:t>
                </a:r>
                <a:endParaRPr lang="en-US" sz="2500" dirty="0" smtClean="0"/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ru-RU" sz="2500" dirty="0" smtClean="0"/>
                  <a:t>Вектор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500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ru-RU" sz="2500" i="1" dirty="0" smtClean="0">
                            <a:latin typeface="Cambria Math"/>
                          </a:rPr>
                          <m:t>АС</m:t>
                        </m:r>
                      </m:e>
                    </m:acc>
                    <m:r>
                      <a:rPr lang="ru-RU" sz="2500" b="0" i="0" dirty="0" smtClean="0">
                        <a:latin typeface="Cambria Math"/>
                      </a:rPr>
                      <m:t> </m:t>
                    </m:r>
                  </m:oMath>
                </a14:m>
                <a:r>
                  <a:rPr lang="ru-RU" sz="2500" dirty="0" smtClean="0"/>
                  <a:t>называется </a:t>
                </a:r>
                <a:r>
                  <a:rPr lang="ru-RU" sz="2500" b="1" i="1" u="sng" dirty="0" smtClean="0">
                    <a:solidFill>
                      <a:srgbClr val="FF0000"/>
                    </a:solidFill>
                  </a:rPr>
                  <a:t>суммой векторов</a:t>
                </a:r>
                <a:r>
                  <a:rPr lang="ru-RU" sz="2500" i="1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5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500" b="0" i="1" smtClean="0">
                            <a:latin typeface="Cambria Math"/>
                          </a:rPr>
                          <m:t>𝑎</m:t>
                        </m:r>
                      </m:e>
                    </m:acc>
                    <m:r>
                      <a:rPr lang="en-US" sz="2500" b="0" i="0" smtClean="0">
                        <a:latin typeface="Cambria Math"/>
                      </a:rPr>
                      <m:t> </m:t>
                    </m:r>
                  </m:oMath>
                </a14:m>
                <a:r>
                  <a:rPr lang="ru-RU" sz="2500" dirty="0" smtClean="0"/>
                  <a:t>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5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500" b="0" i="1" smtClean="0">
                            <a:latin typeface="Cambria Math"/>
                          </a:rPr>
                          <m:t>𝑏</m:t>
                        </m:r>
                      </m:e>
                    </m:acc>
                  </m:oMath>
                </a14:m>
                <a:r>
                  <a:rPr lang="ru-RU" sz="2500" dirty="0" smtClean="0"/>
                  <a:t>.</a:t>
                </a:r>
                <a:endParaRPr lang="en-US" sz="2500" dirty="0" smtClean="0"/>
              </a:p>
              <a:p>
                <a:pPr marL="0" indent="0">
                  <a:spcBef>
                    <a:spcPts val="600"/>
                  </a:spcBef>
                  <a:buNone/>
                </a:pPr>
                <a:endParaRPr lang="ru-RU" dirty="0" smtClean="0"/>
              </a:p>
            </p:txBody>
          </p:sp>
        </mc:Choice>
        <mc:Fallback xmlns="">
          <p:sp>
            <p:nvSpPr>
              <p:cNvPr id="249860" name="Rectangle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85098" y="1029731"/>
                <a:ext cx="8173232" cy="2327261"/>
              </a:xfrm>
              <a:blipFill rotWithShape="1">
                <a:blip r:embed="rId3"/>
                <a:stretch>
                  <a:fillRect l="-1193" b="-15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9870" name="Line 14"/>
          <p:cNvSpPr>
            <a:spLocks noChangeShapeType="1"/>
          </p:cNvSpPr>
          <p:nvPr/>
        </p:nvSpPr>
        <p:spPr bwMode="auto">
          <a:xfrm flipV="1">
            <a:off x="467544" y="4521200"/>
            <a:ext cx="1511300" cy="10810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49871" name="Line 15"/>
          <p:cNvSpPr>
            <a:spLocks noChangeShapeType="1"/>
          </p:cNvSpPr>
          <p:nvPr/>
        </p:nvSpPr>
        <p:spPr bwMode="auto">
          <a:xfrm flipV="1">
            <a:off x="3708400" y="4724400"/>
            <a:ext cx="1511300" cy="10810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49872" name="Line 16"/>
          <p:cNvSpPr>
            <a:spLocks noChangeShapeType="1"/>
          </p:cNvSpPr>
          <p:nvPr/>
        </p:nvSpPr>
        <p:spPr bwMode="auto">
          <a:xfrm>
            <a:off x="3708400" y="5805488"/>
            <a:ext cx="25923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49873" name="Line 17"/>
          <p:cNvSpPr>
            <a:spLocks noChangeShapeType="1"/>
          </p:cNvSpPr>
          <p:nvPr/>
        </p:nvSpPr>
        <p:spPr bwMode="auto">
          <a:xfrm>
            <a:off x="5219700" y="4724400"/>
            <a:ext cx="1079500" cy="1081088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49875" name="Line 19"/>
          <p:cNvSpPr>
            <a:spLocks noChangeShapeType="1"/>
          </p:cNvSpPr>
          <p:nvPr/>
        </p:nvSpPr>
        <p:spPr bwMode="auto">
          <a:xfrm>
            <a:off x="1231068" y="5343193"/>
            <a:ext cx="1079500" cy="1081088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49884" name="Oval 28"/>
          <p:cNvSpPr>
            <a:spLocks noChangeArrowheads="1"/>
          </p:cNvSpPr>
          <p:nvPr/>
        </p:nvSpPr>
        <p:spPr bwMode="auto">
          <a:xfrm>
            <a:off x="3692091" y="5748914"/>
            <a:ext cx="79736" cy="92771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866" name="Text Box 29"/>
          <p:cNvSpPr txBox="1">
            <a:spLocks noChangeArrowheads="1"/>
          </p:cNvSpPr>
          <p:nvPr/>
        </p:nvSpPr>
        <p:spPr bwMode="auto">
          <a:xfrm>
            <a:off x="5076825" y="4292600"/>
            <a:ext cx="363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i="1" dirty="0">
                <a:latin typeface="Tahoma" pitchFamily="34" charset="0"/>
              </a:rPr>
              <a:t>B</a:t>
            </a:r>
            <a:endParaRPr lang="ru-RU" sz="2400" i="1" dirty="0">
              <a:latin typeface="Tahoma" pitchFamily="34" charset="0"/>
            </a:endParaRPr>
          </a:p>
        </p:txBody>
      </p:sp>
      <p:sp>
        <p:nvSpPr>
          <p:cNvPr id="35867" name="Text Box 30"/>
          <p:cNvSpPr txBox="1">
            <a:spLocks noChangeArrowheads="1"/>
          </p:cNvSpPr>
          <p:nvPr/>
        </p:nvSpPr>
        <p:spPr bwMode="auto">
          <a:xfrm>
            <a:off x="3383035" y="5822372"/>
            <a:ext cx="3667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i="1" dirty="0">
                <a:latin typeface="Tahoma" pitchFamily="34" charset="0"/>
              </a:rPr>
              <a:t>A</a:t>
            </a:r>
            <a:endParaRPr lang="ru-RU" sz="2400" i="1" dirty="0">
              <a:latin typeface="Tahoma" pitchFamily="34" charset="0"/>
            </a:endParaRPr>
          </a:p>
        </p:txBody>
      </p:sp>
      <p:sp>
        <p:nvSpPr>
          <p:cNvPr id="35868" name="Text Box 31"/>
          <p:cNvSpPr txBox="1">
            <a:spLocks noChangeArrowheads="1"/>
          </p:cNvSpPr>
          <p:nvPr/>
        </p:nvSpPr>
        <p:spPr bwMode="auto">
          <a:xfrm>
            <a:off x="6287046" y="5741912"/>
            <a:ext cx="490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i="1" dirty="0">
                <a:latin typeface="Tahoma" pitchFamily="34" charset="0"/>
              </a:rPr>
              <a:t>C</a:t>
            </a:r>
            <a:endParaRPr lang="ru-RU" sz="2400" i="1" dirty="0">
              <a:latin typeface="Tahom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826143" y="4615233"/>
                <a:ext cx="53940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28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en-US" sz="2800" b="0" i="0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143" y="4615233"/>
                <a:ext cx="539403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688174" y="5320774"/>
                <a:ext cx="539403" cy="5868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𝒃</m:t>
                          </m:r>
                        </m:e>
                      </m:acc>
                      <m:r>
                        <a:rPr lang="en-US" sz="2800" b="0" i="0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8174" y="5320774"/>
                <a:ext cx="539403" cy="58689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4067944" y="4833785"/>
                <a:ext cx="53940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28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en-US" sz="2800" b="0" i="0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944" y="4833785"/>
                <a:ext cx="539403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5747643" y="4801949"/>
                <a:ext cx="539403" cy="5868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𝒃</m:t>
                          </m:r>
                        </m:e>
                      </m:acc>
                      <m:r>
                        <a:rPr lang="en-US" sz="2800" b="0" i="0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7643" y="4801949"/>
                <a:ext cx="539403" cy="58689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4471714" y="5818217"/>
                <a:ext cx="1210221" cy="587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28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ru-RU" sz="2800" b="1" i="1" smtClean="0">
                          <a:latin typeface="Cambria Math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𝒃</m:t>
                          </m:r>
                        </m:e>
                      </m:acc>
                      <m:r>
                        <a:rPr lang="en-US" sz="2800" b="0" i="0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1714" y="5818217"/>
                <a:ext cx="1210221" cy="58727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Заголовок 1"/>
          <p:cNvSpPr>
            <a:spLocks noGrp="1"/>
          </p:cNvSpPr>
          <p:nvPr>
            <p:ph type="title"/>
          </p:nvPr>
        </p:nvSpPr>
        <p:spPr>
          <a:xfrm>
            <a:off x="492547" y="188640"/>
            <a:ext cx="8229600" cy="936104"/>
          </a:xfrm>
        </p:spPr>
        <p:txBody>
          <a:bodyPr>
            <a:normAutofit/>
          </a:bodyPr>
          <a:lstStyle/>
          <a:p>
            <a:pPr>
              <a:spcBef>
                <a:spcPct val="20000"/>
              </a:spcBef>
            </a:pPr>
            <a:r>
              <a:rPr lang="ru-RU" sz="3200" b="1" dirty="0" smtClean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7. Правило треугольника</a:t>
            </a:r>
            <a:endParaRPr lang="ru-RU" sz="3200" b="1" dirty="0">
              <a:solidFill>
                <a:srgbClr val="FF0000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427153" y="3442364"/>
                <a:ext cx="8321311" cy="9110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ts val="600"/>
                  </a:spcBef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500" b="1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ru-RU" sz="2500" b="0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АВ</m:t>
                        </m:r>
                      </m:e>
                    </m:acc>
                  </m:oMath>
                </a14:m>
                <a:r>
                  <a:rPr lang="ru-RU" sz="2500" b="1" i="1" dirty="0">
                    <a:solidFill>
                      <a:srgbClr val="FF0000"/>
                    </a:solidFill>
                  </a:rPr>
                  <a:t> </a:t>
                </a:r>
                <a:r>
                  <a:rPr lang="ru-RU" sz="2500" dirty="0">
                    <a:solidFill>
                      <a:srgbClr val="FF0000"/>
                    </a:solidFill>
                  </a:rPr>
                  <a:t>+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500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ru-RU" sz="2500" b="0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ВС</m:t>
                        </m:r>
                      </m:e>
                    </m:acc>
                  </m:oMath>
                </a14:m>
                <a:r>
                  <a:rPr lang="ru-RU" sz="2500" dirty="0">
                    <a:solidFill>
                      <a:srgbClr val="FF0000"/>
                    </a:solidFill>
                  </a:rPr>
                  <a:t> =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500" b="1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ru-RU" sz="2500" b="1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АС</m:t>
                        </m:r>
                      </m:e>
                    </m:acc>
                  </m:oMath>
                </a14:m>
                <a:r>
                  <a:rPr lang="ru-RU" sz="2500" dirty="0">
                    <a:solidFill>
                      <a:srgbClr val="FF0000"/>
                    </a:solidFill>
                  </a:rPr>
                  <a:t>.</a:t>
                </a:r>
                <a:r>
                  <a:rPr lang="ru-RU" sz="2500" b="1" dirty="0"/>
                  <a:t> </a:t>
                </a:r>
                <a:r>
                  <a:rPr lang="ru-RU" sz="2500" dirty="0"/>
                  <a:t>Это правило сложения векторов называется </a:t>
                </a:r>
                <a:r>
                  <a:rPr lang="ru-RU" sz="2500" b="1" i="1" u="sng" dirty="0">
                    <a:solidFill>
                      <a:srgbClr val="FF0000"/>
                    </a:solidFill>
                  </a:rPr>
                  <a:t>правилом треугольника</a:t>
                </a:r>
                <a:r>
                  <a:rPr lang="ru-RU" sz="2500" i="1" dirty="0">
                    <a:solidFill>
                      <a:srgbClr val="FF0000"/>
                    </a:solidFill>
                  </a:rPr>
                  <a:t>.</a:t>
                </a:r>
                <a:endParaRPr lang="en-US" sz="2500" i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153" y="3442364"/>
                <a:ext cx="8321311" cy="911019"/>
              </a:xfrm>
              <a:prstGeom prst="rect">
                <a:avLst/>
              </a:prstGeom>
              <a:blipFill rotWithShape="1">
                <a:blip r:embed="rId9"/>
                <a:stretch>
                  <a:fillRect l="-1172" b="-154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Picture 3" descr="C:\Documents and Settings\Admin\Мои документы\РИСУНКИ\1_Школа\3_Карандаш\Копия ма-ьчик-шаржа-с-каран-ашем-34612673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5648" y="4147357"/>
            <a:ext cx="1477057" cy="2710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4188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98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98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498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98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98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98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98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250"/>
                            </p:stCondLst>
                            <p:childTnLst>
                              <p:par>
                                <p:cTn id="2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498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498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98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9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75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498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498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498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49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58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58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5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"/>
                                        <p:tgtEl>
                                          <p:spTgt spid="2498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400" fill="hold"/>
                                        <p:tgtEl>
                                          <p:spTgt spid="2498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00" fill="hold"/>
                                        <p:tgtEl>
                                          <p:spTgt spid="2498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98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98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58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58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5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498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498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498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498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498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49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58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58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5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498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498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498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249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9870" grpId="0" uiExpand="1" animBg="1"/>
      <p:bldP spid="249871" grpId="0" uiExpand="1" animBg="1"/>
      <p:bldP spid="249872" grpId="0" uiExpand="1" animBg="1"/>
      <p:bldP spid="249873" grpId="0" uiExpand="1" animBg="1"/>
      <p:bldP spid="249875" grpId="0" uiExpand="1" animBg="1"/>
      <p:bldP spid="249884" grpId="0" uiExpand="1" animBg="1"/>
      <p:bldP spid="35866" grpId="0" uiExpand="1"/>
      <p:bldP spid="35867" grpId="0" uiExpand="1"/>
      <p:bldP spid="35868" grpId="0" uiExpand="1"/>
      <p:bldP spid="2" grpId="0" uiExpand="1"/>
      <p:bldP spid="30" grpId="0" uiExpand="1"/>
      <p:bldP spid="31" grpId="0" uiExpand="1"/>
      <p:bldP spid="32" grpId="0" uiExpand="1"/>
      <p:bldP spid="33" grpId="0" uiExpand="1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89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0886" name="Line 6"/>
          <p:cNvSpPr>
            <a:spLocks noChangeShapeType="1"/>
          </p:cNvSpPr>
          <p:nvPr/>
        </p:nvSpPr>
        <p:spPr bwMode="auto">
          <a:xfrm>
            <a:off x="5580063" y="2708275"/>
            <a:ext cx="1655762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0887" name="Line 7"/>
          <p:cNvSpPr>
            <a:spLocks noChangeShapeType="1"/>
          </p:cNvSpPr>
          <p:nvPr/>
        </p:nvSpPr>
        <p:spPr bwMode="auto">
          <a:xfrm flipV="1">
            <a:off x="4680744" y="3729831"/>
            <a:ext cx="935038" cy="1728787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0888" name="Line 8"/>
          <p:cNvSpPr>
            <a:spLocks noChangeShapeType="1"/>
          </p:cNvSpPr>
          <p:nvPr/>
        </p:nvSpPr>
        <p:spPr bwMode="auto">
          <a:xfrm flipV="1">
            <a:off x="5487987" y="3860800"/>
            <a:ext cx="935038" cy="1728788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0889" name="Line 9"/>
          <p:cNvSpPr>
            <a:spLocks noChangeShapeType="1"/>
          </p:cNvSpPr>
          <p:nvPr/>
        </p:nvSpPr>
        <p:spPr bwMode="auto">
          <a:xfrm>
            <a:off x="6429375" y="3886200"/>
            <a:ext cx="1655762" cy="0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0890" name="Line 10"/>
          <p:cNvSpPr>
            <a:spLocks noChangeShapeType="1"/>
          </p:cNvSpPr>
          <p:nvPr/>
        </p:nvSpPr>
        <p:spPr bwMode="auto">
          <a:xfrm>
            <a:off x="5508625" y="5589588"/>
            <a:ext cx="1655763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0891" name="Line 11"/>
          <p:cNvSpPr>
            <a:spLocks noChangeShapeType="1"/>
          </p:cNvSpPr>
          <p:nvPr/>
        </p:nvSpPr>
        <p:spPr bwMode="auto">
          <a:xfrm flipV="1">
            <a:off x="7164388" y="3860800"/>
            <a:ext cx="935037" cy="1728788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0892" name="Line 12"/>
          <p:cNvSpPr>
            <a:spLocks noChangeShapeType="1"/>
          </p:cNvSpPr>
          <p:nvPr/>
        </p:nvSpPr>
        <p:spPr bwMode="auto">
          <a:xfrm flipV="1">
            <a:off x="5508625" y="3860800"/>
            <a:ext cx="2590800" cy="1728788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0895" name="Text Box 15"/>
              <p:cNvSpPr txBox="1">
                <a:spLocks noChangeArrowheads="1"/>
              </p:cNvSpPr>
              <p:nvPr/>
            </p:nvSpPr>
            <p:spPr bwMode="auto">
              <a:xfrm>
                <a:off x="6961551" y="3443908"/>
                <a:ext cx="548548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i="1" dirty="0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400" i="1" dirty="0" smtClean="0">
                              <a:latin typeface="Cambria Math"/>
                            </a:rPr>
                            <m:t>𝑎</m:t>
                          </m:r>
                          <m:r>
                            <m:rPr>
                              <m:nor/>
                            </m:rPr>
                            <a:rPr lang="ru-RU" sz="2400" dirty="0">
                              <a:latin typeface="Tahoma" pitchFamily="34" charset="0"/>
                            </a:rPr>
                            <m:t> </m:t>
                          </m:r>
                        </m:e>
                      </m:acc>
                    </m:oMath>
                  </m:oMathPara>
                </a14:m>
                <a:endParaRPr lang="ru-RU" sz="2400" dirty="0">
                  <a:latin typeface="Tahoma" pitchFamily="34" charset="0"/>
                </a:endParaRPr>
              </a:p>
            </p:txBody>
          </p:sp>
        </mc:Choice>
        <mc:Fallback xmlns="">
          <p:sp>
            <p:nvSpPr>
              <p:cNvPr id="250895" name="Text 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961551" y="3443908"/>
                <a:ext cx="548548" cy="4616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0897" name="Text Box 17"/>
              <p:cNvSpPr txBox="1">
                <a:spLocks noChangeArrowheads="1"/>
              </p:cNvSpPr>
              <p:nvPr/>
            </p:nvSpPr>
            <p:spPr bwMode="auto">
              <a:xfrm>
                <a:off x="7631906" y="4566217"/>
                <a:ext cx="353865" cy="5162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i="1" dirty="0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400" i="1" dirty="0" smtClean="0">
                              <a:latin typeface="Cambria Math"/>
                            </a:rPr>
                            <m:t>𝑏</m:t>
                          </m:r>
                          <m:r>
                            <m:rPr>
                              <m:nor/>
                            </m:rPr>
                            <a:rPr lang="ru-RU" sz="2400" dirty="0">
                              <a:latin typeface="Tahoma" pitchFamily="34" charset="0"/>
                            </a:rPr>
                            <m:t> </m:t>
                          </m:r>
                        </m:e>
                      </m:acc>
                    </m:oMath>
                  </m:oMathPara>
                </a14:m>
                <a:endParaRPr lang="ru-RU" sz="2400" dirty="0">
                  <a:latin typeface="Tahoma" pitchFamily="34" charset="0"/>
                </a:endParaRPr>
              </a:p>
            </p:txBody>
          </p:sp>
        </mc:Choice>
        <mc:Fallback xmlns="">
          <p:sp>
            <p:nvSpPr>
              <p:cNvPr id="250897" name="Text 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631906" y="4566217"/>
                <a:ext cx="353865" cy="5162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0905" name="Oval 25"/>
          <p:cNvSpPr>
            <a:spLocks noChangeArrowheads="1"/>
          </p:cNvSpPr>
          <p:nvPr/>
        </p:nvSpPr>
        <p:spPr bwMode="auto">
          <a:xfrm>
            <a:off x="5435600" y="5516563"/>
            <a:ext cx="71438" cy="142875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0906" name="Text Box 26"/>
          <p:cNvSpPr txBox="1">
            <a:spLocks noChangeArrowheads="1"/>
          </p:cNvSpPr>
          <p:nvPr/>
        </p:nvSpPr>
        <p:spPr bwMode="auto">
          <a:xfrm>
            <a:off x="6227763" y="3429000"/>
            <a:ext cx="390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i="1" dirty="0">
                <a:latin typeface="Tahoma" pitchFamily="34" charset="0"/>
              </a:rPr>
              <a:t>D</a:t>
            </a:r>
            <a:endParaRPr lang="ru-RU" sz="2400" i="1" dirty="0">
              <a:latin typeface="Tahoma" pitchFamily="34" charset="0"/>
            </a:endParaRPr>
          </a:p>
        </p:txBody>
      </p:sp>
      <p:sp>
        <p:nvSpPr>
          <p:cNvPr id="250907" name="Text Box 27"/>
          <p:cNvSpPr txBox="1">
            <a:spLocks noChangeArrowheads="1"/>
          </p:cNvSpPr>
          <p:nvPr/>
        </p:nvSpPr>
        <p:spPr bwMode="auto">
          <a:xfrm>
            <a:off x="7956550" y="3429000"/>
            <a:ext cx="490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i="1" dirty="0">
                <a:latin typeface="Tahoma" pitchFamily="34" charset="0"/>
              </a:rPr>
              <a:t>C</a:t>
            </a:r>
            <a:endParaRPr lang="ru-RU" sz="2400" i="1" dirty="0">
              <a:latin typeface="Tahoma" pitchFamily="34" charset="0"/>
            </a:endParaRPr>
          </a:p>
        </p:txBody>
      </p:sp>
      <p:sp>
        <p:nvSpPr>
          <p:cNvPr id="250908" name="Text Box 28"/>
          <p:cNvSpPr txBox="1">
            <a:spLocks noChangeArrowheads="1"/>
          </p:cNvSpPr>
          <p:nvPr/>
        </p:nvSpPr>
        <p:spPr bwMode="auto">
          <a:xfrm>
            <a:off x="5148263" y="5589588"/>
            <a:ext cx="3667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i="1" dirty="0">
                <a:latin typeface="Tahoma" pitchFamily="34" charset="0"/>
              </a:rPr>
              <a:t>A</a:t>
            </a:r>
            <a:endParaRPr lang="ru-RU" sz="2400" i="1" dirty="0">
              <a:latin typeface="Tahoma" pitchFamily="34" charset="0"/>
            </a:endParaRPr>
          </a:p>
        </p:txBody>
      </p:sp>
      <p:sp>
        <p:nvSpPr>
          <p:cNvPr id="250909" name="Text Box 29"/>
          <p:cNvSpPr txBox="1">
            <a:spLocks noChangeArrowheads="1"/>
          </p:cNvSpPr>
          <p:nvPr/>
        </p:nvSpPr>
        <p:spPr bwMode="auto">
          <a:xfrm>
            <a:off x="6969125" y="5526723"/>
            <a:ext cx="390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i="1" dirty="0">
                <a:latin typeface="Tahoma" pitchFamily="34" charset="0"/>
              </a:rPr>
              <a:t>B</a:t>
            </a:r>
            <a:endParaRPr lang="ru-RU" sz="2400" i="1" dirty="0">
              <a:latin typeface="Tahom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412528"/>
                <a:ext cx="4302126" cy="4896544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spcBef>
                    <a:spcPts val="600"/>
                  </a:spcBef>
                  <a:buClr>
                    <a:schemeClr val="bg2"/>
                  </a:buClr>
                  <a:buSzPct val="75000"/>
                  <a:buNone/>
                </a:pPr>
                <a:r>
                  <a:rPr lang="ru-RU" sz="2500" dirty="0" smtClean="0">
                    <a:ea typeface="Cambria Math" pitchFamily="18" charset="0"/>
                  </a:rPr>
                  <a:t>Пусть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500" b="1" i="1" smtClean="0">
                            <a:latin typeface="Cambria Math"/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a:rPr lang="en-US" sz="2500" b="1" i="1" smtClean="0">
                            <a:latin typeface="Cambria Math"/>
                            <a:ea typeface="Cambria Math" pitchFamily="18" charset="0"/>
                          </a:rPr>
                          <m:t>𝒂</m:t>
                        </m:r>
                      </m:e>
                    </m:acc>
                    <m:r>
                      <a:rPr lang="en-US" sz="2500" b="0" i="0" smtClean="0">
                        <a:latin typeface="Cambria Math"/>
                        <a:ea typeface="Cambria Math" pitchFamily="18" charset="0"/>
                      </a:rPr>
                      <m:t> </m:t>
                    </m:r>
                  </m:oMath>
                </a14:m>
                <a:r>
                  <a:rPr lang="ru-RU" sz="2500" dirty="0" smtClean="0">
                    <a:ea typeface="Cambria Math" pitchFamily="18" charset="0"/>
                  </a:rPr>
                  <a:t>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500" i="1" smtClean="0">
                            <a:latin typeface="Cambria Math"/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a:rPr lang="en-US" sz="2500" b="1" i="1" smtClean="0">
                            <a:latin typeface="Cambria Math"/>
                            <a:ea typeface="Cambria Math" pitchFamily="18" charset="0"/>
                          </a:rPr>
                          <m:t>𝒃</m:t>
                        </m:r>
                      </m:e>
                    </m:acc>
                  </m:oMath>
                </a14:m>
                <a:r>
                  <a:rPr lang="en-US" sz="2500" dirty="0" smtClean="0">
                    <a:ea typeface="Cambria Math" pitchFamily="18" charset="0"/>
                  </a:rPr>
                  <a:t> </a:t>
                </a:r>
                <a:r>
                  <a:rPr lang="ru-RU" sz="2500" dirty="0" smtClean="0">
                    <a:ea typeface="Cambria Math" pitchFamily="18" charset="0"/>
                  </a:rPr>
                  <a:t>– два вектора. </a:t>
                </a:r>
                <a:endParaRPr lang="en-US" sz="2500" dirty="0" smtClean="0">
                  <a:ea typeface="Cambria Math" pitchFamily="18" charset="0"/>
                </a:endParaRPr>
              </a:p>
              <a:p>
                <a:pPr marL="0" indent="0">
                  <a:spcBef>
                    <a:spcPts val="600"/>
                  </a:spcBef>
                  <a:buClr>
                    <a:schemeClr val="bg2"/>
                  </a:buClr>
                  <a:buSzPct val="75000"/>
                  <a:buNone/>
                </a:pPr>
                <a:r>
                  <a:rPr lang="ru-RU" sz="2500" dirty="0" smtClean="0">
                    <a:ea typeface="Cambria Math" pitchFamily="18" charset="0"/>
                  </a:rPr>
                  <a:t>Отметим </a:t>
                </a:r>
                <a:r>
                  <a:rPr lang="ru-RU" sz="2500" dirty="0">
                    <a:ea typeface="Cambria Math" pitchFamily="18" charset="0"/>
                  </a:rPr>
                  <a:t>произвольную точку </a:t>
                </a:r>
                <a:r>
                  <a:rPr lang="ru-RU" sz="2500" b="1" i="1" dirty="0">
                    <a:ea typeface="Cambria Math" pitchFamily="18" charset="0"/>
                  </a:rPr>
                  <a:t>А</a:t>
                </a:r>
                <a:r>
                  <a:rPr lang="ru-RU" sz="2500" i="1" dirty="0">
                    <a:ea typeface="Cambria Math" pitchFamily="18" charset="0"/>
                  </a:rPr>
                  <a:t> </a:t>
                </a:r>
                <a:r>
                  <a:rPr lang="ru-RU" sz="2500" dirty="0">
                    <a:ea typeface="Cambria Math" pitchFamily="18" charset="0"/>
                  </a:rPr>
                  <a:t>и отложим от этой точки </a:t>
                </a:r>
                <a:r>
                  <a:rPr lang="ru-RU" sz="2500" dirty="0" smtClean="0">
                    <a:ea typeface="Cambria Math" pitchFamily="18" charset="0"/>
                  </a:rPr>
                  <a:t>вектор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500" i="1" dirty="0" smtClean="0">
                            <a:latin typeface="Cambria Math"/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a:rPr lang="en-US" sz="2500" b="1" i="1" dirty="0" smtClean="0">
                            <a:latin typeface="Cambria Math"/>
                            <a:ea typeface="Cambria Math" pitchFamily="18" charset="0"/>
                          </a:rPr>
                          <m:t>𝑨𝑩</m:t>
                        </m:r>
                      </m:e>
                    </m:acc>
                  </m:oMath>
                </a14:m>
                <a:r>
                  <a:rPr lang="ru-RU" sz="2500" dirty="0" smtClean="0">
                    <a:ea typeface="Cambria Math" pitchFamily="18" charset="0"/>
                  </a:rPr>
                  <a:t>, равный вектору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500" i="1" smtClean="0">
                            <a:latin typeface="Cambria Math"/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a:rPr lang="en-US" sz="2500" b="1" i="1" smtClean="0">
                            <a:latin typeface="Cambria Math"/>
                            <a:ea typeface="Cambria Math" pitchFamily="18" charset="0"/>
                          </a:rPr>
                          <m:t>𝒂</m:t>
                        </m:r>
                      </m:e>
                    </m:acc>
                  </m:oMath>
                </a14:m>
                <a:r>
                  <a:rPr lang="ru-RU" sz="2500" dirty="0" smtClean="0">
                    <a:ea typeface="Cambria Math" pitchFamily="18" charset="0"/>
                  </a:rPr>
                  <a:t>.</a:t>
                </a:r>
                <a:endParaRPr lang="en-US" sz="2500" dirty="0" smtClean="0">
                  <a:ea typeface="Cambria Math" pitchFamily="18" charset="0"/>
                </a:endParaRPr>
              </a:p>
              <a:p>
                <a:pPr marL="0" indent="0">
                  <a:spcBef>
                    <a:spcPts val="600"/>
                  </a:spcBef>
                  <a:buClr>
                    <a:schemeClr val="bg2"/>
                  </a:buClr>
                  <a:buSzPct val="75000"/>
                  <a:buNone/>
                </a:pPr>
                <a:r>
                  <a:rPr lang="ru-RU" sz="2500" dirty="0" smtClean="0">
                    <a:ea typeface="Cambria Math" pitchFamily="18" charset="0"/>
                  </a:rPr>
                  <a:t>Затем снова от точки </a:t>
                </a:r>
                <a:r>
                  <a:rPr lang="ru-RU" sz="2500" b="1" i="1" dirty="0" smtClean="0">
                    <a:ea typeface="Cambria Math" pitchFamily="18" charset="0"/>
                  </a:rPr>
                  <a:t>А</a:t>
                </a:r>
                <a:r>
                  <a:rPr lang="ru-RU" sz="2500" i="1" dirty="0" smtClean="0">
                    <a:ea typeface="Cambria Math" pitchFamily="18" charset="0"/>
                  </a:rPr>
                  <a:t> </a:t>
                </a:r>
                <a:r>
                  <a:rPr lang="ru-RU" sz="2500" dirty="0" smtClean="0">
                    <a:ea typeface="Cambria Math" pitchFamily="18" charset="0"/>
                  </a:rPr>
                  <a:t>отложим</a:t>
                </a:r>
                <a:r>
                  <a:rPr lang="ru-RU" sz="2500" i="1" dirty="0" smtClean="0">
                    <a:ea typeface="Cambria Math" pitchFamily="18" charset="0"/>
                  </a:rPr>
                  <a:t> </a:t>
                </a:r>
                <a:r>
                  <a:rPr lang="ru-RU" sz="2500" dirty="0" smtClean="0">
                    <a:ea typeface="Cambria Math" pitchFamily="18" charset="0"/>
                  </a:rPr>
                  <a:t>вектор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500" b="1" i="1" dirty="0" smtClean="0">
                            <a:latin typeface="Cambria Math"/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a:rPr lang="en-US" sz="2500" b="1" i="1" dirty="0" smtClean="0">
                            <a:latin typeface="Cambria Math"/>
                            <a:ea typeface="Cambria Math" pitchFamily="18" charset="0"/>
                          </a:rPr>
                          <m:t>𝑨𝑫</m:t>
                        </m:r>
                      </m:e>
                    </m:acc>
                  </m:oMath>
                </a14:m>
                <a:r>
                  <a:rPr lang="ru-RU" sz="2500" dirty="0" smtClean="0">
                    <a:ea typeface="Cambria Math" pitchFamily="18" charset="0"/>
                  </a:rPr>
                  <a:t>, равный вектору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500" i="1" smtClean="0">
                            <a:latin typeface="Cambria Math"/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a:rPr lang="en-US" sz="2500" b="1" i="1" smtClean="0">
                            <a:latin typeface="Cambria Math"/>
                            <a:ea typeface="Cambria Math" pitchFamily="18" charset="0"/>
                          </a:rPr>
                          <m:t>𝒃</m:t>
                        </m:r>
                      </m:e>
                    </m:acc>
                  </m:oMath>
                </a14:m>
                <a:r>
                  <a:rPr lang="ru-RU" sz="2500" dirty="0" smtClean="0">
                    <a:ea typeface="Cambria Math" pitchFamily="18" charset="0"/>
                  </a:rPr>
                  <a:t>. </a:t>
                </a:r>
                <a:endParaRPr lang="en-US" sz="2500" dirty="0" smtClean="0">
                  <a:ea typeface="Cambria Math" pitchFamily="18" charset="0"/>
                </a:endParaRPr>
              </a:p>
              <a:p>
                <a:pPr marL="0" indent="0">
                  <a:spcBef>
                    <a:spcPts val="600"/>
                  </a:spcBef>
                  <a:buClr>
                    <a:schemeClr val="bg2"/>
                  </a:buClr>
                  <a:buSzPct val="75000"/>
                  <a:buNone/>
                </a:pPr>
                <a:r>
                  <a:rPr lang="ru-RU" sz="2500" dirty="0" smtClean="0">
                    <a:ea typeface="Cambria Math" pitchFamily="18" charset="0"/>
                  </a:rPr>
                  <a:t>На </a:t>
                </a:r>
                <a:r>
                  <a:rPr lang="ru-RU" sz="2500" dirty="0">
                    <a:ea typeface="Cambria Math" pitchFamily="18" charset="0"/>
                  </a:rPr>
                  <a:t>этих векторах</a:t>
                </a:r>
                <a:r>
                  <a:rPr lang="en-US" sz="2500" dirty="0">
                    <a:ea typeface="Cambria Math" pitchFamily="18" charset="0"/>
                  </a:rPr>
                  <a:t> </a:t>
                </a:r>
                <a:r>
                  <a:rPr lang="ru-RU" sz="2500" dirty="0">
                    <a:ea typeface="Cambria Math" pitchFamily="18" charset="0"/>
                  </a:rPr>
                  <a:t>построим параллелограмм </a:t>
                </a:r>
                <a:r>
                  <a:rPr lang="ru-RU" sz="2500" b="1" i="1" dirty="0">
                    <a:ea typeface="Cambria Math" pitchFamily="18" charset="0"/>
                  </a:rPr>
                  <a:t>АВС</a:t>
                </a:r>
                <a:r>
                  <a:rPr lang="en-US" sz="2500" b="1" i="1" dirty="0" smtClean="0">
                    <a:ea typeface="Cambria Math" pitchFamily="18" charset="0"/>
                  </a:rPr>
                  <a:t>D</a:t>
                </a:r>
                <a:r>
                  <a:rPr lang="ru-RU" sz="2500" dirty="0">
                    <a:ea typeface="Cambria Math" pitchFamily="18" charset="0"/>
                  </a:rPr>
                  <a:t> </a:t>
                </a:r>
                <a:r>
                  <a:rPr lang="ru-RU" sz="2500" dirty="0" smtClean="0">
                    <a:ea typeface="Cambria Math" pitchFamily="18" charset="0"/>
                  </a:rPr>
                  <a:t>, в нем проведем диагональ </a:t>
                </a:r>
                <a:r>
                  <a:rPr lang="ru-RU" sz="2500" b="1" i="1" dirty="0" smtClean="0">
                    <a:ea typeface="Cambria Math" pitchFamily="18" charset="0"/>
                  </a:rPr>
                  <a:t>А</a:t>
                </a:r>
                <a:r>
                  <a:rPr lang="en-US" sz="2500" b="1" i="1" dirty="0" smtClean="0">
                    <a:ea typeface="Cambria Math" pitchFamily="18" charset="0"/>
                  </a:rPr>
                  <a:t>C</a:t>
                </a:r>
                <a:r>
                  <a:rPr lang="ru-RU" sz="2500" b="1" i="1" dirty="0" smtClean="0">
                    <a:ea typeface="Cambria Math" pitchFamily="18" charset="0"/>
                  </a:rPr>
                  <a:t> .</a:t>
                </a:r>
              </a:p>
              <a:p>
                <a:pPr marL="0" indent="0">
                  <a:spcBef>
                    <a:spcPts val="600"/>
                  </a:spcBef>
                  <a:buClr>
                    <a:schemeClr val="bg2"/>
                  </a:buClr>
                  <a:buSzPct val="75000"/>
                  <a:buNone/>
                </a:pPr>
                <a:r>
                  <a:rPr lang="ru-RU" sz="2500" dirty="0" smtClean="0">
                    <a:ea typeface="Cambria Math" pitchFamily="18" charset="0"/>
                  </a:rPr>
                  <a:t>Вектор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500" b="1" i="1" dirty="0" smtClean="0">
                            <a:latin typeface="Cambria Math"/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a:rPr lang="en-US" sz="2500" b="1" i="1" dirty="0" smtClean="0">
                            <a:latin typeface="Cambria Math"/>
                            <a:ea typeface="Cambria Math" pitchFamily="18" charset="0"/>
                          </a:rPr>
                          <m:t>𝑨𝑪</m:t>
                        </m:r>
                      </m:e>
                    </m:acc>
                  </m:oMath>
                </a14:m>
                <a:r>
                  <a:rPr lang="ru-RU" sz="2500" dirty="0" smtClean="0">
                    <a:ea typeface="Cambria Math" pitchFamily="18" charset="0"/>
                  </a:rPr>
                  <a:t>  является </a:t>
                </a:r>
                <a:r>
                  <a:rPr lang="ru-RU" sz="2500" b="1" i="1" dirty="0" smtClean="0">
                    <a:solidFill>
                      <a:srgbClr val="FF0000"/>
                    </a:solidFill>
                    <a:ea typeface="Cambria Math" pitchFamily="18" charset="0"/>
                  </a:rPr>
                  <a:t>суммой векторов</a:t>
                </a:r>
                <a:r>
                  <a:rPr lang="ru-RU" sz="2500" i="1" dirty="0" smtClean="0">
                    <a:solidFill>
                      <a:srgbClr val="FF0000"/>
                    </a:solidFill>
                    <a:ea typeface="Cambria Math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400" b="1" i="1" smtClean="0">
                        <a:latin typeface="Cambria Math"/>
                      </a:rPr>
                      <m:t>   </m:t>
                    </m:r>
                    <m:acc>
                      <m:accPr>
                        <m:chr m:val="⃗"/>
                        <m:ctrlPr>
                          <a:rPr lang="ru-RU" sz="24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b="1" i="1" smtClean="0">
                            <a:latin typeface="Cambria Math"/>
                          </a:rPr>
                          <m:t>𝒂</m:t>
                        </m:r>
                      </m:e>
                    </m:acc>
                    <m:r>
                      <a:rPr lang="en-US" sz="2400" b="0" i="0" smtClean="0">
                        <a:latin typeface="Cambria Math"/>
                      </a:rPr>
                      <m:t> </m:t>
                    </m:r>
                  </m:oMath>
                </a14:m>
                <a:r>
                  <a:rPr lang="ru-RU" sz="2400" dirty="0" smtClean="0"/>
                  <a:t>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4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b="1" i="1" smtClean="0">
                            <a:latin typeface="Cambria Math"/>
                          </a:rPr>
                          <m:t>𝒃</m:t>
                        </m:r>
                      </m:e>
                    </m:acc>
                  </m:oMath>
                </a14:m>
                <a:r>
                  <a:rPr lang="ru-RU" sz="2400" dirty="0" smtClean="0"/>
                  <a:t>.</a:t>
                </a:r>
                <a:endParaRPr lang="ru-RU" sz="2500" dirty="0">
                  <a:ea typeface="Cambria Math" pitchFamily="18" charset="0"/>
                </a:endParaRPr>
              </a:p>
            </p:txBody>
          </p:sp>
        </mc:Choice>
        <mc:Fallback xmlns="">
          <p:sp>
            <p:nvSpPr>
              <p:cNvPr id="36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412528"/>
                <a:ext cx="4302126" cy="4896544"/>
              </a:xfrm>
              <a:blipFill rotWithShape="1">
                <a:blip r:embed="rId5"/>
                <a:stretch>
                  <a:fillRect l="-2266" t="-623" r="-3258" b="-6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>
              <a:spcBef>
                <a:spcPct val="20000"/>
              </a:spcBef>
            </a:pPr>
            <a:r>
              <a:rPr lang="ru-RU" sz="3200" b="1" dirty="0" smtClean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8. Правило параллелограмма</a:t>
            </a:r>
            <a:endParaRPr lang="ru-RU" sz="3200" b="1" dirty="0">
              <a:solidFill>
                <a:srgbClr val="FF0000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 Box 15"/>
              <p:cNvSpPr txBox="1">
                <a:spLocks noChangeArrowheads="1"/>
              </p:cNvSpPr>
              <p:nvPr/>
            </p:nvSpPr>
            <p:spPr bwMode="auto">
              <a:xfrm>
                <a:off x="6148751" y="2246610"/>
                <a:ext cx="548548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i="1" dirty="0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400" i="1" dirty="0" smtClean="0">
                              <a:latin typeface="Cambria Math"/>
                            </a:rPr>
                            <m:t>𝑎</m:t>
                          </m:r>
                          <m:r>
                            <m:rPr>
                              <m:nor/>
                            </m:rPr>
                            <a:rPr lang="ru-RU" sz="2400" dirty="0">
                              <a:latin typeface="Tahoma" pitchFamily="34" charset="0"/>
                            </a:rPr>
                            <m:t> </m:t>
                          </m:r>
                        </m:e>
                      </m:acc>
                    </m:oMath>
                  </m:oMathPara>
                </a14:m>
                <a:endParaRPr lang="ru-RU" sz="2400" dirty="0">
                  <a:latin typeface="Tahoma" pitchFamily="34" charset="0"/>
                </a:endParaRPr>
              </a:p>
            </p:txBody>
          </p:sp>
        </mc:Choice>
        <mc:Fallback xmlns="">
          <p:sp>
            <p:nvSpPr>
              <p:cNvPr id="39" name="Text 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148751" y="2246610"/>
                <a:ext cx="548548" cy="4616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 Box 17"/>
              <p:cNvSpPr txBox="1">
                <a:spLocks noChangeArrowheads="1"/>
              </p:cNvSpPr>
              <p:nvPr/>
            </p:nvSpPr>
            <p:spPr bwMode="auto">
              <a:xfrm>
                <a:off x="4572000" y="4289131"/>
                <a:ext cx="706438" cy="5162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i="1" dirty="0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400" i="1" dirty="0" smtClean="0">
                              <a:latin typeface="Cambria Math"/>
                            </a:rPr>
                            <m:t>𝑏</m:t>
                          </m:r>
                          <m:r>
                            <m:rPr>
                              <m:nor/>
                            </m:rPr>
                            <a:rPr lang="ru-RU" sz="2400" dirty="0">
                              <a:latin typeface="Tahoma" pitchFamily="34" charset="0"/>
                            </a:rPr>
                            <m:t> </m:t>
                          </m:r>
                        </m:e>
                      </m:acc>
                    </m:oMath>
                  </m:oMathPara>
                </a14:m>
                <a:endParaRPr lang="ru-RU" sz="2400" dirty="0">
                  <a:latin typeface="Tahoma" pitchFamily="34" charset="0"/>
                </a:endParaRPr>
              </a:p>
            </p:txBody>
          </p:sp>
        </mc:Choice>
        <mc:Fallback xmlns="">
          <p:sp>
            <p:nvSpPr>
              <p:cNvPr id="40" name="Text 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72000" y="4289131"/>
                <a:ext cx="706438" cy="5162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 Box 15"/>
              <p:cNvSpPr txBox="1">
                <a:spLocks noChangeArrowheads="1"/>
              </p:cNvSpPr>
              <p:nvPr/>
            </p:nvSpPr>
            <p:spPr bwMode="auto">
              <a:xfrm>
                <a:off x="6051820" y="5607643"/>
                <a:ext cx="548548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i="1" dirty="0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400" i="1" dirty="0" smtClean="0">
                              <a:latin typeface="Cambria Math"/>
                            </a:rPr>
                            <m:t>𝑎</m:t>
                          </m:r>
                          <m:r>
                            <m:rPr>
                              <m:nor/>
                            </m:rPr>
                            <a:rPr lang="ru-RU" sz="2400" dirty="0">
                              <a:latin typeface="Tahoma" pitchFamily="34" charset="0"/>
                            </a:rPr>
                            <m:t> </m:t>
                          </m:r>
                        </m:e>
                      </m:acc>
                    </m:oMath>
                  </m:oMathPara>
                </a14:m>
                <a:endParaRPr lang="ru-RU" sz="2400" dirty="0">
                  <a:latin typeface="Tahoma" pitchFamily="34" charset="0"/>
                </a:endParaRPr>
              </a:p>
            </p:txBody>
          </p:sp>
        </mc:Choice>
        <mc:Fallback xmlns="">
          <p:sp>
            <p:nvSpPr>
              <p:cNvPr id="41" name="Text 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51820" y="5607643"/>
                <a:ext cx="548548" cy="46166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 Box 17"/>
              <p:cNvSpPr txBox="1">
                <a:spLocks noChangeArrowheads="1"/>
              </p:cNvSpPr>
              <p:nvPr/>
            </p:nvSpPr>
            <p:spPr bwMode="auto">
              <a:xfrm>
                <a:off x="5573188" y="4394847"/>
                <a:ext cx="516031" cy="5162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i="1" dirty="0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400" i="1" dirty="0" smtClean="0">
                              <a:latin typeface="Cambria Math"/>
                            </a:rPr>
                            <m:t>𝑏</m:t>
                          </m:r>
                          <m:r>
                            <m:rPr>
                              <m:nor/>
                            </m:rPr>
                            <a:rPr lang="ru-RU" sz="2400" dirty="0">
                              <a:latin typeface="Tahoma" pitchFamily="34" charset="0"/>
                            </a:rPr>
                            <m:t> </m:t>
                          </m:r>
                        </m:e>
                      </m:acc>
                    </m:oMath>
                  </m:oMathPara>
                </a14:m>
                <a:endParaRPr lang="ru-RU" sz="2400" dirty="0">
                  <a:latin typeface="Tahoma" pitchFamily="34" charset="0"/>
                </a:endParaRPr>
              </a:p>
            </p:txBody>
          </p:sp>
        </mc:Choice>
        <mc:Fallback xmlns="">
          <p:sp>
            <p:nvSpPr>
              <p:cNvPr id="42" name="Text 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573188" y="4394847"/>
                <a:ext cx="516031" cy="51623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 rot="19733707">
                <a:off x="6145666" y="4222388"/>
                <a:ext cx="1210221" cy="587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28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</m:acc>
                      <m:r>
                        <a:rPr lang="ru-RU" sz="28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ru-RU" sz="28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𝑏</m:t>
                          </m:r>
                        </m:e>
                      </m:acc>
                      <m:r>
                        <a:rPr lang="en-US" sz="2800" b="0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733707">
                <a:off x="6145666" y="4222388"/>
                <a:ext cx="1210221" cy="58727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53014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250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250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509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509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50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250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250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250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9" dur="500"/>
                                        <p:tgtEl>
                                          <p:spTgt spid="250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3" dur="500"/>
                                        <p:tgtEl>
                                          <p:spTgt spid="250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508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508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508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508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6" dur="500"/>
                                        <p:tgtEl>
                                          <p:spTgt spid="250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500"/>
                            </p:stCondLst>
                            <p:childTnLst>
                              <p:par>
                                <p:cTn id="9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0" dur="500"/>
                                        <p:tgtEl>
                                          <p:spTgt spid="250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50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50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7" dur="1000"/>
                                        <p:tgtEl>
                                          <p:spTgt spid="250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1" dur="500"/>
                                        <p:tgtEl>
                                          <p:spTgt spid="250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508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508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250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0886" grpId="0" animBg="1"/>
      <p:bldP spid="250887" grpId="0" animBg="1"/>
      <p:bldP spid="250888" grpId="0" animBg="1"/>
      <p:bldP spid="250889" grpId="0" animBg="1"/>
      <p:bldP spid="250890" grpId="0" animBg="1"/>
      <p:bldP spid="250891" grpId="0" animBg="1"/>
      <p:bldP spid="250892" grpId="0" animBg="1"/>
      <p:bldP spid="250895" grpId="0"/>
      <p:bldP spid="250897" grpId="0"/>
      <p:bldP spid="250905" grpId="0" animBg="1"/>
      <p:bldP spid="250906" grpId="0"/>
      <p:bldP spid="250907" grpId="0"/>
      <p:bldP spid="250908" grpId="0"/>
      <p:bldP spid="250909" grpId="0"/>
      <p:bldP spid="39" grpId="0"/>
      <p:bldP spid="40" grpId="0"/>
      <p:bldP spid="41" grpId="0"/>
      <p:bldP spid="42" grpId="0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190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250825" y="1484313"/>
            <a:ext cx="8704263" cy="4608512"/>
          </a:xfrm>
          <a:noFill/>
        </p:spPr>
        <p:txBody>
          <a:bodyPr>
            <a:normAutofit lnSpcReduction="10000"/>
          </a:bodyPr>
          <a:lstStyle/>
          <a:p>
            <a:pPr eaLnBrk="1" hangingPunct="1">
              <a:buFont typeface="Wingdings" pitchFamily="2" charset="2"/>
              <a:buNone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s=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a+b+c+d+e+f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/>
              <a:t>           </a:t>
            </a:r>
            <a:r>
              <a:rPr lang="en-US" b="1" dirty="0" smtClean="0"/>
              <a:t>    </a:t>
            </a:r>
            <a:r>
              <a:rPr lang="ru-RU" b="1" dirty="0" smtClean="0"/>
              <a:t> 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k+n+m+r+p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en-US" b="1" dirty="0" smtClean="0"/>
          </a:p>
          <a:p>
            <a:pPr eaLnBrk="1" hangingPunct="1">
              <a:buFont typeface="Wingdings" pitchFamily="2" charset="2"/>
              <a:buNone/>
            </a:pPr>
            <a:endParaRPr lang="en-US" b="1" dirty="0" smtClean="0"/>
          </a:p>
          <a:p>
            <a:pPr eaLnBrk="1" hangingPunct="1">
              <a:buFont typeface="Wingdings" pitchFamily="2" charset="2"/>
              <a:buNone/>
            </a:pPr>
            <a:endParaRPr lang="ru-RU" b="1" dirty="0" smtClean="0"/>
          </a:p>
          <a:p>
            <a:pPr eaLnBrk="1" hangingPunct="1">
              <a:buFont typeface="Wingdings" pitchFamily="2" charset="2"/>
              <a:buNone/>
            </a:pPr>
            <a:r>
              <a:rPr lang="en-US" dirty="0" smtClean="0"/>
              <a:t>   </a:t>
            </a:r>
            <a:endParaRPr lang="en-US" i="1" dirty="0" smtClean="0"/>
          </a:p>
          <a:p>
            <a:pPr eaLnBrk="1" hangingPunct="1">
              <a:buFont typeface="Wingdings" pitchFamily="2" charset="2"/>
              <a:buNone/>
            </a:pPr>
            <a:endParaRPr lang="en-US" i="1" dirty="0" smtClean="0"/>
          </a:p>
          <a:p>
            <a:pPr eaLnBrk="1" hangingPunct="1">
              <a:buFont typeface="Wingdings" pitchFamily="2" charset="2"/>
              <a:buNone/>
            </a:pPr>
            <a:r>
              <a:rPr lang="en-US" dirty="0" smtClean="0"/>
              <a:t>						</a:t>
            </a:r>
            <a:endParaRPr lang="ru-RU" dirty="0" smtClean="0"/>
          </a:p>
        </p:txBody>
      </p:sp>
      <p:sp>
        <p:nvSpPr>
          <p:cNvPr id="37892" name="Line 6"/>
          <p:cNvSpPr>
            <a:spLocks noChangeShapeType="1"/>
          </p:cNvSpPr>
          <p:nvPr/>
        </p:nvSpPr>
        <p:spPr bwMode="auto">
          <a:xfrm>
            <a:off x="684213" y="2060575"/>
            <a:ext cx="287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1924" name="Line 20"/>
          <p:cNvSpPr>
            <a:spLocks noChangeShapeType="1"/>
          </p:cNvSpPr>
          <p:nvPr/>
        </p:nvSpPr>
        <p:spPr bwMode="auto">
          <a:xfrm>
            <a:off x="2627313" y="2852738"/>
            <a:ext cx="1008062" cy="5032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1925" name="Line 21"/>
          <p:cNvSpPr>
            <a:spLocks noChangeShapeType="1"/>
          </p:cNvSpPr>
          <p:nvPr/>
        </p:nvSpPr>
        <p:spPr bwMode="auto">
          <a:xfrm flipH="1" flipV="1">
            <a:off x="1835150" y="2852738"/>
            <a:ext cx="71438" cy="7921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1926" name="Line 22"/>
          <p:cNvSpPr>
            <a:spLocks noChangeShapeType="1"/>
          </p:cNvSpPr>
          <p:nvPr/>
        </p:nvSpPr>
        <p:spPr bwMode="auto">
          <a:xfrm>
            <a:off x="2339975" y="3284538"/>
            <a:ext cx="1008063" cy="503237"/>
          </a:xfrm>
          <a:prstGeom prst="line">
            <a:avLst/>
          </a:prstGeom>
          <a:noFill/>
          <a:ln w="9525">
            <a:solidFill>
              <a:srgbClr val="0000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1927" name="Line 23"/>
          <p:cNvSpPr>
            <a:spLocks noChangeShapeType="1"/>
          </p:cNvSpPr>
          <p:nvPr/>
        </p:nvSpPr>
        <p:spPr bwMode="auto">
          <a:xfrm flipH="1" flipV="1">
            <a:off x="2339975" y="3284538"/>
            <a:ext cx="71438" cy="792162"/>
          </a:xfrm>
          <a:prstGeom prst="line">
            <a:avLst/>
          </a:prstGeom>
          <a:noFill/>
          <a:ln w="9525">
            <a:solidFill>
              <a:srgbClr val="0000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1928" name="Line 24"/>
          <p:cNvSpPr>
            <a:spLocks noChangeShapeType="1"/>
          </p:cNvSpPr>
          <p:nvPr/>
        </p:nvSpPr>
        <p:spPr bwMode="auto">
          <a:xfrm flipH="1">
            <a:off x="2843213" y="3789363"/>
            <a:ext cx="504825" cy="1584325"/>
          </a:xfrm>
          <a:prstGeom prst="line">
            <a:avLst/>
          </a:prstGeom>
          <a:noFill/>
          <a:ln w="9525">
            <a:solidFill>
              <a:srgbClr val="0000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1929" name="Line 25"/>
          <p:cNvSpPr>
            <a:spLocks noChangeShapeType="1"/>
          </p:cNvSpPr>
          <p:nvPr/>
        </p:nvSpPr>
        <p:spPr bwMode="auto">
          <a:xfrm flipV="1">
            <a:off x="1187450" y="4076700"/>
            <a:ext cx="1223963" cy="576263"/>
          </a:xfrm>
          <a:prstGeom prst="line">
            <a:avLst/>
          </a:prstGeom>
          <a:noFill/>
          <a:ln w="9525">
            <a:solidFill>
              <a:srgbClr val="0000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1930" name="Line 26"/>
          <p:cNvSpPr>
            <a:spLocks noChangeShapeType="1"/>
          </p:cNvSpPr>
          <p:nvPr/>
        </p:nvSpPr>
        <p:spPr bwMode="auto">
          <a:xfrm>
            <a:off x="2843213" y="5300663"/>
            <a:ext cx="647700" cy="720725"/>
          </a:xfrm>
          <a:prstGeom prst="line">
            <a:avLst/>
          </a:prstGeom>
          <a:noFill/>
          <a:ln w="9525">
            <a:solidFill>
              <a:srgbClr val="0000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1931" name="Line 27"/>
          <p:cNvSpPr>
            <a:spLocks noChangeShapeType="1"/>
          </p:cNvSpPr>
          <p:nvPr/>
        </p:nvSpPr>
        <p:spPr bwMode="auto">
          <a:xfrm>
            <a:off x="1619250" y="5949950"/>
            <a:ext cx="1871663" cy="73025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1932" name="Line 28"/>
          <p:cNvSpPr>
            <a:spLocks noChangeShapeType="1"/>
          </p:cNvSpPr>
          <p:nvPr/>
        </p:nvSpPr>
        <p:spPr bwMode="auto">
          <a:xfrm flipH="1" flipV="1">
            <a:off x="1187450" y="4652963"/>
            <a:ext cx="431800" cy="1295400"/>
          </a:xfrm>
          <a:prstGeom prst="line">
            <a:avLst/>
          </a:prstGeom>
          <a:noFill/>
          <a:ln w="9525">
            <a:solidFill>
              <a:srgbClr val="0000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1933" name="Oval 29"/>
          <p:cNvSpPr>
            <a:spLocks noChangeArrowheads="1"/>
          </p:cNvSpPr>
          <p:nvPr/>
        </p:nvSpPr>
        <p:spPr bwMode="auto">
          <a:xfrm>
            <a:off x="1547813" y="5876925"/>
            <a:ext cx="71437" cy="71438"/>
          </a:xfrm>
          <a:prstGeom prst="ellipse">
            <a:avLst/>
          </a:pr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1934" name="Line 30"/>
          <p:cNvSpPr>
            <a:spLocks noChangeShapeType="1"/>
          </p:cNvSpPr>
          <p:nvPr/>
        </p:nvSpPr>
        <p:spPr bwMode="auto">
          <a:xfrm flipH="1">
            <a:off x="3419475" y="3500438"/>
            <a:ext cx="504825" cy="158432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1935" name="Line 31"/>
          <p:cNvSpPr>
            <a:spLocks noChangeShapeType="1"/>
          </p:cNvSpPr>
          <p:nvPr/>
        </p:nvSpPr>
        <p:spPr bwMode="auto">
          <a:xfrm>
            <a:off x="3419475" y="5229225"/>
            <a:ext cx="647700" cy="7207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1936" name="Line 32"/>
          <p:cNvSpPr>
            <a:spLocks noChangeShapeType="1"/>
          </p:cNvSpPr>
          <p:nvPr/>
        </p:nvSpPr>
        <p:spPr bwMode="auto">
          <a:xfrm flipH="1" flipV="1">
            <a:off x="684213" y="4797425"/>
            <a:ext cx="431800" cy="1295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1937" name="Line 33"/>
          <p:cNvSpPr>
            <a:spLocks noChangeShapeType="1"/>
          </p:cNvSpPr>
          <p:nvPr/>
        </p:nvSpPr>
        <p:spPr bwMode="auto">
          <a:xfrm flipV="1">
            <a:off x="684213" y="3789363"/>
            <a:ext cx="1223962" cy="5762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1938" name="Text Box 34"/>
          <p:cNvSpPr txBox="1">
            <a:spLocks noChangeArrowheads="1"/>
          </p:cNvSpPr>
          <p:nvPr/>
        </p:nvSpPr>
        <p:spPr bwMode="auto">
          <a:xfrm>
            <a:off x="2843213" y="3141663"/>
            <a:ext cx="352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>
                <a:latin typeface="Tahoma" pitchFamily="34" charset="0"/>
              </a:rPr>
              <a:t>d</a:t>
            </a:r>
            <a:endParaRPr lang="ru-RU" sz="2400">
              <a:latin typeface="Tahoma" pitchFamily="34" charset="0"/>
            </a:endParaRPr>
          </a:p>
        </p:txBody>
      </p:sp>
      <p:sp>
        <p:nvSpPr>
          <p:cNvPr id="37908" name="Line 35"/>
          <p:cNvSpPr>
            <a:spLocks noChangeShapeType="1"/>
          </p:cNvSpPr>
          <p:nvPr/>
        </p:nvSpPr>
        <p:spPr bwMode="auto">
          <a:xfrm>
            <a:off x="2843213" y="3213100"/>
            <a:ext cx="3603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1940" name="Text Box 36"/>
          <p:cNvSpPr txBox="1">
            <a:spLocks noChangeArrowheads="1"/>
          </p:cNvSpPr>
          <p:nvPr/>
        </p:nvSpPr>
        <p:spPr bwMode="auto">
          <a:xfrm>
            <a:off x="1908175" y="3429000"/>
            <a:ext cx="3254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>
                <a:latin typeface="Tahoma" pitchFamily="34" charset="0"/>
              </a:rPr>
              <a:t>c</a:t>
            </a:r>
            <a:endParaRPr lang="ru-RU" sz="2400">
              <a:latin typeface="Tahoma" pitchFamily="34" charset="0"/>
            </a:endParaRPr>
          </a:p>
        </p:txBody>
      </p:sp>
      <p:sp>
        <p:nvSpPr>
          <p:cNvPr id="37910" name="Line 37"/>
          <p:cNvSpPr>
            <a:spLocks noChangeShapeType="1"/>
          </p:cNvSpPr>
          <p:nvPr/>
        </p:nvSpPr>
        <p:spPr bwMode="auto">
          <a:xfrm>
            <a:off x="1979613" y="3500438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1942" name="Text Box 38"/>
          <p:cNvSpPr txBox="1">
            <a:spLocks noChangeArrowheads="1"/>
          </p:cNvSpPr>
          <p:nvPr/>
        </p:nvSpPr>
        <p:spPr bwMode="auto">
          <a:xfrm>
            <a:off x="3203575" y="4149725"/>
            <a:ext cx="3444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>
                <a:latin typeface="Tahoma" pitchFamily="34" charset="0"/>
              </a:rPr>
              <a:t>e</a:t>
            </a:r>
            <a:endParaRPr lang="ru-RU" sz="2400">
              <a:latin typeface="Tahoma" pitchFamily="34" charset="0"/>
            </a:endParaRPr>
          </a:p>
        </p:txBody>
      </p:sp>
      <p:sp>
        <p:nvSpPr>
          <p:cNvPr id="251943" name="Text Box 39"/>
          <p:cNvSpPr txBox="1">
            <a:spLocks noChangeArrowheads="1"/>
          </p:cNvSpPr>
          <p:nvPr/>
        </p:nvSpPr>
        <p:spPr bwMode="auto">
          <a:xfrm>
            <a:off x="3276600" y="5516563"/>
            <a:ext cx="2809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>
                <a:latin typeface="Tahoma" pitchFamily="34" charset="0"/>
              </a:rPr>
              <a:t>f</a:t>
            </a:r>
            <a:endParaRPr lang="ru-RU" sz="2400">
              <a:latin typeface="Tahoma" pitchFamily="34" charset="0"/>
            </a:endParaRPr>
          </a:p>
        </p:txBody>
      </p:sp>
      <p:sp>
        <p:nvSpPr>
          <p:cNvPr id="251944" name="Text Box 40"/>
          <p:cNvSpPr txBox="1">
            <a:spLocks noChangeArrowheads="1"/>
          </p:cNvSpPr>
          <p:nvPr/>
        </p:nvSpPr>
        <p:spPr bwMode="auto">
          <a:xfrm>
            <a:off x="2051050" y="5516563"/>
            <a:ext cx="5762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b="1">
                <a:solidFill>
                  <a:srgbClr val="CC3300"/>
                </a:solidFill>
                <a:latin typeface="Tahoma" pitchFamily="34" charset="0"/>
              </a:rPr>
              <a:t>s</a:t>
            </a:r>
            <a:endParaRPr lang="ru-RU" sz="2400" b="1">
              <a:solidFill>
                <a:srgbClr val="CC3300"/>
              </a:solidFill>
              <a:latin typeface="Tahoma" pitchFamily="34" charset="0"/>
            </a:endParaRPr>
          </a:p>
        </p:txBody>
      </p:sp>
      <p:sp>
        <p:nvSpPr>
          <p:cNvPr id="251945" name="Text Box 41"/>
          <p:cNvSpPr txBox="1">
            <a:spLocks noChangeArrowheads="1"/>
          </p:cNvSpPr>
          <p:nvPr/>
        </p:nvSpPr>
        <p:spPr bwMode="auto">
          <a:xfrm>
            <a:off x="1042988" y="5229225"/>
            <a:ext cx="3444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>
                <a:latin typeface="Tahoma" pitchFamily="34" charset="0"/>
              </a:rPr>
              <a:t>a</a:t>
            </a:r>
            <a:endParaRPr lang="ru-RU" sz="2400">
              <a:latin typeface="Tahoma" pitchFamily="34" charset="0"/>
            </a:endParaRPr>
          </a:p>
        </p:txBody>
      </p:sp>
      <p:sp>
        <p:nvSpPr>
          <p:cNvPr id="251946" name="Text Box 42"/>
          <p:cNvSpPr txBox="1">
            <a:spLocks noChangeArrowheads="1"/>
          </p:cNvSpPr>
          <p:nvPr/>
        </p:nvSpPr>
        <p:spPr bwMode="auto">
          <a:xfrm>
            <a:off x="1331913" y="4076700"/>
            <a:ext cx="352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>
                <a:latin typeface="Tahoma" pitchFamily="34" charset="0"/>
              </a:rPr>
              <a:t>b</a:t>
            </a:r>
            <a:endParaRPr lang="ru-RU" sz="2400">
              <a:latin typeface="Tahoma" pitchFamily="34" charset="0"/>
            </a:endParaRPr>
          </a:p>
        </p:txBody>
      </p:sp>
      <p:sp>
        <p:nvSpPr>
          <p:cNvPr id="37916" name="Line 43"/>
          <p:cNvSpPr>
            <a:spLocks noChangeShapeType="1"/>
          </p:cNvSpPr>
          <p:nvPr/>
        </p:nvSpPr>
        <p:spPr bwMode="auto">
          <a:xfrm>
            <a:off x="2124075" y="5589588"/>
            <a:ext cx="360363" cy="0"/>
          </a:xfrm>
          <a:prstGeom prst="line">
            <a:avLst/>
          </a:prstGeom>
          <a:noFill/>
          <a:ln w="9525">
            <a:solidFill>
              <a:srgbClr val="CC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917" name="Line 44"/>
          <p:cNvSpPr>
            <a:spLocks noChangeShapeType="1"/>
          </p:cNvSpPr>
          <p:nvPr/>
        </p:nvSpPr>
        <p:spPr bwMode="auto">
          <a:xfrm>
            <a:off x="1331913" y="4149725"/>
            <a:ext cx="3603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918" name="Line 45"/>
          <p:cNvSpPr>
            <a:spLocks noChangeShapeType="1"/>
          </p:cNvSpPr>
          <p:nvPr/>
        </p:nvSpPr>
        <p:spPr bwMode="auto">
          <a:xfrm>
            <a:off x="3276600" y="4149725"/>
            <a:ext cx="3603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919" name="Line 46"/>
          <p:cNvSpPr>
            <a:spLocks noChangeShapeType="1"/>
          </p:cNvSpPr>
          <p:nvPr/>
        </p:nvSpPr>
        <p:spPr bwMode="auto">
          <a:xfrm>
            <a:off x="971550" y="5229225"/>
            <a:ext cx="3603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920" name="Line 47"/>
          <p:cNvSpPr>
            <a:spLocks noChangeShapeType="1"/>
          </p:cNvSpPr>
          <p:nvPr/>
        </p:nvSpPr>
        <p:spPr bwMode="auto">
          <a:xfrm>
            <a:off x="3276600" y="5516563"/>
            <a:ext cx="3603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1952" name="Line 48"/>
          <p:cNvSpPr>
            <a:spLocks noChangeShapeType="1"/>
          </p:cNvSpPr>
          <p:nvPr/>
        </p:nvSpPr>
        <p:spPr bwMode="auto">
          <a:xfrm>
            <a:off x="6011863" y="3429000"/>
            <a:ext cx="14398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1953" name="Line 49"/>
          <p:cNvSpPr>
            <a:spLocks noChangeShapeType="1"/>
          </p:cNvSpPr>
          <p:nvPr/>
        </p:nvSpPr>
        <p:spPr bwMode="auto">
          <a:xfrm flipV="1">
            <a:off x="5003800" y="3429000"/>
            <a:ext cx="1008063" cy="7207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1954" name="Line 50"/>
          <p:cNvSpPr>
            <a:spLocks noChangeShapeType="1"/>
          </p:cNvSpPr>
          <p:nvPr/>
        </p:nvSpPr>
        <p:spPr bwMode="auto">
          <a:xfrm>
            <a:off x="7451725" y="3429000"/>
            <a:ext cx="0" cy="15128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1955" name="Line 51"/>
          <p:cNvSpPr>
            <a:spLocks noChangeShapeType="1"/>
          </p:cNvSpPr>
          <p:nvPr/>
        </p:nvSpPr>
        <p:spPr bwMode="auto">
          <a:xfrm flipH="1" flipV="1">
            <a:off x="5003800" y="4149725"/>
            <a:ext cx="863600" cy="1295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1956" name="Line 52"/>
          <p:cNvSpPr>
            <a:spLocks noChangeShapeType="1"/>
          </p:cNvSpPr>
          <p:nvPr/>
        </p:nvSpPr>
        <p:spPr bwMode="auto">
          <a:xfrm flipH="1">
            <a:off x="5867400" y="4941888"/>
            <a:ext cx="1584325" cy="5032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1957" name="Text Box 53"/>
          <p:cNvSpPr txBox="1">
            <a:spLocks noChangeArrowheads="1"/>
          </p:cNvSpPr>
          <p:nvPr/>
        </p:nvSpPr>
        <p:spPr bwMode="auto">
          <a:xfrm>
            <a:off x="5580063" y="5373688"/>
            <a:ext cx="4714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b="1">
                <a:solidFill>
                  <a:srgbClr val="CC3300"/>
                </a:solidFill>
                <a:latin typeface="Tahoma" pitchFamily="34" charset="0"/>
              </a:rPr>
              <a:t>O</a:t>
            </a:r>
            <a:endParaRPr lang="ru-RU" sz="2400" b="1">
              <a:solidFill>
                <a:srgbClr val="CC3300"/>
              </a:solidFill>
              <a:latin typeface="Tahoma" pitchFamily="34" charset="0"/>
            </a:endParaRPr>
          </a:p>
        </p:txBody>
      </p:sp>
      <p:sp>
        <p:nvSpPr>
          <p:cNvPr id="251958" name="Oval 54"/>
          <p:cNvSpPr>
            <a:spLocks noChangeArrowheads="1"/>
          </p:cNvSpPr>
          <p:nvPr/>
        </p:nvSpPr>
        <p:spPr bwMode="auto">
          <a:xfrm>
            <a:off x="5795963" y="5373688"/>
            <a:ext cx="73025" cy="71437"/>
          </a:xfrm>
          <a:prstGeom prst="ellipse">
            <a:avLst/>
          </a:prstGeom>
          <a:solidFill>
            <a:srgbClr val="CC3300"/>
          </a:solidFill>
          <a:ln w="9525">
            <a:solidFill>
              <a:srgbClr val="CC33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 sz="2400">
              <a:solidFill>
                <a:srgbClr val="CC3300"/>
              </a:solidFill>
              <a:latin typeface="Tahoma" pitchFamily="34" charset="0"/>
            </a:endParaRPr>
          </a:p>
        </p:txBody>
      </p:sp>
      <p:sp>
        <p:nvSpPr>
          <p:cNvPr id="251959" name="Text Box 55"/>
          <p:cNvSpPr txBox="1">
            <a:spLocks noChangeArrowheads="1"/>
          </p:cNvSpPr>
          <p:nvPr/>
        </p:nvSpPr>
        <p:spPr bwMode="auto">
          <a:xfrm>
            <a:off x="5127625" y="4737100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>
                <a:latin typeface="Tahoma" pitchFamily="34" charset="0"/>
              </a:rPr>
              <a:t>k</a:t>
            </a:r>
            <a:endParaRPr lang="ru-RU" sz="2400">
              <a:latin typeface="Tahoma" pitchFamily="34" charset="0"/>
            </a:endParaRPr>
          </a:p>
        </p:txBody>
      </p:sp>
      <p:sp>
        <p:nvSpPr>
          <p:cNvPr id="251960" name="Text Box 56"/>
          <p:cNvSpPr txBox="1">
            <a:spLocks noChangeArrowheads="1"/>
          </p:cNvSpPr>
          <p:nvPr/>
        </p:nvSpPr>
        <p:spPr bwMode="auto">
          <a:xfrm>
            <a:off x="5148263" y="3284538"/>
            <a:ext cx="5635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>
                <a:latin typeface="Tahoma" pitchFamily="34" charset="0"/>
              </a:rPr>
              <a:t>m</a:t>
            </a:r>
            <a:endParaRPr lang="ru-RU" sz="2400">
              <a:latin typeface="Tahoma" pitchFamily="34" charset="0"/>
            </a:endParaRPr>
          </a:p>
        </p:txBody>
      </p:sp>
      <p:sp>
        <p:nvSpPr>
          <p:cNvPr id="251961" name="Text Box 57"/>
          <p:cNvSpPr txBox="1">
            <a:spLocks noChangeArrowheads="1"/>
          </p:cNvSpPr>
          <p:nvPr/>
        </p:nvSpPr>
        <p:spPr bwMode="auto">
          <a:xfrm>
            <a:off x="6496050" y="2936875"/>
            <a:ext cx="354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>
                <a:latin typeface="Tahoma" pitchFamily="34" charset="0"/>
              </a:rPr>
              <a:t>n</a:t>
            </a:r>
            <a:endParaRPr lang="ru-RU" sz="2400">
              <a:latin typeface="Tahoma" pitchFamily="34" charset="0"/>
            </a:endParaRPr>
          </a:p>
        </p:txBody>
      </p:sp>
      <p:sp>
        <p:nvSpPr>
          <p:cNvPr id="251962" name="Text Box 58"/>
          <p:cNvSpPr txBox="1">
            <a:spLocks noChangeArrowheads="1"/>
          </p:cNvSpPr>
          <p:nvPr/>
        </p:nvSpPr>
        <p:spPr bwMode="auto">
          <a:xfrm>
            <a:off x="7575550" y="3944938"/>
            <a:ext cx="2936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>
                <a:latin typeface="Tahoma" pitchFamily="34" charset="0"/>
              </a:rPr>
              <a:t>r</a:t>
            </a:r>
            <a:endParaRPr lang="ru-RU" sz="2400">
              <a:latin typeface="Tahoma" pitchFamily="34" charset="0"/>
            </a:endParaRPr>
          </a:p>
        </p:txBody>
      </p:sp>
      <p:sp>
        <p:nvSpPr>
          <p:cNvPr id="251963" name="Text Box 59"/>
          <p:cNvSpPr txBox="1">
            <a:spLocks noChangeArrowheads="1"/>
          </p:cNvSpPr>
          <p:nvPr/>
        </p:nvSpPr>
        <p:spPr bwMode="auto">
          <a:xfrm>
            <a:off x="6659563" y="5084763"/>
            <a:ext cx="352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>
                <a:latin typeface="Tahoma" pitchFamily="34" charset="0"/>
              </a:rPr>
              <a:t>p</a:t>
            </a:r>
            <a:endParaRPr lang="ru-RU" sz="2400">
              <a:latin typeface="Tahoma" pitchFamily="34" charset="0"/>
            </a:endParaRPr>
          </a:p>
        </p:txBody>
      </p:sp>
      <p:sp>
        <p:nvSpPr>
          <p:cNvPr id="37933" name="Line 60"/>
          <p:cNvSpPr>
            <a:spLocks noChangeShapeType="1"/>
          </p:cNvSpPr>
          <p:nvPr/>
        </p:nvSpPr>
        <p:spPr bwMode="auto">
          <a:xfrm>
            <a:off x="5219700" y="3429000"/>
            <a:ext cx="2889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934" name="Line 61"/>
          <p:cNvSpPr>
            <a:spLocks noChangeShapeType="1"/>
          </p:cNvSpPr>
          <p:nvPr/>
        </p:nvSpPr>
        <p:spPr bwMode="auto">
          <a:xfrm>
            <a:off x="6516688" y="3068638"/>
            <a:ext cx="2889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935" name="Line 62"/>
          <p:cNvSpPr>
            <a:spLocks noChangeShapeType="1"/>
          </p:cNvSpPr>
          <p:nvPr/>
        </p:nvSpPr>
        <p:spPr bwMode="auto">
          <a:xfrm>
            <a:off x="7596188" y="4076700"/>
            <a:ext cx="2889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936" name="Line 63"/>
          <p:cNvSpPr>
            <a:spLocks noChangeShapeType="1"/>
          </p:cNvSpPr>
          <p:nvPr/>
        </p:nvSpPr>
        <p:spPr bwMode="auto">
          <a:xfrm>
            <a:off x="6732588" y="5229225"/>
            <a:ext cx="2889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937" name="Line 64"/>
          <p:cNvSpPr>
            <a:spLocks noChangeShapeType="1"/>
          </p:cNvSpPr>
          <p:nvPr/>
        </p:nvSpPr>
        <p:spPr bwMode="auto">
          <a:xfrm>
            <a:off x="5148263" y="4797425"/>
            <a:ext cx="2889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938" name="Line 65"/>
          <p:cNvSpPr>
            <a:spLocks noChangeShapeType="1"/>
          </p:cNvSpPr>
          <p:nvPr/>
        </p:nvSpPr>
        <p:spPr bwMode="auto">
          <a:xfrm>
            <a:off x="6011863" y="2060575"/>
            <a:ext cx="287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939" name="Line 66"/>
          <p:cNvSpPr>
            <a:spLocks noChangeShapeType="1"/>
          </p:cNvSpPr>
          <p:nvPr/>
        </p:nvSpPr>
        <p:spPr bwMode="auto">
          <a:xfrm>
            <a:off x="6588125" y="2060575"/>
            <a:ext cx="2873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940" name="Line 67"/>
          <p:cNvSpPr>
            <a:spLocks noChangeShapeType="1"/>
          </p:cNvSpPr>
          <p:nvPr/>
        </p:nvSpPr>
        <p:spPr bwMode="auto">
          <a:xfrm>
            <a:off x="5580063" y="2060575"/>
            <a:ext cx="287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941" name="Line 68"/>
          <p:cNvSpPr>
            <a:spLocks noChangeShapeType="1"/>
          </p:cNvSpPr>
          <p:nvPr/>
        </p:nvSpPr>
        <p:spPr bwMode="auto">
          <a:xfrm>
            <a:off x="1187450" y="2060575"/>
            <a:ext cx="2873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942" name="Line 69"/>
          <p:cNvSpPr>
            <a:spLocks noChangeShapeType="1"/>
          </p:cNvSpPr>
          <p:nvPr/>
        </p:nvSpPr>
        <p:spPr bwMode="auto">
          <a:xfrm>
            <a:off x="1619250" y="2060575"/>
            <a:ext cx="2873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943" name="Line 70"/>
          <p:cNvSpPr>
            <a:spLocks noChangeShapeType="1"/>
          </p:cNvSpPr>
          <p:nvPr/>
        </p:nvSpPr>
        <p:spPr bwMode="auto">
          <a:xfrm>
            <a:off x="2124075" y="2060575"/>
            <a:ext cx="2873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944" name="Line 71"/>
          <p:cNvSpPr>
            <a:spLocks noChangeShapeType="1"/>
          </p:cNvSpPr>
          <p:nvPr/>
        </p:nvSpPr>
        <p:spPr bwMode="auto">
          <a:xfrm>
            <a:off x="3334431" y="2060575"/>
            <a:ext cx="2873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945" name="Line 72"/>
          <p:cNvSpPr>
            <a:spLocks noChangeShapeType="1"/>
          </p:cNvSpPr>
          <p:nvPr/>
        </p:nvSpPr>
        <p:spPr bwMode="auto">
          <a:xfrm>
            <a:off x="2987675" y="2060575"/>
            <a:ext cx="287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946" name="Line 73"/>
          <p:cNvSpPr>
            <a:spLocks noChangeShapeType="1"/>
          </p:cNvSpPr>
          <p:nvPr/>
        </p:nvSpPr>
        <p:spPr bwMode="auto">
          <a:xfrm>
            <a:off x="2555875" y="2060575"/>
            <a:ext cx="2873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947" name="Line 74"/>
          <p:cNvSpPr>
            <a:spLocks noChangeShapeType="1"/>
          </p:cNvSpPr>
          <p:nvPr/>
        </p:nvSpPr>
        <p:spPr bwMode="auto">
          <a:xfrm>
            <a:off x="7021513" y="2074636"/>
            <a:ext cx="2873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948" name="Line 75"/>
          <p:cNvSpPr>
            <a:spLocks noChangeShapeType="1"/>
          </p:cNvSpPr>
          <p:nvPr/>
        </p:nvSpPr>
        <p:spPr bwMode="auto">
          <a:xfrm>
            <a:off x="7452519" y="2060575"/>
            <a:ext cx="2873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949" name="Line 76"/>
          <p:cNvSpPr>
            <a:spLocks noChangeShapeType="1"/>
          </p:cNvSpPr>
          <p:nvPr/>
        </p:nvSpPr>
        <p:spPr bwMode="auto">
          <a:xfrm>
            <a:off x="8127886" y="2060575"/>
            <a:ext cx="2873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r>
              <a:rPr lang="ru-RU" dirty="0" smtClean="0"/>
              <a:t>      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pPr>
              <a:spcBef>
                <a:spcPct val="20000"/>
              </a:spcBef>
            </a:pPr>
            <a:r>
              <a:rPr lang="ru-RU" sz="3200" b="1" dirty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Правило многоугольника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13715" y="1009757"/>
            <a:ext cx="7946652" cy="7325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2600" dirty="0" smtClean="0"/>
              <a:t>Сумма нескольких векторов находится по </a:t>
            </a:r>
            <a:r>
              <a:rPr lang="ru-RU" sz="2600" b="1" i="1" dirty="0" smtClean="0">
                <a:solidFill>
                  <a:srgbClr val="FF0000"/>
                </a:solidFill>
              </a:rPr>
              <a:t>правилу многоугольника.</a:t>
            </a:r>
            <a:endParaRPr lang="ru-RU" sz="26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297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</TotalTime>
  <Words>1145</Words>
  <Application>Microsoft Office PowerPoint</Application>
  <PresentationFormat>Экран (4:3)</PresentationFormat>
  <Paragraphs>194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Глава IV. Векторы в пространстве §1. Понятие вектора в пространстве. §2. Сложение и вычитание векторов §3. Умножение векторов на число</vt:lpstr>
      <vt:lpstr>Презентация PowerPoint</vt:lpstr>
      <vt:lpstr>Презентация PowerPoint</vt:lpstr>
      <vt:lpstr>Презентация PowerPoint</vt:lpstr>
      <vt:lpstr>Презентация PowerPoint</vt:lpstr>
      <vt:lpstr>Сумма двух векторов</vt:lpstr>
      <vt:lpstr>7. Правило треугольника</vt:lpstr>
      <vt:lpstr>8. Правило параллелограмма</vt:lpstr>
      <vt:lpstr>Правило многоугольника</vt:lpstr>
      <vt:lpstr>9. Построение разности векторов</vt:lpstr>
      <vt:lpstr>Сумма и разность векторов (примеры)</vt:lpstr>
      <vt:lpstr>Определение 11</vt:lpstr>
      <vt:lpstr>12. Построение произведения  вектора на число </vt:lpstr>
      <vt:lpstr>Произведение нулевого вектора</vt:lpstr>
      <vt:lpstr>Пример</vt:lpstr>
      <vt:lpstr>Свойства умножения</vt:lpstr>
      <vt:lpstr>Пример</vt:lpstr>
      <vt:lpstr>Знать и уметь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Векторы</dc:title>
  <dc:creator>Догадова</dc:creator>
  <cp:lastModifiedBy>Догадова</cp:lastModifiedBy>
  <cp:revision>35</cp:revision>
  <dcterms:created xsi:type="dcterms:W3CDTF">2016-09-26T14:22:29Z</dcterms:created>
  <dcterms:modified xsi:type="dcterms:W3CDTF">2020-04-28T09:06:38Z</dcterms:modified>
</cp:coreProperties>
</file>