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8" r:id="rId15"/>
    <p:sldId id="269" r:id="rId16"/>
    <p:sldId id="279" r:id="rId17"/>
    <p:sldId id="270" r:id="rId18"/>
    <p:sldId id="280" r:id="rId19"/>
    <p:sldId id="282" r:id="rId20"/>
    <p:sldId id="281" r:id="rId21"/>
    <p:sldId id="274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4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7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6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2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1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96DDA-66BC-4638-AC1C-463540D3DA2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6085-1676-400A-B1D7-ACF50A532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Правильные выпуклые многогранники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506" y="3717032"/>
            <a:ext cx="6400800" cy="7669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Геометрия, 10 класс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29" y="3216867"/>
            <a:ext cx="2115459" cy="36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Правильный додекаэдр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613" y="54451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Рис. </a:t>
            </a: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4</a:t>
            </a:r>
            <a:endParaRPr lang="ru-RU" sz="32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7" name="Picture 5" descr="Рисунок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3040063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4663" y="1484784"/>
            <a:ext cx="3743325" cy="482441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Составлен  из  12 правильных пятиугольников. Каждая  вершина додекаэдра  является вершиной  трёх правильных пятиугольников, </a:t>
            </a:r>
          </a:p>
          <a:p>
            <a:pPr marL="635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граней – 12</a:t>
            </a:r>
          </a:p>
          <a:p>
            <a:pPr marL="635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вершин – 20</a:t>
            </a:r>
          </a:p>
          <a:p>
            <a:pPr marL="635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рёбер – 30.</a:t>
            </a:r>
            <a:endParaRPr lang="ru-RU" sz="30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12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52158"/>
            <a:ext cx="1397768" cy="2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Загрузки\Копия (5) 0009-005-Pravilnyj-tetraed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" y="1638645"/>
            <a:ext cx="3550364" cy="35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Правильный икосаэдр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613" y="54451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Рис. </a:t>
            </a: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5</a:t>
            </a:r>
            <a:endParaRPr lang="ru-RU" sz="32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9" name="Picture 10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44675"/>
            <a:ext cx="31591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427984" y="1673226"/>
            <a:ext cx="3773487" cy="41275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Составлен  из  двадцати равносторонних треугольников.  Каждая вершина  икосаэдра является   вершиной пяти   треугольников, </a:t>
            </a:r>
          </a:p>
          <a:p>
            <a:pPr marL="6350" indent="-635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граней – 20</a:t>
            </a:r>
          </a:p>
          <a:p>
            <a:pPr marL="6350" indent="-635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вершин – 12</a:t>
            </a:r>
          </a:p>
          <a:p>
            <a:pPr marL="6350" indent="-635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рёбер – 30.</a:t>
            </a:r>
            <a:endParaRPr lang="ru-RU" sz="30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12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52158"/>
            <a:ext cx="1397768" cy="2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Мои документы\Загрузки\Копия (2) 0009-005-Pravilnyj-tetraed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2" y="1543629"/>
            <a:ext cx="3722149" cy="38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8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4322"/>
              </p:ext>
            </p:extLst>
          </p:nvPr>
        </p:nvGraphicFramePr>
        <p:xfrm>
          <a:off x="468313" y="1455738"/>
          <a:ext cx="8135937" cy="4640265"/>
        </p:xfrm>
        <a:graphic>
          <a:graphicData uri="http://schemas.openxmlformats.org/drawingml/2006/table">
            <a:tbl>
              <a:tblPr/>
              <a:tblGrid>
                <a:gridCol w="1951037"/>
                <a:gridCol w="2060575"/>
                <a:gridCol w="2062163"/>
                <a:gridCol w="2062162"/>
              </a:tblGrid>
              <a:tr h="839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Правильный многогранник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Число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граней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вершин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рёбер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Тетраэдр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Октаэдр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Додекаэдр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Икосаэдр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937" name="Rectangle 41"/>
          <p:cNvSpPr>
            <a:spLocks noChangeArrowheads="1"/>
          </p:cNvSpPr>
          <p:nvPr/>
        </p:nvSpPr>
        <p:spPr bwMode="auto">
          <a:xfrm>
            <a:off x="467544" y="23857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Таблица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Формула Эйлера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30465" y="1274777"/>
            <a:ext cx="4213943" cy="201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0638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000" b="1" dirty="0">
                <a:solidFill>
                  <a:srgbClr val="333399"/>
                </a:solidFill>
                <a:latin typeface="Monotype Corsiva" pitchFamily="66" charset="0"/>
              </a:rPr>
              <a:t>Число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 граней  плюс  число </a:t>
            </a:r>
            <a:r>
              <a:rPr lang="ru-RU" sz="3000" b="1" dirty="0">
                <a:solidFill>
                  <a:srgbClr val="333399"/>
                </a:solidFill>
                <a:latin typeface="Monotype Corsiva" pitchFamily="66" charset="0"/>
              </a:rPr>
              <a:t>вершин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 минус  число  рёбер </a:t>
            </a:r>
            <a:r>
              <a:rPr lang="ru-RU" sz="3000" b="1" dirty="0">
                <a:solidFill>
                  <a:srgbClr val="333399"/>
                </a:solidFill>
                <a:latin typeface="Monotype Corsiva" pitchFamily="66" charset="0"/>
              </a:rPr>
              <a:t>в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  любом   </a:t>
            </a:r>
            <a:r>
              <a:rPr lang="ru-RU" sz="3000" b="1" dirty="0">
                <a:solidFill>
                  <a:srgbClr val="333399"/>
                </a:solidFill>
                <a:latin typeface="Monotype Corsiva" pitchFamily="66" charset="0"/>
              </a:rPr>
              <a:t>выпуклом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 многограннике   равно  2</a:t>
            </a:r>
            <a:r>
              <a:rPr lang="ru-RU" sz="3000" b="1" dirty="0">
                <a:solidFill>
                  <a:srgbClr val="333399"/>
                </a:solidFill>
                <a:latin typeface="Monotype Corsiva" pitchFamily="66" charset="0"/>
              </a:rPr>
              <a:t>: </a:t>
            </a:r>
          </a:p>
        </p:txBody>
      </p:sp>
      <p:pic>
        <p:nvPicPr>
          <p:cNvPr id="2050" name="Picture 2" descr="C:\Documents and Settings\Admin\Мои документы\Учёные\Эйлер\5084_html_950ec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1"/>
          <a:stretch/>
        </p:blipFill>
        <p:spPr bwMode="auto">
          <a:xfrm>
            <a:off x="425691" y="1116578"/>
            <a:ext cx="3363665" cy="3629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00889" y="3536476"/>
            <a:ext cx="3415037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638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 + В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 = 2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8762" y="3415232"/>
            <a:ext cx="3672408" cy="789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4178" y="5018088"/>
            <a:ext cx="27066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tabLst>
                <a:tab pos="5905500" algn="l"/>
              </a:tabLst>
            </a:pP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Леонард Эйлер</a:t>
            </a:r>
          </a:p>
          <a:p>
            <a:pPr algn="ctr">
              <a:lnSpc>
                <a:spcPct val="90000"/>
              </a:lnSpc>
              <a:tabLst>
                <a:tab pos="5905500" algn="l"/>
              </a:tabLst>
            </a:pP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(1707 – 1783)</a:t>
            </a:r>
          </a:p>
        </p:txBody>
      </p:sp>
      <p:pic>
        <p:nvPicPr>
          <p:cNvPr id="12" name="Picture 3" descr="C:\Documents and Settings\Admin\Мои документы\РИСУНКИ\свитки\перо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3"/>
          <a:stretch/>
        </p:blipFill>
        <p:spPr bwMode="auto">
          <a:xfrm>
            <a:off x="7236296" y="3716559"/>
            <a:ext cx="1762562" cy="31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493" y="1124744"/>
            <a:ext cx="4608512" cy="3031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Правильные многогранники иногда называют </a:t>
            </a: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Платоновыми телами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поскольку они занимают видное место в философской картине мира, разработанной великим мыслителем Древней Греции Платоном.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Платоновы тела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Платон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2" y="1326817"/>
            <a:ext cx="28763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67944" y="4266838"/>
            <a:ext cx="47525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20638"/>
            <a:r>
              <a:rPr lang="ru-RU" sz="2400" dirty="0">
                <a:latin typeface="Arial" pitchFamily="34" charset="0"/>
                <a:cs typeface="Arial" pitchFamily="34" charset="0"/>
              </a:rPr>
              <a:t>Платон считал, что мир строится из четырёх «стихий» – огня, земли, воздуха и воды, а атомы этих «стихий» имеют форму четырёх правильных многогранников.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1705" y="5033650"/>
            <a:ext cx="3308329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Платон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(</a:t>
            </a:r>
            <a:r>
              <a:rPr lang="ru-RU" sz="2800" b="1" dirty="0" err="1">
                <a:solidFill>
                  <a:srgbClr val="333399"/>
                </a:solidFill>
                <a:latin typeface="Monotype Corsiva" pitchFamily="66" charset="0"/>
              </a:rPr>
              <a:t>ок</a:t>
            </a: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. 428 – 348 до н.э.)</a:t>
            </a:r>
          </a:p>
        </p:txBody>
      </p:sp>
    </p:spTree>
    <p:extLst>
      <p:ext uri="{BB962C8B-B14F-4D97-AF65-F5344CB8AC3E}">
        <p14:creationId xmlns:p14="http://schemas.microsoft.com/office/powerpoint/2010/main" val="39240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2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Платоновы тела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85770" y="1147567"/>
            <a:ext cx="4105275" cy="228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Огонь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– тетраэдр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Земля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– гексаэдр (куб)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Вода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– икосаэдр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Воздух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– октаэдр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Вселенная </a:t>
            </a:r>
            <a:r>
              <a:rPr lang="ru-RU" sz="3000" b="1" dirty="0" smtClean="0">
                <a:solidFill>
                  <a:srgbClr val="333399"/>
                </a:solidFill>
                <a:latin typeface="Monotype Corsiva" pitchFamily="66" charset="0"/>
              </a:rPr>
              <a:t>– додекаэдр</a:t>
            </a:r>
            <a:endParaRPr lang="ru-RU" sz="30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010" y="3429000"/>
            <a:ext cx="84657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/>
            <a:r>
              <a:rPr lang="ru-RU" sz="1900" b="1" dirty="0" smtClean="0">
                <a:solidFill>
                  <a:srgbClr val="333399"/>
                </a:solidFill>
                <a:latin typeface="Times New Roman" pitchFamily="18" charset="0"/>
              </a:rPr>
              <a:t>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Тетраэдр олицетворял огонь, поскольку его вершина устремлена вверх, как у разгоревшегося пламени. </a:t>
            </a:r>
          </a:p>
          <a:p>
            <a:pPr indent="20638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Икосаэдр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как самый обтекаемый –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воду.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20638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Куб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самая устойчивая из фигур –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землю.</a:t>
            </a:r>
          </a:p>
          <a:p>
            <a:pPr indent="20638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Октаэдр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воздух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В наше время эту систему можно сравнить с четырьмя состояниями вещества – твёрдым, жидким, газообразным и пламенным. </a:t>
            </a:r>
          </a:p>
          <a:p>
            <a:pPr indent="20638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Пятый многогранник –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додекаэдр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символизировал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весь мир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почитался главнейшим. Это была одна из первых попыток ввести в науку идею систематизации.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Мои документы\Загрузки\ab4f320021deb45824721e4c748e99e6--platonic-solid-poiti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4840"/>
            <a:ext cx="3273851" cy="2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7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Мои документы\РИСУНКИ\свитки\пер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3"/>
          <a:stretch/>
        </p:blipFill>
        <p:spPr bwMode="auto">
          <a:xfrm>
            <a:off x="7236296" y="3716559"/>
            <a:ext cx="1762562" cy="31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5888" y="163513"/>
            <a:ext cx="8505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Идеи астронома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Кеплера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104413" y="5590931"/>
            <a:ext cx="24606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Monotype Corsiva" pitchFamily="66" charset="0"/>
              </a:rPr>
              <a:t>И. Кеплер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Monotype Corsiva" pitchFamily="66" charset="0"/>
              </a:rPr>
              <a:t>(1571 – 1630)</a:t>
            </a:r>
            <a:endParaRPr lang="ru-RU" sz="28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Documents and Settings\Admin\Мои документы\5-10кл_Уроки_презентации\10кл_Геометрия\10кл_Платоновы тела\Иоган Кепле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-110" r="10694"/>
          <a:stretch/>
        </p:blipFill>
        <p:spPr bwMode="auto">
          <a:xfrm>
            <a:off x="841828" y="1311065"/>
            <a:ext cx="3128977" cy="41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2090" y="1296551"/>
            <a:ext cx="4248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buFont typeface="Wingdings" pitchFamily="2" charset="2"/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Кеплер предположил, </a:t>
            </a:r>
          </a:p>
          <a:p>
            <a:pPr marL="6350" indent="-6350">
              <a:buFont typeface="Wingdings" pitchFamily="2" charset="2"/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что существует связь между пятью правильными много-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гранниками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и шестью открытыми к  тому времени планетами Солнечной системы. </a:t>
            </a:r>
          </a:p>
          <a:p>
            <a:pPr marL="6350" indent="-6350">
              <a:buFont typeface="Wingdings" pitchFamily="2" charset="2"/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Результаты своих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вычис-лений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учёный опубликовал </a:t>
            </a:r>
          </a:p>
          <a:p>
            <a:pPr marL="6350" indent="-6350">
              <a:buFont typeface="Wingdings" pitchFamily="2" charset="2"/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 книге «Тайна мироздания». Он считал, что тайна Вселенной раскрыта. </a:t>
            </a:r>
          </a:p>
        </p:txBody>
      </p:sp>
    </p:spTree>
    <p:extLst>
      <p:ext uri="{BB962C8B-B14F-4D97-AF65-F5344CB8AC3E}">
        <p14:creationId xmlns:p14="http://schemas.microsoft.com/office/powerpoint/2010/main" val="14200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1952" y="178027"/>
            <a:ext cx="8505825" cy="9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«Космический кубок» Кеплера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36000" y="5783489"/>
            <a:ext cx="34131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Модель  Солнечной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>
                <a:solidFill>
                  <a:srgbClr val="333399"/>
                </a:solidFill>
                <a:latin typeface="Monotype Corsiva" pitchFamily="66" charset="0"/>
              </a:rPr>
              <a:t>системы  И. Кеплера</a:t>
            </a:r>
          </a:p>
        </p:txBody>
      </p:sp>
      <p:pic>
        <p:nvPicPr>
          <p:cNvPr id="3074" name="Picture 2" descr="C:\Documents and Settings\Admin\Мои документы\5-10кл_Уроки_презентации\10кл_Геометрия\10кл_Платоновы тела\Кубок Кеплер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4215" b="12896"/>
          <a:stretch/>
        </p:blipFill>
        <p:spPr bwMode="auto">
          <a:xfrm>
            <a:off x="479544" y="1107865"/>
            <a:ext cx="3413126" cy="46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4971" y="1064322"/>
            <a:ext cx="49434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357188"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Согласно этому предположению, </a:t>
            </a:r>
          </a:p>
          <a:p>
            <a:pPr marL="6350" indent="-6350"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сферу орбиты Сатурна можно вписать куб, в который вписывается сфера орбиты Юпитера. В неё, в свою очередь, вписывается тетраэдр, описанный около сферы орбиты Марса. В сферу орбиты Марса вписывается додекаэдр, к который вписывается сфера орбиты Земли. </a:t>
            </a:r>
          </a:p>
          <a:p>
            <a:pPr marL="6350" indent="-6350"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 она описана около икосаэдра, в который вписана сфера орбиты Венеры. Сфера этой планеты описана около октаэдра, в который вписывается сфера Меркурия.</a:t>
            </a:r>
          </a:p>
          <a:p>
            <a:pPr marL="6350" indent="357188">
              <a:buFont typeface="Wingdings" pitchFamily="2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Год за годом учёный уточнял свои наблюдения, перепроверял данные коллег, но, наконец, нашёл в себе силы отказаться от заманчивой гипотезы.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Правильные многоугольники в творчестве 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художников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9" y="1485347"/>
            <a:ext cx="541496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5942" y="4693849"/>
            <a:ext cx="8785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Большой интерес к фор­мам правильных много­гранни­ков проявляли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скульпторы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архитекторы, художники. Их всех поражало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совершенство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гармония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многогранников. Леонардо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да Винчи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увлекался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теорией многогранников и часто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изображал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их на своих полотнах. Сальвадор Дали на картине «Тайная вечеря»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изобразил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И.Христа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 своими учениками на фоне огромного прозрачного додекаэдра.</a:t>
            </a:r>
          </a:p>
        </p:txBody>
      </p:sp>
      <p:pic>
        <p:nvPicPr>
          <p:cNvPr id="23555" name="Picture 3" descr="C:\Documents and Settings\Admin\Мои документы\Загрузки\salvador-dal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4" y="1468963"/>
            <a:ext cx="2425858" cy="30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7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5"/>
            <a:ext cx="777686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Учёными  достаточно  хорошо  изучены правильные 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выпуклые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многогранники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, доказано, что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существует  всего  пять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видов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таких  многогранников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,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но  сам  ли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человек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 их  придумал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. Скорее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всего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– нет, он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«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подсмотрел»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 их  у  природы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5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32456"/>
            <a:ext cx="1757808" cy="30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РИСУНКИ\свитки\пер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3"/>
          <a:stretch/>
        </p:blipFill>
        <p:spPr bwMode="auto">
          <a:xfrm>
            <a:off x="7236296" y="3716559"/>
            <a:ext cx="1762562" cy="31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052736"/>
            <a:ext cx="453650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Правильных многогранников вызывающе мало, но этот весьма скромный по численности отряд сумел пробраться в самые глубины различных наук.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          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. Кэрролл</a:t>
            </a:r>
          </a:p>
        </p:txBody>
      </p:sp>
      <p:pic>
        <p:nvPicPr>
          <p:cNvPr id="1026" name="Picture 2" descr="C:\Documents and Settings\Admin\Мои документы\Загрузки\8fq4KLCSvU3m_liuis-kerro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Admin\Мои документы\Загрузки\poliovirus-type-3-capsid-molecular-science-photo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12" y="1598350"/>
            <a:ext cx="4050932" cy="40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Documents and Settings\Admin\Мои документы\Загрузки\scale_12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60" y="1672062"/>
            <a:ext cx="3932539" cy="39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8071"/>
            <a:ext cx="8494713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Правильные многогранники 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природе (вирусы, простейшие)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17028" y="5690840"/>
            <a:ext cx="3672408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333399"/>
                </a:solidFill>
                <a:latin typeface="Monotype Corsiva" pitchFamily="66" charset="0"/>
              </a:rPr>
              <a:t>Скелет одноклеточного организма </a:t>
            </a:r>
            <a:r>
              <a:rPr lang="ru-RU" sz="2800" b="1" dirty="0" err="1" smtClean="0">
                <a:solidFill>
                  <a:srgbClr val="333399"/>
                </a:solidFill>
                <a:latin typeface="Monotype Corsiva" pitchFamily="66" charset="0"/>
              </a:rPr>
              <a:t>Феодарии</a:t>
            </a:r>
            <a:endParaRPr lang="ru-RU" sz="28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11267" name="Picture 3" descr="C:\Documents and Settings\Admin\Мои документы\Загрузки\S5-COLOR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6746"/>
          <a:stretch/>
        </p:blipFill>
        <p:spPr bwMode="auto">
          <a:xfrm>
            <a:off x="656230" y="1672063"/>
            <a:ext cx="3394004" cy="39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94085" y="5757031"/>
            <a:ext cx="3672408" cy="47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333399"/>
                </a:solidFill>
                <a:latin typeface="Monotype Corsiva" pitchFamily="66" charset="0"/>
              </a:rPr>
              <a:t>Вирус  Полиомиелита</a:t>
            </a:r>
            <a:endParaRPr lang="ru-RU" sz="28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C:\Documents and Settings\Admin\Мои документы\Загрузки\s120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62" y="980728"/>
            <a:ext cx="6395075" cy="49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Admin\Мои документы\Загрузки\s1200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5" y="174170"/>
            <a:ext cx="3794183" cy="37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Documents and Settings\Admin\Мои документы\Загрузки\30666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35" y="172868"/>
            <a:ext cx="5199155" cy="36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409" y="332656"/>
            <a:ext cx="3023221" cy="6326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Кристаллы</a:t>
            </a:r>
            <a:endParaRPr lang="ru-RU" sz="3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Admin\Мои документы\Загрузки\1514193612_12-768x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28" y="3691649"/>
            <a:ext cx="4817693" cy="30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Documents and Settings\Admin\Мои документы\Загрузки\s12и0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"/>
          <a:stretch/>
        </p:blipFill>
        <p:spPr bwMode="auto">
          <a:xfrm>
            <a:off x="234255" y="3575541"/>
            <a:ext cx="4617888" cy="31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Documents and Settings\Admin\Мои документы\Загрузки\s120т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02" y="2688112"/>
            <a:ext cx="2221315" cy="21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7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Тела </a:t>
            </a:r>
            <a:r>
              <a:rPr lang="ru-RU" sz="3600" b="1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Пуансо</a:t>
            </a:r>
            <a:endParaRPr lang="ru-RU" sz="36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1EAF4"/>
              </a:clrFrom>
              <a:clrTo>
                <a:srgbClr val="E1EAF4">
                  <a:alpha val="0"/>
                </a:srgbClr>
              </a:clrTo>
            </a:clrChange>
            <a:lum bright="-12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 b="1641"/>
          <a:stretch/>
        </p:blipFill>
        <p:spPr bwMode="auto">
          <a:xfrm>
            <a:off x="755576" y="3158597"/>
            <a:ext cx="4096515" cy="21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2027"/>
            <a:ext cx="4263588" cy="20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515" y="5360615"/>
            <a:ext cx="8357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Наряду с правильными выпуклыми многогранниками, существуют звёздчатые правильные многогранники, их всего 4, и называют их «телами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Пуансо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в честь французского математика Луи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Пуансо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который открыл их в 1810 году.</a:t>
            </a:r>
          </a:p>
        </p:txBody>
      </p:sp>
      <p:pic>
        <p:nvPicPr>
          <p:cNvPr id="10241" name="Picture 1" descr="C:\Documents and Settings\Admin\Мои документы\Загрузки\poinsot_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3" y="1370360"/>
            <a:ext cx="3145251" cy="38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7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261" y="907594"/>
            <a:ext cx="572131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правильных многогранников существует большое число полуправильных многогранников, которые носят название «тел Архимеда», поскольку он первым их описал в несохранившейся книге «О многогранниках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Их грани – правильные многоугольники разных наименований, а все многогранные углы равны между собой. Всего существует  13  полуправильных многогранников.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59" y="215933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Архимеда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7" descr="00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934" r="5777" b="1"/>
          <a:stretch/>
        </p:blipFill>
        <p:spPr bwMode="auto">
          <a:xfrm>
            <a:off x="801803" y="3875311"/>
            <a:ext cx="3755684" cy="29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Admin\Мои документы\Загрузки\arhi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6" y="621251"/>
            <a:ext cx="2225884" cy="32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0-0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5237"/>
          <a:stretch/>
        </p:blipFill>
        <p:spPr bwMode="auto">
          <a:xfrm>
            <a:off x="4822123" y="3976910"/>
            <a:ext cx="3770333" cy="283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0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Изученные определения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1515"/>
            <a:ext cx="8229600" cy="269289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5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Многогранником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 называют поверхность, составленную из многоугольников и ограничивающую некоторое тело.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Многогранник называется </a:t>
            </a:r>
            <a:r>
              <a:rPr lang="ru-RU" sz="25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выпуклым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если он расположен по одну сторону от плоскости каждой его грани.</a:t>
            </a:r>
          </a:p>
        </p:txBody>
      </p:sp>
      <p:pic>
        <p:nvPicPr>
          <p:cNvPr id="4" name="Picture 10" descr="img5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90" y="3969432"/>
            <a:ext cx="1838688" cy="20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img5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66" y="3969433"/>
            <a:ext cx="2173184" cy="2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g5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42" y="3777719"/>
            <a:ext cx="2232023" cy="22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982060" y="5987143"/>
            <a:ext cx="2044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Пирамида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571114" y="6016181"/>
            <a:ext cx="1831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Призма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894917" y="5930444"/>
            <a:ext cx="2502049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rgbClr val="333399"/>
                </a:solidFill>
                <a:latin typeface="Monotype Corsiva" pitchFamily="66" charset="0"/>
              </a:rPr>
              <a:t>Невыпуклый многогранник</a:t>
            </a:r>
          </a:p>
        </p:txBody>
      </p:sp>
    </p:spTree>
    <p:extLst>
      <p:ext uri="{BB962C8B-B14F-4D97-AF65-F5344CB8AC3E}">
        <p14:creationId xmlns:p14="http://schemas.microsoft.com/office/powerpoint/2010/main" val="2107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Новое 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848872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Выпуклый многогранник называется </a:t>
            </a:r>
            <a:r>
              <a:rPr lang="ru-RU" sz="2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если его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грани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являются правильными многоугольниками с одним и тем же числом сторон и в каждой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вершине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многогранника сходится одно и то же число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рёбер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32456"/>
            <a:ext cx="1757808" cy="30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Существует всего 5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правильных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выпуклых многогранников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52158"/>
            <a:ext cx="1397768" cy="2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Загрузки\271677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677000" cy="4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484188"/>
            <a:ext cx="158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Тетраэдр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4458" y="6046807"/>
            <a:ext cx="2367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Гексаэдр (куб)</a:t>
            </a:r>
            <a:endParaRPr lang="ru-RU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7408" y="3492205"/>
            <a:ext cx="144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Октаэдр</a:t>
            </a:r>
            <a:endParaRPr lang="ru-RU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3742" y="3537266"/>
            <a:ext cx="163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Икосаэдр</a:t>
            </a:r>
            <a:endParaRPr lang="ru-RU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4053" y="6046806"/>
            <a:ext cx="18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Додекаэдр</a:t>
            </a:r>
            <a:endParaRPr lang="ru-RU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Названия многогранников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64704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Названия многогранников пришли из Древней Греции, в них  указывается число граней:</a:t>
            </a:r>
          </a:p>
          <a:p>
            <a:endParaRPr lang="ru-RU" dirty="0"/>
          </a:p>
        </p:txBody>
      </p:sp>
      <p:pic>
        <p:nvPicPr>
          <p:cNvPr id="4" name="Picture 4" descr="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8000" contras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2" t="4713" r="3644" b="10428"/>
          <a:stretch>
            <a:fillRect/>
          </a:stretch>
        </p:blipFill>
        <p:spPr bwMode="auto">
          <a:xfrm>
            <a:off x="420914" y="2492896"/>
            <a:ext cx="5309961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31867" y="2420938"/>
            <a:ext cx="31146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«</a:t>
            </a:r>
            <a:r>
              <a:rPr lang="ru-RU" sz="3600" b="1" dirty="0" err="1">
                <a:solidFill>
                  <a:srgbClr val="333399"/>
                </a:solidFill>
                <a:latin typeface="Monotype Corsiva" pitchFamily="66" charset="0"/>
              </a:rPr>
              <a:t>эдра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» 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 грань</a:t>
            </a:r>
          </a:p>
          <a:p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«тетра»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  <a:sym typeface="Symbol" pitchFamily="18" charset="2"/>
              </a:rPr>
              <a:t>	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4</a:t>
            </a:r>
          </a:p>
          <a:p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«</a:t>
            </a:r>
            <a:r>
              <a:rPr lang="ru-RU" sz="3600" b="1" dirty="0" err="1">
                <a:solidFill>
                  <a:srgbClr val="333399"/>
                </a:solidFill>
                <a:latin typeface="Monotype Corsiva" pitchFamily="66" charset="0"/>
              </a:rPr>
              <a:t>гекса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»   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 6</a:t>
            </a:r>
          </a:p>
          <a:p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«окта»   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 8</a:t>
            </a:r>
          </a:p>
          <a:p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«</a:t>
            </a:r>
            <a:r>
              <a:rPr lang="ru-RU" sz="3600" b="1" dirty="0" err="1">
                <a:solidFill>
                  <a:srgbClr val="333399"/>
                </a:solidFill>
                <a:latin typeface="Monotype Corsiva" pitchFamily="66" charset="0"/>
              </a:rPr>
              <a:t>додека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» 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 12</a:t>
            </a:r>
          </a:p>
          <a:p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«икоса»  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 20</a:t>
            </a:r>
          </a:p>
          <a:p>
            <a:endParaRPr lang="ru-RU" sz="36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Правильный тетраэдр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3278187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6100" y="1700213"/>
            <a:ext cx="3744913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Monotype Corsiva" pitchFamily="66" charset="0"/>
              </a:rPr>
              <a:t>    </a:t>
            </a:r>
            <a:r>
              <a:rPr lang="ru-RU" b="1" i="1" dirty="0" smtClean="0">
                <a:solidFill>
                  <a:srgbClr val="333399"/>
                </a:solidFill>
                <a:latin typeface="Monotype Corsiva" pitchFamily="66" charset="0"/>
              </a:rPr>
              <a:t>Составлен  из  4 равносторонних треугольников. Каждая   его   вершина является   вершиной трёх   треугольников, </a:t>
            </a:r>
          </a:p>
          <a:p>
            <a:pPr marL="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граней – 4</a:t>
            </a:r>
          </a:p>
          <a:p>
            <a:pPr marL="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вершин – 4</a:t>
            </a:r>
          </a:p>
          <a:p>
            <a:pPr marL="0" indent="20638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рёбер – 6.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613" y="54451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Рис. 1</a:t>
            </a:r>
          </a:p>
        </p:txBody>
      </p:sp>
      <p:pic>
        <p:nvPicPr>
          <p:cNvPr id="8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52158"/>
            <a:ext cx="1397768" cy="2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Загрузки\Копия 0009-005-Pravilnyj-tetraed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 bwMode="auto">
          <a:xfrm>
            <a:off x="690285" y="1653397"/>
            <a:ext cx="3488015" cy="37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Куб (гексаэдр)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613" y="54451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Рис. </a:t>
            </a: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2</a:t>
            </a:r>
            <a:endParaRPr lang="ru-RU" sz="32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7" name="Picture 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279775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580470"/>
            <a:ext cx="31686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0638" algn="ctr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Составлен  из </a:t>
            </a:r>
          </a:p>
          <a:p>
            <a:pPr indent="20638" algn="ctr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6 квадратов</a:t>
            </a:r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. Каждая </a:t>
            </a: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 вершина куба  </a:t>
            </a:r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является вершиной </a:t>
            </a: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 трёх </a:t>
            </a:r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квадратов, </a:t>
            </a:r>
          </a:p>
          <a:p>
            <a:pPr indent="20638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граней – 6</a:t>
            </a:r>
          </a:p>
          <a:p>
            <a:pPr indent="20638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вершин – 8</a:t>
            </a:r>
          </a:p>
          <a:p>
            <a:pPr indent="20638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рёбер – 12.</a:t>
            </a:r>
          </a:p>
        </p:txBody>
      </p:sp>
      <p:pic>
        <p:nvPicPr>
          <p:cNvPr id="10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52158"/>
            <a:ext cx="1397768" cy="2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Загрузки\Копия (3) 0009-005-Pravilnyj-tetraed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7463"/>
            <a:ext cx="3496321" cy="36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Правильный октаэдр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613" y="54451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  <a:latin typeface="Monotype Corsiva" pitchFamily="66" charset="0"/>
              </a:rPr>
              <a:t>Рис. </a:t>
            </a:r>
            <a:r>
              <a:rPr lang="ru-RU" sz="3200" b="1" dirty="0" smtClean="0">
                <a:solidFill>
                  <a:srgbClr val="333399"/>
                </a:solidFill>
                <a:latin typeface="Monotype Corsiva" pitchFamily="66" charset="0"/>
              </a:rPr>
              <a:t>3</a:t>
            </a:r>
            <a:endParaRPr lang="ru-RU" sz="32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9" name="Picture 11" descr="Рисунок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844675"/>
            <a:ext cx="3322638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84663" y="1728788"/>
            <a:ext cx="3744912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Составлен  из  8 равносторонних треугольников. Каждая  вершина октаэдра  является вершиной  четырёх треугольников, </a:t>
            </a:r>
          </a:p>
          <a:p>
            <a:pPr marL="6350" indent="-635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граней – 8</a:t>
            </a:r>
          </a:p>
          <a:p>
            <a:pPr marL="6350" indent="-635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вершин – 6</a:t>
            </a:r>
          </a:p>
          <a:p>
            <a:pPr marL="6350" indent="-635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рёбер – 12. </a:t>
            </a:r>
            <a:endParaRPr lang="ru-RU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13" name="Picture 2" descr="C:\Documents and Settings\Admin\Мои документы\Загрузки\82434462-vector-creative-illustration-teacher-flat-design-people-characters-student-in-classroom-at-school-c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52158"/>
            <a:ext cx="1397768" cy="2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Мои документы\Загрузки\Копия (4) 0009-005-Pravilnyj-tetraed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9" y="1714378"/>
            <a:ext cx="3477524" cy="36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874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Правильные выпуклые многогранники</vt:lpstr>
      <vt:lpstr>Презентация PowerPoint</vt:lpstr>
      <vt:lpstr>Изученные определения</vt:lpstr>
      <vt:lpstr>Новое определение</vt:lpstr>
      <vt:lpstr>Существует всего 5 правильных выпуклых многогранников</vt:lpstr>
      <vt:lpstr>Названия многогранников</vt:lpstr>
      <vt:lpstr>Правильный тетраэдр</vt:lpstr>
      <vt:lpstr>Куб (гексаэдр) </vt:lpstr>
      <vt:lpstr>Правильный октаэдр</vt:lpstr>
      <vt:lpstr>Правильный додекаэдр</vt:lpstr>
      <vt:lpstr>Правильный икосаэдр</vt:lpstr>
      <vt:lpstr>Презентация PowerPoint</vt:lpstr>
      <vt:lpstr>Формула Эйлера</vt:lpstr>
      <vt:lpstr>Платоновы тела</vt:lpstr>
      <vt:lpstr>Платоновы тела</vt:lpstr>
      <vt:lpstr>Презентация PowerPoint</vt:lpstr>
      <vt:lpstr>Презентация PowerPoint</vt:lpstr>
      <vt:lpstr>Правильные многоугольники в творчестве художников</vt:lpstr>
      <vt:lpstr>Презентация PowerPoint</vt:lpstr>
      <vt:lpstr>Правильные многогранники  в природе (вирусы, простейшие)</vt:lpstr>
      <vt:lpstr>Кристаллы</vt:lpstr>
      <vt:lpstr>Тела Пуансо</vt:lpstr>
      <vt:lpstr>Тела Архимеда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выпуклые многогранники</dc:title>
  <dc:creator>Догадова</dc:creator>
  <cp:lastModifiedBy>Догадова</cp:lastModifiedBy>
  <cp:revision>33</cp:revision>
  <dcterms:created xsi:type="dcterms:W3CDTF">2020-04-20T15:12:05Z</dcterms:created>
  <dcterms:modified xsi:type="dcterms:W3CDTF">2020-04-21T10:29:42Z</dcterms:modified>
</cp:coreProperties>
</file>