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1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2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3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19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7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6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96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2B0B-D53F-4FF3-BF83-FF088573A110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1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rivoleg.blogspot.ru/2015/09/blog-post_13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hyperlink" Target="http://mathb.reshuege.ru/test?theme=230" TargetMode="External"/><Relationship Id="rId4" Type="http://schemas.openxmlformats.org/officeDocument/2006/relationships/hyperlink" Target="https://bingoschool.ru/predmetyi-ege/matematika-baza/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070" y="1829253"/>
            <a:ext cx="7704856" cy="1601124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55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ru-RU" sz="55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</a:br>
            <a:r>
              <a:rPr lang="ru-RU" sz="48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Меняем монеты</a:t>
            </a:r>
            <a:r>
              <a:rPr lang="ru-RU" sz="4800" b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ru-RU" sz="4800" b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</a:br>
            <a:r>
              <a:rPr lang="ru-RU" b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Задачи на смекалку</a:t>
            </a:r>
            <a:br>
              <a:rPr lang="ru-RU" b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</a:br>
            <a:r>
              <a:rPr lang="ru-RU" sz="3200" b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Задание №20 ЕГЭ, база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098" y="4005064"/>
            <a:ext cx="6400800" cy="7637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Подготовка к ЕГЭ, база</a:t>
            </a:r>
            <a:endParaRPr lang="es-ES" b="1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C:\Documents and Settings\Admin\Мои документы\Downloads\Копия grandfather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775778"/>
            <a:ext cx="1579201" cy="289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Admin\Мои документы\Нумизматика\Монеты_листы\f20130530124643-nikii-17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81"/>
          <a:stretch/>
        </p:blipFill>
        <p:spPr bwMode="auto">
          <a:xfrm>
            <a:off x="6619443" y="4581128"/>
            <a:ext cx="955562" cy="94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7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Характеристика задания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107" y="1556792"/>
            <a:ext cx="8147248" cy="43099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№20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оценивается в 1 балл. 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Ориентировочное время выполнения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 –     16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минут. 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задании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предложены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задачи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смекалку. 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того чтобы правильно решить подобную задачу, следует проанализировать условие, выбрать соответствующие законы математики и оптимальный путь решения. Универсального способа решения всех видов задач подобного типа нет, каждая из них решается своим способом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C:\Documents and Settings\Admin\Мои документы\РИСУНКИ\2_Школа\1_Учитель\Копия grandfather-bald-head-bald-patch-bald-man-grand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5" y="5035479"/>
            <a:ext cx="1301129" cy="154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9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8630"/>
            <a:ext cx="8568952" cy="2164266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rgbClr val="FFFF00"/>
                </a:solidFill>
                <a:latin typeface="+mn-lt"/>
                <a:cs typeface="Arial" pitchFamily="34" charset="0"/>
              </a:rPr>
              <a:t>Задача 1</a:t>
            </a:r>
            <a:r>
              <a:rPr lang="ru-RU" sz="1800" b="1" dirty="0">
                <a:solidFill>
                  <a:srgbClr val="FFFF00"/>
                </a:solidFill>
                <a:latin typeface="+mn-lt"/>
                <a:cs typeface="Arial" pitchFamily="34" charset="0"/>
              </a:rPr>
              <a:t>.</a:t>
            </a:r>
            <a:r>
              <a:rPr lang="ru-RU" sz="1800" dirty="0">
                <a:solidFill>
                  <a:schemeClr val="bg1"/>
                </a:solidFill>
                <a:latin typeface="+mn-lt"/>
                <a:cs typeface="Arial" pitchFamily="34" charset="0"/>
              </a:rPr>
              <a:t> В обменном пункте можно совершить одну из двух операций: </a:t>
            </a:r>
            <a:br>
              <a:rPr lang="ru-RU" sz="18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• за </a:t>
            </a:r>
            <a:r>
              <a:rPr lang="ru-RU" sz="1800" dirty="0">
                <a:solidFill>
                  <a:schemeClr val="bg1"/>
                </a:solidFill>
                <a:latin typeface="+mn-lt"/>
                <a:cs typeface="Arial" pitchFamily="34" charset="0"/>
              </a:rPr>
              <a:t>2 золотые монеты получить 3 серебряные и одну медную; </a:t>
            </a:r>
            <a:br>
              <a:rPr lang="ru-RU" sz="18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• за </a:t>
            </a:r>
            <a:r>
              <a:rPr lang="ru-RU" sz="1800" dirty="0">
                <a:solidFill>
                  <a:schemeClr val="bg1"/>
                </a:solidFill>
                <a:latin typeface="+mn-lt"/>
                <a:cs typeface="Arial" pitchFamily="34" charset="0"/>
              </a:rPr>
              <a:t>5 серебряных монет получить 3 золотые и одну медную. </a:t>
            </a:r>
            <a:br>
              <a:rPr lang="ru-RU" sz="18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ru-RU" sz="1800" dirty="0">
                <a:solidFill>
                  <a:schemeClr val="bg1"/>
                </a:solidFill>
                <a:latin typeface="+mn-lt"/>
                <a:cs typeface="Arial" pitchFamily="34" charset="0"/>
              </a:rPr>
              <a:t>У Николая были только серебряные монеты. После нескольких посещений обменного пункта серебряных монет у него стало меньше, золотых не появилось, зато появилось 100 медных. На сколько уменьшилось количество серебряных монет у Николая</a:t>
            </a:r>
            <a:r>
              <a:rPr lang="ru-RU" sz="18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?</a:t>
            </a:r>
            <a:endParaRPr lang="ru-RU" sz="1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076" y="2277435"/>
            <a:ext cx="8011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cs typeface="Arial" pitchFamily="34" charset="0"/>
              </a:rPr>
              <a:t>Решение:  </a:t>
            </a:r>
            <a:r>
              <a:rPr lang="ru-RU" dirty="0">
                <a:solidFill>
                  <a:schemeClr val="bg1"/>
                </a:solidFill>
              </a:rPr>
              <a:t>Введём следующие сокращения: </a:t>
            </a:r>
            <a:r>
              <a:rPr lang="ru-RU" dirty="0" err="1">
                <a:solidFill>
                  <a:schemeClr val="bg1"/>
                </a:solidFill>
              </a:rPr>
              <a:t>зм</a:t>
            </a:r>
            <a:r>
              <a:rPr lang="ru-RU" dirty="0">
                <a:solidFill>
                  <a:schemeClr val="bg1"/>
                </a:solidFill>
              </a:rPr>
              <a:t> – золотые монеты, см – серебряные монеты, мм – медные монеты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>
                <a:solidFill>
                  <a:schemeClr val="bg1"/>
                </a:solidFill>
              </a:rPr>
              <a:t>Из условия мы имеем равенства: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69005" y="2845446"/>
            <a:ext cx="201208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solidFill>
                  <a:srgbClr val="FFFF00"/>
                </a:solidFill>
              </a:rPr>
              <a:t>2 </a:t>
            </a:r>
            <a:r>
              <a:rPr lang="ru-RU" dirty="0" err="1">
                <a:solidFill>
                  <a:srgbClr val="FFFF00"/>
                </a:solidFill>
              </a:rPr>
              <a:t>зм</a:t>
            </a:r>
            <a:r>
              <a:rPr lang="ru-RU" dirty="0">
                <a:solidFill>
                  <a:srgbClr val="FFFF00"/>
                </a:solidFill>
              </a:rPr>
              <a:t> = 3 см + 1мм,</a:t>
            </a:r>
          </a:p>
          <a:p>
            <a:pPr>
              <a:lnSpc>
                <a:spcPct val="80000"/>
              </a:lnSpc>
            </a:pPr>
            <a:r>
              <a:rPr lang="ru-RU" dirty="0">
                <a:solidFill>
                  <a:srgbClr val="FFFF00"/>
                </a:solidFill>
              </a:rPr>
              <a:t>5 см = 3 </a:t>
            </a:r>
            <a:r>
              <a:rPr lang="ru-RU" dirty="0" err="1">
                <a:solidFill>
                  <a:srgbClr val="FFFF00"/>
                </a:solidFill>
              </a:rPr>
              <a:t>зм</a:t>
            </a:r>
            <a:r>
              <a:rPr lang="ru-RU" dirty="0">
                <a:solidFill>
                  <a:srgbClr val="FFFF00"/>
                </a:solidFill>
              </a:rPr>
              <a:t> + 1мм.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9934" y="3281604"/>
            <a:ext cx="8312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Так как у Николая были только серебряные монеты, а после обмена остались серебряные и появились медные, то все золотые, которые появились в ходе обмена, были опять обменены. Из второго равенства мы видим, что за десять серебряных монет он получал 6 золотых и 2 медных.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19399" y="4323427"/>
            <a:ext cx="2076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10 см = 6 </a:t>
            </a:r>
            <a:r>
              <a:rPr lang="ru-RU" dirty="0" err="1">
                <a:solidFill>
                  <a:srgbClr val="FFFF00"/>
                </a:solidFill>
              </a:rPr>
              <a:t>зм</a:t>
            </a:r>
            <a:r>
              <a:rPr lang="ru-RU" dirty="0">
                <a:solidFill>
                  <a:srgbClr val="FFFF00"/>
                </a:solidFill>
              </a:rPr>
              <a:t> + 2мм.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3041" y="4534141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Но из первого равенства находим, что за 6 золотых монет он получает </a:t>
            </a:r>
            <a:r>
              <a:rPr lang="ru-RU" dirty="0" smtClean="0">
                <a:solidFill>
                  <a:schemeClr val="bg1"/>
                </a:solidFill>
              </a:rPr>
              <a:t> 9 </a:t>
            </a:r>
            <a:r>
              <a:rPr lang="ru-RU" dirty="0">
                <a:solidFill>
                  <a:schemeClr val="bg1"/>
                </a:solidFill>
              </a:rPr>
              <a:t>серебряных и 3 </a:t>
            </a:r>
            <a:r>
              <a:rPr lang="ru-RU" dirty="0" smtClean="0">
                <a:solidFill>
                  <a:schemeClr val="bg1"/>
                </a:solidFill>
              </a:rPr>
              <a:t>медных.       </a:t>
            </a:r>
            <a:r>
              <a:rPr lang="ru-RU" dirty="0" smtClean="0">
                <a:solidFill>
                  <a:srgbClr val="FFFF00"/>
                </a:solidFill>
              </a:rPr>
              <a:t>6 </a:t>
            </a:r>
            <a:r>
              <a:rPr lang="ru-RU" dirty="0" err="1">
                <a:solidFill>
                  <a:srgbClr val="FFFF00"/>
                </a:solidFill>
              </a:rPr>
              <a:t>зм</a:t>
            </a:r>
            <a:r>
              <a:rPr lang="ru-RU" dirty="0">
                <a:solidFill>
                  <a:srgbClr val="FFFF00"/>
                </a:solidFill>
              </a:rPr>
              <a:t> = 9 см + 3мм.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3030" y="5141764"/>
            <a:ext cx="82990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10 см = 6 </a:t>
            </a:r>
            <a:r>
              <a:rPr lang="ru-RU" dirty="0" err="1">
                <a:solidFill>
                  <a:srgbClr val="FFFF00"/>
                </a:solidFill>
              </a:rPr>
              <a:t>зм</a:t>
            </a:r>
            <a:r>
              <a:rPr lang="ru-RU" dirty="0">
                <a:solidFill>
                  <a:srgbClr val="FFFF00"/>
                </a:solidFill>
              </a:rPr>
              <a:t> + 2 мм = (9 см + 3 мм) + 2 мм = 9 см + 5 </a:t>
            </a:r>
            <a:r>
              <a:rPr lang="ru-RU" dirty="0" smtClean="0">
                <a:solidFill>
                  <a:srgbClr val="FFFF00"/>
                </a:solidFill>
              </a:rPr>
              <a:t>мм   </a:t>
            </a:r>
            <a:r>
              <a:rPr lang="ru-RU" dirty="0" smtClean="0">
                <a:solidFill>
                  <a:srgbClr val="FFFF00"/>
                </a:solidFill>
                <a:sym typeface="Symbol"/>
              </a:rPr>
              <a:t>  </a:t>
            </a:r>
            <a:r>
              <a:rPr lang="ru-RU" dirty="0" smtClean="0">
                <a:solidFill>
                  <a:srgbClr val="FFFF00"/>
                </a:solidFill>
              </a:rPr>
              <a:t>1 </a:t>
            </a:r>
            <a:r>
              <a:rPr lang="ru-RU" dirty="0">
                <a:solidFill>
                  <a:srgbClr val="FFFF00"/>
                </a:solidFill>
              </a:rPr>
              <a:t>см = 5 </a:t>
            </a:r>
            <a:r>
              <a:rPr lang="ru-RU" dirty="0" smtClean="0">
                <a:solidFill>
                  <a:srgbClr val="FFFF00"/>
                </a:solidFill>
              </a:rPr>
              <a:t>мм</a:t>
            </a:r>
          </a:p>
          <a:p>
            <a:r>
              <a:rPr lang="ru-RU" dirty="0">
                <a:solidFill>
                  <a:schemeClr val="bg1"/>
                </a:solidFill>
              </a:rPr>
              <a:t>В итоге этих обменов у него вместо десяти серебряных монет осталось 9, но появилось 5 медных. То есть одна серебряная монета равна 5 медным. Так как у него появилось 100 медных монет, то он отдал за них 20 серебряных. Таким образом, количество серебряных монет уменьшилось на 20 штук.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20463" y="6381328"/>
            <a:ext cx="1405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FF00"/>
                </a:solidFill>
              </a:rPr>
              <a:t>Ответ: </a:t>
            </a:r>
            <a:r>
              <a:rPr lang="ru-RU" sz="2400" b="1" dirty="0" smtClean="0">
                <a:solidFill>
                  <a:srgbClr val="FFFF00"/>
                </a:solidFill>
              </a:rPr>
              <a:t>20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59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698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2 </a:t>
            </a:r>
            <a:r>
              <a:rPr lang="ru-RU" sz="3600" b="1" dirty="0" smtClean="0">
                <a:solidFill>
                  <a:srgbClr val="FFFF00"/>
                </a:solidFill>
              </a:rPr>
              <a:t>способ решения: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698" y="1484784"/>
            <a:ext cx="8229600" cy="482453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200" dirty="0">
                <a:solidFill>
                  <a:schemeClr val="bg1"/>
                </a:solidFill>
              </a:rPr>
              <a:t>Пусть х – номинал золотой монеты, у – номинал серебряной монеты, </a:t>
            </a:r>
            <a:r>
              <a:rPr lang="en-US" sz="6200" dirty="0">
                <a:solidFill>
                  <a:schemeClr val="bg1"/>
                </a:solidFill>
              </a:rPr>
              <a:t>z</a:t>
            </a:r>
            <a:r>
              <a:rPr lang="ru-RU" sz="6200" dirty="0">
                <a:solidFill>
                  <a:schemeClr val="bg1"/>
                </a:solidFill>
              </a:rPr>
              <a:t> – номинал медной монеты. Составим систему уравнений:</a:t>
            </a:r>
          </a:p>
          <a:p>
            <a:pPr marL="0" indent="0" algn="ctr">
              <a:buNone/>
            </a:pPr>
            <a:r>
              <a:rPr lang="ru-RU" sz="6200" b="1" dirty="0">
                <a:solidFill>
                  <a:srgbClr val="FFFF00"/>
                </a:solidFill>
              </a:rPr>
              <a:t>2х = 3у + </a:t>
            </a:r>
            <a:r>
              <a:rPr lang="en-US" sz="6200" b="1" dirty="0">
                <a:solidFill>
                  <a:srgbClr val="FFFF00"/>
                </a:solidFill>
              </a:rPr>
              <a:t>z</a:t>
            </a:r>
            <a:r>
              <a:rPr lang="ru-RU" sz="6200" b="1" dirty="0">
                <a:solidFill>
                  <a:srgbClr val="FFFF0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6200" b="1" dirty="0">
                <a:solidFill>
                  <a:srgbClr val="FFFF00"/>
                </a:solidFill>
              </a:rPr>
              <a:t>5у = 3х + </a:t>
            </a:r>
            <a:r>
              <a:rPr lang="en-US" sz="6200" b="1" dirty="0">
                <a:solidFill>
                  <a:srgbClr val="FFFF00"/>
                </a:solidFill>
              </a:rPr>
              <a:t>z</a:t>
            </a:r>
            <a:r>
              <a:rPr lang="ru-RU" sz="6200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700" dirty="0"/>
              <a:t> </a:t>
            </a:r>
          </a:p>
          <a:p>
            <a:pPr marL="0" indent="0" algn="ctr">
              <a:buNone/>
            </a:pPr>
            <a:r>
              <a:rPr lang="ru-RU" sz="6200" b="1" dirty="0" smtClean="0">
                <a:solidFill>
                  <a:srgbClr val="FFFF00"/>
                </a:solidFill>
              </a:rPr>
              <a:t>                           2х </a:t>
            </a:r>
            <a:r>
              <a:rPr lang="ru-RU" sz="6200" b="1" dirty="0">
                <a:solidFill>
                  <a:srgbClr val="FFFF00"/>
                </a:solidFill>
              </a:rPr>
              <a:t>– 3у = </a:t>
            </a:r>
            <a:r>
              <a:rPr lang="en-US" sz="6200" b="1" dirty="0">
                <a:solidFill>
                  <a:srgbClr val="FFFF00"/>
                </a:solidFill>
              </a:rPr>
              <a:t>z</a:t>
            </a:r>
            <a:r>
              <a:rPr lang="ru-RU" sz="6200" b="1" dirty="0">
                <a:solidFill>
                  <a:schemeClr val="bg1"/>
                </a:solidFill>
              </a:rPr>
              <a:t>, </a:t>
            </a:r>
            <a:r>
              <a:rPr lang="ru-RU" sz="6200" dirty="0">
                <a:solidFill>
                  <a:schemeClr val="bg1"/>
                </a:solidFill>
              </a:rPr>
              <a:t>умножим на 3</a:t>
            </a:r>
          </a:p>
          <a:p>
            <a:pPr marL="0" indent="0" algn="ctr">
              <a:buNone/>
            </a:pPr>
            <a:r>
              <a:rPr lang="ru-RU" sz="6200" b="1" dirty="0" smtClean="0">
                <a:solidFill>
                  <a:srgbClr val="FFFF00"/>
                </a:solidFill>
              </a:rPr>
              <a:t>                       – </a:t>
            </a:r>
            <a:r>
              <a:rPr lang="ru-RU" sz="6200" b="1" dirty="0">
                <a:solidFill>
                  <a:srgbClr val="FFFF00"/>
                </a:solidFill>
              </a:rPr>
              <a:t>3х + 5у = </a:t>
            </a:r>
            <a:r>
              <a:rPr lang="en-US" sz="6200" b="1" dirty="0">
                <a:solidFill>
                  <a:srgbClr val="FFFF00"/>
                </a:solidFill>
              </a:rPr>
              <a:t>z</a:t>
            </a:r>
            <a:r>
              <a:rPr lang="ru-RU" sz="6200" dirty="0">
                <a:solidFill>
                  <a:schemeClr val="bg1"/>
                </a:solidFill>
              </a:rPr>
              <a:t>, умножим на 2</a:t>
            </a:r>
          </a:p>
          <a:p>
            <a:pPr marL="0" indent="0">
              <a:buNone/>
            </a:pPr>
            <a:r>
              <a:rPr lang="ru-RU" sz="3700" dirty="0"/>
              <a:t> </a:t>
            </a:r>
          </a:p>
          <a:p>
            <a:pPr marL="0" indent="0" algn="ctr">
              <a:buNone/>
            </a:pPr>
            <a:r>
              <a:rPr lang="ru-RU" sz="6200" b="1" dirty="0">
                <a:solidFill>
                  <a:srgbClr val="FFFF00"/>
                </a:solidFill>
              </a:rPr>
              <a:t>6х – 9у = 3</a:t>
            </a:r>
            <a:r>
              <a:rPr lang="en-US" sz="6200" b="1" dirty="0">
                <a:solidFill>
                  <a:srgbClr val="FFFF00"/>
                </a:solidFill>
              </a:rPr>
              <a:t>z</a:t>
            </a:r>
            <a:r>
              <a:rPr lang="ru-RU" sz="6200" b="1" dirty="0">
                <a:solidFill>
                  <a:srgbClr val="FFFF0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6200" b="1" dirty="0">
                <a:solidFill>
                  <a:srgbClr val="FFFF00"/>
                </a:solidFill>
              </a:rPr>
              <a:t>– 6х + 10у = 2</a:t>
            </a:r>
            <a:r>
              <a:rPr lang="en-US" sz="6200" b="1" dirty="0">
                <a:solidFill>
                  <a:srgbClr val="FFFF00"/>
                </a:solidFill>
              </a:rPr>
              <a:t>z</a:t>
            </a:r>
            <a:r>
              <a:rPr lang="ru-RU" sz="6200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700" dirty="0"/>
              <a:t> </a:t>
            </a:r>
          </a:p>
          <a:p>
            <a:pPr marL="0" indent="0" algn="ctr">
              <a:buNone/>
            </a:pPr>
            <a:r>
              <a:rPr lang="ru-RU" sz="6200" b="1" dirty="0" smtClean="0">
                <a:solidFill>
                  <a:srgbClr val="FFFF00"/>
                </a:solidFill>
              </a:rPr>
              <a:t>у </a:t>
            </a:r>
            <a:r>
              <a:rPr lang="ru-RU" sz="6200" b="1" dirty="0">
                <a:solidFill>
                  <a:srgbClr val="FFFF00"/>
                </a:solidFill>
              </a:rPr>
              <a:t>= 5</a:t>
            </a:r>
            <a:r>
              <a:rPr lang="en-US" sz="6200" b="1" dirty="0">
                <a:solidFill>
                  <a:srgbClr val="FFFF00"/>
                </a:solidFill>
              </a:rPr>
              <a:t>z</a:t>
            </a:r>
            <a:r>
              <a:rPr lang="ru-RU" sz="6200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6200" dirty="0">
                <a:solidFill>
                  <a:schemeClr val="bg1"/>
                </a:solidFill>
              </a:rPr>
              <a:t>То есть одна за одну серебряную монету дадут 5 медных. Так как у Николая появилось 100 медных монет, то он отдал за них 100 : 5 = 20 серебряных. Таким образом, количество серебряных монет уменьшилось на 20 штук.</a:t>
            </a:r>
          </a:p>
          <a:p>
            <a:pPr marL="0" indent="0">
              <a:buNone/>
            </a:pPr>
            <a:r>
              <a:rPr lang="ru-RU" sz="6200" b="1" dirty="0">
                <a:solidFill>
                  <a:srgbClr val="FFFF00"/>
                </a:solidFill>
              </a:rPr>
              <a:t>Ответ: 20</a:t>
            </a:r>
            <a:r>
              <a:rPr lang="ru-RU" sz="6200" b="1" dirty="0" smtClean="0">
                <a:solidFill>
                  <a:srgbClr val="FFFF00"/>
                </a:solidFill>
              </a:rPr>
              <a:t>.</a:t>
            </a:r>
            <a:endParaRPr lang="ru-RU" sz="6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2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698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3 способ решения: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698" y="1484784"/>
            <a:ext cx="8229600" cy="4824536"/>
          </a:xfrm>
        </p:spPr>
        <p:txBody>
          <a:bodyPr>
            <a:normAutofit fontScale="3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6600" dirty="0">
                <a:solidFill>
                  <a:schemeClr val="bg1"/>
                </a:solidFill>
                <a:ea typeface="Times New Roman"/>
              </a:rPr>
              <a:t>Пусть Николай сделал сначала х операций второго типа, а затем у операций первого типа. </a:t>
            </a:r>
            <a:endParaRPr lang="ru-RU" sz="72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5х см = </a:t>
            </a:r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3х </a:t>
            </a:r>
            <a:r>
              <a:rPr lang="ru-RU" sz="6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зм</a:t>
            </a:r>
            <a:r>
              <a:rPr lang="ru-RU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 </a:t>
            </a: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+</a:t>
            </a:r>
            <a:r>
              <a:rPr lang="ru-RU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 </a:t>
            </a:r>
            <a:r>
              <a:rPr lang="ru-RU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1х мм,</a:t>
            </a: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2у </a:t>
            </a:r>
            <a:r>
              <a:rPr lang="ru-RU" sz="6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зм</a:t>
            </a:r>
            <a:r>
              <a:rPr lang="ru-RU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 </a:t>
            </a: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= 3у см + </a:t>
            </a:r>
            <a:r>
              <a:rPr lang="ru-RU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1у мм.</a:t>
            </a: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 </a:t>
            </a:r>
            <a:endParaRPr lang="ru-R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6600" dirty="0">
                <a:solidFill>
                  <a:schemeClr val="bg1"/>
                </a:solidFill>
                <a:ea typeface="Times New Roman"/>
              </a:rPr>
              <a:t>Так как количество золотых монет не изменилось, то </a:t>
            </a:r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3х – 2у = 0.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6600" dirty="0">
                <a:solidFill>
                  <a:schemeClr val="bg1"/>
                </a:solidFill>
                <a:ea typeface="Times New Roman"/>
              </a:rPr>
              <a:t>Так как медных монет стало 100, то </a:t>
            </a:r>
            <a:r>
              <a:rPr lang="ru-RU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х + у = 100.</a:t>
            </a: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6600" dirty="0">
                <a:ea typeface="Times New Roman"/>
              </a:rPr>
              <a:t> </a:t>
            </a:r>
            <a:endParaRPr lang="ru-RU" sz="72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6600" dirty="0">
                <a:solidFill>
                  <a:schemeClr val="bg1"/>
                </a:solidFill>
                <a:ea typeface="Times New Roman"/>
              </a:rPr>
              <a:t>Решая систему их двух последних уравнений, получаем </a:t>
            </a: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х = 40, у = 60.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6600" dirty="0">
                <a:solidFill>
                  <a:schemeClr val="bg1"/>
                </a:solidFill>
                <a:ea typeface="Times New Roman"/>
              </a:rPr>
              <a:t> </a:t>
            </a:r>
            <a:endParaRPr lang="ru-RU" sz="72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6600" dirty="0">
                <a:solidFill>
                  <a:schemeClr val="bg1"/>
                </a:solidFill>
                <a:ea typeface="Times New Roman"/>
              </a:rPr>
              <a:t>Тогда серебряных монет было </a:t>
            </a: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5х = 5 </a:t>
            </a:r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· </a:t>
            </a: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40 = 200</a:t>
            </a:r>
            <a:r>
              <a:rPr lang="ru-RU" sz="6600" dirty="0">
                <a:solidFill>
                  <a:schemeClr val="bg1"/>
                </a:solidFill>
                <a:ea typeface="Times New Roman"/>
              </a:rPr>
              <a:t>, серебряных монет стало </a:t>
            </a: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3у = 3 </a:t>
            </a:r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· </a:t>
            </a: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60 = 180. </a:t>
            </a:r>
            <a:r>
              <a:rPr lang="ru-RU" sz="6600" dirty="0">
                <a:solidFill>
                  <a:schemeClr val="bg1"/>
                </a:solidFill>
                <a:ea typeface="Times New Roman"/>
              </a:rPr>
              <a:t>Значит, количество серебряных монет уменьшилось на 20.</a:t>
            </a:r>
            <a:endParaRPr lang="ru-RU" sz="72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600" b="1" dirty="0">
                <a:solidFill>
                  <a:srgbClr val="FFFF00"/>
                </a:solidFill>
                <a:ea typeface="Calibri"/>
                <a:cs typeface="Calibri"/>
              </a:rPr>
              <a:t>Ответ: 20.</a:t>
            </a:r>
            <a:endParaRPr lang="ru-RU" sz="6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69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698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Интернет – источники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</a:t>
            </a:r>
            <a:r>
              <a:rPr lang="ru-RU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://krivoleg.blogspot.ru/2015/09/blog-post_13.html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https://bingoschool.ru/predmetyi-ege/matematika-baza/20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http://mathb.reshuege.ru/test?theme=230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Admin\Мои документы\РИСУНКИ\2_Школа\Компьютер\Копия Рисунок1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06586"/>
            <a:ext cx="3096344" cy="273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45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388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Меняем монеты Задачи на смекалку Задание №20 ЕГЭ, база</vt:lpstr>
      <vt:lpstr>Характеристика задания</vt:lpstr>
      <vt:lpstr>Задача 1. В обменном пункте можно совершить одну из двух операций:  • за 2 золотые монеты получить 3 серебряные и одну медную;  • за 5 серебряных монет получить 3 золотые и одну медную.  У Николая были только серебряные монеты. После нескольких посещений обменного пункта серебряных монет у него стало меньше, золотых не появилось, зато появилось 100 медных. На сколько уменьшилось количество серебряных монет у Николая?</vt:lpstr>
      <vt:lpstr>2 способ решения:</vt:lpstr>
      <vt:lpstr>3 способ решения:</vt:lpstr>
      <vt:lpstr>Интернет – источники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Графики функций</dc:title>
  <dc:creator>Догадова</dc:creator>
  <cp:lastModifiedBy>Догадова</cp:lastModifiedBy>
  <cp:revision>15</cp:revision>
  <dcterms:created xsi:type="dcterms:W3CDTF">2016-08-08T13:26:46Z</dcterms:created>
  <dcterms:modified xsi:type="dcterms:W3CDTF">2019-02-04T06:39:29Z</dcterms:modified>
</cp:coreProperties>
</file>