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2B0B-D53F-4FF3-BF83-FF088573A110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A702-54C6-459F-A887-0D096145E9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911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2B0B-D53F-4FF3-BF83-FF088573A110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A702-54C6-459F-A887-0D096145E9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5025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2B0B-D53F-4FF3-BF83-FF088573A110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A702-54C6-459F-A887-0D096145E9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7039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2B0B-D53F-4FF3-BF83-FF088573A110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A702-54C6-459F-A887-0D096145E9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6566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2B0B-D53F-4FF3-BF83-FF088573A110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A702-54C6-459F-A887-0D096145E9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0193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2B0B-D53F-4FF3-BF83-FF088573A110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A702-54C6-459F-A887-0D096145E9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676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2B0B-D53F-4FF3-BF83-FF088573A110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A702-54C6-459F-A887-0D096145E9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938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2B0B-D53F-4FF3-BF83-FF088573A110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A702-54C6-459F-A887-0D096145E9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8361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2B0B-D53F-4FF3-BF83-FF088573A110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A702-54C6-459F-A887-0D096145E9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752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2B0B-D53F-4FF3-BF83-FF088573A110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A702-54C6-459F-A887-0D096145E9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793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2B0B-D53F-4FF3-BF83-FF088573A110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A702-54C6-459F-A887-0D096145E9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6960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32B0B-D53F-4FF3-BF83-FF088573A110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5A702-54C6-459F-A887-0D096145E9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127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krivoleg.blogspot.ru/2015/09/blog-post_13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hyperlink" Target="http://mathb.reshuege.ru/test?theme=230" TargetMode="External"/><Relationship Id="rId4" Type="http://schemas.openxmlformats.org/officeDocument/2006/relationships/hyperlink" Target="https://bingoschool.ru/predmetyi-ege/matematika-baza/2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Admin\Мои документы\Загрузки\Школьные картинки-ассорти, для презентаций\Школьные картинки-ассорти, для презентаций\школьная доска зеленая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220" y="-48842"/>
            <a:ext cx="9649437" cy="7012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0070" y="1829253"/>
            <a:ext cx="7704856" cy="1601124"/>
          </a:xfrm>
        </p:spPr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ru-RU" sz="5500" b="1" dirty="0" smtClean="0">
                <a:solidFill>
                  <a:schemeClr val="bg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ru-RU" sz="5500" b="1" dirty="0" smtClean="0">
                <a:solidFill>
                  <a:schemeClr val="bg1"/>
                </a:solidFill>
                <a:latin typeface="Arial" charset="0"/>
                <a:ea typeface="+mn-ea"/>
                <a:cs typeface="+mn-cs"/>
              </a:rPr>
            </a:br>
            <a:r>
              <a:rPr lang="ru-RU" sz="4800" b="1" dirty="0" smtClean="0">
                <a:solidFill>
                  <a:schemeClr val="bg1"/>
                </a:solidFill>
                <a:latin typeface="Arial" charset="0"/>
                <a:ea typeface="+mn-ea"/>
                <a:cs typeface="+mn-cs"/>
              </a:rPr>
              <a:t>Меняем монеты</a:t>
            </a:r>
            <a:r>
              <a:rPr lang="ru-RU" sz="4800" b="1" dirty="0">
                <a:solidFill>
                  <a:schemeClr val="bg1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ru-RU" sz="4800" b="1" dirty="0">
                <a:solidFill>
                  <a:schemeClr val="bg1"/>
                </a:solidFill>
                <a:latin typeface="Arial" charset="0"/>
                <a:ea typeface="+mn-ea"/>
                <a:cs typeface="+mn-cs"/>
              </a:rPr>
            </a:br>
            <a:r>
              <a:rPr lang="ru-RU" b="1" dirty="0">
                <a:solidFill>
                  <a:schemeClr val="bg1"/>
                </a:solidFill>
                <a:latin typeface="Arial" charset="0"/>
                <a:ea typeface="+mn-ea"/>
                <a:cs typeface="+mn-cs"/>
              </a:rPr>
              <a:t>Задачи на смекалку</a:t>
            </a:r>
            <a:br>
              <a:rPr lang="ru-RU" b="1" dirty="0">
                <a:solidFill>
                  <a:schemeClr val="bg1"/>
                </a:solidFill>
                <a:latin typeface="Arial" charset="0"/>
                <a:ea typeface="+mn-ea"/>
                <a:cs typeface="+mn-cs"/>
              </a:rPr>
            </a:br>
            <a:r>
              <a:rPr lang="ru-RU" sz="3200" b="1" dirty="0">
                <a:solidFill>
                  <a:schemeClr val="bg1"/>
                </a:solidFill>
                <a:latin typeface="Arial" charset="0"/>
                <a:ea typeface="+mn-ea"/>
                <a:cs typeface="+mn-cs"/>
              </a:rPr>
              <a:t>Задание №20 ЕГЭ, база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2098" y="4005064"/>
            <a:ext cx="6400800" cy="76375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b="1" dirty="0" smtClean="0">
                <a:solidFill>
                  <a:schemeClr val="bg1"/>
                </a:solidFill>
              </a:rPr>
              <a:t>Подготовка к ЕГЭ, база</a:t>
            </a:r>
            <a:endParaRPr lang="es-ES" b="1" dirty="0" smtClean="0">
              <a:solidFill>
                <a:schemeClr val="bg1"/>
              </a:solidFill>
            </a:endParaRPr>
          </a:p>
        </p:txBody>
      </p:sp>
      <p:pic>
        <p:nvPicPr>
          <p:cNvPr id="4" name="Picture 2" descr="C:\Documents and Settings\Admin\Мои документы\Downloads\Копия grandfather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3775778"/>
            <a:ext cx="1579201" cy="2891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Documents and Settings\Admin\Мои документы\Нумизматика\Монеты_листы\f20130530124643-nikii-17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381"/>
          <a:stretch/>
        </p:blipFill>
        <p:spPr bwMode="auto">
          <a:xfrm>
            <a:off x="6619443" y="4581128"/>
            <a:ext cx="955562" cy="940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974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Мои документы\Загрузки\Школьные картинки-ассорти, для презентаций\Школьные картинки-ассорти, для презентаций\школьная доска зеленая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220" y="-48842"/>
            <a:ext cx="9649437" cy="7012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Характеристика задания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107" y="1556792"/>
            <a:ext cx="8147248" cy="430993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Задание 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№20 </a:t>
            </a: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оценивается в 1 балл. </a:t>
            </a:r>
            <a:endParaRPr lang="ru-RU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Ориентировочное время выполнения 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задания  –     16 </a:t>
            </a: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минут. </a:t>
            </a:r>
            <a:endParaRPr lang="ru-RU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 задании </a:t>
            </a: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предложены 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задачи </a:t>
            </a: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 смекалку. </a:t>
            </a:r>
            <a:endParaRPr lang="ru-RU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Для </a:t>
            </a: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того чтобы правильно решить подобную задачу, следует проанализировать условие, выбрать соответствующие законы математики и оптимальный путь решения. Универсального способа решения всех видов задач подобного типа нет, каждая из них решается своим способом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5" descr="C:\Documents and Settings\Admin\Мои документы\РИСУНКИ\2_Школа\1_Учитель\Копия grandfather-bald-head-bald-patch-bald-man-grandp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1065" y="5035479"/>
            <a:ext cx="1301129" cy="1545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195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Admin\Мои документы\Загрузки\Школьные картинки-ассорти, для презентаций\Школьные картинки-ассорти, для презентаций\школьная доска зеленая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220" y="-48842"/>
            <a:ext cx="9649437" cy="7012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28630"/>
            <a:ext cx="8568952" cy="2164266"/>
          </a:xfrm>
        </p:spPr>
        <p:txBody>
          <a:bodyPr>
            <a:normAutofit/>
          </a:bodyPr>
          <a:lstStyle/>
          <a:p>
            <a:pPr algn="l"/>
            <a:r>
              <a:rPr lang="ru-RU" sz="1800" b="1" dirty="0" smtClean="0">
                <a:solidFill>
                  <a:srgbClr val="FFFF00"/>
                </a:solidFill>
                <a:latin typeface="+mn-lt"/>
                <a:cs typeface="Arial" pitchFamily="34" charset="0"/>
              </a:rPr>
              <a:t>Задача 1</a:t>
            </a:r>
            <a:r>
              <a:rPr lang="ru-RU" sz="1800" b="1" dirty="0">
                <a:solidFill>
                  <a:srgbClr val="FFFF00"/>
                </a:solidFill>
                <a:latin typeface="+mn-lt"/>
                <a:cs typeface="Arial" pitchFamily="34" charset="0"/>
              </a:rPr>
              <a:t>.</a:t>
            </a:r>
            <a:r>
              <a:rPr lang="ru-RU" sz="1800" dirty="0">
                <a:solidFill>
                  <a:schemeClr val="bg1"/>
                </a:solidFill>
                <a:latin typeface="+mn-lt"/>
                <a:cs typeface="Arial" pitchFamily="34" charset="0"/>
              </a:rPr>
              <a:t> В обменном пункте можно совершить одну из двух операций: </a:t>
            </a:r>
            <a:br>
              <a:rPr lang="ru-RU" sz="1800" dirty="0">
                <a:solidFill>
                  <a:schemeClr val="bg1"/>
                </a:solidFill>
                <a:latin typeface="+mn-lt"/>
                <a:cs typeface="Arial" pitchFamily="34" charset="0"/>
              </a:rPr>
            </a:br>
            <a:r>
              <a:rPr lang="ru-RU" sz="18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• за </a:t>
            </a:r>
            <a:r>
              <a:rPr lang="ru-RU" sz="1800" dirty="0">
                <a:solidFill>
                  <a:schemeClr val="bg1"/>
                </a:solidFill>
                <a:latin typeface="+mn-lt"/>
                <a:cs typeface="Arial" pitchFamily="34" charset="0"/>
              </a:rPr>
              <a:t>2 золотые монеты получить 3 серебряные и одну медную; </a:t>
            </a:r>
            <a:br>
              <a:rPr lang="ru-RU" sz="1800" dirty="0">
                <a:solidFill>
                  <a:schemeClr val="bg1"/>
                </a:solidFill>
                <a:latin typeface="+mn-lt"/>
                <a:cs typeface="Arial" pitchFamily="34" charset="0"/>
              </a:rPr>
            </a:br>
            <a:r>
              <a:rPr lang="ru-RU" sz="18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• за </a:t>
            </a:r>
            <a:r>
              <a:rPr lang="ru-RU" sz="1800" dirty="0">
                <a:solidFill>
                  <a:schemeClr val="bg1"/>
                </a:solidFill>
                <a:latin typeface="+mn-lt"/>
                <a:cs typeface="Arial" pitchFamily="34" charset="0"/>
              </a:rPr>
              <a:t>5 серебряных монет получить 3 золотые и одну медную. </a:t>
            </a:r>
            <a:br>
              <a:rPr lang="ru-RU" sz="1800" dirty="0">
                <a:solidFill>
                  <a:schemeClr val="bg1"/>
                </a:solidFill>
                <a:latin typeface="+mn-lt"/>
                <a:cs typeface="Arial" pitchFamily="34" charset="0"/>
              </a:rPr>
            </a:br>
            <a:r>
              <a:rPr lang="ru-RU" sz="1800" dirty="0">
                <a:solidFill>
                  <a:schemeClr val="bg1"/>
                </a:solidFill>
                <a:latin typeface="+mn-lt"/>
                <a:cs typeface="Arial" pitchFamily="34" charset="0"/>
              </a:rPr>
              <a:t>У Николая были только серебряные монеты. После нескольких посещений обменного пункта серебряных монет у него стало меньше, золотых не появилось, зато появилось 100 медных. На сколько уменьшилось количество серебряных монет у Николая</a:t>
            </a:r>
            <a:r>
              <a:rPr lang="ru-RU" sz="18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?</a:t>
            </a:r>
            <a:endParaRPr lang="ru-RU" sz="180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85076" y="2277435"/>
            <a:ext cx="80119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  <a:cs typeface="Arial" pitchFamily="34" charset="0"/>
              </a:rPr>
              <a:t>Решение:  </a:t>
            </a:r>
            <a:r>
              <a:rPr lang="ru-RU" dirty="0">
                <a:solidFill>
                  <a:schemeClr val="bg1"/>
                </a:solidFill>
              </a:rPr>
              <a:t>Введём следующие сокращения: </a:t>
            </a:r>
            <a:r>
              <a:rPr lang="ru-RU" dirty="0" err="1">
                <a:solidFill>
                  <a:schemeClr val="bg1"/>
                </a:solidFill>
              </a:rPr>
              <a:t>зм</a:t>
            </a:r>
            <a:r>
              <a:rPr lang="ru-RU" dirty="0">
                <a:solidFill>
                  <a:schemeClr val="bg1"/>
                </a:solidFill>
              </a:rPr>
              <a:t> – золотые монеты, см – серебряные монеты, мм – медные монеты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>
                <a:solidFill>
                  <a:schemeClr val="bg1"/>
                </a:solidFill>
              </a:rPr>
              <a:t>Из условия мы имеем равенства: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369005" y="2845446"/>
            <a:ext cx="2012089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ru-RU" dirty="0" smtClean="0">
                <a:solidFill>
                  <a:srgbClr val="FFFF00"/>
                </a:solidFill>
              </a:rPr>
              <a:t>2 </a:t>
            </a:r>
            <a:r>
              <a:rPr lang="ru-RU" dirty="0" err="1">
                <a:solidFill>
                  <a:srgbClr val="FFFF00"/>
                </a:solidFill>
              </a:rPr>
              <a:t>зм</a:t>
            </a:r>
            <a:r>
              <a:rPr lang="ru-RU" dirty="0">
                <a:solidFill>
                  <a:srgbClr val="FFFF00"/>
                </a:solidFill>
              </a:rPr>
              <a:t> = 3 см + 1мм,</a:t>
            </a:r>
          </a:p>
          <a:p>
            <a:pPr>
              <a:lnSpc>
                <a:spcPct val="80000"/>
              </a:lnSpc>
            </a:pPr>
            <a:r>
              <a:rPr lang="ru-RU" dirty="0">
                <a:solidFill>
                  <a:srgbClr val="FFFF00"/>
                </a:solidFill>
              </a:rPr>
              <a:t>5 см = 3 </a:t>
            </a:r>
            <a:r>
              <a:rPr lang="ru-RU" dirty="0" err="1">
                <a:solidFill>
                  <a:srgbClr val="FFFF00"/>
                </a:solidFill>
              </a:rPr>
              <a:t>зм</a:t>
            </a:r>
            <a:r>
              <a:rPr lang="ru-RU" dirty="0">
                <a:solidFill>
                  <a:srgbClr val="FFFF00"/>
                </a:solidFill>
              </a:rPr>
              <a:t> + 1мм.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39934" y="3281604"/>
            <a:ext cx="83121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Так как у Николая были только серебряные монеты, а после обмена остались серебряные и появились медные, то все золотые, которые появились в ходе обмена, были опять обменены. Из второго равенства мы видим, что за десять серебряных монет он получал 6 золотых и 2 медных.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319399" y="4323427"/>
            <a:ext cx="20762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00"/>
                </a:solidFill>
              </a:rPr>
              <a:t>10 см = 6 </a:t>
            </a:r>
            <a:r>
              <a:rPr lang="ru-RU" dirty="0" err="1">
                <a:solidFill>
                  <a:srgbClr val="FFFF00"/>
                </a:solidFill>
              </a:rPr>
              <a:t>зм</a:t>
            </a:r>
            <a:r>
              <a:rPr lang="ru-RU" dirty="0">
                <a:solidFill>
                  <a:srgbClr val="FFFF00"/>
                </a:solidFill>
              </a:rPr>
              <a:t> + 2мм.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73041" y="4534141"/>
            <a:ext cx="799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Но из первого равенства находим, что за 6 золотых монет он получает </a:t>
            </a:r>
            <a:r>
              <a:rPr lang="ru-RU" dirty="0" smtClean="0">
                <a:solidFill>
                  <a:schemeClr val="bg1"/>
                </a:solidFill>
              </a:rPr>
              <a:t> 9 </a:t>
            </a:r>
            <a:r>
              <a:rPr lang="ru-RU" dirty="0">
                <a:solidFill>
                  <a:schemeClr val="bg1"/>
                </a:solidFill>
              </a:rPr>
              <a:t>серебряных и 3 </a:t>
            </a:r>
            <a:r>
              <a:rPr lang="ru-RU" dirty="0" smtClean="0">
                <a:solidFill>
                  <a:schemeClr val="bg1"/>
                </a:solidFill>
              </a:rPr>
              <a:t>медных.       </a:t>
            </a:r>
            <a:r>
              <a:rPr lang="ru-RU" dirty="0" smtClean="0">
                <a:solidFill>
                  <a:srgbClr val="FFFF00"/>
                </a:solidFill>
              </a:rPr>
              <a:t>6 </a:t>
            </a:r>
            <a:r>
              <a:rPr lang="ru-RU" dirty="0" err="1">
                <a:solidFill>
                  <a:srgbClr val="FFFF00"/>
                </a:solidFill>
              </a:rPr>
              <a:t>зм</a:t>
            </a:r>
            <a:r>
              <a:rPr lang="ru-RU" dirty="0">
                <a:solidFill>
                  <a:srgbClr val="FFFF00"/>
                </a:solidFill>
              </a:rPr>
              <a:t> = 9 см + 3мм.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53030" y="5141764"/>
            <a:ext cx="82990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FF00"/>
                </a:solidFill>
              </a:rPr>
              <a:t>10 см = 6 </a:t>
            </a:r>
            <a:r>
              <a:rPr lang="ru-RU" dirty="0" err="1">
                <a:solidFill>
                  <a:srgbClr val="FFFF00"/>
                </a:solidFill>
              </a:rPr>
              <a:t>зм</a:t>
            </a:r>
            <a:r>
              <a:rPr lang="ru-RU" dirty="0">
                <a:solidFill>
                  <a:srgbClr val="FFFF00"/>
                </a:solidFill>
              </a:rPr>
              <a:t> + 2 мм = (9 см + 3 мм) + 2 мм = 9 см + 5 </a:t>
            </a:r>
            <a:r>
              <a:rPr lang="ru-RU" dirty="0" smtClean="0">
                <a:solidFill>
                  <a:srgbClr val="FFFF00"/>
                </a:solidFill>
              </a:rPr>
              <a:t>мм   </a:t>
            </a:r>
            <a:r>
              <a:rPr lang="ru-RU" dirty="0" smtClean="0">
                <a:solidFill>
                  <a:srgbClr val="FFFF00"/>
                </a:solidFill>
                <a:sym typeface="Symbol"/>
              </a:rPr>
              <a:t>  </a:t>
            </a:r>
            <a:r>
              <a:rPr lang="ru-RU" dirty="0" smtClean="0">
                <a:solidFill>
                  <a:srgbClr val="FFFF00"/>
                </a:solidFill>
              </a:rPr>
              <a:t>1 </a:t>
            </a:r>
            <a:r>
              <a:rPr lang="ru-RU" dirty="0">
                <a:solidFill>
                  <a:srgbClr val="FFFF00"/>
                </a:solidFill>
              </a:rPr>
              <a:t>см = 5 </a:t>
            </a:r>
            <a:r>
              <a:rPr lang="ru-RU" dirty="0" smtClean="0">
                <a:solidFill>
                  <a:srgbClr val="FFFF00"/>
                </a:solidFill>
              </a:rPr>
              <a:t>мм</a:t>
            </a:r>
          </a:p>
          <a:p>
            <a:r>
              <a:rPr lang="ru-RU" dirty="0">
                <a:solidFill>
                  <a:schemeClr val="bg1"/>
                </a:solidFill>
              </a:rPr>
              <a:t>В итоге этих обменов у него вместо десяти серебряных монет осталось 9, но появилось 5 медных. То есть одна серебряная монета равна 5 медным. Так как у него появилось 100 медных монет, то он отдал за них 20 серебряных. Таким образом, количество серебряных монет уменьшилось на 20 штук.</a:t>
            </a:r>
          </a:p>
          <a:p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420463" y="6381328"/>
            <a:ext cx="14053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FFFF00"/>
                </a:solidFill>
              </a:rPr>
              <a:t>Ответ: </a:t>
            </a:r>
            <a:r>
              <a:rPr lang="ru-RU" sz="2400" b="1" dirty="0" smtClean="0">
                <a:solidFill>
                  <a:srgbClr val="FFFF00"/>
                </a:solidFill>
              </a:rPr>
              <a:t>20</a:t>
            </a:r>
            <a:endParaRPr lang="ru-RU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598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0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Мои документы\Загрузки\Школьные картинки-ассорти, для презентаций\Школьные картинки-ассорти, для презентаций\школьная доска зеленая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220" y="-48842"/>
            <a:ext cx="9649437" cy="7012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698" y="404664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FFFF00"/>
                </a:solidFill>
              </a:rPr>
              <a:t>2 </a:t>
            </a:r>
            <a:r>
              <a:rPr lang="ru-RU" sz="3600" b="1" dirty="0" smtClean="0">
                <a:solidFill>
                  <a:srgbClr val="FFFF00"/>
                </a:solidFill>
              </a:rPr>
              <a:t>способ решения: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698" y="1484784"/>
            <a:ext cx="8229600" cy="4824536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ru-RU" sz="6200" dirty="0">
                <a:solidFill>
                  <a:schemeClr val="bg1"/>
                </a:solidFill>
              </a:rPr>
              <a:t>Пусть х – номинал золотой монеты, у – номинал серебряной монеты, </a:t>
            </a:r>
            <a:r>
              <a:rPr lang="en-US" sz="6200" dirty="0">
                <a:solidFill>
                  <a:schemeClr val="bg1"/>
                </a:solidFill>
              </a:rPr>
              <a:t>z</a:t>
            </a:r>
            <a:r>
              <a:rPr lang="ru-RU" sz="6200" dirty="0">
                <a:solidFill>
                  <a:schemeClr val="bg1"/>
                </a:solidFill>
              </a:rPr>
              <a:t> – номинал медной монеты. Составим систему уравнений:</a:t>
            </a:r>
          </a:p>
          <a:p>
            <a:pPr marL="0" indent="0" algn="ctr">
              <a:buNone/>
            </a:pPr>
            <a:r>
              <a:rPr lang="ru-RU" sz="6200" b="1" dirty="0">
                <a:solidFill>
                  <a:srgbClr val="FFFF00"/>
                </a:solidFill>
              </a:rPr>
              <a:t>2х = 3у + </a:t>
            </a:r>
            <a:r>
              <a:rPr lang="en-US" sz="6200" b="1" dirty="0">
                <a:solidFill>
                  <a:srgbClr val="FFFF00"/>
                </a:solidFill>
              </a:rPr>
              <a:t>z</a:t>
            </a:r>
            <a:r>
              <a:rPr lang="ru-RU" sz="6200" b="1" dirty="0">
                <a:solidFill>
                  <a:srgbClr val="FFFF00"/>
                </a:solidFill>
              </a:rPr>
              <a:t>,</a:t>
            </a:r>
          </a:p>
          <a:p>
            <a:pPr marL="0" indent="0" algn="ctr">
              <a:buNone/>
            </a:pPr>
            <a:r>
              <a:rPr lang="ru-RU" sz="6200" b="1" dirty="0">
                <a:solidFill>
                  <a:srgbClr val="FFFF00"/>
                </a:solidFill>
              </a:rPr>
              <a:t>5у = 3х + </a:t>
            </a:r>
            <a:r>
              <a:rPr lang="en-US" sz="6200" b="1" dirty="0">
                <a:solidFill>
                  <a:srgbClr val="FFFF00"/>
                </a:solidFill>
              </a:rPr>
              <a:t>z</a:t>
            </a:r>
            <a:r>
              <a:rPr lang="ru-RU" sz="6200" b="1" dirty="0">
                <a:solidFill>
                  <a:srgbClr val="FFFF00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3700" dirty="0"/>
              <a:t> </a:t>
            </a:r>
          </a:p>
          <a:p>
            <a:pPr marL="0" indent="0" algn="ctr">
              <a:buNone/>
            </a:pPr>
            <a:r>
              <a:rPr lang="ru-RU" sz="6200" b="1" dirty="0" smtClean="0">
                <a:solidFill>
                  <a:srgbClr val="FFFF00"/>
                </a:solidFill>
              </a:rPr>
              <a:t>                           2х </a:t>
            </a:r>
            <a:r>
              <a:rPr lang="ru-RU" sz="6200" b="1" dirty="0">
                <a:solidFill>
                  <a:srgbClr val="FFFF00"/>
                </a:solidFill>
              </a:rPr>
              <a:t>– 3у = </a:t>
            </a:r>
            <a:r>
              <a:rPr lang="en-US" sz="6200" b="1" dirty="0">
                <a:solidFill>
                  <a:srgbClr val="FFFF00"/>
                </a:solidFill>
              </a:rPr>
              <a:t>z</a:t>
            </a:r>
            <a:r>
              <a:rPr lang="ru-RU" sz="6200" b="1" dirty="0">
                <a:solidFill>
                  <a:schemeClr val="bg1"/>
                </a:solidFill>
              </a:rPr>
              <a:t>, </a:t>
            </a:r>
            <a:r>
              <a:rPr lang="ru-RU" sz="6200" dirty="0">
                <a:solidFill>
                  <a:schemeClr val="bg1"/>
                </a:solidFill>
              </a:rPr>
              <a:t>умножим на 3</a:t>
            </a:r>
          </a:p>
          <a:p>
            <a:pPr marL="0" indent="0" algn="ctr">
              <a:buNone/>
            </a:pPr>
            <a:r>
              <a:rPr lang="ru-RU" sz="6200" b="1" dirty="0" smtClean="0">
                <a:solidFill>
                  <a:srgbClr val="FFFF00"/>
                </a:solidFill>
              </a:rPr>
              <a:t>                       – </a:t>
            </a:r>
            <a:r>
              <a:rPr lang="ru-RU" sz="6200" b="1" dirty="0">
                <a:solidFill>
                  <a:srgbClr val="FFFF00"/>
                </a:solidFill>
              </a:rPr>
              <a:t>3х + 5у = </a:t>
            </a:r>
            <a:r>
              <a:rPr lang="en-US" sz="6200" b="1" dirty="0">
                <a:solidFill>
                  <a:srgbClr val="FFFF00"/>
                </a:solidFill>
              </a:rPr>
              <a:t>z</a:t>
            </a:r>
            <a:r>
              <a:rPr lang="ru-RU" sz="6200" dirty="0">
                <a:solidFill>
                  <a:schemeClr val="bg1"/>
                </a:solidFill>
              </a:rPr>
              <a:t>, умножим на 2</a:t>
            </a:r>
          </a:p>
          <a:p>
            <a:pPr marL="0" indent="0">
              <a:buNone/>
            </a:pPr>
            <a:r>
              <a:rPr lang="ru-RU" sz="3700" dirty="0"/>
              <a:t> </a:t>
            </a:r>
          </a:p>
          <a:p>
            <a:pPr marL="0" indent="0" algn="ctr">
              <a:buNone/>
            </a:pPr>
            <a:r>
              <a:rPr lang="ru-RU" sz="6200" b="1" dirty="0">
                <a:solidFill>
                  <a:srgbClr val="FFFF00"/>
                </a:solidFill>
              </a:rPr>
              <a:t>6х – 9у = 3</a:t>
            </a:r>
            <a:r>
              <a:rPr lang="en-US" sz="6200" b="1" dirty="0">
                <a:solidFill>
                  <a:srgbClr val="FFFF00"/>
                </a:solidFill>
              </a:rPr>
              <a:t>z</a:t>
            </a:r>
            <a:r>
              <a:rPr lang="ru-RU" sz="6200" b="1" dirty="0">
                <a:solidFill>
                  <a:srgbClr val="FFFF00"/>
                </a:solidFill>
              </a:rPr>
              <a:t>,</a:t>
            </a:r>
          </a:p>
          <a:p>
            <a:pPr marL="0" indent="0" algn="ctr">
              <a:buNone/>
            </a:pPr>
            <a:r>
              <a:rPr lang="ru-RU" sz="6200" b="1" dirty="0">
                <a:solidFill>
                  <a:srgbClr val="FFFF00"/>
                </a:solidFill>
              </a:rPr>
              <a:t>– 6х + 10у = 2</a:t>
            </a:r>
            <a:r>
              <a:rPr lang="en-US" sz="6200" b="1" dirty="0">
                <a:solidFill>
                  <a:srgbClr val="FFFF00"/>
                </a:solidFill>
              </a:rPr>
              <a:t>z</a:t>
            </a:r>
            <a:r>
              <a:rPr lang="ru-RU" sz="6200" b="1" dirty="0">
                <a:solidFill>
                  <a:srgbClr val="FFFF00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3700" dirty="0"/>
              <a:t> </a:t>
            </a:r>
          </a:p>
          <a:p>
            <a:pPr marL="0" indent="0" algn="ctr">
              <a:buNone/>
            </a:pPr>
            <a:r>
              <a:rPr lang="ru-RU" sz="6200" b="1" dirty="0" smtClean="0">
                <a:solidFill>
                  <a:srgbClr val="FFFF00"/>
                </a:solidFill>
              </a:rPr>
              <a:t>у </a:t>
            </a:r>
            <a:r>
              <a:rPr lang="ru-RU" sz="6200" b="1" dirty="0">
                <a:solidFill>
                  <a:srgbClr val="FFFF00"/>
                </a:solidFill>
              </a:rPr>
              <a:t>= 5</a:t>
            </a:r>
            <a:r>
              <a:rPr lang="en-US" sz="6200" b="1" dirty="0">
                <a:solidFill>
                  <a:srgbClr val="FFFF00"/>
                </a:solidFill>
              </a:rPr>
              <a:t>z</a:t>
            </a:r>
            <a:r>
              <a:rPr lang="ru-RU" sz="6200" b="1" dirty="0">
                <a:solidFill>
                  <a:srgbClr val="FFFF00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6200" dirty="0">
                <a:solidFill>
                  <a:schemeClr val="bg1"/>
                </a:solidFill>
              </a:rPr>
              <a:t>То есть одна за одну серебряную монету дадут 5 медных. Так как у Николая появилось 100 медных монет, то он отдал за них 100 : 5 = 20 серебряных. Таким образом, количество серебряных монет уменьшилось на 20 штук.</a:t>
            </a:r>
          </a:p>
          <a:p>
            <a:pPr marL="0" indent="0">
              <a:buNone/>
            </a:pPr>
            <a:r>
              <a:rPr lang="ru-RU" sz="6200" b="1" dirty="0">
                <a:solidFill>
                  <a:srgbClr val="FFFF00"/>
                </a:solidFill>
              </a:rPr>
              <a:t>Ответ: 20</a:t>
            </a:r>
            <a:r>
              <a:rPr lang="ru-RU" sz="6200" b="1" dirty="0" smtClean="0">
                <a:solidFill>
                  <a:srgbClr val="FFFF00"/>
                </a:solidFill>
              </a:rPr>
              <a:t>.</a:t>
            </a:r>
            <a:endParaRPr lang="ru-RU" sz="6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2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Мои документы\Загрузки\Школьные картинки-ассорти, для презентаций\Школьные картинки-ассорти, для презентаций\школьная доска зеленая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220" y="-48842"/>
            <a:ext cx="9649437" cy="7012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698" y="404664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</a:rPr>
              <a:t>3 способ решения: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698" y="1484784"/>
            <a:ext cx="8229600" cy="4824536"/>
          </a:xfrm>
        </p:spPr>
        <p:txBody>
          <a:bodyPr>
            <a:normAutofit fontScale="325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sz="6600" dirty="0">
                <a:solidFill>
                  <a:schemeClr val="bg1"/>
                </a:solidFill>
                <a:ea typeface="Times New Roman"/>
              </a:rPr>
              <a:t>Пусть Николай сделал сначала х операций второго типа, а затем у операций первого типа. </a:t>
            </a:r>
            <a:endParaRPr lang="ru-RU" sz="7200" dirty="0">
              <a:solidFill>
                <a:schemeClr val="bg1"/>
              </a:solidFill>
              <a:latin typeface="Times New Roman"/>
              <a:ea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5х см = </a:t>
            </a:r>
            <a:r>
              <a:rPr lang="ru-RU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3х </a:t>
            </a:r>
            <a:r>
              <a:rPr lang="ru-RU" sz="6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зм</a:t>
            </a:r>
            <a:r>
              <a:rPr lang="ru-RU" sz="6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 </a:t>
            </a:r>
            <a:r>
              <a:rPr lang="ru-RU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+</a:t>
            </a:r>
            <a:r>
              <a:rPr lang="ru-RU" sz="6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 </a:t>
            </a:r>
            <a:r>
              <a:rPr lang="ru-RU" sz="6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1х мм,</a:t>
            </a:r>
            <a:endParaRPr lang="ru-RU" sz="7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2у </a:t>
            </a:r>
            <a:r>
              <a:rPr lang="ru-RU" sz="6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зм</a:t>
            </a:r>
            <a:r>
              <a:rPr lang="ru-RU" sz="6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 </a:t>
            </a:r>
            <a:r>
              <a:rPr lang="ru-RU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= 3у см + </a:t>
            </a:r>
            <a:r>
              <a:rPr lang="ru-RU" sz="6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1у мм.</a:t>
            </a:r>
            <a:endParaRPr lang="ru-RU" sz="7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sz="66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 </a:t>
            </a:r>
            <a:endParaRPr lang="ru-RU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6600" dirty="0">
                <a:solidFill>
                  <a:schemeClr val="bg1"/>
                </a:solidFill>
                <a:ea typeface="Times New Roman"/>
              </a:rPr>
              <a:t>Так как количество золотых монет не изменилось, то </a:t>
            </a:r>
            <a:r>
              <a:rPr lang="ru-RU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3х – 2у = 0.</a:t>
            </a:r>
            <a:endParaRPr lang="ru-RU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6600" dirty="0">
                <a:solidFill>
                  <a:schemeClr val="bg1"/>
                </a:solidFill>
                <a:ea typeface="Times New Roman"/>
              </a:rPr>
              <a:t>Так как медных монет стало 100, то </a:t>
            </a:r>
            <a:r>
              <a:rPr lang="ru-RU" sz="6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х + у = 100.</a:t>
            </a:r>
            <a:endParaRPr lang="ru-RU" sz="7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6600" dirty="0">
                <a:ea typeface="Times New Roman"/>
              </a:rPr>
              <a:t> </a:t>
            </a:r>
            <a:endParaRPr lang="ru-RU" sz="72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6600" dirty="0">
                <a:solidFill>
                  <a:schemeClr val="bg1"/>
                </a:solidFill>
                <a:ea typeface="Times New Roman"/>
              </a:rPr>
              <a:t>Решая систему их двух последних уравнений, получаем </a:t>
            </a:r>
            <a:r>
              <a:rPr lang="ru-RU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х = 40, у = 60.</a:t>
            </a:r>
            <a:endParaRPr lang="ru-RU" sz="7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6600" dirty="0">
                <a:solidFill>
                  <a:schemeClr val="bg1"/>
                </a:solidFill>
                <a:ea typeface="Times New Roman"/>
              </a:rPr>
              <a:t> </a:t>
            </a:r>
            <a:endParaRPr lang="ru-RU" sz="7200" dirty="0">
              <a:solidFill>
                <a:schemeClr val="bg1"/>
              </a:solidFill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6600" dirty="0">
                <a:solidFill>
                  <a:schemeClr val="bg1"/>
                </a:solidFill>
                <a:ea typeface="Times New Roman"/>
              </a:rPr>
              <a:t>Тогда серебряных монет было </a:t>
            </a:r>
            <a:r>
              <a:rPr lang="ru-RU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5х = 5 </a:t>
            </a:r>
            <a:r>
              <a:rPr lang="ru-RU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· </a:t>
            </a:r>
            <a:r>
              <a:rPr lang="ru-RU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40 = 200</a:t>
            </a:r>
            <a:r>
              <a:rPr lang="ru-RU" sz="6600" dirty="0">
                <a:solidFill>
                  <a:schemeClr val="bg1"/>
                </a:solidFill>
                <a:ea typeface="Times New Roman"/>
              </a:rPr>
              <a:t>, серебряных монет стало </a:t>
            </a:r>
            <a:r>
              <a:rPr lang="ru-RU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3у = 3 </a:t>
            </a:r>
            <a:r>
              <a:rPr lang="ru-RU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· </a:t>
            </a:r>
            <a:r>
              <a:rPr lang="ru-RU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</a:rPr>
              <a:t>60 = 180. </a:t>
            </a:r>
            <a:r>
              <a:rPr lang="ru-RU" sz="6600" dirty="0">
                <a:solidFill>
                  <a:schemeClr val="bg1"/>
                </a:solidFill>
                <a:ea typeface="Times New Roman"/>
              </a:rPr>
              <a:t>Значит, количество серебряных монет уменьшилось на 20.</a:t>
            </a:r>
            <a:endParaRPr lang="ru-RU" sz="7200" dirty="0">
              <a:solidFill>
                <a:schemeClr val="bg1"/>
              </a:solidFill>
              <a:latin typeface="Times New Roman"/>
              <a:ea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6600" b="1" dirty="0">
                <a:solidFill>
                  <a:srgbClr val="FFFF00"/>
                </a:solidFill>
                <a:ea typeface="Calibri"/>
                <a:cs typeface="Calibri"/>
              </a:rPr>
              <a:t>Ответ: 20.</a:t>
            </a:r>
            <a:endParaRPr lang="ru-RU" sz="6600" dirty="0">
              <a:solidFill>
                <a:srgbClr val="FFFF0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7695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Мои документы\Загрузки\Школьные картинки-ассорти, для презентаций\Школьные картинки-ассорти, для презентаций\школьная доска зеленая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220" y="-48842"/>
            <a:ext cx="9649437" cy="7012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698" y="476672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FFFF00"/>
                </a:solidFill>
              </a:rPr>
              <a:t>Интернет – источники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http</a:t>
            </a:r>
            <a:r>
              <a:rPr lang="ru-RU" sz="24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://krivoleg.blogspot.ru/2015/09/blog-post_13.html</a:t>
            </a:r>
            <a:endParaRPr lang="ru-RU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sz="24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https://bingoschool.ru/predmetyi-ege/matematika-baza/20</a:t>
            </a:r>
            <a:endParaRPr lang="ru-RU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sz="24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/>
              </a:rPr>
              <a:t>http://mathb.reshuege.ru/test?theme=230</a:t>
            </a:r>
            <a:endParaRPr lang="ru-RU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C:\Documents and Settings\Admin\Мои документы\РИСУНКИ\2_Школа\Компьютер\Копия Рисунок1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06586"/>
            <a:ext cx="3096344" cy="2735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845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388</Words>
  <Application>Microsoft Office PowerPoint</Application>
  <PresentationFormat>Экран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 Меняем монеты Задачи на смекалку Задание №20 ЕГЭ, база</vt:lpstr>
      <vt:lpstr>Характеристика задания</vt:lpstr>
      <vt:lpstr>Задача 1. В обменном пункте можно совершить одну из двух операций:  • за 2 золотые монеты получить 3 серебряные и одну медную;  • за 5 серебряных монет получить 3 золотые и одну медную.  У Николая были только серебряные монеты. После нескольких посещений обменного пункта серебряных монет у него стало меньше, золотых не появилось, зато появилось 100 медных. На сколько уменьшилось количество серебряных монет у Николая?</vt:lpstr>
      <vt:lpstr>2 способ решения:</vt:lpstr>
      <vt:lpstr>3 способ решения:</vt:lpstr>
      <vt:lpstr>Интернет – источники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Графики функций</dc:title>
  <dc:creator>Догадова</dc:creator>
  <cp:lastModifiedBy>Догадова</cp:lastModifiedBy>
  <cp:revision>15</cp:revision>
  <dcterms:created xsi:type="dcterms:W3CDTF">2016-08-08T13:26:46Z</dcterms:created>
  <dcterms:modified xsi:type="dcterms:W3CDTF">2019-02-04T06:39:29Z</dcterms:modified>
</cp:coreProperties>
</file>