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5" r:id="rId4"/>
    <p:sldId id="260" r:id="rId5"/>
    <p:sldId id="261" r:id="rId6"/>
    <p:sldId id="262" r:id="rId7"/>
    <p:sldId id="263" r:id="rId8"/>
    <p:sldId id="264" r:id="rId9"/>
    <p:sldId id="287" r:id="rId10"/>
    <p:sldId id="266" r:id="rId11"/>
    <p:sldId id="267" r:id="rId12"/>
    <p:sldId id="268" r:id="rId13"/>
    <p:sldId id="269" r:id="rId14"/>
    <p:sldId id="270" r:id="rId15"/>
    <p:sldId id="283" r:id="rId16"/>
    <p:sldId id="284" r:id="rId17"/>
    <p:sldId id="286" r:id="rId18"/>
    <p:sldId id="271" r:id="rId19"/>
    <p:sldId id="272" r:id="rId20"/>
    <p:sldId id="273" r:id="rId21"/>
    <p:sldId id="282" r:id="rId22"/>
    <p:sldId id="274" r:id="rId23"/>
    <p:sldId id="276" r:id="rId24"/>
    <p:sldId id="278" r:id="rId25"/>
    <p:sldId id="277" r:id="rId26"/>
    <p:sldId id="279" r:id="rId27"/>
    <p:sldId id="280" r:id="rId28"/>
    <p:sldId id="281" r:id="rId29"/>
    <p:sldId id="288" r:id="rId30"/>
    <p:sldId id="290" r:id="rId31"/>
    <p:sldId id="291" r:id="rId32"/>
    <p:sldId id="285"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266891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37150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299703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391656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304019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8632B0B-D53F-4FF3-BF83-FF088573A110}" type="datetimeFigureOut">
              <a:rPr lang="ru-RU" smtClean="0"/>
              <a:t>04.01.2018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318967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8632B0B-D53F-4FF3-BF83-FF088573A110}" type="datetimeFigureOut">
              <a:rPr lang="ru-RU" smtClean="0"/>
              <a:t>04.01.2018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16093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632B0B-D53F-4FF3-BF83-FF088573A110}" type="datetimeFigureOut">
              <a:rPr lang="ru-RU" smtClean="0"/>
              <a:t>04.01.2018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295836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632B0B-D53F-4FF3-BF83-FF088573A110}" type="datetimeFigureOut">
              <a:rPr lang="ru-RU" smtClean="0"/>
              <a:t>04.01.2018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30575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632B0B-D53F-4FF3-BF83-FF088573A110}" type="datetimeFigureOut">
              <a:rPr lang="ru-RU" smtClean="0"/>
              <a:t>04.01.2018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254079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632B0B-D53F-4FF3-BF83-FF088573A110}" type="datetimeFigureOut">
              <a:rPr lang="ru-RU" smtClean="0"/>
              <a:t>04.01.2018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35A702-54C6-459F-A887-0D096145E9C9}" type="slidenum">
              <a:rPr lang="ru-RU" smtClean="0"/>
              <a:t>‹#›</a:t>
            </a:fld>
            <a:endParaRPr lang="ru-RU"/>
          </a:p>
        </p:txBody>
      </p:sp>
    </p:spTree>
    <p:extLst>
      <p:ext uri="{BB962C8B-B14F-4D97-AF65-F5344CB8AC3E}">
        <p14:creationId xmlns:p14="http://schemas.microsoft.com/office/powerpoint/2010/main" val="272696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32B0B-D53F-4FF3-BF83-FF088573A110}" type="datetimeFigureOut">
              <a:rPr lang="ru-RU" smtClean="0"/>
              <a:t>04.01.2018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5A702-54C6-459F-A887-0D096145E9C9}" type="slidenum">
              <a:rPr lang="ru-RU" smtClean="0"/>
              <a:t>‹#›</a:t>
            </a:fld>
            <a:endParaRPr lang="ru-RU"/>
          </a:p>
        </p:txBody>
      </p:sp>
    </p:spTree>
    <p:extLst>
      <p:ext uri="{BB962C8B-B14F-4D97-AF65-F5344CB8AC3E}">
        <p14:creationId xmlns:p14="http://schemas.microsoft.com/office/powerpoint/2010/main" val="2277127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755576" y="1988277"/>
            <a:ext cx="7704856" cy="1512168"/>
          </a:xfrm>
        </p:spPr>
        <p:txBody>
          <a:bodyPr>
            <a:noAutofit/>
          </a:bodyPr>
          <a:lstStyle/>
          <a:p>
            <a:pPr lvl="0" fontAlgn="base">
              <a:spcAft>
                <a:spcPct val="0"/>
              </a:spcAft>
            </a:pPr>
            <a:r>
              <a:rPr lang="ru-RU" sz="5500" b="1" dirty="0">
                <a:solidFill>
                  <a:schemeClr val="bg1"/>
                </a:solidFill>
                <a:latin typeface="Arial" charset="0"/>
                <a:ea typeface="+mn-ea"/>
                <a:cs typeface="+mn-cs"/>
              </a:rPr>
              <a:t>Задание №19</a:t>
            </a:r>
            <a:br>
              <a:rPr lang="ru-RU" sz="5500" b="1" dirty="0">
                <a:solidFill>
                  <a:schemeClr val="bg1"/>
                </a:solidFill>
                <a:latin typeface="Arial" charset="0"/>
                <a:ea typeface="+mn-ea"/>
                <a:cs typeface="+mn-cs"/>
              </a:rPr>
            </a:br>
            <a:r>
              <a:rPr lang="ru-RU" sz="5500" b="1" dirty="0">
                <a:solidFill>
                  <a:schemeClr val="bg1"/>
                </a:solidFill>
                <a:latin typeface="Arial" charset="0"/>
                <a:ea typeface="+mn-ea"/>
                <a:cs typeface="+mn-cs"/>
              </a:rPr>
              <a:t>Числа и их свойства</a:t>
            </a:r>
            <a:endParaRPr lang="ru-RU" sz="5500" dirty="0">
              <a:solidFill>
                <a:schemeClr val="bg1"/>
              </a:solidFill>
            </a:endParaRPr>
          </a:p>
        </p:txBody>
      </p:sp>
      <p:sp>
        <p:nvSpPr>
          <p:cNvPr id="3" name="Подзаголовок 2"/>
          <p:cNvSpPr>
            <a:spLocks noGrp="1"/>
          </p:cNvSpPr>
          <p:nvPr>
            <p:ph type="subTitle" idx="1"/>
          </p:nvPr>
        </p:nvSpPr>
        <p:spPr>
          <a:xfrm>
            <a:off x="1372098" y="3789040"/>
            <a:ext cx="6400800" cy="763756"/>
          </a:xfrm>
        </p:spPr>
        <p:txBody>
          <a:bodyPr>
            <a:normAutofit/>
          </a:bodyPr>
          <a:lstStyle/>
          <a:p>
            <a:pPr>
              <a:lnSpc>
                <a:spcPct val="80000"/>
              </a:lnSpc>
            </a:pPr>
            <a:r>
              <a:rPr lang="ru-RU" b="1" dirty="0" smtClean="0">
                <a:solidFill>
                  <a:schemeClr val="bg1"/>
                </a:solidFill>
              </a:rPr>
              <a:t>Подготовка к ЕГЭ, база</a:t>
            </a:r>
            <a:endParaRPr lang="es-ES" b="1" dirty="0" smtClean="0">
              <a:solidFill>
                <a:schemeClr val="bg1"/>
              </a:solidFill>
            </a:endParaRPr>
          </a:p>
        </p:txBody>
      </p:sp>
      <p:pic>
        <p:nvPicPr>
          <p:cNvPr id="1029"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3752297"/>
            <a:ext cx="2381250" cy="2828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744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99360" y="3381180"/>
            <a:ext cx="73570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«7» (ещё один)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13670" y="3842845"/>
            <a:ext cx="8117656" cy="1508105"/>
          </a:xfrm>
          <a:prstGeom prst="rect">
            <a:avLst/>
          </a:prstGeom>
        </p:spPr>
        <p:txBody>
          <a:bodyPr wrap="square">
            <a:spAutoFit/>
          </a:bodyPr>
          <a:lstStyle/>
          <a:p>
            <a:pPr>
              <a:spcAft>
                <a:spcPts val="600"/>
              </a:spcAft>
            </a:pPr>
            <a:r>
              <a:rPr lang="ru-RU" sz="2300" dirty="0">
                <a:solidFill>
                  <a:schemeClr val="bg1"/>
                </a:solidFill>
                <a:latin typeface="Arial" pitchFamily="34" charset="0"/>
                <a:cs typeface="Arial" pitchFamily="34" charset="0"/>
              </a:rPr>
              <a:t>Для того чтобы натуральное число делилось на 7 необходимо и достаточно, чтобы результат вычитания удвоенной последней цифры из этого числа без последней цифры делился на 7. </a:t>
            </a:r>
            <a:endParaRPr lang="ru-RU" sz="2300" dirty="0" smtClean="0">
              <a:solidFill>
                <a:schemeClr val="bg1"/>
              </a:solidFill>
              <a:latin typeface="Arial" pitchFamily="34" charset="0"/>
              <a:cs typeface="Arial" pitchFamily="34" charset="0"/>
            </a:endParaRPr>
          </a:p>
        </p:txBody>
      </p:sp>
      <p:pic>
        <p:nvPicPr>
          <p:cNvPr id="10"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6" name="Объект 2"/>
          <p:cNvSpPr>
            <a:spLocks noGrp="1"/>
          </p:cNvSpPr>
          <p:nvPr>
            <p:ph idx="1"/>
          </p:nvPr>
        </p:nvSpPr>
        <p:spPr>
          <a:xfrm>
            <a:off x="513670" y="1287533"/>
            <a:ext cx="8147248" cy="845324"/>
          </a:xfrm>
        </p:spPr>
        <p:txBody>
          <a:bodyPr>
            <a:normAutofit/>
          </a:bodyPr>
          <a:lstStyle/>
          <a:p>
            <a:pPr marL="0" indent="0">
              <a:buNone/>
            </a:pPr>
            <a:r>
              <a:rPr lang="ru-RU" sz="2400" dirty="0">
                <a:solidFill>
                  <a:schemeClr val="bg1"/>
                </a:solidFill>
                <a:latin typeface="Arial" pitchFamily="34" charset="0"/>
                <a:cs typeface="Arial" pitchFamily="34" charset="0"/>
              </a:rPr>
              <a:t>Число делится на 7, когда утроенное число десятков, сложенное с числом единиц делится на 7. </a:t>
            </a:r>
          </a:p>
        </p:txBody>
      </p:sp>
      <p:sp>
        <p:nvSpPr>
          <p:cNvPr id="9" name="Прямоугольник 8"/>
          <p:cNvSpPr/>
          <p:nvPr/>
        </p:nvSpPr>
        <p:spPr>
          <a:xfrm>
            <a:off x="599360" y="764704"/>
            <a:ext cx="5490542"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«7» </a:t>
            </a:r>
            <a:endParaRPr lang="ru-RU" sz="2400" dirty="0">
              <a:solidFill>
                <a:srgbClr val="FFFF00"/>
              </a:solidFill>
              <a:latin typeface="Arial" pitchFamily="34" charset="0"/>
              <a:cs typeface="Arial" pitchFamily="34" charset="0"/>
            </a:endParaRPr>
          </a:p>
        </p:txBody>
      </p:sp>
      <p:sp>
        <p:nvSpPr>
          <p:cNvPr id="2" name="Прямоугольник 1"/>
          <p:cNvSpPr/>
          <p:nvPr/>
        </p:nvSpPr>
        <p:spPr>
          <a:xfrm>
            <a:off x="571030" y="2154392"/>
            <a:ext cx="8045782"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Например</a:t>
            </a:r>
            <a:r>
              <a:rPr lang="ru-RU" sz="2200" dirty="0">
                <a:solidFill>
                  <a:schemeClr val="bg1"/>
                </a:solidFill>
                <a:latin typeface="Arial" pitchFamily="34" charset="0"/>
                <a:cs typeface="Arial" pitchFamily="34" charset="0"/>
              </a:rPr>
              <a:t>, число 427 делится на 7, т.к. число десятков в этом числе 42,  42 • 3 + 7=126 + 7=133; 133 делится на 7, т.к. число десятков в этом числе 13,  13 • 3 + 3= 39 + 3 = 42.</a:t>
            </a:r>
          </a:p>
        </p:txBody>
      </p:sp>
      <p:sp>
        <p:nvSpPr>
          <p:cNvPr id="3" name="Прямоугольник 2"/>
          <p:cNvSpPr/>
          <p:nvPr/>
        </p:nvSpPr>
        <p:spPr>
          <a:xfrm>
            <a:off x="512275" y="5364816"/>
            <a:ext cx="7717056" cy="769441"/>
          </a:xfrm>
          <a:prstGeom prst="rect">
            <a:avLst/>
          </a:prstGeom>
        </p:spPr>
        <p:txBody>
          <a:bodyPr wrap="square">
            <a:spAutoFit/>
          </a:bodyPr>
          <a:lstStyle/>
          <a:p>
            <a:r>
              <a:rPr lang="ru-RU" sz="2200" i="1" dirty="0">
                <a:solidFill>
                  <a:srgbClr val="FFFF00"/>
                </a:solidFill>
                <a:latin typeface="Arial" pitchFamily="34" charset="0"/>
                <a:cs typeface="Arial" pitchFamily="34" charset="0"/>
              </a:rPr>
              <a:t>Например</a:t>
            </a:r>
            <a:r>
              <a:rPr lang="ru-RU" sz="2200" dirty="0">
                <a:solidFill>
                  <a:schemeClr val="bg1"/>
                </a:solidFill>
                <a:latin typeface="Arial" pitchFamily="34" charset="0"/>
                <a:cs typeface="Arial" pitchFamily="34" charset="0"/>
              </a:rPr>
              <a:t>, 427 делится на 7, т.к. 42 – 7 </a:t>
            </a:r>
            <a:r>
              <a:rPr lang="ru-RU" sz="2200" dirty="0" smtClean="0">
                <a:solidFill>
                  <a:schemeClr val="bg1"/>
                </a:solidFill>
                <a:latin typeface="Arial" pitchFamily="34" charset="0"/>
                <a:cs typeface="Arial" pitchFamily="34" charset="0"/>
              </a:rPr>
              <a:t>· 2 </a:t>
            </a:r>
            <a:r>
              <a:rPr lang="ru-RU" sz="2200" dirty="0">
                <a:solidFill>
                  <a:schemeClr val="bg1"/>
                </a:solidFill>
                <a:latin typeface="Arial" pitchFamily="34" charset="0"/>
                <a:cs typeface="Arial" pitchFamily="34" charset="0"/>
              </a:rPr>
              <a:t>= 28, </a:t>
            </a:r>
          </a:p>
          <a:p>
            <a:r>
              <a:rPr lang="ru-RU" sz="2200" dirty="0">
                <a:solidFill>
                  <a:schemeClr val="bg1"/>
                </a:solidFill>
                <a:latin typeface="Arial" pitchFamily="34" charset="0"/>
                <a:cs typeface="Arial" pitchFamily="34" charset="0"/>
              </a:rPr>
              <a:t>28 : 7; 133 делится на 7, т.к. 13 – 3 </a:t>
            </a:r>
            <a:r>
              <a:rPr lang="ru-RU" sz="2200" dirty="0" smtClean="0">
                <a:solidFill>
                  <a:schemeClr val="bg1"/>
                </a:solidFill>
                <a:latin typeface="Arial" pitchFamily="34" charset="0"/>
                <a:cs typeface="Arial" pitchFamily="34" charset="0"/>
              </a:rPr>
              <a:t>· 2 </a:t>
            </a:r>
            <a:r>
              <a:rPr lang="ru-RU" sz="2200" dirty="0">
                <a:solidFill>
                  <a:schemeClr val="bg1"/>
                </a:solidFill>
                <a:latin typeface="Arial" pitchFamily="34" charset="0"/>
                <a:cs typeface="Arial" pitchFamily="34" charset="0"/>
              </a:rPr>
              <a:t>= 7.</a:t>
            </a:r>
          </a:p>
        </p:txBody>
      </p:sp>
    </p:spTree>
    <p:extLst>
      <p:ext uri="{BB962C8B-B14F-4D97-AF65-F5344CB8AC3E}">
        <p14:creationId xmlns:p14="http://schemas.microsoft.com/office/powerpoint/2010/main" val="3017895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Effect transition="in" filter="fade">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ppt_w</p:attrName>
                                        </p:attrNameLst>
                                      </p:cBhvr>
                                      <p:tavLst>
                                        <p:tav tm="0">
                                          <p:val>
                                            <p:fltVal val="0"/>
                                          </p:val>
                                        </p:tav>
                                        <p:tav tm="100000">
                                          <p:val>
                                            <p:strVal val="#ppt_w"/>
                                          </p:val>
                                        </p:tav>
                                      </p:tavLst>
                                    </p:anim>
                                    <p:anim calcmode="lin" valueType="num">
                                      <p:cBhvr>
                                        <p:cTn id="29" dur="1000" fill="hold"/>
                                        <p:tgtEl>
                                          <p:spTgt spid="8"/>
                                        </p:tgtEl>
                                        <p:attrNameLst>
                                          <p:attrName>ppt_h</p:attrName>
                                        </p:attrNameLst>
                                      </p:cBhvr>
                                      <p:tavLst>
                                        <p:tav tm="0">
                                          <p:val>
                                            <p:fltVal val="0"/>
                                          </p:val>
                                        </p:tav>
                                        <p:tav tm="100000">
                                          <p:val>
                                            <p:strVal val="#ppt_h"/>
                                          </p:val>
                                        </p:tav>
                                      </p:tavLst>
                                    </p:anim>
                                    <p:animEffect transition="in" filter="fade">
                                      <p:cBhvr>
                                        <p:cTn id="30" dur="1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1000" fill="hold"/>
                                        <p:tgtEl>
                                          <p:spTgt spid="3"/>
                                        </p:tgtEl>
                                        <p:attrNameLst>
                                          <p:attrName>ppt_w</p:attrName>
                                        </p:attrNameLst>
                                      </p:cBhvr>
                                      <p:tavLst>
                                        <p:tav tm="0">
                                          <p:val>
                                            <p:fltVal val="0"/>
                                          </p:val>
                                        </p:tav>
                                        <p:tav tm="100000">
                                          <p:val>
                                            <p:strVal val="#ppt_w"/>
                                          </p:val>
                                        </p:tav>
                                      </p:tavLst>
                                    </p:anim>
                                    <p:anim calcmode="lin" valueType="num">
                                      <p:cBhvr>
                                        <p:cTn id="36" dur="1000" fill="hold"/>
                                        <p:tgtEl>
                                          <p:spTgt spid="3"/>
                                        </p:tgtEl>
                                        <p:attrNameLst>
                                          <p:attrName>ppt_h</p:attrName>
                                        </p:attrNameLst>
                                      </p:cBhvr>
                                      <p:tavLst>
                                        <p:tav tm="0">
                                          <p:val>
                                            <p:fltVal val="0"/>
                                          </p:val>
                                        </p:tav>
                                        <p:tav tm="100000">
                                          <p:val>
                                            <p:strVal val="#ppt_h"/>
                                          </p:val>
                                        </p:tav>
                                      </p:tavLst>
                                    </p:anim>
                                    <p:animEffect transition="in" filter="fade">
                                      <p:cBhvr>
                                        <p:cTn id="3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6" grpId="0" build="p"/>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26617" y="476672"/>
            <a:ext cx="8291762" cy="1282154"/>
          </a:xfrm>
        </p:spPr>
        <p:txBody>
          <a:bodyPr>
            <a:normAutofit/>
          </a:bodyPr>
          <a:lstStyle/>
          <a:p>
            <a:pPr>
              <a:lnSpc>
                <a:spcPct val="80000"/>
              </a:lnSpc>
            </a:pPr>
            <a:r>
              <a:rPr lang="ru-RU" sz="3400" b="1" dirty="0">
                <a:solidFill>
                  <a:srgbClr val="FFFF00"/>
                </a:solidFill>
                <a:latin typeface="Arial" pitchFamily="34" charset="0"/>
                <a:cs typeface="Arial" pitchFamily="34" charset="0"/>
              </a:rPr>
              <a:t>2. Признаки делимости на </a:t>
            </a:r>
            <a:r>
              <a:rPr lang="ru-RU" sz="3400" b="1" dirty="0" smtClean="0">
                <a:solidFill>
                  <a:srgbClr val="FFFF00"/>
                </a:solidFill>
                <a:latin typeface="Arial" pitchFamily="34" charset="0"/>
                <a:cs typeface="Arial" pitchFamily="34" charset="0"/>
              </a:rPr>
              <a:t/>
            </a:r>
            <a:br>
              <a:rPr lang="ru-RU" sz="3400" b="1" dirty="0" smtClean="0">
                <a:solidFill>
                  <a:srgbClr val="FFFF00"/>
                </a:solidFill>
                <a:latin typeface="Arial" pitchFamily="34" charset="0"/>
                <a:cs typeface="Arial" pitchFamily="34" charset="0"/>
              </a:rPr>
            </a:br>
            <a:r>
              <a:rPr lang="ru-RU" sz="3400" b="1" dirty="0" smtClean="0">
                <a:solidFill>
                  <a:srgbClr val="FFFF00"/>
                </a:solidFill>
                <a:latin typeface="Arial" pitchFamily="34" charset="0"/>
                <a:cs typeface="Arial" pitchFamily="34" charset="0"/>
              </a:rPr>
              <a:t>составное </a:t>
            </a:r>
            <a:r>
              <a:rPr lang="ru-RU" sz="3400" b="1" dirty="0">
                <a:solidFill>
                  <a:srgbClr val="FFFF00"/>
                </a:solidFill>
                <a:latin typeface="Arial" pitchFamily="34" charset="0"/>
                <a:cs typeface="Arial" pitchFamily="34" charset="0"/>
              </a:rPr>
              <a:t>число</a:t>
            </a:r>
          </a:p>
        </p:txBody>
      </p:sp>
      <p:sp>
        <p:nvSpPr>
          <p:cNvPr id="3" name="Объект 2"/>
          <p:cNvSpPr>
            <a:spLocks noGrp="1"/>
          </p:cNvSpPr>
          <p:nvPr>
            <p:ph idx="1"/>
          </p:nvPr>
        </p:nvSpPr>
        <p:spPr>
          <a:xfrm>
            <a:off x="468107" y="1700808"/>
            <a:ext cx="8147248" cy="4165923"/>
          </a:xfrm>
        </p:spPr>
        <p:txBody>
          <a:bodyPr>
            <a:normAutofit/>
          </a:bodyPr>
          <a:lstStyle/>
          <a:p>
            <a:pPr marL="0" indent="0">
              <a:spcBef>
                <a:spcPts val="0"/>
              </a:spcBef>
              <a:spcAft>
                <a:spcPts val="1200"/>
              </a:spcAft>
              <a:buNone/>
            </a:pPr>
            <a:r>
              <a:rPr lang="ru-RU" sz="2400" dirty="0">
                <a:solidFill>
                  <a:schemeClr val="bg1"/>
                </a:solidFill>
                <a:latin typeface="Arial" pitchFamily="34" charset="0"/>
                <a:cs typeface="Arial" pitchFamily="34" charset="0"/>
              </a:rPr>
              <a:t>Чтобы узнать, делится ли заданное число на составное, нужно разложить это составное число на взаимно простые множители, признаки делимости которых известны. </a:t>
            </a:r>
            <a:endParaRPr lang="ru-RU" sz="2400" dirty="0" smtClean="0">
              <a:solidFill>
                <a:schemeClr val="bg1"/>
              </a:solidFill>
              <a:latin typeface="Arial" pitchFamily="34" charset="0"/>
              <a:cs typeface="Arial" pitchFamily="34" charset="0"/>
            </a:endParaRPr>
          </a:p>
          <a:p>
            <a:pPr marL="0" indent="0">
              <a:spcBef>
                <a:spcPts val="0"/>
              </a:spcBef>
              <a:spcAft>
                <a:spcPts val="1200"/>
              </a:spcAft>
              <a:buNone/>
            </a:pPr>
            <a:r>
              <a:rPr lang="ru-RU" sz="2400" dirty="0" smtClean="0">
                <a:solidFill>
                  <a:schemeClr val="bg1"/>
                </a:solidFill>
                <a:latin typeface="Arial" pitchFamily="34" charset="0"/>
                <a:cs typeface="Arial" pitchFamily="34" charset="0"/>
              </a:rPr>
              <a:t>Взаимно </a:t>
            </a:r>
            <a:r>
              <a:rPr lang="ru-RU" sz="2400" dirty="0">
                <a:solidFill>
                  <a:schemeClr val="bg1"/>
                </a:solidFill>
                <a:latin typeface="Arial" pitchFamily="34" charset="0"/>
                <a:cs typeface="Arial" pitchFamily="34" charset="0"/>
              </a:rPr>
              <a:t>простые числа – это числа, не имеющие общих делителей кроме 1. </a:t>
            </a:r>
            <a:endParaRPr lang="ru-RU" sz="2400" dirty="0" smtClean="0">
              <a:solidFill>
                <a:schemeClr val="bg1"/>
              </a:solidFill>
              <a:latin typeface="Arial" pitchFamily="34" charset="0"/>
              <a:cs typeface="Arial" pitchFamily="34" charset="0"/>
            </a:endParaRPr>
          </a:p>
          <a:p>
            <a:pPr marL="0" indent="0">
              <a:spcBef>
                <a:spcPts val="0"/>
              </a:spcBef>
              <a:spcAft>
                <a:spcPts val="1200"/>
              </a:spcAft>
              <a:buNone/>
            </a:pPr>
            <a:r>
              <a:rPr lang="ru-RU" sz="2400" dirty="0" smtClean="0">
                <a:solidFill>
                  <a:schemeClr val="bg1"/>
                </a:solidFill>
                <a:latin typeface="Arial" pitchFamily="34" charset="0"/>
                <a:cs typeface="Arial" pitchFamily="34" charset="0"/>
              </a:rPr>
              <a:t>Зная </a:t>
            </a:r>
            <a:r>
              <a:rPr lang="ru-RU" sz="2400" dirty="0">
                <a:solidFill>
                  <a:schemeClr val="bg1"/>
                </a:solidFill>
                <a:latin typeface="Arial" pitchFamily="34" charset="0"/>
                <a:cs typeface="Arial" pitchFamily="34" charset="0"/>
              </a:rPr>
              <a:t>это свойство, можно получить ещё множество признаков делимости </a:t>
            </a:r>
            <a:r>
              <a:rPr lang="ru-RU" sz="2400" dirty="0" smtClean="0">
                <a:solidFill>
                  <a:schemeClr val="bg1"/>
                </a:solidFill>
                <a:latin typeface="Arial" pitchFamily="34" charset="0"/>
                <a:cs typeface="Arial" pitchFamily="34" charset="0"/>
              </a:rPr>
              <a:t>чисел</a:t>
            </a:r>
            <a:r>
              <a:rPr lang="ru-RU" sz="2400" dirty="0">
                <a:solidFill>
                  <a:schemeClr val="bg1"/>
                </a:solidFill>
                <a:latin typeface="Arial" pitchFamily="34" charset="0"/>
                <a:cs typeface="Arial" pitchFamily="34" charset="0"/>
              </a:rPr>
              <a:t>.</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780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667026" y="536125"/>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«6»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87828" y="968762"/>
            <a:ext cx="8117656" cy="830997"/>
          </a:xfrm>
          <a:prstGeom prst="rect">
            <a:avLst/>
          </a:prstGeom>
        </p:spPr>
        <p:txBody>
          <a:bodyPr wrap="square">
            <a:spAutoFit/>
          </a:bodyPr>
          <a:lstStyle/>
          <a:p>
            <a:pPr>
              <a:spcAft>
                <a:spcPts val="600"/>
              </a:spcAft>
            </a:pPr>
            <a:r>
              <a:rPr lang="ru-RU" sz="2400" dirty="0">
                <a:solidFill>
                  <a:schemeClr val="bg1"/>
                </a:solidFill>
                <a:latin typeface="Arial" pitchFamily="34" charset="0"/>
                <a:cs typeface="Arial" pitchFamily="34" charset="0"/>
              </a:rPr>
              <a:t>Число делится нацело на 6, если оно делится нацело на 2 и на 3</a:t>
            </a:r>
            <a:r>
              <a:rPr lang="ru-RU" sz="2400" dirty="0" smtClean="0">
                <a:solidFill>
                  <a:schemeClr val="bg1"/>
                </a:solidFill>
                <a:latin typeface="Arial" pitchFamily="34" charset="0"/>
                <a:cs typeface="Arial" pitchFamily="34" charset="0"/>
              </a:rPr>
              <a:t>.</a:t>
            </a:r>
            <a:endParaRPr lang="ru-RU" sz="2400" dirty="0">
              <a:solidFill>
                <a:schemeClr val="bg1"/>
              </a:solidFill>
              <a:latin typeface="Arial" pitchFamily="34" charset="0"/>
              <a:cs typeface="Arial" pitchFamily="34" charset="0"/>
            </a:endParaRPr>
          </a:p>
        </p:txBody>
      </p:sp>
      <p:sp>
        <p:nvSpPr>
          <p:cNvPr id="10" name="Прямоугольник 9"/>
          <p:cNvSpPr/>
          <p:nvPr/>
        </p:nvSpPr>
        <p:spPr>
          <a:xfrm>
            <a:off x="599096" y="4793665"/>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«15» </a:t>
            </a:r>
            <a:endParaRPr lang="ru-RU" sz="2400" dirty="0">
              <a:solidFill>
                <a:srgbClr val="FFFF00"/>
              </a:solidFill>
              <a:latin typeface="Arial" pitchFamily="34" charset="0"/>
              <a:cs typeface="Arial" pitchFamily="34" charset="0"/>
            </a:endParaRPr>
          </a:p>
        </p:txBody>
      </p:sp>
      <p:sp>
        <p:nvSpPr>
          <p:cNvPr id="11" name="Прямоугольник 10"/>
          <p:cNvSpPr/>
          <p:nvPr/>
        </p:nvSpPr>
        <p:spPr>
          <a:xfrm>
            <a:off x="599096" y="5259058"/>
            <a:ext cx="8117656" cy="830997"/>
          </a:xfrm>
          <a:prstGeom prst="rect">
            <a:avLst/>
          </a:prstGeom>
        </p:spPr>
        <p:txBody>
          <a:bodyPr wrap="square">
            <a:spAutoFit/>
          </a:bodyPr>
          <a:lstStyle/>
          <a:p>
            <a:pPr>
              <a:spcAft>
                <a:spcPts val="600"/>
              </a:spcAft>
            </a:pPr>
            <a:r>
              <a:rPr lang="ru-RU" sz="2400" dirty="0">
                <a:solidFill>
                  <a:schemeClr val="bg1"/>
                </a:solidFill>
                <a:latin typeface="Arial" pitchFamily="34" charset="0"/>
                <a:cs typeface="Arial" pitchFamily="34" charset="0"/>
              </a:rPr>
              <a:t>Число делится нацело на 15, если оно делится нацело на 3 и на 5.</a:t>
            </a:r>
          </a:p>
        </p:txBody>
      </p:sp>
      <p:sp>
        <p:nvSpPr>
          <p:cNvPr id="2" name="Прямоугольник 1"/>
          <p:cNvSpPr/>
          <p:nvPr/>
        </p:nvSpPr>
        <p:spPr>
          <a:xfrm>
            <a:off x="571624" y="1814150"/>
            <a:ext cx="7960816" cy="1446550"/>
          </a:xfrm>
          <a:prstGeom prst="rect">
            <a:avLst/>
          </a:prstGeom>
        </p:spPr>
        <p:txBody>
          <a:bodyPr wrap="square">
            <a:spAutoFit/>
          </a:bodyPr>
          <a:lstStyle/>
          <a:p>
            <a:pPr>
              <a:spcAft>
                <a:spcPts val="600"/>
              </a:spcAft>
            </a:pPr>
            <a:r>
              <a:rPr lang="ru-RU" sz="2200" i="1" dirty="0">
                <a:solidFill>
                  <a:srgbClr val="FFFF00"/>
                </a:solidFill>
                <a:latin typeface="Arial" pitchFamily="34" charset="0"/>
                <a:cs typeface="Arial" pitchFamily="34" charset="0"/>
              </a:rPr>
              <a:t>Пример: </a:t>
            </a:r>
            <a:r>
              <a:rPr lang="ru-RU" sz="2200" dirty="0">
                <a:solidFill>
                  <a:schemeClr val="bg1"/>
                </a:solidFill>
                <a:latin typeface="Arial" pitchFamily="34" charset="0"/>
                <a:cs typeface="Arial" pitchFamily="34" charset="0"/>
              </a:rPr>
              <a:t>Число 3504 кратно 6, поскольку оно заканчивается на 4 (признак делимости на 2) и сумма цифр числа равна 12 и она делится на 3 (признак делимости на 3). </a:t>
            </a:r>
          </a:p>
        </p:txBody>
      </p:sp>
      <p:sp>
        <p:nvSpPr>
          <p:cNvPr id="3" name="Прямоугольник 2"/>
          <p:cNvSpPr/>
          <p:nvPr/>
        </p:nvSpPr>
        <p:spPr>
          <a:xfrm>
            <a:off x="599096" y="3250473"/>
            <a:ext cx="7933343" cy="1446550"/>
          </a:xfrm>
          <a:prstGeom prst="rect">
            <a:avLst/>
          </a:prstGeom>
        </p:spPr>
        <p:txBody>
          <a:bodyPr wrap="square">
            <a:spAutoFit/>
          </a:bodyPr>
          <a:lstStyle/>
          <a:p>
            <a:pPr>
              <a:spcAft>
                <a:spcPts val="600"/>
              </a:spcAft>
            </a:pPr>
            <a:r>
              <a:rPr lang="ru-RU" sz="2200" i="1" dirty="0">
                <a:solidFill>
                  <a:srgbClr val="FFFF00"/>
                </a:solidFill>
                <a:latin typeface="Arial" pitchFamily="34" charset="0"/>
                <a:cs typeface="Arial" pitchFamily="34" charset="0"/>
              </a:rPr>
              <a:t>Пример:</a:t>
            </a:r>
            <a:r>
              <a:rPr lang="ru-RU" sz="2200" dirty="0">
                <a:solidFill>
                  <a:schemeClr val="bg1"/>
                </a:solidFill>
                <a:latin typeface="Arial" pitchFamily="34" charset="0"/>
                <a:cs typeface="Arial" pitchFamily="34" charset="0"/>
              </a:rPr>
              <a:t> Число 5432 на 6 нацело не делится, хотя число заканчивается на 2 (соблюдается признак делимости на 2), однако сумма цифр равна 14 и она не делится на 3 нацело. </a:t>
            </a:r>
          </a:p>
        </p:txBody>
      </p:sp>
    </p:spTree>
    <p:extLst>
      <p:ext uri="{BB962C8B-B14F-4D97-AF65-F5344CB8AC3E}">
        <p14:creationId xmlns:p14="http://schemas.microsoft.com/office/powerpoint/2010/main" val="216224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1000" fill="hold"/>
                                        <p:tgtEl>
                                          <p:spTgt spid="3"/>
                                        </p:tgtEl>
                                        <p:attrNameLst>
                                          <p:attrName>ppt_w</p:attrName>
                                        </p:attrNameLst>
                                      </p:cBhvr>
                                      <p:tavLst>
                                        <p:tav tm="0">
                                          <p:val>
                                            <p:fltVal val="0"/>
                                          </p:val>
                                        </p:tav>
                                        <p:tav tm="100000">
                                          <p:val>
                                            <p:strVal val="#ppt_w"/>
                                          </p:val>
                                        </p:tav>
                                      </p:tavLst>
                                    </p:anim>
                                    <p:anim calcmode="lin" valueType="num">
                                      <p:cBhvr>
                                        <p:cTn id="22" dur="1000" fill="hold"/>
                                        <p:tgtEl>
                                          <p:spTgt spid="3"/>
                                        </p:tgtEl>
                                        <p:attrNameLst>
                                          <p:attrName>ppt_h</p:attrName>
                                        </p:attrNameLst>
                                      </p:cBhvr>
                                      <p:tavLst>
                                        <p:tav tm="0">
                                          <p:val>
                                            <p:fltVal val="0"/>
                                          </p:val>
                                        </p:tav>
                                        <p:tav tm="100000">
                                          <p:val>
                                            <p:strVal val="#ppt_h"/>
                                          </p:val>
                                        </p:tav>
                                      </p:tavLst>
                                    </p:anim>
                                    <p:animEffect transition="in" filter="fade">
                                      <p:cBhvr>
                                        <p:cTn id="23" dur="10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fltVal val="0"/>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ppt_w</p:attrName>
                                        </p:attrNameLst>
                                      </p:cBhvr>
                                      <p:tavLst>
                                        <p:tav tm="0">
                                          <p:val>
                                            <p:fltVal val="0"/>
                                          </p:val>
                                        </p:tav>
                                        <p:tav tm="100000">
                                          <p:val>
                                            <p:strVal val="#ppt_w"/>
                                          </p:val>
                                        </p:tav>
                                      </p:tavLst>
                                    </p:anim>
                                    <p:anim calcmode="lin" valueType="num">
                                      <p:cBhvr>
                                        <p:cTn id="36" dur="1000" fill="hold"/>
                                        <p:tgtEl>
                                          <p:spTgt spid="11"/>
                                        </p:tgtEl>
                                        <p:attrNameLst>
                                          <p:attrName>ppt_h</p:attrName>
                                        </p:attrNameLst>
                                      </p:cBhvr>
                                      <p:tavLst>
                                        <p:tav tm="0">
                                          <p:val>
                                            <p:fltVal val="0"/>
                                          </p:val>
                                        </p:tav>
                                        <p:tav tm="100000">
                                          <p:val>
                                            <p:strVal val="#ppt_h"/>
                                          </p:val>
                                        </p:tav>
                                      </p:tavLst>
                                    </p:anim>
                                    <p:animEffect transition="in" filter="fade">
                                      <p:cBhvr>
                                        <p:cTn id="3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601914" y="620688"/>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«18» </a:t>
            </a:r>
            <a:endParaRPr lang="ru-RU" sz="2400" dirty="0">
              <a:solidFill>
                <a:srgbClr val="FFFF00"/>
              </a:solidFill>
              <a:latin typeface="Arial" pitchFamily="34" charset="0"/>
              <a:cs typeface="Arial" pitchFamily="34" charset="0"/>
            </a:endParaRPr>
          </a:p>
        </p:txBody>
      </p:sp>
      <p:sp>
        <p:nvSpPr>
          <p:cNvPr id="3" name="Прямоугольник 2"/>
          <p:cNvSpPr/>
          <p:nvPr/>
        </p:nvSpPr>
        <p:spPr>
          <a:xfrm>
            <a:off x="571195" y="1082353"/>
            <a:ext cx="7901069" cy="1446550"/>
          </a:xfrm>
          <a:prstGeom prst="rect">
            <a:avLst/>
          </a:prstGeom>
        </p:spPr>
        <p:txBody>
          <a:bodyPr wrap="square">
            <a:spAutoFit/>
          </a:bodyPr>
          <a:lstStyle/>
          <a:p>
            <a:r>
              <a:rPr lang="ru-RU" sz="2200" dirty="0" smtClean="0">
                <a:solidFill>
                  <a:schemeClr val="bg1"/>
                </a:solidFill>
                <a:latin typeface="Arial" pitchFamily="34" charset="0"/>
                <a:cs typeface="Arial" pitchFamily="34" charset="0"/>
              </a:rPr>
              <a:t>Число </a:t>
            </a:r>
            <a:r>
              <a:rPr lang="ru-RU" sz="2200" dirty="0">
                <a:solidFill>
                  <a:schemeClr val="bg1"/>
                </a:solidFill>
                <a:latin typeface="Arial" pitchFamily="34" charset="0"/>
                <a:cs typeface="Arial" pitchFamily="34" charset="0"/>
              </a:rPr>
              <a:t>делится нацело на 18, если оно делится нацело на 2 и 9. В данном случае нельзя раскладывать 18 на 3 и 6, поскольку они не являются взаимно простыми, так как имеют общий делитель 3. Убедимся в этом на примере. </a:t>
            </a:r>
          </a:p>
        </p:txBody>
      </p:sp>
      <p:sp>
        <p:nvSpPr>
          <p:cNvPr id="6" name="Прямоугольник 5"/>
          <p:cNvSpPr/>
          <p:nvPr/>
        </p:nvSpPr>
        <p:spPr>
          <a:xfrm>
            <a:off x="514828" y="2694406"/>
            <a:ext cx="8218558" cy="1107996"/>
          </a:xfrm>
          <a:prstGeom prst="rect">
            <a:avLst/>
          </a:prstGeom>
        </p:spPr>
        <p:txBody>
          <a:bodyPr wrap="square">
            <a:spAutoFit/>
          </a:bodyPr>
          <a:lstStyle/>
          <a:p>
            <a:r>
              <a:rPr lang="ru-RU" sz="2200" b="1" i="1" dirty="0" smtClean="0">
                <a:solidFill>
                  <a:srgbClr val="FFFF00"/>
                </a:solidFill>
                <a:latin typeface="Arial" pitchFamily="34" charset="0"/>
                <a:cs typeface="Arial" pitchFamily="34" charset="0"/>
              </a:rPr>
              <a:t>Пример:</a:t>
            </a:r>
            <a:r>
              <a:rPr lang="ru-RU" sz="2200" b="1" i="1" dirty="0" smtClean="0">
                <a:solidFill>
                  <a:schemeClr val="bg1"/>
                </a:solidFill>
                <a:latin typeface="Arial" pitchFamily="34" charset="0"/>
                <a:cs typeface="Arial" pitchFamily="34" charset="0"/>
              </a:rPr>
              <a:t> </a:t>
            </a:r>
            <a:r>
              <a:rPr lang="ru-RU" sz="2200" dirty="0" smtClean="0">
                <a:solidFill>
                  <a:schemeClr val="bg1"/>
                </a:solidFill>
                <a:latin typeface="Arial" pitchFamily="34" charset="0"/>
                <a:cs typeface="Arial" pitchFamily="34" charset="0"/>
              </a:rPr>
              <a:t>Число </a:t>
            </a:r>
            <a:r>
              <a:rPr lang="ru-RU" sz="2200" dirty="0">
                <a:solidFill>
                  <a:schemeClr val="bg1"/>
                </a:solidFill>
                <a:latin typeface="Arial" pitchFamily="34" charset="0"/>
                <a:cs typeface="Arial" pitchFamily="34" charset="0"/>
              </a:rPr>
              <a:t>456 делится на 3, так как сумма его цифр равна 15, и делится на 6, так как оно делится и на 3 и на 2. Но если разделить 456 на 18 вручную, то получится остаток. </a:t>
            </a:r>
          </a:p>
        </p:txBody>
      </p:sp>
      <p:pic>
        <p:nvPicPr>
          <p:cNvPr id="9"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8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74638"/>
            <a:ext cx="8229600" cy="1282154"/>
          </a:xfrm>
        </p:spPr>
        <p:txBody>
          <a:bodyPr>
            <a:normAutofit/>
          </a:bodyPr>
          <a:lstStyle/>
          <a:p>
            <a:r>
              <a:rPr lang="ru-RU" sz="3400" b="1" dirty="0">
                <a:solidFill>
                  <a:srgbClr val="FFFF00"/>
                </a:solidFill>
                <a:latin typeface="Arial" pitchFamily="34" charset="0"/>
                <a:cs typeface="Arial" pitchFamily="34" charset="0"/>
              </a:rPr>
              <a:t>3. Деление с остатком</a:t>
            </a:r>
          </a:p>
        </p:txBody>
      </p:sp>
      <p:sp>
        <p:nvSpPr>
          <p:cNvPr id="3" name="Объект 2"/>
          <p:cNvSpPr>
            <a:spLocks noGrp="1"/>
          </p:cNvSpPr>
          <p:nvPr>
            <p:ph idx="1"/>
          </p:nvPr>
        </p:nvSpPr>
        <p:spPr>
          <a:xfrm>
            <a:off x="498874" y="1302363"/>
            <a:ext cx="8147248" cy="2054629"/>
          </a:xfrm>
        </p:spPr>
        <p:txBody>
          <a:bodyPr>
            <a:normAutofit/>
          </a:bodyPr>
          <a:lstStyle/>
          <a:p>
            <a:pPr marL="0" indent="0">
              <a:spcBef>
                <a:spcPts val="0"/>
              </a:spcBef>
              <a:spcAft>
                <a:spcPts val="600"/>
              </a:spcAft>
              <a:buNone/>
            </a:pPr>
            <a:r>
              <a:rPr lang="ru-RU" sz="2400" dirty="0">
                <a:solidFill>
                  <a:schemeClr val="bg1"/>
                </a:solidFill>
                <a:latin typeface="Arial" pitchFamily="34" charset="0"/>
                <a:cs typeface="Arial" pitchFamily="34" charset="0"/>
              </a:rPr>
              <a:t>Если число </a:t>
            </a:r>
            <a:r>
              <a:rPr lang="ru-RU" sz="3600" b="1" i="1" dirty="0">
                <a:solidFill>
                  <a:srgbClr val="FFFF00"/>
                </a:solidFill>
                <a:latin typeface="Arial" pitchFamily="34" charset="0"/>
                <a:cs typeface="Arial" pitchFamily="34" charset="0"/>
              </a:rPr>
              <a:t>с</a:t>
            </a:r>
            <a:r>
              <a:rPr lang="ru-RU" sz="2400" dirty="0">
                <a:solidFill>
                  <a:schemeClr val="bg1"/>
                </a:solidFill>
                <a:latin typeface="Arial" pitchFamily="34" charset="0"/>
                <a:cs typeface="Arial" pitchFamily="34" charset="0"/>
              </a:rPr>
              <a:t> при делении на </a:t>
            </a:r>
            <a:r>
              <a:rPr lang="ru-RU" sz="3600" b="1" i="1" dirty="0">
                <a:solidFill>
                  <a:srgbClr val="FFFF00"/>
                </a:solidFill>
                <a:latin typeface="Arial" pitchFamily="34" charset="0"/>
                <a:cs typeface="Arial" pitchFamily="34" charset="0"/>
              </a:rPr>
              <a:t>а </a:t>
            </a:r>
            <a:r>
              <a:rPr lang="ru-RU" sz="2400" dirty="0">
                <a:solidFill>
                  <a:schemeClr val="bg1"/>
                </a:solidFill>
                <a:latin typeface="Arial" pitchFamily="34" charset="0"/>
                <a:cs typeface="Arial" pitchFamily="34" charset="0"/>
              </a:rPr>
              <a:t>дает </a:t>
            </a:r>
            <a:r>
              <a:rPr lang="ru-RU" sz="2400" dirty="0" smtClean="0">
                <a:solidFill>
                  <a:schemeClr val="bg1"/>
                </a:solidFill>
                <a:latin typeface="Arial" pitchFamily="34" charset="0"/>
                <a:cs typeface="Arial" pitchFamily="34" charset="0"/>
              </a:rPr>
              <a:t>остаток  </a:t>
            </a:r>
            <a:r>
              <a:rPr lang="ru-RU" sz="3600" b="1" i="1" dirty="0">
                <a:solidFill>
                  <a:srgbClr val="FFFF00"/>
                </a:solidFill>
                <a:latin typeface="Arial" pitchFamily="34" charset="0"/>
                <a:cs typeface="Arial" pitchFamily="34" charset="0"/>
              </a:rPr>
              <a:t>b</a:t>
            </a:r>
            <a:r>
              <a:rPr lang="ru-RU" sz="2400" dirty="0">
                <a:solidFill>
                  <a:schemeClr val="bg1"/>
                </a:solidFill>
                <a:latin typeface="Arial" pitchFamily="34" charset="0"/>
                <a:cs typeface="Arial" pitchFamily="34" charset="0"/>
              </a:rPr>
              <a:t>, то </a:t>
            </a:r>
            <a:endParaRPr lang="ru-RU" sz="2400" dirty="0" smtClean="0">
              <a:solidFill>
                <a:schemeClr val="bg1"/>
              </a:solidFill>
              <a:latin typeface="Arial" pitchFamily="34" charset="0"/>
              <a:cs typeface="Arial" pitchFamily="34" charset="0"/>
            </a:endParaRPr>
          </a:p>
          <a:p>
            <a:pPr marL="0" indent="0" algn="ctr">
              <a:spcBef>
                <a:spcPts val="0"/>
              </a:spcBef>
              <a:spcAft>
                <a:spcPts val="600"/>
              </a:spcAft>
              <a:buNone/>
            </a:pPr>
            <a:r>
              <a:rPr lang="ru-RU" sz="3600" b="1" i="1" dirty="0" smtClean="0">
                <a:solidFill>
                  <a:srgbClr val="FFFF00"/>
                </a:solidFill>
                <a:latin typeface="Arial" pitchFamily="34" charset="0"/>
                <a:cs typeface="Arial" pitchFamily="34" charset="0"/>
              </a:rPr>
              <a:t>с </a:t>
            </a:r>
            <a:r>
              <a:rPr lang="ru-RU" sz="3600" b="1" i="1" dirty="0">
                <a:solidFill>
                  <a:srgbClr val="FFFF00"/>
                </a:solidFill>
                <a:latin typeface="Arial" pitchFamily="34" charset="0"/>
                <a:cs typeface="Arial" pitchFamily="34" charset="0"/>
              </a:rPr>
              <a:t>= а </a:t>
            </a:r>
            <a:r>
              <a:rPr lang="ru-RU" sz="3600" b="1" i="1" dirty="0" smtClean="0">
                <a:solidFill>
                  <a:srgbClr val="FFFF00"/>
                </a:solidFill>
                <a:latin typeface="Arial" pitchFamily="34" charset="0"/>
                <a:cs typeface="Arial" pitchFamily="34" charset="0"/>
              </a:rPr>
              <a:t>· </a:t>
            </a:r>
            <a:r>
              <a:rPr lang="ru-RU" sz="3600" b="1" i="1" dirty="0">
                <a:solidFill>
                  <a:srgbClr val="FFFF00"/>
                </a:solidFill>
                <a:latin typeface="Arial" pitchFamily="34" charset="0"/>
                <a:cs typeface="Arial" pitchFamily="34" charset="0"/>
              </a:rPr>
              <a:t>р + b</a:t>
            </a:r>
            <a:r>
              <a:rPr lang="ru-RU" sz="2400" dirty="0">
                <a:solidFill>
                  <a:schemeClr val="bg1"/>
                </a:solidFill>
                <a:latin typeface="Arial" pitchFamily="34" charset="0"/>
                <a:cs typeface="Arial" pitchFamily="34" charset="0"/>
              </a:rPr>
              <a:t>, </a:t>
            </a:r>
            <a:endParaRPr lang="ru-RU" sz="2400" dirty="0" smtClean="0">
              <a:solidFill>
                <a:schemeClr val="bg1"/>
              </a:solidFill>
              <a:latin typeface="Arial" pitchFamily="34" charset="0"/>
              <a:cs typeface="Arial" pitchFamily="34" charset="0"/>
            </a:endParaRPr>
          </a:p>
          <a:p>
            <a:pPr marL="0" indent="0">
              <a:spcBef>
                <a:spcPts val="0"/>
              </a:spcBef>
              <a:spcAft>
                <a:spcPts val="600"/>
              </a:spcAft>
              <a:buNone/>
            </a:pPr>
            <a:r>
              <a:rPr lang="ru-RU" sz="2400" dirty="0" smtClean="0">
                <a:solidFill>
                  <a:schemeClr val="bg1"/>
                </a:solidFill>
                <a:latin typeface="Arial" pitchFamily="34" charset="0"/>
                <a:cs typeface="Arial" pitchFamily="34" charset="0"/>
              </a:rPr>
              <a:t>где </a:t>
            </a:r>
            <a:r>
              <a:rPr lang="ru-RU" sz="3600" b="1" i="1" dirty="0">
                <a:solidFill>
                  <a:srgbClr val="FFFF00"/>
                </a:solidFill>
                <a:latin typeface="Arial" pitchFamily="34" charset="0"/>
                <a:cs typeface="Arial" pitchFamily="34" charset="0"/>
              </a:rPr>
              <a:t>р</a:t>
            </a:r>
            <a:r>
              <a:rPr lang="ru-RU" sz="2400" dirty="0">
                <a:solidFill>
                  <a:schemeClr val="bg1"/>
                </a:solidFill>
                <a:latin typeface="Arial" pitchFamily="34" charset="0"/>
                <a:cs typeface="Arial" pitchFamily="34" charset="0"/>
              </a:rPr>
              <a:t> – целое число.</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513670" y="3457332"/>
            <a:ext cx="8117656" cy="907941"/>
          </a:xfrm>
          <a:prstGeom prst="rect">
            <a:avLst/>
          </a:prstGeom>
        </p:spPr>
        <p:txBody>
          <a:bodyPr wrap="square">
            <a:spAutoFit/>
          </a:bodyPr>
          <a:lstStyle/>
          <a:p>
            <a:pPr>
              <a:spcAft>
                <a:spcPts val="600"/>
              </a:spcAft>
            </a:pPr>
            <a:r>
              <a:rPr lang="ru-RU" sz="2400" i="1" dirty="0" smtClean="0">
                <a:solidFill>
                  <a:srgbClr val="FFFF00"/>
                </a:solidFill>
                <a:latin typeface="Arial" pitchFamily="34" charset="0"/>
                <a:cs typeface="Arial" pitchFamily="34" charset="0"/>
              </a:rPr>
              <a:t>Например:</a:t>
            </a:r>
          </a:p>
          <a:p>
            <a:pPr>
              <a:spcAft>
                <a:spcPts val="600"/>
              </a:spcAft>
            </a:pPr>
            <a:r>
              <a:rPr lang="ru-RU" sz="2400" dirty="0" smtClean="0">
                <a:solidFill>
                  <a:schemeClr val="bg1"/>
                </a:solidFill>
                <a:latin typeface="Arial" pitchFamily="34" charset="0"/>
                <a:cs typeface="Arial" pitchFamily="34" charset="0"/>
              </a:rPr>
              <a:t>28 : 9 = 3 (ост. 1) </a:t>
            </a:r>
            <a:r>
              <a:rPr lang="ru-RU" sz="2400" dirty="0" smtClean="0">
                <a:solidFill>
                  <a:schemeClr val="bg1"/>
                </a:solidFill>
                <a:latin typeface="Arial" pitchFamily="34" charset="0"/>
                <a:cs typeface="Arial" pitchFamily="34" charset="0"/>
                <a:sym typeface="Symbol"/>
              </a:rPr>
              <a:t> 28 = 9 · 3 + 1,</a:t>
            </a:r>
          </a:p>
        </p:txBody>
      </p:sp>
      <p:sp>
        <p:nvSpPr>
          <p:cNvPr id="7" name="Прямоугольник 6"/>
          <p:cNvSpPr/>
          <p:nvPr/>
        </p:nvSpPr>
        <p:spPr>
          <a:xfrm>
            <a:off x="498028" y="4350758"/>
            <a:ext cx="4941930" cy="461665"/>
          </a:xfrm>
          <a:prstGeom prst="rect">
            <a:avLst/>
          </a:prstGeom>
        </p:spPr>
        <p:txBody>
          <a:bodyPr wrap="none">
            <a:spAutoFit/>
          </a:bodyPr>
          <a:lstStyle/>
          <a:p>
            <a:pPr>
              <a:spcAft>
                <a:spcPts val="600"/>
              </a:spcAft>
            </a:pPr>
            <a:r>
              <a:rPr lang="ru-RU" sz="2400" dirty="0">
                <a:solidFill>
                  <a:schemeClr val="bg1"/>
                </a:solidFill>
                <a:latin typeface="Arial" pitchFamily="34" charset="0"/>
                <a:cs typeface="Arial" pitchFamily="34" charset="0"/>
              </a:rPr>
              <a:t>78 : 9 = 8 (ост. 6) </a:t>
            </a:r>
            <a:r>
              <a:rPr lang="ru-RU" sz="2400" dirty="0">
                <a:solidFill>
                  <a:schemeClr val="bg1"/>
                </a:solidFill>
                <a:latin typeface="Arial" pitchFamily="34" charset="0"/>
                <a:cs typeface="Arial" pitchFamily="34" charset="0"/>
                <a:sym typeface="Symbol"/>
              </a:rPr>
              <a:t> 78 = 9 · 8 + 6.</a:t>
            </a:r>
            <a:endParaRPr lang="ru-RU"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68764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74638"/>
            <a:ext cx="8229600" cy="1282154"/>
          </a:xfrm>
        </p:spPr>
        <p:txBody>
          <a:bodyPr>
            <a:normAutofit/>
          </a:bodyPr>
          <a:lstStyle/>
          <a:p>
            <a:r>
              <a:rPr lang="ru-RU" sz="3200" b="1" dirty="0" smtClean="0">
                <a:solidFill>
                  <a:srgbClr val="FFFF00"/>
                </a:solidFill>
                <a:latin typeface="Arial" pitchFamily="34" charset="0"/>
                <a:cs typeface="Arial" pitchFamily="34" charset="0"/>
              </a:rPr>
              <a:t>4. Теорема про деление </a:t>
            </a:r>
            <a:r>
              <a:rPr lang="ru-RU" sz="3200" b="1" dirty="0">
                <a:solidFill>
                  <a:srgbClr val="FFFF00"/>
                </a:solidFill>
                <a:latin typeface="Arial" pitchFamily="34" charset="0"/>
                <a:cs typeface="Arial" pitchFamily="34" charset="0"/>
              </a:rPr>
              <a:t>с остатком</a:t>
            </a:r>
          </a:p>
        </p:txBody>
      </p:sp>
      <p:sp>
        <p:nvSpPr>
          <p:cNvPr id="3" name="Объект 2"/>
          <p:cNvSpPr>
            <a:spLocks noGrp="1"/>
          </p:cNvSpPr>
          <p:nvPr>
            <p:ph idx="1"/>
          </p:nvPr>
        </p:nvSpPr>
        <p:spPr>
          <a:xfrm>
            <a:off x="600474" y="1232597"/>
            <a:ext cx="8003974" cy="1478565"/>
          </a:xfrm>
        </p:spPr>
        <p:txBody>
          <a:bodyPr>
            <a:normAutofit lnSpcReduction="10000"/>
          </a:bodyPr>
          <a:lstStyle/>
          <a:p>
            <a:pPr marL="0" indent="0">
              <a:lnSpc>
                <a:spcPct val="80000"/>
              </a:lnSpc>
              <a:spcBef>
                <a:spcPts val="0"/>
              </a:spcBef>
              <a:buNone/>
            </a:pPr>
            <a:r>
              <a:rPr lang="ru-RU" sz="2400" dirty="0">
                <a:solidFill>
                  <a:schemeClr val="bg1"/>
                </a:solidFill>
                <a:latin typeface="Arial" pitchFamily="34" charset="0"/>
                <a:cs typeface="Arial" pitchFamily="34" charset="0"/>
              </a:rPr>
              <a:t>Если </a:t>
            </a:r>
            <a:r>
              <a:rPr lang="ru-RU" sz="2400" dirty="0" smtClean="0">
                <a:solidFill>
                  <a:schemeClr val="bg1"/>
                </a:solidFill>
                <a:latin typeface="Arial" pitchFamily="34" charset="0"/>
                <a:cs typeface="Arial" pitchFamily="34" charset="0"/>
              </a:rPr>
              <a:t>число </a:t>
            </a:r>
            <a:r>
              <a:rPr lang="ru-RU" sz="2400" dirty="0">
                <a:solidFill>
                  <a:schemeClr val="bg1"/>
                </a:solidFill>
                <a:latin typeface="Arial" pitchFamily="34" charset="0"/>
                <a:cs typeface="Arial" pitchFamily="34" charset="0"/>
              </a:rPr>
              <a:t>при делении </a:t>
            </a:r>
            <a:r>
              <a:rPr lang="ru-RU" sz="2400" dirty="0" smtClean="0">
                <a:solidFill>
                  <a:schemeClr val="bg1"/>
                </a:solidFill>
                <a:latin typeface="Arial" pitchFamily="34" charset="0"/>
                <a:cs typeface="Arial" pitchFamily="34" charset="0"/>
              </a:rPr>
              <a:t>на взаимно простые числа</a:t>
            </a:r>
          </a:p>
          <a:p>
            <a:pPr marL="0" indent="0">
              <a:lnSpc>
                <a:spcPct val="80000"/>
              </a:lnSpc>
              <a:spcBef>
                <a:spcPts val="0"/>
              </a:spcBef>
              <a:buNone/>
            </a:pPr>
            <a:r>
              <a:rPr lang="ru-RU" sz="3000" b="1" i="1" dirty="0" smtClean="0">
                <a:solidFill>
                  <a:srgbClr val="FFFF00"/>
                </a:solidFill>
                <a:latin typeface="Arial" pitchFamily="34" charset="0"/>
                <a:cs typeface="Arial" pitchFamily="34" charset="0"/>
              </a:rPr>
              <a:t>а</a:t>
            </a:r>
            <a:r>
              <a:rPr lang="ru-RU" sz="3600" b="1" i="1" dirty="0" smtClean="0">
                <a:solidFill>
                  <a:srgbClr val="FFFF00"/>
                </a:solidFill>
                <a:latin typeface="Arial" pitchFamily="34" charset="0"/>
                <a:cs typeface="Arial" pitchFamily="34" charset="0"/>
              </a:rPr>
              <a:t> </a:t>
            </a:r>
            <a:r>
              <a:rPr lang="ru-RU" sz="2400" dirty="0" smtClean="0">
                <a:solidFill>
                  <a:schemeClr val="bg1"/>
                </a:solidFill>
                <a:latin typeface="Arial" pitchFamily="34" charset="0"/>
                <a:cs typeface="Arial" pitchFamily="34" charset="0"/>
              </a:rPr>
              <a:t>и </a:t>
            </a:r>
            <a:r>
              <a:rPr lang="ru-RU" sz="3000" b="1" i="1" dirty="0" smtClean="0">
                <a:solidFill>
                  <a:srgbClr val="FFFF00"/>
                </a:solidFill>
                <a:latin typeface="Arial" pitchFamily="34" charset="0"/>
                <a:cs typeface="Arial" pitchFamily="34" charset="0"/>
              </a:rPr>
              <a:t>b</a:t>
            </a:r>
            <a:r>
              <a:rPr lang="ru-RU" sz="3600" b="1" i="1" dirty="0" smtClean="0">
                <a:solidFill>
                  <a:srgbClr val="FFFF00"/>
                </a:solidFill>
                <a:latin typeface="Arial" pitchFamily="34" charset="0"/>
                <a:cs typeface="Arial" pitchFamily="34" charset="0"/>
              </a:rPr>
              <a:t> </a:t>
            </a:r>
            <a:r>
              <a:rPr lang="ru-RU" sz="2400" dirty="0" smtClean="0">
                <a:solidFill>
                  <a:schemeClr val="bg1"/>
                </a:solidFill>
                <a:latin typeface="Arial" pitchFamily="34" charset="0"/>
                <a:cs typeface="Arial" pitchFamily="34" charset="0"/>
              </a:rPr>
              <a:t>дает одинаковые ненулевые остатки, </a:t>
            </a:r>
            <a:r>
              <a:rPr lang="ru-RU" sz="2400" dirty="0">
                <a:solidFill>
                  <a:schemeClr val="bg1"/>
                </a:solidFill>
                <a:latin typeface="Arial" pitchFamily="34" charset="0"/>
                <a:cs typeface="Arial" pitchFamily="34" charset="0"/>
              </a:rPr>
              <a:t>то </a:t>
            </a:r>
            <a:r>
              <a:rPr lang="ru-RU" sz="2400" dirty="0" smtClean="0">
                <a:solidFill>
                  <a:schemeClr val="bg1"/>
                </a:solidFill>
                <a:latin typeface="Arial" pitchFamily="34" charset="0"/>
                <a:cs typeface="Arial" pitchFamily="34" charset="0"/>
              </a:rPr>
              <a:t>и при делении числа на их произведение  </a:t>
            </a:r>
            <a:r>
              <a:rPr lang="ru-RU" sz="3000" b="1" i="1" dirty="0">
                <a:solidFill>
                  <a:srgbClr val="FFFF00"/>
                </a:solidFill>
                <a:latin typeface="Arial" pitchFamily="34" charset="0"/>
                <a:cs typeface="Arial" pitchFamily="34" charset="0"/>
              </a:rPr>
              <a:t>а </a:t>
            </a:r>
            <a:r>
              <a:rPr lang="ru-RU" sz="3000" b="1" i="1" dirty="0" smtClean="0">
                <a:solidFill>
                  <a:srgbClr val="FFFF00"/>
                </a:solidFill>
                <a:latin typeface="Arial" pitchFamily="34" charset="0"/>
                <a:cs typeface="Arial" pitchFamily="34" charset="0"/>
              </a:rPr>
              <a:t>· b</a:t>
            </a:r>
            <a:r>
              <a:rPr lang="ru-RU" sz="2400" dirty="0">
                <a:solidFill>
                  <a:schemeClr val="bg1"/>
                </a:solidFill>
                <a:latin typeface="Arial" pitchFamily="34" charset="0"/>
                <a:cs typeface="Arial" pitchFamily="34" charset="0"/>
              </a:rPr>
              <a:t>,</a:t>
            </a:r>
            <a:r>
              <a:rPr lang="ru-RU" sz="3600" b="1" i="1" dirty="0" smtClean="0">
                <a:solidFill>
                  <a:srgbClr val="FFFF00"/>
                </a:solidFill>
                <a:latin typeface="Arial" pitchFamily="34" charset="0"/>
                <a:cs typeface="Arial" pitchFamily="34" charset="0"/>
              </a:rPr>
              <a:t> </a:t>
            </a:r>
            <a:r>
              <a:rPr lang="ru-RU" sz="2400" dirty="0" smtClean="0">
                <a:solidFill>
                  <a:schemeClr val="bg1"/>
                </a:solidFill>
                <a:latin typeface="Arial" pitchFamily="34" charset="0"/>
                <a:cs typeface="Arial" pitchFamily="34" charset="0"/>
              </a:rPr>
              <a:t>будут получаться те же остатки. </a:t>
            </a:r>
            <a:endParaRPr lang="ru-RU" sz="2400" dirty="0">
              <a:solidFill>
                <a:schemeClr val="bg1"/>
              </a:solidFill>
              <a:latin typeface="Arial" pitchFamily="34" charset="0"/>
              <a:cs typeface="Arial" pitchFamily="34" charset="0"/>
            </a:endParaRP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9356" y="5210292"/>
            <a:ext cx="1138064" cy="1352021"/>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501973" y="2662165"/>
            <a:ext cx="8346419" cy="1231106"/>
          </a:xfrm>
          <a:prstGeom prst="rect">
            <a:avLst/>
          </a:prstGeom>
        </p:spPr>
        <p:txBody>
          <a:bodyPr wrap="square">
            <a:spAutoFit/>
          </a:bodyPr>
          <a:lstStyle/>
          <a:p>
            <a:r>
              <a:rPr lang="ru-RU" sz="2200" i="1" dirty="0" smtClean="0">
                <a:solidFill>
                  <a:srgbClr val="FFFF00"/>
                </a:solidFill>
                <a:latin typeface="Arial" pitchFamily="34" charset="0"/>
                <a:cs typeface="Arial" pitchFamily="34" charset="0"/>
              </a:rPr>
              <a:t>Например:</a:t>
            </a:r>
          </a:p>
          <a:p>
            <a:r>
              <a:rPr lang="ru-RU" sz="2200" dirty="0">
                <a:solidFill>
                  <a:schemeClr val="bg1"/>
                </a:solidFill>
              </a:rPr>
              <a:t>Число при де­ле­нии на 5 может иметь только остатки: 0, 1, 2, 3, 4.</a:t>
            </a:r>
          </a:p>
          <a:p>
            <a:r>
              <a:rPr lang="ru-RU" sz="2200" dirty="0">
                <a:solidFill>
                  <a:schemeClr val="bg1"/>
                </a:solidFill>
              </a:rPr>
              <a:t>Число при де­ле­нии на 6 может иметь только остатки: 0, 1, 2, 3, 4, 5.</a:t>
            </a:r>
          </a:p>
          <a:p>
            <a:endParaRPr lang="ru-RU" sz="800" dirty="0" smtClean="0">
              <a:solidFill>
                <a:schemeClr val="bg1"/>
              </a:solidFill>
            </a:endParaRPr>
          </a:p>
        </p:txBody>
      </p:sp>
      <p:sp>
        <p:nvSpPr>
          <p:cNvPr id="7" name="Прямоугольник 6"/>
          <p:cNvSpPr/>
          <p:nvPr/>
        </p:nvSpPr>
        <p:spPr>
          <a:xfrm>
            <a:off x="553503" y="3820222"/>
            <a:ext cx="7920880" cy="861774"/>
          </a:xfrm>
          <a:prstGeom prst="rect">
            <a:avLst/>
          </a:prstGeom>
        </p:spPr>
        <p:txBody>
          <a:bodyPr wrap="square">
            <a:spAutoFit/>
          </a:bodyPr>
          <a:lstStyle/>
          <a:p>
            <a:r>
              <a:rPr lang="ru-RU" sz="2200" dirty="0">
                <a:solidFill>
                  <a:schemeClr val="bg1"/>
                </a:solidFill>
              </a:rPr>
              <a:t>Если число при делении на 5 и на 6 имеет одинаковые ненулевые остатки, то это могут быть только числа: 1, 2, 3, 4.</a:t>
            </a:r>
          </a:p>
          <a:p>
            <a:endParaRPr lang="ru-RU" sz="600" dirty="0">
              <a:solidFill>
                <a:schemeClr val="bg1"/>
              </a:solidFill>
            </a:endParaRPr>
          </a:p>
        </p:txBody>
      </p:sp>
      <p:sp>
        <p:nvSpPr>
          <p:cNvPr id="8" name="Прямоугольник 7"/>
          <p:cNvSpPr/>
          <p:nvPr/>
        </p:nvSpPr>
        <p:spPr>
          <a:xfrm>
            <a:off x="582531" y="4602428"/>
            <a:ext cx="7920880" cy="1446550"/>
          </a:xfrm>
          <a:prstGeom prst="rect">
            <a:avLst/>
          </a:prstGeom>
        </p:spPr>
        <p:txBody>
          <a:bodyPr wrap="square">
            <a:spAutoFit/>
          </a:bodyPr>
          <a:lstStyle/>
          <a:p>
            <a:r>
              <a:rPr lang="ru-RU" sz="2200" dirty="0">
                <a:solidFill>
                  <a:schemeClr val="bg1"/>
                </a:solidFill>
              </a:rPr>
              <a:t>Из выше приведённой теоремы сле­дует, что число имеет тот же оста­ток при де­ле­нии на 30, причём этот оста­ток равен 1, 2, 3, 4. Таким об­ра­зом, ис­ко­мое число может иметь вид:</a:t>
            </a:r>
          </a:p>
          <a:p>
            <a:r>
              <a:rPr lang="ru-RU" sz="2200" dirty="0">
                <a:solidFill>
                  <a:schemeClr val="bg1"/>
                </a:solidFill>
              </a:rPr>
              <a:t>30</a:t>
            </a:r>
            <a:r>
              <a:rPr lang="en-US" sz="2200" i="1" dirty="0">
                <a:solidFill>
                  <a:schemeClr val="bg1"/>
                </a:solidFill>
              </a:rPr>
              <a:t>n</a:t>
            </a:r>
            <a:r>
              <a:rPr lang="ru-RU" sz="2200" dirty="0">
                <a:solidFill>
                  <a:schemeClr val="bg1"/>
                </a:solidFill>
              </a:rPr>
              <a:t> + 1, 30</a:t>
            </a:r>
            <a:r>
              <a:rPr lang="en-US" sz="2200" i="1" dirty="0">
                <a:solidFill>
                  <a:schemeClr val="bg1"/>
                </a:solidFill>
              </a:rPr>
              <a:t>n</a:t>
            </a:r>
            <a:r>
              <a:rPr lang="ru-RU" sz="2200" dirty="0">
                <a:solidFill>
                  <a:schemeClr val="bg1"/>
                </a:solidFill>
              </a:rPr>
              <a:t> + 2, 30</a:t>
            </a:r>
            <a:r>
              <a:rPr lang="en-US" sz="2200" i="1" dirty="0">
                <a:solidFill>
                  <a:schemeClr val="bg1"/>
                </a:solidFill>
              </a:rPr>
              <a:t>n</a:t>
            </a:r>
            <a:r>
              <a:rPr lang="ru-RU" sz="2200" dirty="0">
                <a:solidFill>
                  <a:schemeClr val="bg1"/>
                </a:solidFill>
              </a:rPr>
              <a:t> + 3, 30</a:t>
            </a:r>
            <a:r>
              <a:rPr lang="en-US" sz="2200" i="1" dirty="0">
                <a:solidFill>
                  <a:schemeClr val="bg1"/>
                </a:solidFill>
              </a:rPr>
              <a:t>n</a:t>
            </a:r>
            <a:r>
              <a:rPr lang="ru-RU" sz="2200" dirty="0">
                <a:solidFill>
                  <a:schemeClr val="bg1"/>
                </a:solidFill>
              </a:rPr>
              <a:t> + 4.</a:t>
            </a:r>
          </a:p>
        </p:txBody>
      </p:sp>
    </p:spTree>
    <p:extLst>
      <p:ext uri="{BB962C8B-B14F-4D97-AF65-F5344CB8AC3E}">
        <p14:creationId xmlns:p14="http://schemas.microsoft.com/office/powerpoint/2010/main" val="288600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10" name="Заголовок 1"/>
          <p:cNvSpPr>
            <a:spLocks noGrp="1"/>
          </p:cNvSpPr>
          <p:nvPr>
            <p:ph type="title"/>
          </p:nvPr>
        </p:nvSpPr>
        <p:spPr>
          <a:xfrm>
            <a:off x="443183" y="490623"/>
            <a:ext cx="8229600" cy="1670698"/>
          </a:xfrm>
        </p:spPr>
        <p:style>
          <a:lnRef idx="2">
            <a:schemeClr val="accent1"/>
          </a:lnRef>
          <a:fillRef idx="1">
            <a:schemeClr val="lt1"/>
          </a:fillRef>
          <a:effectRef idx="0">
            <a:schemeClr val="accent1"/>
          </a:effectRef>
          <a:fontRef idx="minor">
            <a:schemeClr val="dk1"/>
          </a:fontRef>
        </p:style>
        <p:txBody>
          <a:bodyPr>
            <a:normAutofit/>
          </a:bodyPr>
          <a:lstStyle/>
          <a:p>
            <a:pPr marL="87313" algn="l"/>
            <a:r>
              <a:rPr lang="ru-RU" sz="2000" b="1" dirty="0" smtClean="0">
                <a:solidFill>
                  <a:srgbClr val="FF0000"/>
                </a:solidFill>
                <a:latin typeface="Arial" pitchFamily="34" charset="0"/>
                <a:cs typeface="Arial" pitchFamily="34" charset="0"/>
              </a:rPr>
              <a:t>Задача №1.</a:t>
            </a:r>
            <a:r>
              <a:rPr lang="ru-RU" sz="2000" dirty="0" smtClean="0">
                <a:solidFill>
                  <a:sysClr val="windowText" lastClr="000000"/>
                </a:solidFill>
                <a:latin typeface="Arial" pitchFamily="34" charset="0"/>
                <a:cs typeface="Arial" pitchFamily="34" charset="0"/>
              </a:rPr>
              <a:t> Найдите трёхзначное натуральное число, большее 400, которое при делении на 6 и на 5 даёт равные ненулевые остатки и первая слева цифра которого является средним арифметическим двух других цифр. В ответе укажите какое-нибудь одно такое число.</a:t>
            </a:r>
            <a:endParaRPr lang="ru-RU" sz="2000" dirty="0">
              <a:solidFill>
                <a:sysClr val="windowText" lastClr="000000"/>
              </a:solidFill>
              <a:latin typeface="Arial" pitchFamily="34" charset="0"/>
              <a:cs typeface="Arial" pitchFamily="34" charset="0"/>
            </a:endParaRPr>
          </a:p>
        </p:txBody>
      </p:sp>
      <p:sp>
        <p:nvSpPr>
          <p:cNvPr id="12" name="TextBox 11"/>
          <p:cNvSpPr txBox="1"/>
          <p:nvPr/>
        </p:nvSpPr>
        <p:spPr>
          <a:xfrm>
            <a:off x="452173" y="2132856"/>
            <a:ext cx="8227370" cy="127727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b="1" i="1" dirty="0" smtClean="0">
                <a:latin typeface="Arial" pitchFamily="34" charset="0"/>
                <a:cs typeface="Arial" pitchFamily="34" charset="0"/>
              </a:rPr>
              <a:t>Решение:</a:t>
            </a:r>
            <a:r>
              <a:rPr lang="ru-RU" sz="1900" dirty="0" smtClean="0">
                <a:latin typeface="Arial" pitchFamily="34" charset="0"/>
                <a:cs typeface="Arial" pitchFamily="34" charset="0"/>
              </a:rPr>
              <a:t> Число </a:t>
            </a:r>
            <a:r>
              <a:rPr lang="ru-RU" sz="1900" dirty="0">
                <a:latin typeface="Arial" pitchFamily="34" charset="0"/>
                <a:cs typeface="Arial" pitchFamily="34" charset="0"/>
              </a:rPr>
              <a:t>имеет оди­на­ко­вые остат­ки при де­ле­нии на 5 и на 6, сле­до­ва­тель­но, число имеет тот же оста­ток при де­ле­нии на 30, причём этот оста­ток не равен нулю и мень­ше пяти. Таким об­ра­зом, ис­ко­мое число может иметь вид: </a:t>
            </a:r>
            <a:r>
              <a:rPr lang="ru-RU" sz="1900" dirty="0" smtClean="0">
                <a:latin typeface="Arial" pitchFamily="34" charset="0"/>
                <a:cs typeface="Arial" pitchFamily="34" charset="0"/>
              </a:rPr>
              <a:t> </a:t>
            </a:r>
            <a:r>
              <a:rPr lang="ru-RU" sz="2000" b="1" dirty="0" smtClean="0">
                <a:latin typeface="Arial" pitchFamily="34" charset="0"/>
                <a:cs typeface="Arial" pitchFamily="34" charset="0"/>
              </a:rPr>
              <a:t>30</a:t>
            </a:r>
            <a:r>
              <a:rPr lang="en-US" sz="2000" b="1" i="1" dirty="0">
                <a:latin typeface="Arial" pitchFamily="34" charset="0"/>
                <a:cs typeface="Arial" pitchFamily="34" charset="0"/>
              </a:rPr>
              <a:t>n</a:t>
            </a:r>
            <a:r>
              <a:rPr lang="ru-RU" sz="2000" b="1" dirty="0">
                <a:latin typeface="Arial" pitchFamily="34" charset="0"/>
                <a:cs typeface="Arial" pitchFamily="34" charset="0"/>
              </a:rPr>
              <a:t> + 1, 30</a:t>
            </a:r>
            <a:r>
              <a:rPr lang="en-US" sz="2000" b="1" i="1" dirty="0">
                <a:latin typeface="Arial" pitchFamily="34" charset="0"/>
                <a:cs typeface="Arial" pitchFamily="34" charset="0"/>
              </a:rPr>
              <a:t>n</a:t>
            </a:r>
            <a:r>
              <a:rPr lang="ru-RU" sz="2000" b="1" dirty="0">
                <a:latin typeface="Arial" pitchFamily="34" charset="0"/>
                <a:cs typeface="Arial" pitchFamily="34" charset="0"/>
              </a:rPr>
              <a:t> + 2, 30</a:t>
            </a:r>
            <a:r>
              <a:rPr lang="en-US" sz="2000" b="1" i="1" dirty="0">
                <a:latin typeface="Arial" pitchFamily="34" charset="0"/>
                <a:cs typeface="Arial" pitchFamily="34" charset="0"/>
              </a:rPr>
              <a:t>n</a:t>
            </a:r>
            <a:r>
              <a:rPr lang="ru-RU" sz="2000" b="1" dirty="0">
                <a:latin typeface="Arial" pitchFamily="34" charset="0"/>
                <a:cs typeface="Arial" pitchFamily="34" charset="0"/>
              </a:rPr>
              <a:t> + 3, 30</a:t>
            </a:r>
            <a:r>
              <a:rPr lang="en-US" sz="2000" b="1" i="1" dirty="0">
                <a:latin typeface="Arial" pitchFamily="34" charset="0"/>
                <a:cs typeface="Arial" pitchFamily="34" charset="0"/>
              </a:rPr>
              <a:t>n</a:t>
            </a:r>
            <a:r>
              <a:rPr lang="ru-RU" sz="2000" b="1" dirty="0">
                <a:latin typeface="Arial" pitchFamily="34" charset="0"/>
                <a:cs typeface="Arial" pitchFamily="34" charset="0"/>
              </a:rPr>
              <a:t> + 4.</a:t>
            </a:r>
          </a:p>
        </p:txBody>
      </p:sp>
      <p:grpSp>
        <p:nvGrpSpPr>
          <p:cNvPr id="16" name="Group 87"/>
          <p:cNvGrpSpPr>
            <a:grpSpLocks/>
          </p:cNvGrpSpPr>
          <p:nvPr/>
        </p:nvGrpSpPr>
        <p:grpSpPr bwMode="auto">
          <a:xfrm>
            <a:off x="450888" y="5821958"/>
            <a:ext cx="3671886" cy="679452"/>
            <a:chOff x="3024" y="1408"/>
            <a:chExt cx="2313" cy="428"/>
          </a:xfrm>
        </p:grpSpPr>
        <p:grpSp>
          <p:nvGrpSpPr>
            <p:cNvPr id="17" name="Group 88"/>
            <p:cNvGrpSpPr>
              <a:grpSpLocks/>
            </p:cNvGrpSpPr>
            <p:nvPr/>
          </p:nvGrpSpPr>
          <p:grpSpPr bwMode="auto">
            <a:xfrm>
              <a:off x="4387" y="1506"/>
              <a:ext cx="578" cy="235"/>
              <a:chOff x="1849" y="2478"/>
              <a:chExt cx="657" cy="374"/>
            </a:xfrm>
          </p:grpSpPr>
          <p:sp>
            <p:nvSpPr>
              <p:cNvPr id="32"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33"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34"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35"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36"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8"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0" name="Text Box 96"/>
            <p:cNvSpPr txBox="1">
              <a:spLocks noChangeArrowheads="1"/>
            </p:cNvSpPr>
            <p:nvPr/>
          </p:nvSpPr>
          <p:spPr bwMode="auto">
            <a:xfrm>
              <a:off x="3104" y="1509"/>
              <a:ext cx="47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smtClean="0">
                  <a:cs typeface="Arial" charset="0"/>
                </a:rPr>
                <a:t>В 19</a:t>
              </a:r>
              <a:endParaRPr lang="ru-RU" altLang="ru-RU" sz="2000" b="1" dirty="0">
                <a:cs typeface="Arial" charset="0"/>
              </a:endParaRPr>
            </a:p>
          </p:txBody>
        </p:sp>
        <p:sp>
          <p:nvSpPr>
            <p:cNvPr id="21"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2"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3"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a:cs typeface="Arial" charset="0"/>
              </a:endParaRPr>
            </a:p>
          </p:txBody>
        </p:sp>
        <p:sp>
          <p:nvSpPr>
            <p:cNvPr id="24"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5"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6"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7" name="Text Box 103"/>
            <p:cNvSpPr txBox="1">
              <a:spLocks noChangeArrowheads="1"/>
            </p:cNvSpPr>
            <p:nvPr/>
          </p:nvSpPr>
          <p:spPr bwMode="auto">
            <a:xfrm>
              <a:off x="3923" y="143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8" name="Text Box 104"/>
            <p:cNvSpPr txBox="1">
              <a:spLocks noChangeArrowheads="1"/>
            </p:cNvSpPr>
            <p:nvPr/>
          </p:nvSpPr>
          <p:spPr bwMode="auto">
            <a:xfrm>
              <a:off x="4488" y="1429"/>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dirty="0">
                <a:cs typeface="Arial" charset="0"/>
              </a:endParaRPr>
            </a:p>
          </p:txBody>
        </p:sp>
        <p:sp>
          <p:nvSpPr>
            <p:cNvPr id="29" name="Text Box 105"/>
            <p:cNvSpPr txBox="1">
              <a:spLocks noChangeArrowheads="1"/>
            </p:cNvSpPr>
            <p:nvPr/>
          </p:nvSpPr>
          <p:spPr bwMode="auto">
            <a:xfrm>
              <a:off x="3642" y="1408"/>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4 </a:t>
              </a:r>
              <a:endParaRPr lang="ru-RU" altLang="ru-RU" sz="3600" b="1" dirty="0">
                <a:cs typeface="Arial" charset="0"/>
              </a:endParaRPr>
            </a:p>
          </p:txBody>
        </p:sp>
        <p:sp>
          <p:nvSpPr>
            <p:cNvPr id="30"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5</a:t>
              </a:r>
              <a:endParaRPr lang="ru-RU" altLang="ru-RU" sz="3600" b="1" dirty="0">
                <a:cs typeface="Arial" charset="0"/>
              </a:endParaRPr>
            </a:p>
          </p:txBody>
        </p:sp>
        <p:sp>
          <p:nvSpPr>
            <p:cNvPr id="31" name="Text Box 107"/>
            <p:cNvSpPr txBox="1">
              <a:spLocks noChangeArrowheads="1"/>
            </p:cNvSpPr>
            <p:nvPr/>
          </p:nvSpPr>
          <p:spPr bwMode="auto">
            <a:xfrm>
              <a:off x="4193"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3</a:t>
              </a:r>
              <a:endParaRPr lang="ru-RU" altLang="ru-RU" sz="3600" b="1" dirty="0">
                <a:cs typeface="Arial" charset="0"/>
              </a:endParaRPr>
            </a:p>
          </p:txBody>
        </p:sp>
      </p:grpSp>
      <p:sp>
        <p:nvSpPr>
          <p:cNvPr id="37" name="TextBox 36"/>
          <p:cNvSpPr txBox="1"/>
          <p:nvPr/>
        </p:nvSpPr>
        <p:spPr>
          <a:xfrm>
            <a:off x="466687" y="3420411"/>
            <a:ext cx="8227370" cy="3847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13, то </a:t>
            </a:r>
            <a:r>
              <a:rPr lang="ru-RU" sz="1900" dirty="0">
                <a:latin typeface="Arial" pitchFamily="34" charset="0"/>
                <a:cs typeface="Arial" pitchFamily="34" charset="0"/>
                <a:sym typeface="Symbol"/>
              </a:rPr>
              <a:t>30 ·</a:t>
            </a:r>
            <a:r>
              <a:rPr lang="ru-RU" sz="1900" dirty="0" smtClean="0">
                <a:latin typeface="Arial" pitchFamily="34" charset="0"/>
                <a:cs typeface="Arial" pitchFamily="34" charset="0"/>
                <a:sym typeface="Symbol"/>
              </a:rPr>
              <a:t>13 = 390 (+1, +2, +3, +4) &lt; 500  </a:t>
            </a:r>
            <a:r>
              <a:rPr lang="en-US" sz="1900" i="1" dirty="0">
                <a:latin typeface="Arial" pitchFamily="34" charset="0"/>
                <a:cs typeface="Arial" pitchFamily="34" charset="0"/>
              </a:rPr>
              <a:t>n</a:t>
            </a:r>
            <a:r>
              <a:rPr lang="ru-RU" sz="1900" dirty="0">
                <a:latin typeface="Arial" pitchFamily="34" charset="0"/>
                <a:cs typeface="Arial" pitchFamily="34" charset="0"/>
                <a:sym typeface="Symbol"/>
              </a:rPr>
              <a:t> = </a:t>
            </a:r>
            <a:r>
              <a:rPr lang="ru-RU" sz="1900" dirty="0" smtClean="0">
                <a:latin typeface="Arial" pitchFamily="34" charset="0"/>
                <a:cs typeface="Arial" pitchFamily="34" charset="0"/>
                <a:sym typeface="Symbol"/>
              </a:rPr>
              <a:t>14, …</a:t>
            </a:r>
            <a:endParaRPr lang="ru-RU" sz="1900" dirty="0" smtClean="0">
              <a:latin typeface="Arial" pitchFamily="34" charset="0"/>
              <a:cs typeface="Arial" pitchFamily="34" charset="0"/>
            </a:endParaRPr>
          </a:p>
        </p:txBody>
      </p:sp>
      <p:sp>
        <p:nvSpPr>
          <p:cNvPr id="38" name="TextBox 37"/>
          <p:cNvSpPr txBox="1"/>
          <p:nvPr/>
        </p:nvSpPr>
        <p:spPr>
          <a:xfrm>
            <a:off x="452173" y="3820851"/>
            <a:ext cx="8227370" cy="96949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14, то мы получаем числа: 421, 422, 423, 424. Ни одно из них не удовлетворяет условию: </a:t>
            </a:r>
            <a:r>
              <a:rPr lang="ru-RU" sz="1900" dirty="0">
                <a:solidFill>
                  <a:sysClr val="windowText" lastClr="000000"/>
                </a:solidFill>
                <a:latin typeface="Arial" pitchFamily="34" charset="0"/>
                <a:cs typeface="Arial" pitchFamily="34" charset="0"/>
              </a:rPr>
              <a:t>первая слева цифра которого является средним арифметическим двух других цифр.</a:t>
            </a:r>
            <a:endParaRPr lang="ru-RU" sz="1900" dirty="0" smtClean="0">
              <a:latin typeface="Arial" pitchFamily="34" charset="0"/>
              <a:cs typeface="Arial" pitchFamily="34" charset="0"/>
            </a:endParaRPr>
          </a:p>
        </p:txBody>
      </p:sp>
      <p:sp>
        <p:nvSpPr>
          <p:cNvPr id="39" name="TextBox 38"/>
          <p:cNvSpPr txBox="1"/>
          <p:nvPr/>
        </p:nvSpPr>
        <p:spPr>
          <a:xfrm>
            <a:off x="452173" y="4790347"/>
            <a:ext cx="8227370" cy="6771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15, то мы получаем числа: 451, 452, </a:t>
            </a:r>
            <a:r>
              <a:rPr lang="ru-RU" sz="1900" b="1" dirty="0" smtClean="0">
                <a:solidFill>
                  <a:srgbClr val="FF0000"/>
                </a:solidFill>
                <a:latin typeface="Arial" pitchFamily="34" charset="0"/>
                <a:cs typeface="Arial" pitchFamily="34" charset="0"/>
                <a:sym typeface="Symbol"/>
              </a:rPr>
              <a:t>453</a:t>
            </a:r>
            <a:r>
              <a:rPr lang="ru-RU" sz="1900" dirty="0" smtClean="0">
                <a:latin typeface="Arial" pitchFamily="34" charset="0"/>
                <a:cs typeface="Arial" pitchFamily="34" charset="0"/>
                <a:sym typeface="Symbol"/>
              </a:rPr>
              <a:t>, 454. Третье </a:t>
            </a:r>
            <a:r>
              <a:rPr lang="ru-RU" sz="1900" dirty="0">
                <a:latin typeface="Arial" pitchFamily="34" charset="0"/>
                <a:cs typeface="Arial" pitchFamily="34" charset="0"/>
                <a:sym typeface="Symbol"/>
              </a:rPr>
              <a:t>число в этом ряду удовлетворяет условию задачи</a:t>
            </a:r>
            <a:r>
              <a:rPr lang="ru-RU" sz="1900" dirty="0" smtClean="0">
                <a:latin typeface="Arial" pitchFamily="34" charset="0"/>
                <a:cs typeface="Arial" pitchFamily="34" charset="0"/>
                <a:sym typeface="Symbol"/>
              </a:rPr>
              <a:t>.</a:t>
            </a:r>
            <a:endParaRPr lang="ru-RU" sz="1900" dirty="0" smtClean="0">
              <a:latin typeface="Arial" pitchFamily="34" charset="0"/>
              <a:cs typeface="Arial" pitchFamily="34" charset="0"/>
            </a:endParaRPr>
          </a:p>
        </p:txBody>
      </p:sp>
      <p:sp>
        <p:nvSpPr>
          <p:cNvPr id="40" name="TextBox 39"/>
          <p:cNvSpPr txBox="1"/>
          <p:nvPr/>
        </p:nvSpPr>
        <p:spPr>
          <a:xfrm>
            <a:off x="447094" y="5450505"/>
            <a:ext cx="8227370" cy="3847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Также подходят числа 573 и 593.</a:t>
            </a:r>
          </a:p>
        </p:txBody>
      </p:sp>
      <p:pic>
        <p:nvPicPr>
          <p:cNvPr id="9"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427984" y="5467455"/>
            <a:ext cx="334225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453, 573, 693.</a:t>
            </a:r>
            <a:endParaRPr lang="ru-RU" sz="2400" i="1" dirty="0">
              <a:latin typeface="Arial" pitchFamily="34" charset="0"/>
              <a:cs typeface="Arial" pitchFamily="34" charset="0"/>
            </a:endParaRPr>
          </a:p>
        </p:txBody>
      </p:sp>
    </p:spTree>
    <p:extLst>
      <p:ext uri="{BB962C8B-B14F-4D97-AF65-F5344CB8AC3E}">
        <p14:creationId xmlns:p14="http://schemas.microsoft.com/office/powerpoint/2010/main" val="392235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750" fill="hold"/>
                                        <p:tgtEl>
                                          <p:spTgt spid="12"/>
                                        </p:tgtEl>
                                        <p:attrNameLst>
                                          <p:attrName>ppt_w</p:attrName>
                                        </p:attrNameLst>
                                      </p:cBhvr>
                                      <p:tavLst>
                                        <p:tav tm="0">
                                          <p:val>
                                            <p:fltVal val="0"/>
                                          </p:val>
                                        </p:tav>
                                        <p:tav tm="100000">
                                          <p:val>
                                            <p:strVal val="#ppt_w"/>
                                          </p:val>
                                        </p:tav>
                                      </p:tavLst>
                                    </p:anim>
                                    <p:anim calcmode="lin" valueType="num">
                                      <p:cBhvr>
                                        <p:cTn id="8" dur="750" fill="hold"/>
                                        <p:tgtEl>
                                          <p:spTgt spid="12"/>
                                        </p:tgtEl>
                                        <p:attrNameLst>
                                          <p:attrName>ppt_h</p:attrName>
                                        </p:attrNameLst>
                                      </p:cBhvr>
                                      <p:tavLst>
                                        <p:tav tm="0">
                                          <p:val>
                                            <p:fltVal val="0"/>
                                          </p:val>
                                        </p:tav>
                                        <p:tav tm="100000">
                                          <p:val>
                                            <p:strVal val="#ppt_h"/>
                                          </p:val>
                                        </p:tav>
                                      </p:tavLst>
                                    </p:anim>
                                    <p:animEffect transition="in" filter="fade">
                                      <p:cBhvr>
                                        <p:cTn id="9" dur="75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anim calcmode="lin" valueType="num">
                                      <p:cBhvr>
                                        <p:cTn id="14" dur="750" fill="hold"/>
                                        <p:tgtEl>
                                          <p:spTgt spid="37"/>
                                        </p:tgtEl>
                                        <p:attrNameLst>
                                          <p:attrName>ppt_w</p:attrName>
                                        </p:attrNameLst>
                                      </p:cBhvr>
                                      <p:tavLst>
                                        <p:tav tm="0">
                                          <p:val>
                                            <p:fltVal val="0"/>
                                          </p:val>
                                        </p:tav>
                                        <p:tav tm="100000">
                                          <p:val>
                                            <p:strVal val="#ppt_w"/>
                                          </p:val>
                                        </p:tav>
                                      </p:tavLst>
                                    </p:anim>
                                    <p:anim calcmode="lin" valueType="num">
                                      <p:cBhvr>
                                        <p:cTn id="15" dur="750" fill="hold"/>
                                        <p:tgtEl>
                                          <p:spTgt spid="37"/>
                                        </p:tgtEl>
                                        <p:attrNameLst>
                                          <p:attrName>ppt_h</p:attrName>
                                        </p:attrNameLst>
                                      </p:cBhvr>
                                      <p:tavLst>
                                        <p:tav tm="0">
                                          <p:val>
                                            <p:fltVal val="0"/>
                                          </p:val>
                                        </p:tav>
                                        <p:tav tm="100000">
                                          <p:val>
                                            <p:strVal val="#ppt_h"/>
                                          </p:val>
                                        </p:tav>
                                      </p:tavLst>
                                    </p:anim>
                                    <p:animEffect transition="in" filter="fade">
                                      <p:cBhvr>
                                        <p:cTn id="16" dur="750"/>
                                        <p:tgtEl>
                                          <p:spTgt spid="3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750" fill="hold"/>
                                        <p:tgtEl>
                                          <p:spTgt spid="38"/>
                                        </p:tgtEl>
                                        <p:attrNameLst>
                                          <p:attrName>ppt_w</p:attrName>
                                        </p:attrNameLst>
                                      </p:cBhvr>
                                      <p:tavLst>
                                        <p:tav tm="0">
                                          <p:val>
                                            <p:fltVal val="0"/>
                                          </p:val>
                                        </p:tav>
                                        <p:tav tm="100000">
                                          <p:val>
                                            <p:strVal val="#ppt_w"/>
                                          </p:val>
                                        </p:tav>
                                      </p:tavLst>
                                    </p:anim>
                                    <p:anim calcmode="lin" valueType="num">
                                      <p:cBhvr>
                                        <p:cTn id="22" dur="750" fill="hold"/>
                                        <p:tgtEl>
                                          <p:spTgt spid="38"/>
                                        </p:tgtEl>
                                        <p:attrNameLst>
                                          <p:attrName>ppt_h</p:attrName>
                                        </p:attrNameLst>
                                      </p:cBhvr>
                                      <p:tavLst>
                                        <p:tav tm="0">
                                          <p:val>
                                            <p:fltVal val="0"/>
                                          </p:val>
                                        </p:tav>
                                        <p:tav tm="100000">
                                          <p:val>
                                            <p:strVal val="#ppt_h"/>
                                          </p:val>
                                        </p:tav>
                                      </p:tavLst>
                                    </p:anim>
                                    <p:animEffect transition="in" filter="fade">
                                      <p:cBhvr>
                                        <p:cTn id="23" dur="75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750" fill="hold"/>
                                        <p:tgtEl>
                                          <p:spTgt spid="39"/>
                                        </p:tgtEl>
                                        <p:attrNameLst>
                                          <p:attrName>ppt_w</p:attrName>
                                        </p:attrNameLst>
                                      </p:cBhvr>
                                      <p:tavLst>
                                        <p:tav tm="0">
                                          <p:val>
                                            <p:fltVal val="0"/>
                                          </p:val>
                                        </p:tav>
                                        <p:tav tm="100000">
                                          <p:val>
                                            <p:strVal val="#ppt_w"/>
                                          </p:val>
                                        </p:tav>
                                      </p:tavLst>
                                    </p:anim>
                                    <p:anim calcmode="lin" valueType="num">
                                      <p:cBhvr>
                                        <p:cTn id="29" dur="750" fill="hold"/>
                                        <p:tgtEl>
                                          <p:spTgt spid="39"/>
                                        </p:tgtEl>
                                        <p:attrNameLst>
                                          <p:attrName>ppt_h</p:attrName>
                                        </p:attrNameLst>
                                      </p:cBhvr>
                                      <p:tavLst>
                                        <p:tav tm="0">
                                          <p:val>
                                            <p:fltVal val="0"/>
                                          </p:val>
                                        </p:tav>
                                        <p:tav tm="100000">
                                          <p:val>
                                            <p:strVal val="#ppt_h"/>
                                          </p:val>
                                        </p:tav>
                                      </p:tavLst>
                                    </p:anim>
                                    <p:animEffect transition="in" filter="fade">
                                      <p:cBhvr>
                                        <p:cTn id="30" dur="750"/>
                                        <p:tgtEl>
                                          <p:spTgt spid="3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750" fill="hold"/>
                                        <p:tgtEl>
                                          <p:spTgt spid="40"/>
                                        </p:tgtEl>
                                        <p:attrNameLst>
                                          <p:attrName>ppt_w</p:attrName>
                                        </p:attrNameLst>
                                      </p:cBhvr>
                                      <p:tavLst>
                                        <p:tav tm="0">
                                          <p:val>
                                            <p:fltVal val="0"/>
                                          </p:val>
                                        </p:tav>
                                        <p:tav tm="100000">
                                          <p:val>
                                            <p:strVal val="#ppt_w"/>
                                          </p:val>
                                        </p:tav>
                                      </p:tavLst>
                                    </p:anim>
                                    <p:anim calcmode="lin" valueType="num">
                                      <p:cBhvr>
                                        <p:cTn id="36" dur="750" fill="hold"/>
                                        <p:tgtEl>
                                          <p:spTgt spid="40"/>
                                        </p:tgtEl>
                                        <p:attrNameLst>
                                          <p:attrName>ppt_h</p:attrName>
                                        </p:attrNameLst>
                                      </p:cBhvr>
                                      <p:tavLst>
                                        <p:tav tm="0">
                                          <p:val>
                                            <p:fltVal val="0"/>
                                          </p:val>
                                        </p:tav>
                                        <p:tav tm="100000">
                                          <p:val>
                                            <p:strVal val="#ppt_h"/>
                                          </p:val>
                                        </p:tav>
                                      </p:tavLst>
                                    </p:anim>
                                    <p:animEffect transition="in" filter="fade">
                                      <p:cBhvr>
                                        <p:cTn id="37" dur="75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750" fill="hold"/>
                                        <p:tgtEl>
                                          <p:spTgt spid="15"/>
                                        </p:tgtEl>
                                        <p:attrNameLst>
                                          <p:attrName>ppt_w</p:attrName>
                                        </p:attrNameLst>
                                      </p:cBhvr>
                                      <p:tavLst>
                                        <p:tav tm="0">
                                          <p:val>
                                            <p:fltVal val="0"/>
                                          </p:val>
                                        </p:tav>
                                        <p:tav tm="100000">
                                          <p:val>
                                            <p:strVal val="#ppt_w"/>
                                          </p:val>
                                        </p:tav>
                                      </p:tavLst>
                                    </p:anim>
                                    <p:anim calcmode="lin" valueType="num">
                                      <p:cBhvr>
                                        <p:cTn id="43" dur="750" fill="hold"/>
                                        <p:tgtEl>
                                          <p:spTgt spid="15"/>
                                        </p:tgtEl>
                                        <p:attrNameLst>
                                          <p:attrName>ppt_h</p:attrName>
                                        </p:attrNameLst>
                                      </p:cBhvr>
                                      <p:tavLst>
                                        <p:tav tm="0">
                                          <p:val>
                                            <p:fltVal val="0"/>
                                          </p:val>
                                        </p:tav>
                                        <p:tav tm="100000">
                                          <p:val>
                                            <p:strVal val="#ppt_h"/>
                                          </p:val>
                                        </p:tav>
                                      </p:tavLst>
                                    </p:anim>
                                    <p:animEffect transition="in" filter="fade">
                                      <p:cBhvr>
                                        <p:cTn id="44" dur="75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750" fill="hold"/>
                                        <p:tgtEl>
                                          <p:spTgt spid="16"/>
                                        </p:tgtEl>
                                        <p:attrNameLst>
                                          <p:attrName>ppt_w</p:attrName>
                                        </p:attrNameLst>
                                      </p:cBhvr>
                                      <p:tavLst>
                                        <p:tav tm="0">
                                          <p:val>
                                            <p:fltVal val="0"/>
                                          </p:val>
                                        </p:tav>
                                        <p:tav tm="100000">
                                          <p:val>
                                            <p:strVal val="#ppt_w"/>
                                          </p:val>
                                        </p:tav>
                                      </p:tavLst>
                                    </p:anim>
                                    <p:anim calcmode="lin" valueType="num">
                                      <p:cBhvr>
                                        <p:cTn id="50" dur="750" fill="hold"/>
                                        <p:tgtEl>
                                          <p:spTgt spid="16"/>
                                        </p:tgtEl>
                                        <p:attrNameLst>
                                          <p:attrName>ppt_h</p:attrName>
                                        </p:attrNameLst>
                                      </p:cBhvr>
                                      <p:tavLst>
                                        <p:tav tm="0">
                                          <p:val>
                                            <p:fltVal val="0"/>
                                          </p:val>
                                        </p:tav>
                                        <p:tav tm="100000">
                                          <p:val>
                                            <p:strVal val="#ppt_h"/>
                                          </p:val>
                                        </p:tav>
                                      </p:tavLst>
                                    </p:anim>
                                    <p:animEffect transition="in" filter="fade">
                                      <p:cBhvr>
                                        <p:cTn id="51"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7" grpId="0" animBg="1"/>
      <p:bldP spid="38" grpId="0" animBg="1"/>
      <p:bldP spid="39" grpId="0" animBg="1"/>
      <p:bldP spid="40"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10" name="Заголовок 1"/>
          <p:cNvSpPr>
            <a:spLocks noGrp="1"/>
          </p:cNvSpPr>
          <p:nvPr>
            <p:ph type="title"/>
          </p:nvPr>
        </p:nvSpPr>
        <p:spPr>
          <a:xfrm>
            <a:off x="428669" y="260648"/>
            <a:ext cx="8229600" cy="1656184"/>
          </a:xfrm>
        </p:spPr>
        <p:style>
          <a:lnRef idx="2">
            <a:schemeClr val="accent1"/>
          </a:lnRef>
          <a:fillRef idx="1">
            <a:schemeClr val="lt1"/>
          </a:fillRef>
          <a:effectRef idx="0">
            <a:schemeClr val="accent1"/>
          </a:effectRef>
          <a:fontRef idx="minor">
            <a:schemeClr val="dk1"/>
          </a:fontRef>
        </p:style>
        <p:txBody>
          <a:bodyPr>
            <a:normAutofit/>
          </a:bodyPr>
          <a:lstStyle/>
          <a:p>
            <a:pPr marL="87313" algn="l"/>
            <a:r>
              <a:rPr lang="ru-RU" sz="2000" b="1" dirty="0">
                <a:solidFill>
                  <a:srgbClr val="FF0000"/>
                </a:solidFill>
                <a:latin typeface="Arial" pitchFamily="34" charset="0"/>
                <a:cs typeface="Arial" pitchFamily="34" charset="0"/>
              </a:rPr>
              <a:t>Задача №</a:t>
            </a:r>
            <a:r>
              <a:rPr lang="ru-RU" sz="2000" b="1" dirty="0" smtClean="0">
                <a:solidFill>
                  <a:srgbClr val="FF0000"/>
                </a:solidFill>
                <a:latin typeface="Arial" pitchFamily="34" charset="0"/>
                <a:cs typeface="Arial" pitchFamily="34" charset="0"/>
              </a:rPr>
              <a:t>2.</a:t>
            </a:r>
            <a:r>
              <a:rPr lang="ru-RU" sz="2000" dirty="0" smtClean="0">
                <a:solidFill>
                  <a:sysClr val="windowText" lastClr="000000"/>
                </a:solidFill>
                <a:latin typeface="Arial" pitchFamily="34" charset="0"/>
                <a:cs typeface="Arial" pitchFamily="34" charset="0"/>
              </a:rPr>
              <a:t> </a:t>
            </a:r>
            <a:r>
              <a:rPr lang="ru-RU" sz="2000" dirty="0">
                <a:solidFill>
                  <a:sysClr val="windowText" lastClr="000000"/>
                </a:solidFill>
                <a:latin typeface="Arial" pitchFamily="34" charset="0"/>
                <a:cs typeface="Arial" pitchFamily="34" charset="0"/>
              </a:rPr>
              <a:t>Найдите трёхзначное натуральное число, большее 500, которое при делении на 8 и на 5 даёт равные ненулевые остатки и средняя цифра которого является средним арифметическим крайних цифр. В ответе укажите какое-нибудь одно такое число.</a:t>
            </a:r>
          </a:p>
        </p:txBody>
      </p:sp>
      <p:sp>
        <p:nvSpPr>
          <p:cNvPr id="12" name="TextBox 11"/>
          <p:cNvSpPr txBox="1"/>
          <p:nvPr/>
        </p:nvSpPr>
        <p:spPr>
          <a:xfrm>
            <a:off x="437659" y="1901753"/>
            <a:ext cx="8227370" cy="126188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b="1" i="1" dirty="0" smtClean="0">
                <a:latin typeface="Arial" pitchFamily="34" charset="0"/>
                <a:cs typeface="Arial" pitchFamily="34" charset="0"/>
              </a:rPr>
              <a:t>Решение:</a:t>
            </a:r>
            <a:r>
              <a:rPr lang="ru-RU" sz="1900" dirty="0" smtClean="0">
                <a:latin typeface="Arial" pitchFamily="34" charset="0"/>
                <a:cs typeface="Arial" pitchFamily="34" charset="0"/>
              </a:rPr>
              <a:t> Число </a:t>
            </a:r>
            <a:r>
              <a:rPr lang="ru-RU" sz="1900" dirty="0">
                <a:latin typeface="Arial" pitchFamily="34" charset="0"/>
                <a:cs typeface="Arial" pitchFamily="34" charset="0"/>
              </a:rPr>
              <a:t>имеет оди­на­ко­вые остат­ки при де­ле­нии на </a:t>
            </a:r>
            <a:r>
              <a:rPr lang="ru-RU" sz="1900" dirty="0" smtClean="0">
                <a:latin typeface="Arial" pitchFamily="34" charset="0"/>
                <a:cs typeface="Arial" pitchFamily="34" charset="0"/>
              </a:rPr>
              <a:t>8 </a:t>
            </a:r>
            <a:r>
              <a:rPr lang="ru-RU" sz="1900" dirty="0">
                <a:latin typeface="Arial" pitchFamily="34" charset="0"/>
                <a:cs typeface="Arial" pitchFamily="34" charset="0"/>
              </a:rPr>
              <a:t>и на </a:t>
            </a:r>
            <a:r>
              <a:rPr lang="ru-RU" sz="1900" dirty="0" smtClean="0">
                <a:latin typeface="Arial" pitchFamily="34" charset="0"/>
                <a:cs typeface="Arial" pitchFamily="34" charset="0"/>
              </a:rPr>
              <a:t>5, </a:t>
            </a:r>
            <a:r>
              <a:rPr lang="ru-RU" sz="1900" dirty="0">
                <a:latin typeface="Arial" pitchFamily="34" charset="0"/>
                <a:cs typeface="Arial" pitchFamily="34" charset="0"/>
              </a:rPr>
              <a:t>сле­до­ва­тель­но, число имеет тот же оста­ток при де­ле­нии на </a:t>
            </a:r>
            <a:r>
              <a:rPr lang="ru-RU" sz="1900" dirty="0" smtClean="0">
                <a:latin typeface="Arial" pitchFamily="34" charset="0"/>
                <a:cs typeface="Arial" pitchFamily="34" charset="0"/>
              </a:rPr>
              <a:t>40</a:t>
            </a:r>
            <a:r>
              <a:rPr lang="ru-RU" sz="1900" dirty="0">
                <a:latin typeface="Arial" pitchFamily="34" charset="0"/>
                <a:cs typeface="Arial" pitchFamily="34" charset="0"/>
              </a:rPr>
              <a:t>, причём этот оста­ток не равен нулю и мень­ше пяти. Таким об­ра­зом, ис­ко­мое число может иметь вид: </a:t>
            </a:r>
            <a:r>
              <a:rPr lang="ru-RU" sz="1900" dirty="0" smtClean="0">
                <a:latin typeface="Arial" pitchFamily="34" charset="0"/>
                <a:cs typeface="Arial" pitchFamily="34" charset="0"/>
              </a:rPr>
              <a:t> </a:t>
            </a:r>
            <a:r>
              <a:rPr lang="ru-RU" sz="1900" b="1" dirty="0" smtClean="0">
                <a:latin typeface="Arial" pitchFamily="34" charset="0"/>
                <a:cs typeface="Arial" pitchFamily="34" charset="0"/>
              </a:rPr>
              <a:t>40</a:t>
            </a:r>
            <a:r>
              <a:rPr lang="en-US" sz="1900" b="1" i="1" dirty="0">
                <a:latin typeface="Arial" pitchFamily="34" charset="0"/>
                <a:cs typeface="Arial" pitchFamily="34" charset="0"/>
              </a:rPr>
              <a:t>n</a:t>
            </a:r>
            <a:r>
              <a:rPr lang="ru-RU" sz="1900" b="1" dirty="0">
                <a:latin typeface="Arial" pitchFamily="34" charset="0"/>
                <a:cs typeface="Arial" pitchFamily="34" charset="0"/>
              </a:rPr>
              <a:t> + 1, </a:t>
            </a:r>
            <a:r>
              <a:rPr lang="ru-RU" sz="1900" b="1" dirty="0" smtClean="0">
                <a:latin typeface="Arial" pitchFamily="34" charset="0"/>
                <a:cs typeface="Arial" pitchFamily="34" charset="0"/>
              </a:rPr>
              <a:t>40</a:t>
            </a:r>
            <a:r>
              <a:rPr lang="en-US" sz="1900" b="1" i="1" dirty="0">
                <a:latin typeface="Arial" pitchFamily="34" charset="0"/>
                <a:cs typeface="Arial" pitchFamily="34" charset="0"/>
              </a:rPr>
              <a:t>n</a:t>
            </a:r>
            <a:r>
              <a:rPr lang="ru-RU" sz="1900" b="1" dirty="0">
                <a:latin typeface="Arial" pitchFamily="34" charset="0"/>
                <a:cs typeface="Arial" pitchFamily="34" charset="0"/>
              </a:rPr>
              <a:t> + 2, </a:t>
            </a:r>
            <a:r>
              <a:rPr lang="ru-RU" sz="1900" b="1" dirty="0" smtClean="0">
                <a:latin typeface="Arial" pitchFamily="34" charset="0"/>
                <a:cs typeface="Arial" pitchFamily="34" charset="0"/>
              </a:rPr>
              <a:t>40</a:t>
            </a:r>
            <a:r>
              <a:rPr lang="en-US" sz="1900" b="1" i="1" dirty="0">
                <a:latin typeface="Arial" pitchFamily="34" charset="0"/>
                <a:cs typeface="Arial" pitchFamily="34" charset="0"/>
              </a:rPr>
              <a:t>n</a:t>
            </a:r>
            <a:r>
              <a:rPr lang="ru-RU" sz="1900" b="1" dirty="0">
                <a:latin typeface="Arial" pitchFamily="34" charset="0"/>
                <a:cs typeface="Arial" pitchFamily="34" charset="0"/>
              </a:rPr>
              <a:t> + 3, </a:t>
            </a:r>
            <a:r>
              <a:rPr lang="ru-RU" sz="1900" b="1" dirty="0" smtClean="0">
                <a:latin typeface="Arial" pitchFamily="34" charset="0"/>
                <a:cs typeface="Arial" pitchFamily="34" charset="0"/>
              </a:rPr>
              <a:t>40</a:t>
            </a:r>
            <a:r>
              <a:rPr lang="en-US" sz="1900" b="1" i="1" dirty="0">
                <a:latin typeface="Arial" pitchFamily="34" charset="0"/>
                <a:cs typeface="Arial" pitchFamily="34" charset="0"/>
              </a:rPr>
              <a:t>n</a:t>
            </a:r>
            <a:r>
              <a:rPr lang="ru-RU" sz="1900" b="1" dirty="0">
                <a:latin typeface="Arial" pitchFamily="34" charset="0"/>
                <a:cs typeface="Arial" pitchFamily="34" charset="0"/>
              </a:rPr>
              <a:t> + 4.</a:t>
            </a:r>
          </a:p>
        </p:txBody>
      </p:sp>
      <p:pic>
        <p:nvPicPr>
          <p:cNvPr id="9"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437659" y="3137540"/>
            <a:ext cx="8227370" cy="3847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12, то 40 ·12 = 480 (+</a:t>
            </a:r>
            <a:r>
              <a:rPr lang="ru-RU" sz="1900" dirty="0">
                <a:latin typeface="Arial" pitchFamily="34" charset="0"/>
                <a:cs typeface="Arial" pitchFamily="34" charset="0"/>
                <a:sym typeface="Symbol"/>
              </a:rPr>
              <a:t>1, +2, +3, +4) </a:t>
            </a:r>
            <a:r>
              <a:rPr lang="ru-RU" sz="1900" dirty="0" smtClean="0">
                <a:latin typeface="Arial" pitchFamily="34" charset="0"/>
                <a:cs typeface="Arial" pitchFamily="34" charset="0"/>
                <a:sym typeface="Symbol"/>
              </a:rPr>
              <a:t>&lt; 500  </a:t>
            </a:r>
            <a:r>
              <a:rPr lang="en-US" sz="1900" i="1" dirty="0">
                <a:latin typeface="Arial" pitchFamily="34" charset="0"/>
                <a:cs typeface="Arial" pitchFamily="34" charset="0"/>
              </a:rPr>
              <a:t>n</a:t>
            </a:r>
            <a:r>
              <a:rPr lang="ru-RU" sz="1900" dirty="0">
                <a:latin typeface="Arial" pitchFamily="34" charset="0"/>
                <a:cs typeface="Arial" pitchFamily="34" charset="0"/>
                <a:sym typeface="Symbol"/>
              </a:rPr>
              <a:t> = </a:t>
            </a:r>
            <a:r>
              <a:rPr lang="ru-RU" sz="1900" dirty="0" smtClean="0">
                <a:latin typeface="Arial" pitchFamily="34" charset="0"/>
                <a:cs typeface="Arial" pitchFamily="34" charset="0"/>
                <a:sym typeface="Symbol"/>
              </a:rPr>
              <a:t>13, …</a:t>
            </a:r>
            <a:endParaRPr lang="ru-RU" sz="1900" dirty="0" smtClean="0">
              <a:latin typeface="Arial" pitchFamily="34" charset="0"/>
              <a:cs typeface="Arial" pitchFamily="34" charset="0"/>
            </a:endParaRPr>
          </a:p>
        </p:txBody>
      </p:sp>
      <p:sp>
        <p:nvSpPr>
          <p:cNvPr id="38" name="TextBox 37"/>
          <p:cNvSpPr txBox="1"/>
          <p:nvPr/>
        </p:nvSpPr>
        <p:spPr>
          <a:xfrm>
            <a:off x="437659" y="3522261"/>
            <a:ext cx="8227370" cy="96949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13, то мы получаем числа: 521, 522, 523, 524. Ни одно из них не удовлетворяет условию: </a:t>
            </a:r>
            <a:r>
              <a:rPr lang="ru-RU" sz="1900" dirty="0">
                <a:solidFill>
                  <a:sysClr val="windowText" lastClr="000000"/>
                </a:solidFill>
                <a:latin typeface="Arial" pitchFamily="34" charset="0"/>
                <a:cs typeface="Arial" pitchFamily="34" charset="0"/>
              </a:rPr>
              <a:t>средняя цифра которого является средним арифметическим крайних </a:t>
            </a:r>
            <a:r>
              <a:rPr lang="ru-RU" sz="1900" dirty="0" smtClean="0">
                <a:solidFill>
                  <a:sysClr val="windowText" lastClr="000000"/>
                </a:solidFill>
                <a:latin typeface="Arial" pitchFamily="34" charset="0"/>
                <a:cs typeface="Arial" pitchFamily="34" charset="0"/>
              </a:rPr>
              <a:t>цифр.</a:t>
            </a:r>
            <a:endParaRPr lang="ru-RU" sz="1900" dirty="0" smtClean="0">
              <a:latin typeface="Arial" pitchFamily="34" charset="0"/>
              <a:cs typeface="Arial" pitchFamily="34" charset="0"/>
            </a:endParaRPr>
          </a:p>
        </p:txBody>
      </p:sp>
      <p:sp>
        <p:nvSpPr>
          <p:cNvPr id="39" name="TextBox 38"/>
          <p:cNvSpPr txBox="1"/>
          <p:nvPr/>
        </p:nvSpPr>
        <p:spPr>
          <a:xfrm>
            <a:off x="437659" y="4466659"/>
            <a:ext cx="8227370" cy="6771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14, то мы получаем числа: 561, 562, 563, 564. Снова ни одно из них не удовлетворяет условию задачи.</a:t>
            </a:r>
            <a:endParaRPr lang="ru-RU" sz="1900" dirty="0" smtClean="0">
              <a:latin typeface="Arial" pitchFamily="34" charset="0"/>
              <a:cs typeface="Arial" pitchFamily="34" charset="0"/>
            </a:endParaRPr>
          </a:p>
        </p:txBody>
      </p:sp>
      <p:sp>
        <p:nvSpPr>
          <p:cNvPr id="40" name="TextBox 39"/>
          <p:cNvSpPr txBox="1"/>
          <p:nvPr/>
        </p:nvSpPr>
        <p:spPr>
          <a:xfrm>
            <a:off x="437659" y="5131242"/>
            <a:ext cx="8227370" cy="6771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15, то мы получаем числа: 601, 602, 603, 604. Снова ни одно из них не удовлетворяет условию задачи.</a:t>
            </a:r>
            <a:endParaRPr lang="ru-RU" sz="1900" dirty="0" smtClean="0">
              <a:latin typeface="Arial" pitchFamily="34" charset="0"/>
              <a:cs typeface="Arial" pitchFamily="34" charset="0"/>
            </a:endParaRPr>
          </a:p>
        </p:txBody>
      </p:sp>
      <p:sp>
        <p:nvSpPr>
          <p:cNvPr id="41" name="TextBox 40"/>
          <p:cNvSpPr txBox="1"/>
          <p:nvPr/>
        </p:nvSpPr>
        <p:spPr>
          <a:xfrm>
            <a:off x="437659" y="5820741"/>
            <a:ext cx="8227370" cy="6771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900" dirty="0" smtClean="0">
                <a:latin typeface="Arial" pitchFamily="34" charset="0"/>
                <a:cs typeface="Arial" pitchFamily="34" charset="0"/>
              </a:rPr>
              <a:t>Если </a:t>
            </a:r>
            <a:r>
              <a:rPr lang="en-US" sz="1900" i="1" dirty="0" smtClean="0">
                <a:latin typeface="Arial" pitchFamily="34" charset="0"/>
                <a:cs typeface="Arial" pitchFamily="34" charset="0"/>
              </a:rPr>
              <a:t>n</a:t>
            </a:r>
            <a:r>
              <a:rPr lang="ru-RU" sz="1900" dirty="0" smtClean="0">
                <a:latin typeface="Arial" pitchFamily="34" charset="0"/>
                <a:cs typeface="Arial" pitchFamily="34" charset="0"/>
                <a:sym typeface="Symbol"/>
              </a:rPr>
              <a:t> = 16, то мы получаем числа: 641, </a:t>
            </a:r>
            <a:r>
              <a:rPr lang="ru-RU" sz="1900" b="1" dirty="0" smtClean="0">
                <a:solidFill>
                  <a:srgbClr val="FF0000"/>
                </a:solidFill>
                <a:latin typeface="Arial" pitchFamily="34" charset="0"/>
                <a:cs typeface="Arial" pitchFamily="34" charset="0"/>
                <a:sym typeface="Symbol"/>
              </a:rPr>
              <a:t>642</a:t>
            </a:r>
            <a:r>
              <a:rPr lang="ru-RU" sz="1900" dirty="0" smtClean="0">
                <a:latin typeface="Arial" pitchFamily="34" charset="0"/>
                <a:cs typeface="Arial" pitchFamily="34" charset="0"/>
                <a:sym typeface="Symbol"/>
              </a:rPr>
              <a:t>, 643, 644. Второе число в этом ряду удовлетворяет условию задачи.</a:t>
            </a:r>
            <a:endParaRPr lang="ru-RU" sz="1900" dirty="0" smtClean="0">
              <a:latin typeface="Arial" pitchFamily="34" charset="0"/>
              <a:cs typeface="Arial" pitchFamily="34" charset="0"/>
            </a:endParaRPr>
          </a:p>
        </p:txBody>
      </p:sp>
      <p:grpSp>
        <p:nvGrpSpPr>
          <p:cNvPr id="16" name="Group 87"/>
          <p:cNvGrpSpPr>
            <a:grpSpLocks/>
          </p:cNvGrpSpPr>
          <p:nvPr/>
        </p:nvGrpSpPr>
        <p:grpSpPr bwMode="auto">
          <a:xfrm>
            <a:off x="5364088" y="6091558"/>
            <a:ext cx="3671886" cy="679452"/>
            <a:chOff x="3024" y="1408"/>
            <a:chExt cx="2313" cy="428"/>
          </a:xfrm>
        </p:grpSpPr>
        <p:grpSp>
          <p:nvGrpSpPr>
            <p:cNvPr id="17" name="Group 88"/>
            <p:cNvGrpSpPr>
              <a:grpSpLocks/>
            </p:cNvGrpSpPr>
            <p:nvPr/>
          </p:nvGrpSpPr>
          <p:grpSpPr bwMode="auto">
            <a:xfrm>
              <a:off x="4387" y="1506"/>
              <a:ext cx="578" cy="235"/>
              <a:chOff x="1849" y="2478"/>
              <a:chExt cx="657" cy="374"/>
            </a:xfrm>
          </p:grpSpPr>
          <p:sp>
            <p:nvSpPr>
              <p:cNvPr id="32"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33"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34"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35"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36"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8"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0" name="Text Box 96"/>
            <p:cNvSpPr txBox="1">
              <a:spLocks noChangeArrowheads="1"/>
            </p:cNvSpPr>
            <p:nvPr/>
          </p:nvSpPr>
          <p:spPr bwMode="auto">
            <a:xfrm>
              <a:off x="3104" y="1509"/>
              <a:ext cx="47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smtClean="0">
                  <a:cs typeface="Arial" charset="0"/>
                </a:rPr>
                <a:t>В 19</a:t>
              </a:r>
              <a:endParaRPr lang="ru-RU" altLang="ru-RU" sz="2000" b="1" dirty="0">
                <a:cs typeface="Arial" charset="0"/>
              </a:endParaRPr>
            </a:p>
          </p:txBody>
        </p:sp>
        <p:sp>
          <p:nvSpPr>
            <p:cNvPr id="21"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2"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3"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a:cs typeface="Arial" charset="0"/>
              </a:endParaRPr>
            </a:p>
          </p:txBody>
        </p:sp>
        <p:sp>
          <p:nvSpPr>
            <p:cNvPr id="24"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5"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6"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7" name="Text Box 103"/>
            <p:cNvSpPr txBox="1">
              <a:spLocks noChangeArrowheads="1"/>
            </p:cNvSpPr>
            <p:nvPr/>
          </p:nvSpPr>
          <p:spPr bwMode="auto">
            <a:xfrm>
              <a:off x="3923" y="143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8" name="Text Box 104"/>
            <p:cNvSpPr txBox="1">
              <a:spLocks noChangeArrowheads="1"/>
            </p:cNvSpPr>
            <p:nvPr/>
          </p:nvSpPr>
          <p:spPr bwMode="auto">
            <a:xfrm>
              <a:off x="4488" y="1429"/>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dirty="0">
                <a:cs typeface="Arial" charset="0"/>
              </a:endParaRPr>
            </a:p>
          </p:txBody>
        </p:sp>
        <p:sp>
          <p:nvSpPr>
            <p:cNvPr id="29" name="Text Box 105"/>
            <p:cNvSpPr txBox="1">
              <a:spLocks noChangeArrowheads="1"/>
            </p:cNvSpPr>
            <p:nvPr/>
          </p:nvSpPr>
          <p:spPr bwMode="auto">
            <a:xfrm>
              <a:off x="3642" y="1408"/>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6 </a:t>
              </a:r>
              <a:endParaRPr lang="ru-RU" altLang="ru-RU" sz="3600" b="1" dirty="0">
                <a:cs typeface="Arial" charset="0"/>
              </a:endParaRPr>
            </a:p>
          </p:txBody>
        </p:sp>
        <p:sp>
          <p:nvSpPr>
            <p:cNvPr id="30"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4</a:t>
              </a:r>
              <a:endParaRPr lang="ru-RU" altLang="ru-RU" sz="3600" b="1" dirty="0">
                <a:cs typeface="Arial" charset="0"/>
              </a:endParaRPr>
            </a:p>
          </p:txBody>
        </p:sp>
        <p:sp>
          <p:nvSpPr>
            <p:cNvPr id="31" name="Text Box 107"/>
            <p:cNvSpPr txBox="1">
              <a:spLocks noChangeArrowheads="1"/>
            </p:cNvSpPr>
            <p:nvPr/>
          </p:nvSpPr>
          <p:spPr bwMode="auto">
            <a:xfrm>
              <a:off x="4193"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2</a:t>
              </a:r>
              <a:endParaRPr lang="ru-RU" altLang="ru-RU" sz="3600" b="1" dirty="0">
                <a:cs typeface="Arial" charset="0"/>
              </a:endParaRPr>
            </a:p>
          </p:txBody>
        </p:sp>
      </p:grpSp>
    </p:spTree>
    <p:extLst>
      <p:ext uri="{BB962C8B-B14F-4D97-AF65-F5344CB8AC3E}">
        <p14:creationId xmlns:p14="http://schemas.microsoft.com/office/powerpoint/2010/main" val="156836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750" fill="hold"/>
                                        <p:tgtEl>
                                          <p:spTgt spid="12"/>
                                        </p:tgtEl>
                                        <p:attrNameLst>
                                          <p:attrName>ppt_w</p:attrName>
                                        </p:attrNameLst>
                                      </p:cBhvr>
                                      <p:tavLst>
                                        <p:tav tm="0">
                                          <p:val>
                                            <p:fltVal val="0"/>
                                          </p:val>
                                        </p:tav>
                                        <p:tav tm="100000">
                                          <p:val>
                                            <p:strVal val="#ppt_w"/>
                                          </p:val>
                                        </p:tav>
                                      </p:tavLst>
                                    </p:anim>
                                    <p:anim calcmode="lin" valueType="num">
                                      <p:cBhvr>
                                        <p:cTn id="8" dur="750" fill="hold"/>
                                        <p:tgtEl>
                                          <p:spTgt spid="12"/>
                                        </p:tgtEl>
                                        <p:attrNameLst>
                                          <p:attrName>ppt_h</p:attrName>
                                        </p:attrNameLst>
                                      </p:cBhvr>
                                      <p:tavLst>
                                        <p:tav tm="0">
                                          <p:val>
                                            <p:fltVal val="0"/>
                                          </p:val>
                                        </p:tav>
                                        <p:tav tm="100000">
                                          <p:val>
                                            <p:strVal val="#ppt_h"/>
                                          </p:val>
                                        </p:tav>
                                      </p:tavLst>
                                    </p:anim>
                                    <p:animEffect transition="in" filter="fade">
                                      <p:cBhvr>
                                        <p:cTn id="9" dur="75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anim calcmode="lin" valueType="num">
                                      <p:cBhvr>
                                        <p:cTn id="14" dur="750" fill="hold"/>
                                        <p:tgtEl>
                                          <p:spTgt spid="37"/>
                                        </p:tgtEl>
                                        <p:attrNameLst>
                                          <p:attrName>ppt_w</p:attrName>
                                        </p:attrNameLst>
                                      </p:cBhvr>
                                      <p:tavLst>
                                        <p:tav tm="0">
                                          <p:val>
                                            <p:fltVal val="0"/>
                                          </p:val>
                                        </p:tav>
                                        <p:tav tm="100000">
                                          <p:val>
                                            <p:strVal val="#ppt_w"/>
                                          </p:val>
                                        </p:tav>
                                      </p:tavLst>
                                    </p:anim>
                                    <p:anim calcmode="lin" valueType="num">
                                      <p:cBhvr>
                                        <p:cTn id="15" dur="750" fill="hold"/>
                                        <p:tgtEl>
                                          <p:spTgt spid="37"/>
                                        </p:tgtEl>
                                        <p:attrNameLst>
                                          <p:attrName>ppt_h</p:attrName>
                                        </p:attrNameLst>
                                      </p:cBhvr>
                                      <p:tavLst>
                                        <p:tav tm="0">
                                          <p:val>
                                            <p:fltVal val="0"/>
                                          </p:val>
                                        </p:tav>
                                        <p:tav tm="100000">
                                          <p:val>
                                            <p:strVal val="#ppt_h"/>
                                          </p:val>
                                        </p:tav>
                                      </p:tavLst>
                                    </p:anim>
                                    <p:animEffect transition="in" filter="fade">
                                      <p:cBhvr>
                                        <p:cTn id="16" dur="750"/>
                                        <p:tgtEl>
                                          <p:spTgt spid="3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750" fill="hold"/>
                                        <p:tgtEl>
                                          <p:spTgt spid="38"/>
                                        </p:tgtEl>
                                        <p:attrNameLst>
                                          <p:attrName>ppt_w</p:attrName>
                                        </p:attrNameLst>
                                      </p:cBhvr>
                                      <p:tavLst>
                                        <p:tav tm="0">
                                          <p:val>
                                            <p:fltVal val="0"/>
                                          </p:val>
                                        </p:tav>
                                        <p:tav tm="100000">
                                          <p:val>
                                            <p:strVal val="#ppt_w"/>
                                          </p:val>
                                        </p:tav>
                                      </p:tavLst>
                                    </p:anim>
                                    <p:anim calcmode="lin" valueType="num">
                                      <p:cBhvr>
                                        <p:cTn id="22" dur="750" fill="hold"/>
                                        <p:tgtEl>
                                          <p:spTgt spid="38"/>
                                        </p:tgtEl>
                                        <p:attrNameLst>
                                          <p:attrName>ppt_h</p:attrName>
                                        </p:attrNameLst>
                                      </p:cBhvr>
                                      <p:tavLst>
                                        <p:tav tm="0">
                                          <p:val>
                                            <p:fltVal val="0"/>
                                          </p:val>
                                        </p:tav>
                                        <p:tav tm="100000">
                                          <p:val>
                                            <p:strVal val="#ppt_h"/>
                                          </p:val>
                                        </p:tav>
                                      </p:tavLst>
                                    </p:anim>
                                    <p:animEffect transition="in" filter="fade">
                                      <p:cBhvr>
                                        <p:cTn id="23" dur="75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750" fill="hold"/>
                                        <p:tgtEl>
                                          <p:spTgt spid="39"/>
                                        </p:tgtEl>
                                        <p:attrNameLst>
                                          <p:attrName>ppt_w</p:attrName>
                                        </p:attrNameLst>
                                      </p:cBhvr>
                                      <p:tavLst>
                                        <p:tav tm="0">
                                          <p:val>
                                            <p:fltVal val="0"/>
                                          </p:val>
                                        </p:tav>
                                        <p:tav tm="100000">
                                          <p:val>
                                            <p:strVal val="#ppt_w"/>
                                          </p:val>
                                        </p:tav>
                                      </p:tavLst>
                                    </p:anim>
                                    <p:anim calcmode="lin" valueType="num">
                                      <p:cBhvr>
                                        <p:cTn id="29" dur="750" fill="hold"/>
                                        <p:tgtEl>
                                          <p:spTgt spid="39"/>
                                        </p:tgtEl>
                                        <p:attrNameLst>
                                          <p:attrName>ppt_h</p:attrName>
                                        </p:attrNameLst>
                                      </p:cBhvr>
                                      <p:tavLst>
                                        <p:tav tm="0">
                                          <p:val>
                                            <p:fltVal val="0"/>
                                          </p:val>
                                        </p:tav>
                                        <p:tav tm="100000">
                                          <p:val>
                                            <p:strVal val="#ppt_h"/>
                                          </p:val>
                                        </p:tav>
                                      </p:tavLst>
                                    </p:anim>
                                    <p:animEffect transition="in" filter="fade">
                                      <p:cBhvr>
                                        <p:cTn id="30" dur="750"/>
                                        <p:tgtEl>
                                          <p:spTgt spid="3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750" fill="hold"/>
                                        <p:tgtEl>
                                          <p:spTgt spid="40"/>
                                        </p:tgtEl>
                                        <p:attrNameLst>
                                          <p:attrName>ppt_w</p:attrName>
                                        </p:attrNameLst>
                                      </p:cBhvr>
                                      <p:tavLst>
                                        <p:tav tm="0">
                                          <p:val>
                                            <p:fltVal val="0"/>
                                          </p:val>
                                        </p:tav>
                                        <p:tav tm="100000">
                                          <p:val>
                                            <p:strVal val="#ppt_w"/>
                                          </p:val>
                                        </p:tav>
                                      </p:tavLst>
                                    </p:anim>
                                    <p:anim calcmode="lin" valueType="num">
                                      <p:cBhvr>
                                        <p:cTn id="36" dur="750" fill="hold"/>
                                        <p:tgtEl>
                                          <p:spTgt spid="40"/>
                                        </p:tgtEl>
                                        <p:attrNameLst>
                                          <p:attrName>ppt_h</p:attrName>
                                        </p:attrNameLst>
                                      </p:cBhvr>
                                      <p:tavLst>
                                        <p:tav tm="0">
                                          <p:val>
                                            <p:fltVal val="0"/>
                                          </p:val>
                                        </p:tav>
                                        <p:tav tm="100000">
                                          <p:val>
                                            <p:strVal val="#ppt_h"/>
                                          </p:val>
                                        </p:tav>
                                      </p:tavLst>
                                    </p:anim>
                                    <p:animEffect transition="in" filter="fade">
                                      <p:cBhvr>
                                        <p:cTn id="37" dur="75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750" fill="hold"/>
                                        <p:tgtEl>
                                          <p:spTgt spid="41"/>
                                        </p:tgtEl>
                                        <p:attrNameLst>
                                          <p:attrName>ppt_w</p:attrName>
                                        </p:attrNameLst>
                                      </p:cBhvr>
                                      <p:tavLst>
                                        <p:tav tm="0">
                                          <p:val>
                                            <p:fltVal val="0"/>
                                          </p:val>
                                        </p:tav>
                                        <p:tav tm="100000">
                                          <p:val>
                                            <p:strVal val="#ppt_w"/>
                                          </p:val>
                                        </p:tav>
                                      </p:tavLst>
                                    </p:anim>
                                    <p:anim calcmode="lin" valueType="num">
                                      <p:cBhvr>
                                        <p:cTn id="43" dur="750" fill="hold"/>
                                        <p:tgtEl>
                                          <p:spTgt spid="41"/>
                                        </p:tgtEl>
                                        <p:attrNameLst>
                                          <p:attrName>ppt_h</p:attrName>
                                        </p:attrNameLst>
                                      </p:cBhvr>
                                      <p:tavLst>
                                        <p:tav tm="0">
                                          <p:val>
                                            <p:fltVal val="0"/>
                                          </p:val>
                                        </p:tav>
                                        <p:tav tm="100000">
                                          <p:val>
                                            <p:strVal val="#ppt_h"/>
                                          </p:val>
                                        </p:tav>
                                      </p:tavLst>
                                    </p:anim>
                                    <p:animEffect transition="in" filter="fade">
                                      <p:cBhvr>
                                        <p:cTn id="44" dur="750"/>
                                        <p:tgtEl>
                                          <p:spTgt spid="41"/>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750" fill="hold"/>
                                        <p:tgtEl>
                                          <p:spTgt spid="16"/>
                                        </p:tgtEl>
                                        <p:attrNameLst>
                                          <p:attrName>ppt_w</p:attrName>
                                        </p:attrNameLst>
                                      </p:cBhvr>
                                      <p:tavLst>
                                        <p:tav tm="0">
                                          <p:val>
                                            <p:fltVal val="0"/>
                                          </p:val>
                                        </p:tav>
                                        <p:tav tm="100000">
                                          <p:val>
                                            <p:strVal val="#ppt_w"/>
                                          </p:val>
                                        </p:tav>
                                      </p:tavLst>
                                    </p:anim>
                                    <p:anim calcmode="lin" valueType="num">
                                      <p:cBhvr>
                                        <p:cTn id="50" dur="750" fill="hold"/>
                                        <p:tgtEl>
                                          <p:spTgt spid="16"/>
                                        </p:tgtEl>
                                        <p:attrNameLst>
                                          <p:attrName>ppt_h</p:attrName>
                                        </p:attrNameLst>
                                      </p:cBhvr>
                                      <p:tavLst>
                                        <p:tav tm="0">
                                          <p:val>
                                            <p:fltVal val="0"/>
                                          </p:val>
                                        </p:tav>
                                        <p:tav tm="100000">
                                          <p:val>
                                            <p:strVal val="#ppt_h"/>
                                          </p:val>
                                        </p:tav>
                                      </p:tavLst>
                                    </p:anim>
                                    <p:animEffect transition="in" filter="fade">
                                      <p:cBhvr>
                                        <p:cTn id="51"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7" grpId="0" animBg="1"/>
      <p:bldP spid="38" grpId="0" animBg="1"/>
      <p:bldP spid="39" grpId="0" animBg="1"/>
      <p:bldP spid="40" grpId="0" animBg="1"/>
      <p:bldP spid="4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698" y="404664"/>
            <a:ext cx="8229600" cy="1282154"/>
          </a:xfrm>
        </p:spPr>
        <p:txBody>
          <a:bodyPr>
            <a:normAutofit/>
          </a:bodyPr>
          <a:lstStyle/>
          <a:p>
            <a:pPr>
              <a:lnSpc>
                <a:spcPct val="80000"/>
              </a:lnSpc>
            </a:pPr>
            <a:r>
              <a:rPr lang="ru-RU" sz="3200" b="1" dirty="0" smtClean="0">
                <a:solidFill>
                  <a:srgbClr val="FFFF00"/>
                </a:solidFill>
                <a:latin typeface="Arial" pitchFamily="34" charset="0"/>
                <a:cs typeface="Arial" pitchFamily="34" charset="0"/>
              </a:rPr>
              <a:t>5. </a:t>
            </a:r>
            <a:r>
              <a:rPr lang="ru-RU" sz="3200" b="1" dirty="0">
                <a:solidFill>
                  <a:srgbClr val="FFFF00"/>
                </a:solidFill>
                <a:latin typeface="Arial" pitchFamily="34" charset="0"/>
                <a:cs typeface="Arial" pitchFamily="34" charset="0"/>
              </a:rPr>
              <a:t>Представление числа </a:t>
            </a:r>
            <a:r>
              <a:rPr lang="ru-RU" sz="3200" b="1" dirty="0" smtClean="0">
                <a:solidFill>
                  <a:srgbClr val="FFFF00"/>
                </a:solidFill>
                <a:latin typeface="Arial" pitchFamily="34" charset="0"/>
                <a:cs typeface="Arial" pitchFamily="34" charset="0"/>
              </a:rPr>
              <a:t/>
            </a:r>
            <a:br>
              <a:rPr lang="ru-RU" sz="3200" b="1" dirty="0" smtClean="0">
                <a:solidFill>
                  <a:srgbClr val="FFFF00"/>
                </a:solidFill>
                <a:latin typeface="Arial" pitchFamily="34" charset="0"/>
                <a:cs typeface="Arial" pitchFamily="34" charset="0"/>
              </a:rPr>
            </a:br>
            <a:r>
              <a:rPr lang="ru-RU" sz="3200" b="1" dirty="0" smtClean="0">
                <a:solidFill>
                  <a:srgbClr val="FFFF00"/>
                </a:solidFill>
                <a:latin typeface="Arial" pitchFamily="34" charset="0"/>
                <a:cs typeface="Arial" pitchFamily="34" charset="0"/>
              </a:rPr>
              <a:t>через </a:t>
            </a:r>
            <a:r>
              <a:rPr lang="ru-RU" sz="3200" b="1" dirty="0">
                <a:solidFill>
                  <a:srgbClr val="FFFF00"/>
                </a:solidFill>
                <a:latin typeface="Arial" pitchFamily="34" charset="0"/>
                <a:cs typeface="Arial" pitchFamily="34" charset="0"/>
              </a:rPr>
              <a:t>его разряды</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513670" y="1556791"/>
            <a:ext cx="8117656" cy="1200329"/>
          </a:xfrm>
          <a:prstGeom prst="rect">
            <a:avLst/>
          </a:prstGeom>
        </p:spPr>
        <p:txBody>
          <a:bodyPr wrap="square">
            <a:spAutoFit/>
          </a:bodyPr>
          <a:lstStyle/>
          <a:p>
            <a:pPr>
              <a:spcAft>
                <a:spcPts val="600"/>
              </a:spcAft>
            </a:pPr>
            <a:r>
              <a:rPr lang="ru-RU" sz="2400" dirty="0">
                <a:solidFill>
                  <a:schemeClr val="bg1"/>
                </a:solidFill>
                <a:latin typeface="Arial" pitchFamily="34" charset="0"/>
                <a:cs typeface="Arial" pitchFamily="34" charset="0"/>
              </a:rPr>
              <a:t>Если число </a:t>
            </a:r>
            <a:r>
              <a:rPr lang="en-US" sz="3600" b="1" i="1" dirty="0" smtClean="0">
                <a:solidFill>
                  <a:srgbClr val="FFFF00"/>
                </a:solidFill>
                <a:latin typeface="Arial" pitchFamily="34" charset="0"/>
                <a:cs typeface="Arial" pitchFamily="34" charset="0"/>
              </a:rPr>
              <a:t>m</a:t>
            </a:r>
            <a:r>
              <a:rPr lang="ru-RU" sz="2400" dirty="0" smtClean="0">
                <a:solidFill>
                  <a:schemeClr val="bg1"/>
                </a:solidFill>
                <a:latin typeface="Arial" pitchFamily="34" charset="0"/>
                <a:cs typeface="Arial" pitchFamily="34" charset="0"/>
              </a:rPr>
              <a:t> состоит </a:t>
            </a:r>
            <a:r>
              <a:rPr lang="ru-RU" sz="2400" dirty="0">
                <a:solidFill>
                  <a:schemeClr val="bg1"/>
                </a:solidFill>
                <a:latin typeface="Arial" pitchFamily="34" charset="0"/>
                <a:cs typeface="Arial" pitchFamily="34" charset="0"/>
              </a:rPr>
              <a:t>из цифр </a:t>
            </a:r>
            <a:r>
              <a:rPr lang="ru-RU" sz="3600" b="1" i="1" dirty="0">
                <a:solidFill>
                  <a:srgbClr val="FFFF00"/>
                </a:solidFill>
                <a:latin typeface="Arial" pitchFamily="34" charset="0"/>
                <a:cs typeface="Arial" pitchFamily="34" charset="0"/>
              </a:rPr>
              <a:t>а</a:t>
            </a:r>
            <a:r>
              <a:rPr lang="ru-RU" sz="2400" dirty="0">
                <a:solidFill>
                  <a:schemeClr val="bg1"/>
                </a:solidFill>
                <a:latin typeface="Arial" pitchFamily="34" charset="0"/>
                <a:cs typeface="Arial" pitchFamily="34" charset="0"/>
              </a:rPr>
              <a:t> и </a:t>
            </a:r>
            <a:r>
              <a:rPr lang="ru-RU" sz="3600" b="1" i="1" dirty="0">
                <a:solidFill>
                  <a:srgbClr val="FFFF00"/>
                </a:solidFill>
                <a:latin typeface="Arial" pitchFamily="34" charset="0"/>
                <a:cs typeface="Arial" pitchFamily="34" charset="0"/>
              </a:rPr>
              <a:t>b</a:t>
            </a:r>
            <a:r>
              <a:rPr lang="ru-RU" sz="2400" dirty="0">
                <a:solidFill>
                  <a:schemeClr val="bg1"/>
                </a:solidFill>
                <a:latin typeface="Arial" pitchFamily="34" charset="0"/>
                <a:cs typeface="Arial" pitchFamily="34" charset="0"/>
              </a:rPr>
              <a:t>, то оно записывается </a:t>
            </a:r>
            <a:r>
              <a:rPr lang="ru-RU" sz="2400" dirty="0" smtClean="0">
                <a:solidFill>
                  <a:schemeClr val="bg1"/>
                </a:solidFill>
                <a:latin typeface="Arial" pitchFamily="34" charset="0"/>
                <a:cs typeface="Arial" pitchFamily="34" charset="0"/>
              </a:rPr>
              <a:t> </a:t>
            </a:r>
            <a:r>
              <a:rPr lang="en-US" sz="3600" b="1" i="1" dirty="0" smtClean="0">
                <a:solidFill>
                  <a:srgbClr val="FFFF00"/>
                </a:solidFill>
                <a:latin typeface="Arial" pitchFamily="34" charset="0"/>
                <a:cs typeface="Arial" pitchFamily="34" charset="0"/>
              </a:rPr>
              <a:t>m </a:t>
            </a:r>
            <a:r>
              <a:rPr lang="ru-RU" sz="3600" b="1" i="1" dirty="0" smtClean="0">
                <a:solidFill>
                  <a:srgbClr val="FFFF00"/>
                </a:solidFill>
                <a:latin typeface="Arial" pitchFamily="34" charset="0"/>
                <a:cs typeface="Arial" pitchFamily="34" charset="0"/>
              </a:rPr>
              <a:t>= 10а </a:t>
            </a:r>
            <a:r>
              <a:rPr lang="ru-RU" sz="3600" b="1" i="1" dirty="0">
                <a:solidFill>
                  <a:srgbClr val="FFFF00"/>
                </a:solidFill>
                <a:latin typeface="Arial" pitchFamily="34" charset="0"/>
                <a:cs typeface="Arial" pitchFamily="34" charset="0"/>
              </a:rPr>
              <a:t>+ b</a:t>
            </a:r>
            <a:r>
              <a:rPr lang="ru-RU" sz="2400" dirty="0">
                <a:solidFill>
                  <a:schemeClr val="bg1"/>
                </a:solidFill>
                <a:latin typeface="Arial" pitchFamily="34" charset="0"/>
                <a:cs typeface="Arial" pitchFamily="34" charset="0"/>
              </a:rPr>
              <a:t>.</a:t>
            </a:r>
          </a:p>
        </p:txBody>
      </p:sp>
      <p:sp>
        <p:nvSpPr>
          <p:cNvPr id="8" name="Прямоугольник 7"/>
          <p:cNvSpPr/>
          <p:nvPr/>
        </p:nvSpPr>
        <p:spPr>
          <a:xfrm>
            <a:off x="513670" y="2857167"/>
            <a:ext cx="8117656" cy="1200329"/>
          </a:xfrm>
          <a:prstGeom prst="rect">
            <a:avLst/>
          </a:prstGeom>
        </p:spPr>
        <p:txBody>
          <a:bodyPr wrap="square">
            <a:spAutoFit/>
          </a:bodyPr>
          <a:lstStyle/>
          <a:p>
            <a:pPr>
              <a:spcAft>
                <a:spcPts val="600"/>
              </a:spcAft>
            </a:pPr>
            <a:r>
              <a:rPr lang="ru-RU" sz="2400" dirty="0">
                <a:solidFill>
                  <a:schemeClr val="bg1"/>
                </a:solidFill>
                <a:latin typeface="Arial" pitchFamily="34" charset="0"/>
                <a:cs typeface="Arial" pitchFamily="34" charset="0"/>
              </a:rPr>
              <a:t>Если число </a:t>
            </a:r>
            <a:r>
              <a:rPr lang="en-US" sz="3600" b="1" i="1" dirty="0" smtClean="0">
                <a:solidFill>
                  <a:srgbClr val="FFFF00"/>
                </a:solidFill>
                <a:latin typeface="Arial" pitchFamily="34" charset="0"/>
                <a:cs typeface="Arial" pitchFamily="34" charset="0"/>
              </a:rPr>
              <a:t>m</a:t>
            </a:r>
            <a:r>
              <a:rPr lang="ru-RU" sz="2400" dirty="0" smtClean="0">
                <a:solidFill>
                  <a:schemeClr val="bg1"/>
                </a:solidFill>
                <a:latin typeface="Arial" pitchFamily="34" charset="0"/>
                <a:cs typeface="Arial" pitchFamily="34" charset="0"/>
              </a:rPr>
              <a:t> состоит </a:t>
            </a:r>
            <a:r>
              <a:rPr lang="ru-RU" sz="2400" dirty="0">
                <a:solidFill>
                  <a:schemeClr val="bg1"/>
                </a:solidFill>
                <a:latin typeface="Arial" pitchFamily="34" charset="0"/>
                <a:cs typeface="Arial" pitchFamily="34" charset="0"/>
              </a:rPr>
              <a:t>из цифр </a:t>
            </a:r>
            <a:r>
              <a:rPr lang="ru-RU" sz="3600" b="1" i="1" dirty="0" smtClean="0">
                <a:solidFill>
                  <a:srgbClr val="FFFF00"/>
                </a:solidFill>
                <a:latin typeface="Arial" pitchFamily="34" charset="0"/>
                <a:cs typeface="Arial" pitchFamily="34" charset="0"/>
              </a:rPr>
              <a:t>а</a:t>
            </a:r>
            <a:r>
              <a:rPr lang="ru-RU" sz="2400" dirty="0">
                <a:solidFill>
                  <a:schemeClr val="bg1"/>
                </a:solidFill>
                <a:latin typeface="Arial" pitchFamily="34" charset="0"/>
                <a:cs typeface="Arial" pitchFamily="34" charset="0"/>
              </a:rPr>
              <a:t>,</a:t>
            </a:r>
            <a:r>
              <a:rPr lang="ru-RU" sz="2400" dirty="0" smtClean="0">
                <a:solidFill>
                  <a:schemeClr val="bg1"/>
                </a:solidFill>
                <a:latin typeface="Arial" pitchFamily="34" charset="0"/>
                <a:cs typeface="Arial" pitchFamily="34" charset="0"/>
              </a:rPr>
              <a:t> </a:t>
            </a:r>
            <a:r>
              <a:rPr lang="ru-RU" sz="3600" b="1" i="1" dirty="0" smtClean="0">
                <a:solidFill>
                  <a:srgbClr val="FFFF00"/>
                </a:solidFill>
                <a:latin typeface="Arial" pitchFamily="34" charset="0"/>
                <a:cs typeface="Arial" pitchFamily="34" charset="0"/>
              </a:rPr>
              <a:t>b </a:t>
            </a:r>
            <a:r>
              <a:rPr lang="ru-RU" sz="2400" dirty="0" smtClean="0">
                <a:solidFill>
                  <a:schemeClr val="bg1"/>
                </a:solidFill>
                <a:latin typeface="Arial" pitchFamily="34" charset="0"/>
                <a:cs typeface="Arial" pitchFamily="34" charset="0"/>
              </a:rPr>
              <a:t>и </a:t>
            </a:r>
            <a:r>
              <a:rPr lang="ru-RU" sz="3600" b="1" i="1" dirty="0">
                <a:solidFill>
                  <a:srgbClr val="FFFF00"/>
                </a:solidFill>
                <a:latin typeface="Arial" pitchFamily="34" charset="0"/>
                <a:cs typeface="Arial" pitchFamily="34" charset="0"/>
              </a:rPr>
              <a:t>с</a:t>
            </a:r>
            <a:r>
              <a:rPr lang="ru-RU" sz="2400" dirty="0" smtClean="0">
                <a:solidFill>
                  <a:schemeClr val="bg1"/>
                </a:solidFill>
                <a:latin typeface="Arial" pitchFamily="34" charset="0"/>
                <a:cs typeface="Arial" pitchFamily="34" charset="0"/>
              </a:rPr>
              <a:t>, </a:t>
            </a:r>
            <a:r>
              <a:rPr lang="ru-RU" sz="2400" dirty="0">
                <a:solidFill>
                  <a:schemeClr val="bg1"/>
                </a:solidFill>
                <a:latin typeface="Arial" pitchFamily="34" charset="0"/>
                <a:cs typeface="Arial" pitchFamily="34" charset="0"/>
              </a:rPr>
              <a:t>то оно записывается </a:t>
            </a:r>
            <a:r>
              <a:rPr lang="ru-RU" sz="2400" dirty="0" smtClean="0">
                <a:solidFill>
                  <a:schemeClr val="bg1"/>
                </a:solidFill>
                <a:latin typeface="Arial" pitchFamily="34" charset="0"/>
                <a:cs typeface="Arial" pitchFamily="34" charset="0"/>
              </a:rPr>
              <a:t> </a:t>
            </a:r>
            <a:r>
              <a:rPr lang="en-US" sz="3600" b="1" i="1" dirty="0" smtClean="0">
                <a:solidFill>
                  <a:srgbClr val="FFFF00"/>
                </a:solidFill>
                <a:latin typeface="Arial" pitchFamily="34" charset="0"/>
                <a:cs typeface="Arial" pitchFamily="34" charset="0"/>
              </a:rPr>
              <a:t>m </a:t>
            </a:r>
            <a:r>
              <a:rPr lang="ru-RU" sz="3600" b="1" i="1" dirty="0" smtClean="0">
                <a:solidFill>
                  <a:srgbClr val="FFFF00"/>
                </a:solidFill>
                <a:latin typeface="Arial" pitchFamily="34" charset="0"/>
                <a:cs typeface="Arial" pitchFamily="34" charset="0"/>
              </a:rPr>
              <a:t>= 100а </a:t>
            </a:r>
            <a:r>
              <a:rPr lang="ru-RU" sz="3600" b="1" i="1" dirty="0">
                <a:solidFill>
                  <a:srgbClr val="FFFF00"/>
                </a:solidFill>
                <a:latin typeface="Arial" pitchFamily="34" charset="0"/>
                <a:cs typeface="Arial" pitchFamily="34" charset="0"/>
              </a:rPr>
              <a:t>+ </a:t>
            </a:r>
            <a:r>
              <a:rPr lang="ru-RU" sz="3600" b="1" i="1" dirty="0" smtClean="0">
                <a:solidFill>
                  <a:srgbClr val="FFFF00"/>
                </a:solidFill>
                <a:latin typeface="Arial" pitchFamily="34" charset="0"/>
                <a:cs typeface="Arial" pitchFamily="34" charset="0"/>
              </a:rPr>
              <a:t>10b </a:t>
            </a:r>
            <a:r>
              <a:rPr lang="ru-RU" sz="3600" b="1" i="1" dirty="0">
                <a:solidFill>
                  <a:srgbClr val="FFFF00"/>
                </a:solidFill>
                <a:latin typeface="Arial" pitchFamily="34" charset="0"/>
                <a:cs typeface="Arial" pitchFamily="34" charset="0"/>
              </a:rPr>
              <a:t>+ с</a:t>
            </a:r>
            <a:r>
              <a:rPr lang="ru-RU" sz="2400" dirty="0" smtClean="0">
                <a:solidFill>
                  <a:schemeClr val="bg1"/>
                </a:solidFill>
                <a:latin typeface="Arial" pitchFamily="34" charset="0"/>
                <a:cs typeface="Arial" pitchFamily="34" charset="0"/>
              </a:rPr>
              <a:t>.</a:t>
            </a:r>
            <a:endParaRPr lang="ru-RU" sz="2400" dirty="0">
              <a:solidFill>
                <a:schemeClr val="bg1"/>
              </a:solidFill>
              <a:latin typeface="Arial" pitchFamily="34" charset="0"/>
              <a:cs typeface="Arial" pitchFamily="34" charset="0"/>
            </a:endParaRPr>
          </a:p>
        </p:txBody>
      </p:sp>
      <p:sp>
        <p:nvSpPr>
          <p:cNvPr id="7" name="Прямоугольник 6"/>
          <p:cNvSpPr/>
          <p:nvPr/>
        </p:nvSpPr>
        <p:spPr>
          <a:xfrm>
            <a:off x="591312" y="4382718"/>
            <a:ext cx="6949753" cy="1354217"/>
          </a:xfrm>
          <a:prstGeom prst="rect">
            <a:avLst/>
          </a:prstGeom>
        </p:spPr>
        <p:txBody>
          <a:bodyPr wrap="square">
            <a:spAutoFit/>
          </a:bodyPr>
          <a:lstStyle/>
          <a:p>
            <a:pPr>
              <a:spcAft>
                <a:spcPts val="600"/>
              </a:spcAft>
            </a:pPr>
            <a:r>
              <a:rPr lang="ru-RU" sz="2400" i="1" dirty="0" smtClean="0">
                <a:solidFill>
                  <a:srgbClr val="FFFF00"/>
                </a:solidFill>
                <a:latin typeface="Arial" pitchFamily="34" charset="0"/>
                <a:cs typeface="Arial" pitchFamily="34" charset="0"/>
              </a:rPr>
              <a:t>Например:</a:t>
            </a:r>
          </a:p>
          <a:p>
            <a:pPr>
              <a:spcAft>
                <a:spcPts val="600"/>
              </a:spcAft>
            </a:pPr>
            <a:r>
              <a:rPr lang="ru-RU" sz="2400" dirty="0" smtClean="0">
                <a:solidFill>
                  <a:schemeClr val="bg1"/>
                </a:solidFill>
                <a:latin typeface="Arial" pitchFamily="34" charset="0"/>
                <a:cs typeface="Arial" pitchFamily="34" charset="0"/>
              </a:rPr>
              <a:t>28 = </a:t>
            </a:r>
            <a:r>
              <a:rPr lang="ru-RU" sz="2400" dirty="0" smtClean="0">
                <a:solidFill>
                  <a:schemeClr val="bg1"/>
                </a:solidFill>
                <a:latin typeface="Arial" pitchFamily="34" charset="0"/>
                <a:cs typeface="Arial" pitchFamily="34" charset="0"/>
                <a:sym typeface="Symbol"/>
              </a:rPr>
              <a:t>10 ·</a:t>
            </a:r>
            <a:r>
              <a:rPr lang="ru-RU" sz="2400" dirty="0" smtClean="0">
                <a:solidFill>
                  <a:schemeClr val="bg1"/>
                </a:solidFill>
                <a:latin typeface="Arial" pitchFamily="34" charset="0"/>
                <a:cs typeface="Arial" pitchFamily="34" charset="0"/>
              </a:rPr>
              <a:t> </a:t>
            </a:r>
            <a:r>
              <a:rPr lang="ru-RU" sz="2400" dirty="0" smtClean="0">
                <a:solidFill>
                  <a:schemeClr val="bg1"/>
                </a:solidFill>
                <a:latin typeface="Arial" pitchFamily="34" charset="0"/>
                <a:cs typeface="Arial" pitchFamily="34" charset="0"/>
                <a:sym typeface="Symbol"/>
              </a:rPr>
              <a:t>2 + 8,</a:t>
            </a:r>
          </a:p>
          <a:p>
            <a:pPr>
              <a:spcAft>
                <a:spcPts val="600"/>
              </a:spcAft>
            </a:pPr>
            <a:r>
              <a:rPr lang="ru-RU" sz="2400" dirty="0" smtClean="0">
                <a:solidFill>
                  <a:schemeClr val="bg1"/>
                </a:solidFill>
                <a:latin typeface="Arial" pitchFamily="34" charset="0"/>
                <a:cs typeface="Arial" pitchFamily="34" charset="0"/>
                <a:sym typeface="Symbol"/>
              </a:rPr>
              <a:t>571 = 100 </a:t>
            </a:r>
            <a:r>
              <a:rPr lang="ru-RU" sz="2400" dirty="0">
                <a:solidFill>
                  <a:schemeClr val="bg1"/>
                </a:solidFill>
                <a:latin typeface="Arial" pitchFamily="34" charset="0"/>
                <a:cs typeface="Arial" pitchFamily="34" charset="0"/>
                <a:sym typeface="Symbol"/>
              </a:rPr>
              <a:t>·</a:t>
            </a:r>
            <a:r>
              <a:rPr lang="ru-RU" sz="2400" dirty="0" smtClean="0">
                <a:solidFill>
                  <a:schemeClr val="bg1"/>
                </a:solidFill>
                <a:latin typeface="Arial" pitchFamily="34" charset="0"/>
                <a:cs typeface="Arial" pitchFamily="34" charset="0"/>
                <a:sym typeface="Symbol"/>
              </a:rPr>
              <a:t> 5 + 10 · 7 + 2.</a:t>
            </a:r>
            <a:endParaRPr lang="ru-RU"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3709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698" y="404664"/>
            <a:ext cx="8229600" cy="1282154"/>
          </a:xfrm>
        </p:spPr>
        <p:txBody>
          <a:bodyPr>
            <a:normAutofit/>
          </a:bodyPr>
          <a:lstStyle/>
          <a:p>
            <a:pPr>
              <a:lnSpc>
                <a:spcPct val="80000"/>
              </a:lnSpc>
            </a:pPr>
            <a:r>
              <a:rPr lang="ru-RU" sz="3200" b="1" dirty="0" smtClean="0">
                <a:solidFill>
                  <a:srgbClr val="FFFF00"/>
                </a:solidFill>
                <a:latin typeface="Arial" pitchFamily="34" charset="0"/>
                <a:cs typeface="Arial" pitchFamily="34" charset="0"/>
              </a:rPr>
              <a:t>6. </a:t>
            </a:r>
            <a:r>
              <a:rPr lang="ru-RU" sz="3200" b="1" dirty="0">
                <a:solidFill>
                  <a:srgbClr val="FFFF00"/>
                </a:solidFill>
                <a:latin typeface="Arial" pitchFamily="34" charset="0"/>
                <a:cs typeface="Arial" pitchFamily="34" charset="0"/>
              </a:rPr>
              <a:t>Признаки делимости </a:t>
            </a:r>
            <a:r>
              <a:rPr lang="ru-RU" sz="3200" b="1" dirty="0" smtClean="0">
                <a:solidFill>
                  <a:srgbClr val="FFFF00"/>
                </a:solidFill>
                <a:latin typeface="Arial" pitchFamily="34" charset="0"/>
                <a:cs typeface="Arial" pitchFamily="34" charset="0"/>
              </a:rPr>
              <a:t/>
            </a:r>
            <a:br>
              <a:rPr lang="ru-RU" sz="3200" b="1" dirty="0" smtClean="0">
                <a:solidFill>
                  <a:srgbClr val="FFFF00"/>
                </a:solidFill>
                <a:latin typeface="Arial" pitchFamily="34" charset="0"/>
                <a:cs typeface="Arial" pitchFamily="34" charset="0"/>
              </a:rPr>
            </a:br>
            <a:r>
              <a:rPr lang="ru-RU" sz="3200" b="1" dirty="0" smtClean="0">
                <a:solidFill>
                  <a:srgbClr val="FFFF00"/>
                </a:solidFill>
                <a:latin typeface="Arial" pitchFamily="34" charset="0"/>
                <a:cs typeface="Arial" pitchFamily="34" charset="0"/>
              </a:rPr>
              <a:t>суммы </a:t>
            </a:r>
            <a:r>
              <a:rPr lang="ru-RU" sz="3200" b="1" dirty="0">
                <a:solidFill>
                  <a:srgbClr val="FFFF00"/>
                </a:solidFill>
                <a:latin typeface="Arial" pitchFamily="34" charset="0"/>
                <a:cs typeface="Arial" pitchFamily="34" charset="0"/>
              </a:rPr>
              <a:t>и произведения</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513670" y="1556791"/>
            <a:ext cx="8117656" cy="830997"/>
          </a:xfrm>
          <a:prstGeom prst="rect">
            <a:avLst/>
          </a:prstGeom>
        </p:spPr>
        <p:txBody>
          <a:bodyPr wrap="square">
            <a:spAutoFit/>
          </a:bodyPr>
          <a:lstStyle/>
          <a:p>
            <a:r>
              <a:rPr lang="ru-RU" sz="2400" dirty="0">
                <a:solidFill>
                  <a:schemeClr val="bg1"/>
                </a:solidFill>
                <a:latin typeface="Arial" pitchFamily="34" charset="0"/>
                <a:cs typeface="Arial" pitchFamily="34" charset="0"/>
              </a:rPr>
              <a:t>1. Если каждое слагаемое суммы делится на </a:t>
            </a:r>
            <a:r>
              <a:rPr lang="ru-RU" sz="2400" dirty="0" smtClean="0">
                <a:solidFill>
                  <a:schemeClr val="bg1"/>
                </a:solidFill>
                <a:latin typeface="Arial" pitchFamily="34" charset="0"/>
                <a:cs typeface="Arial" pitchFamily="34" charset="0"/>
              </a:rPr>
              <a:t>данное число</a:t>
            </a:r>
            <a:r>
              <a:rPr lang="ru-RU" sz="2400" dirty="0">
                <a:solidFill>
                  <a:schemeClr val="bg1"/>
                </a:solidFill>
                <a:latin typeface="Arial" pitchFamily="34" charset="0"/>
                <a:cs typeface="Arial" pitchFamily="34" charset="0"/>
              </a:rPr>
              <a:t>, то и вся сумма делится на это </a:t>
            </a:r>
            <a:r>
              <a:rPr lang="ru-RU" sz="2400" dirty="0" smtClean="0">
                <a:solidFill>
                  <a:schemeClr val="bg1"/>
                </a:solidFill>
                <a:latin typeface="Arial" pitchFamily="34" charset="0"/>
                <a:cs typeface="Arial" pitchFamily="34" charset="0"/>
              </a:rPr>
              <a:t>число:</a:t>
            </a:r>
            <a:endParaRPr lang="ru-RU" sz="2400" dirty="0">
              <a:solidFill>
                <a:schemeClr val="bg1"/>
              </a:solidFill>
              <a:latin typeface="Arial" pitchFamily="34" charset="0"/>
              <a:cs typeface="Arial" pitchFamily="34" charset="0"/>
            </a:endParaRPr>
          </a:p>
        </p:txBody>
      </p:sp>
      <p:sp>
        <p:nvSpPr>
          <p:cNvPr id="7" name="Прямоугольник 6"/>
          <p:cNvSpPr/>
          <p:nvPr/>
        </p:nvSpPr>
        <p:spPr>
          <a:xfrm>
            <a:off x="570172" y="3844059"/>
            <a:ext cx="8117656" cy="800219"/>
          </a:xfrm>
          <a:prstGeom prst="rect">
            <a:avLst/>
          </a:prstGeom>
        </p:spPr>
        <p:txBody>
          <a:bodyPr wrap="square">
            <a:spAutoFit/>
          </a:bodyPr>
          <a:lstStyle/>
          <a:p>
            <a:r>
              <a:rPr lang="ru-RU" sz="2300" dirty="0">
                <a:solidFill>
                  <a:schemeClr val="bg1"/>
                </a:solidFill>
                <a:latin typeface="Arial" pitchFamily="34" charset="0"/>
                <a:cs typeface="Arial" pitchFamily="34" charset="0"/>
              </a:rPr>
              <a:t>2. Если хотя бы один из множителей делится на данное число, то произведение чисел делится на это </a:t>
            </a:r>
            <a:r>
              <a:rPr lang="ru-RU" sz="2300" dirty="0" smtClean="0">
                <a:solidFill>
                  <a:schemeClr val="bg1"/>
                </a:solidFill>
                <a:latin typeface="Arial" pitchFamily="34" charset="0"/>
                <a:cs typeface="Arial" pitchFamily="34" charset="0"/>
              </a:rPr>
              <a:t>число:</a:t>
            </a:r>
          </a:p>
        </p:txBody>
      </p:sp>
      <p:sp>
        <p:nvSpPr>
          <p:cNvPr id="8" name="Прямоугольник 7"/>
          <p:cNvSpPr/>
          <p:nvPr/>
        </p:nvSpPr>
        <p:spPr>
          <a:xfrm>
            <a:off x="564537" y="3014357"/>
            <a:ext cx="6949753" cy="757130"/>
          </a:xfrm>
          <a:prstGeom prst="rect">
            <a:avLst/>
          </a:prstGeom>
        </p:spPr>
        <p:txBody>
          <a:bodyPr wrap="square">
            <a:spAutoFit/>
          </a:bodyPr>
          <a:lstStyle/>
          <a:p>
            <a:r>
              <a:rPr lang="ru-RU" sz="2400" i="1" dirty="0" smtClean="0">
                <a:solidFill>
                  <a:srgbClr val="FFFF00"/>
                </a:solidFill>
                <a:latin typeface="Arial" pitchFamily="34" charset="0"/>
                <a:cs typeface="Arial" pitchFamily="34" charset="0"/>
              </a:rPr>
              <a:t>Например:</a:t>
            </a:r>
            <a:r>
              <a:rPr lang="ru-RU" sz="2400" dirty="0" smtClean="0">
                <a:solidFill>
                  <a:schemeClr val="bg1"/>
                </a:solidFill>
                <a:latin typeface="Arial" pitchFamily="34" charset="0"/>
                <a:cs typeface="Arial" pitchFamily="34" charset="0"/>
              </a:rPr>
              <a:t> 12 : 6 и 36 : 6 </a:t>
            </a:r>
            <a:r>
              <a:rPr lang="ru-RU" sz="2400" dirty="0" smtClean="0">
                <a:solidFill>
                  <a:schemeClr val="bg1"/>
                </a:solidFill>
                <a:latin typeface="Arial" pitchFamily="34" charset="0"/>
                <a:cs typeface="Arial" pitchFamily="34" charset="0"/>
                <a:sym typeface="Symbol"/>
              </a:rPr>
              <a:t> (12+36) : 6.</a:t>
            </a:r>
            <a:r>
              <a:rPr lang="ru-RU" sz="2400" dirty="0" smtClean="0">
                <a:solidFill>
                  <a:schemeClr val="bg1"/>
                </a:solidFill>
                <a:latin typeface="Arial" pitchFamily="34" charset="0"/>
                <a:cs typeface="Arial" pitchFamily="34" charset="0"/>
              </a:rPr>
              <a:t> </a:t>
            </a:r>
            <a:endParaRPr lang="ru-RU" sz="2400" dirty="0" smtClean="0">
              <a:solidFill>
                <a:schemeClr val="bg1"/>
              </a:solidFill>
              <a:latin typeface="Arial" pitchFamily="34" charset="0"/>
              <a:cs typeface="Arial" pitchFamily="34" charset="0"/>
              <a:sym typeface="Symbol"/>
            </a:endParaRPr>
          </a:p>
          <a:p>
            <a:pPr>
              <a:lnSpc>
                <a:spcPct val="80000"/>
              </a:lnSpc>
            </a:pPr>
            <a:r>
              <a:rPr lang="ru-RU" sz="2400" dirty="0" smtClean="0">
                <a:solidFill>
                  <a:schemeClr val="bg1"/>
                </a:solidFill>
                <a:latin typeface="Arial" pitchFamily="34" charset="0"/>
                <a:cs typeface="Arial" pitchFamily="34" charset="0"/>
                <a:sym typeface="Symbol"/>
              </a:rPr>
              <a:t>                                                    </a:t>
            </a:r>
          </a:p>
        </p:txBody>
      </p:sp>
      <p:sp>
        <p:nvSpPr>
          <p:cNvPr id="9" name="Прямоугольник 8"/>
          <p:cNvSpPr/>
          <p:nvPr/>
        </p:nvSpPr>
        <p:spPr>
          <a:xfrm>
            <a:off x="609502" y="5227304"/>
            <a:ext cx="6949753" cy="830997"/>
          </a:xfrm>
          <a:prstGeom prst="rect">
            <a:avLst/>
          </a:prstGeom>
        </p:spPr>
        <p:txBody>
          <a:bodyPr wrap="square">
            <a:spAutoFit/>
          </a:bodyPr>
          <a:lstStyle/>
          <a:p>
            <a:r>
              <a:rPr lang="ru-RU" sz="2400" i="1" dirty="0" smtClean="0">
                <a:solidFill>
                  <a:srgbClr val="FFFF00"/>
                </a:solidFill>
                <a:latin typeface="Arial" pitchFamily="34" charset="0"/>
                <a:cs typeface="Arial" pitchFamily="34" charset="0"/>
              </a:rPr>
              <a:t>Например:</a:t>
            </a:r>
            <a:r>
              <a:rPr lang="ru-RU" sz="2400" dirty="0" smtClean="0">
                <a:solidFill>
                  <a:schemeClr val="bg1"/>
                </a:solidFill>
                <a:latin typeface="Arial" pitchFamily="34" charset="0"/>
                <a:cs typeface="Arial" pitchFamily="34" charset="0"/>
              </a:rPr>
              <a:t> 12 : 6 </a:t>
            </a:r>
            <a:r>
              <a:rPr lang="ru-RU" sz="2400" dirty="0">
                <a:solidFill>
                  <a:schemeClr val="bg1"/>
                </a:solidFill>
                <a:latin typeface="Arial" pitchFamily="34" charset="0"/>
                <a:cs typeface="Arial" pitchFamily="34" charset="0"/>
                <a:sym typeface="Symbol"/>
              </a:rPr>
              <a:t> (</a:t>
            </a:r>
            <a:r>
              <a:rPr lang="ru-RU" sz="2400" dirty="0" smtClean="0">
                <a:solidFill>
                  <a:schemeClr val="bg1"/>
                </a:solidFill>
                <a:latin typeface="Arial" pitchFamily="34" charset="0"/>
                <a:cs typeface="Arial" pitchFamily="34" charset="0"/>
                <a:sym typeface="Symbol"/>
              </a:rPr>
              <a:t>12 · 7) </a:t>
            </a:r>
            <a:r>
              <a:rPr lang="ru-RU" sz="2400" dirty="0">
                <a:solidFill>
                  <a:schemeClr val="bg1"/>
                </a:solidFill>
                <a:latin typeface="Arial" pitchFamily="34" charset="0"/>
                <a:cs typeface="Arial" pitchFamily="34" charset="0"/>
                <a:sym typeface="Symbol"/>
              </a:rPr>
              <a:t>: </a:t>
            </a:r>
            <a:r>
              <a:rPr lang="ru-RU" sz="2400" dirty="0" smtClean="0">
                <a:solidFill>
                  <a:schemeClr val="bg1"/>
                </a:solidFill>
                <a:latin typeface="Arial" pitchFamily="34" charset="0"/>
                <a:cs typeface="Arial" pitchFamily="34" charset="0"/>
                <a:sym typeface="Symbol"/>
              </a:rPr>
              <a:t>6.</a:t>
            </a:r>
            <a:r>
              <a:rPr lang="ru-RU" sz="2400" dirty="0" smtClean="0">
                <a:solidFill>
                  <a:schemeClr val="bg1"/>
                </a:solidFill>
                <a:latin typeface="Arial" pitchFamily="34" charset="0"/>
                <a:cs typeface="Arial" pitchFamily="34" charset="0"/>
              </a:rPr>
              <a:t> </a:t>
            </a:r>
            <a:endParaRPr lang="ru-RU" sz="2400" dirty="0">
              <a:solidFill>
                <a:schemeClr val="bg1"/>
              </a:solidFill>
              <a:latin typeface="Arial" pitchFamily="34" charset="0"/>
              <a:cs typeface="Arial" pitchFamily="34" charset="0"/>
              <a:sym typeface="Symbol"/>
            </a:endParaRPr>
          </a:p>
          <a:p>
            <a:r>
              <a:rPr lang="ru-RU" sz="2400" dirty="0" smtClean="0">
                <a:solidFill>
                  <a:schemeClr val="bg1"/>
                </a:solidFill>
                <a:latin typeface="Arial" pitchFamily="34" charset="0"/>
                <a:cs typeface="Arial" pitchFamily="34" charset="0"/>
              </a:rPr>
              <a:t>                                       </a:t>
            </a:r>
            <a:endParaRPr lang="ru-RU" sz="2400" dirty="0">
              <a:solidFill>
                <a:schemeClr val="bg1"/>
              </a:solidFill>
              <a:latin typeface="Arial" pitchFamily="34" charset="0"/>
              <a:cs typeface="Arial" pitchFamily="34" charset="0"/>
            </a:endParaRPr>
          </a:p>
        </p:txBody>
      </p:sp>
      <p:sp>
        <p:nvSpPr>
          <p:cNvPr id="3" name="Прямоугольник 2"/>
          <p:cNvSpPr/>
          <p:nvPr/>
        </p:nvSpPr>
        <p:spPr>
          <a:xfrm>
            <a:off x="594988" y="2266426"/>
            <a:ext cx="5358198" cy="615553"/>
          </a:xfrm>
          <a:prstGeom prst="rect">
            <a:avLst/>
          </a:prstGeom>
        </p:spPr>
        <p:txBody>
          <a:bodyPr wrap="none">
            <a:spAutoFit/>
          </a:bodyPr>
          <a:lstStyle/>
          <a:p>
            <a:pPr>
              <a:spcAft>
                <a:spcPts val="600"/>
              </a:spcAft>
            </a:pPr>
            <a:r>
              <a:rPr lang="en-US" sz="3400" b="1" i="1" dirty="0">
                <a:solidFill>
                  <a:srgbClr val="FFFF00"/>
                </a:solidFill>
                <a:latin typeface="Arial" pitchFamily="34" charset="0"/>
                <a:cs typeface="Arial" pitchFamily="34" charset="0"/>
              </a:rPr>
              <a:t>a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c </a:t>
            </a:r>
            <a:r>
              <a:rPr lang="ru-RU" sz="3400" b="1" dirty="0">
                <a:solidFill>
                  <a:srgbClr val="FFFF00"/>
                </a:solidFill>
                <a:latin typeface="Arial" pitchFamily="34" charset="0"/>
                <a:cs typeface="Arial" pitchFamily="34" charset="0"/>
              </a:rPr>
              <a:t>и</a:t>
            </a:r>
            <a:r>
              <a:rPr lang="ru-RU" sz="3400" b="1" i="1" dirty="0">
                <a:solidFill>
                  <a:srgbClr val="FFFF00"/>
                </a:solidFill>
                <a:latin typeface="Arial" pitchFamily="34" charset="0"/>
                <a:cs typeface="Arial" pitchFamily="34" charset="0"/>
              </a:rPr>
              <a:t> </a:t>
            </a:r>
            <a:r>
              <a:rPr lang="en-US" sz="3400" b="1" i="1" dirty="0">
                <a:solidFill>
                  <a:srgbClr val="FFFF00"/>
                </a:solidFill>
                <a:latin typeface="Arial" pitchFamily="34" charset="0"/>
                <a:cs typeface="Arial" pitchFamily="34" charset="0"/>
              </a:rPr>
              <a:t>b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c, </a:t>
            </a:r>
            <a:r>
              <a:rPr lang="ru-RU" sz="3400" b="1" dirty="0">
                <a:solidFill>
                  <a:srgbClr val="FFFF00"/>
                </a:solidFill>
                <a:latin typeface="Arial" pitchFamily="34" charset="0"/>
                <a:cs typeface="Arial" pitchFamily="34" charset="0"/>
              </a:rPr>
              <a:t>то</a:t>
            </a:r>
            <a:r>
              <a:rPr lang="ru-RU" sz="3400" b="1" i="1" dirty="0">
                <a:solidFill>
                  <a:srgbClr val="FFFF00"/>
                </a:solidFill>
                <a:latin typeface="Arial" pitchFamily="34" charset="0"/>
                <a:cs typeface="Arial" pitchFamily="34" charset="0"/>
              </a:rPr>
              <a:t>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a + b</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c.</a:t>
            </a:r>
            <a:endParaRPr lang="ru-RU" sz="3400" b="1" i="1" dirty="0">
              <a:solidFill>
                <a:srgbClr val="FFFF00"/>
              </a:solidFill>
              <a:latin typeface="Arial" pitchFamily="34" charset="0"/>
              <a:cs typeface="Arial" pitchFamily="34" charset="0"/>
            </a:endParaRPr>
          </a:p>
        </p:txBody>
      </p:sp>
      <p:sp>
        <p:nvSpPr>
          <p:cNvPr id="10" name="Прямоугольник 9"/>
          <p:cNvSpPr/>
          <p:nvPr/>
        </p:nvSpPr>
        <p:spPr>
          <a:xfrm>
            <a:off x="624016" y="4510151"/>
            <a:ext cx="3816109" cy="615553"/>
          </a:xfrm>
          <a:prstGeom prst="rect">
            <a:avLst/>
          </a:prstGeom>
        </p:spPr>
        <p:txBody>
          <a:bodyPr wrap="none">
            <a:spAutoFit/>
          </a:bodyPr>
          <a:lstStyle/>
          <a:p>
            <a:r>
              <a:rPr lang="en-US" sz="3400" b="1" i="1" dirty="0">
                <a:solidFill>
                  <a:srgbClr val="FFFF00"/>
                </a:solidFill>
                <a:latin typeface="Arial" pitchFamily="34" charset="0"/>
                <a:cs typeface="Arial" pitchFamily="34" charset="0"/>
              </a:rPr>
              <a:t>a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c, </a:t>
            </a:r>
            <a:r>
              <a:rPr lang="ru-RU" sz="3400" b="1" dirty="0">
                <a:solidFill>
                  <a:srgbClr val="FFFF00"/>
                </a:solidFill>
                <a:latin typeface="Arial" pitchFamily="34" charset="0"/>
                <a:cs typeface="Arial" pitchFamily="34" charset="0"/>
              </a:rPr>
              <a:t>то</a:t>
            </a:r>
            <a:r>
              <a:rPr lang="ru-RU" sz="3400" b="1" i="1" dirty="0">
                <a:solidFill>
                  <a:srgbClr val="FFFF00"/>
                </a:solidFill>
                <a:latin typeface="Arial" pitchFamily="34" charset="0"/>
                <a:cs typeface="Arial" pitchFamily="34" charset="0"/>
              </a:rPr>
              <a:t>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a · b</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a:t>
            </a:r>
            <a:r>
              <a:rPr lang="en-US" sz="3400" b="1" dirty="0">
                <a:solidFill>
                  <a:srgbClr val="FFFF00"/>
                </a:solidFill>
                <a:latin typeface="Arial" pitchFamily="34" charset="0"/>
                <a:cs typeface="Arial" pitchFamily="34" charset="0"/>
              </a:rPr>
              <a:t>:</a:t>
            </a:r>
            <a:r>
              <a:rPr lang="en-US" sz="3400" b="1" i="1" dirty="0">
                <a:solidFill>
                  <a:srgbClr val="FFFF00"/>
                </a:solidFill>
                <a:latin typeface="Arial" pitchFamily="34" charset="0"/>
                <a:cs typeface="Arial" pitchFamily="34" charset="0"/>
              </a:rPr>
              <a:t> c.</a:t>
            </a:r>
            <a:endParaRPr lang="ru-RU" sz="3400" b="1" i="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19883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750" fill="hold"/>
                                        <p:tgtEl>
                                          <p:spTgt spid="3"/>
                                        </p:tgtEl>
                                        <p:attrNameLst>
                                          <p:attrName>ppt_w</p:attrName>
                                        </p:attrNameLst>
                                      </p:cBhvr>
                                      <p:tavLst>
                                        <p:tav tm="0">
                                          <p:val>
                                            <p:fltVal val="0"/>
                                          </p:val>
                                        </p:tav>
                                        <p:tav tm="100000">
                                          <p:val>
                                            <p:strVal val="#ppt_w"/>
                                          </p:val>
                                        </p:tav>
                                      </p:tavLst>
                                    </p:anim>
                                    <p:anim calcmode="lin" valueType="num">
                                      <p:cBhvr>
                                        <p:cTn id="8" dur="750" fill="hold"/>
                                        <p:tgtEl>
                                          <p:spTgt spid="3"/>
                                        </p:tgtEl>
                                        <p:attrNameLst>
                                          <p:attrName>ppt_h</p:attrName>
                                        </p:attrNameLst>
                                      </p:cBhvr>
                                      <p:tavLst>
                                        <p:tav tm="0">
                                          <p:val>
                                            <p:fltVal val="0"/>
                                          </p:val>
                                        </p:tav>
                                        <p:tav tm="100000">
                                          <p:val>
                                            <p:strVal val="#ppt_h"/>
                                          </p:val>
                                        </p:tav>
                                      </p:tavLst>
                                    </p:anim>
                                    <p:animEffect transition="in" filter="fade">
                                      <p:cBhvr>
                                        <p:cTn id="9" dur="75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Effect transition="in" filter="fade">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fltVal val="0"/>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Effect transition="in" filter="fade">
                                      <p:cBhvr>
                                        <p:cTn id="3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3"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74638"/>
            <a:ext cx="8229600" cy="1282154"/>
          </a:xfrm>
        </p:spPr>
        <p:txBody>
          <a:bodyPr>
            <a:normAutofit/>
          </a:bodyPr>
          <a:lstStyle/>
          <a:p>
            <a:r>
              <a:rPr lang="ru-RU" sz="4000" b="1" dirty="0" smtClean="0">
                <a:solidFill>
                  <a:schemeClr val="bg1"/>
                </a:solidFill>
                <a:latin typeface="Arial" pitchFamily="34" charset="0"/>
                <a:cs typeface="Arial" pitchFamily="34" charset="0"/>
              </a:rPr>
              <a:t>Характеристика задания</a:t>
            </a:r>
            <a:endParaRPr lang="ru-RU" sz="4000" b="1" dirty="0">
              <a:solidFill>
                <a:schemeClr val="bg1"/>
              </a:solidFill>
              <a:latin typeface="Arial" pitchFamily="34" charset="0"/>
              <a:cs typeface="Arial" pitchFamily="34" charset="0"/>
            </a:endParaRPr>
          </a:p>
        </p:txBody>
      </p:sp>
      <p:sp>
        <p:nvSpPr>
          <p:cNvPr id="3" name="Объект 2"/>
          <p:cNvSpPr>
            <a:spLocks noGrp="1"/>
          </p:cNvSpPr>
          <p:nvPr>
            <p:ph idx="1"/>
          </p:nvPr>
        </p:nvSpPr>
        <p:spPr>
          <a:xfrm>
            <a:off x="468107" y="1556792"/>
            <a:ext cx="8147248" cy="4309939"/>
          </a:xfrm>
        </p:spPr>
        <p:txBody>
          <a:bodyPr>
            <a:normAutofit/>
          </a:bodyPr>
          <a:lstStyle/>
          <a:p>
            <a:pPr>
              <a:spcBef>
                <a:spcPts val="0"/>
              </a:spcBef>
              <a:spcAft>
                <a:spcPts val="600"/>
              </a:spcAft>
            </a:pPr>
            <a:r>
              <a:rPr lang="ru-RU" sz="2400" dirty="0">
                <a:solidFill>
                  <a:schemeClr val="bg1"/>
                </a:solidFill>
                <a:latin typeface="Arial" pitchFamily="34" charset="0"/>
                <a:cs typeface="Arial" pitchFamily="34" charset="0"/>
              </a:rPr>
              <a:t>Задание </a:t>
            </a:r>
            <a:r>
              <a:rPr lang="ru-RU" sz="2400" dirty="0" smtClean="0">
                <a:solidFill>
                  <a:schemeClr val="bg1"/>
                </a:solidFill>
                <a:latin typeface="Arial" pitchFamily="34" charset="0"/>
                <a:cs typeface="Arial" pitchFamily="34" charset="0"/>
              </a:rPr>
              <a:t>№19 </a:t>
            </a:r>
            <a:r>
              <a:rPr lang="ru-RU" sz="2400" dirty="0">
                <a:solidFill>
                  <a:schemeClr val="bg1"/>
                </a:solidFill>
                <a:latin typeface="Arial" pitchFamily="34" charset="0"/>
                <a:cs typeface="Arial" pitchFamily="34" charset="0"/>
              </a:rPr>
              <a:t>оценивается в 1 балл. </a:t>
            </a:r>
            <a:endParaRPr lang="ru-RU" sz="2400" dirty="0" smtClean="0">
              <a:solidFill>
                <a:schemeClr val="bg1"/>
              </a:solidFill>
              <a:latin typeface="Arial" pitchFamily="34" charset="0"/>
              <a:cs typeface="Arial" pitchFamily="34" charset="0"/>
            </a:endParaRPr>
          </a:p>
          <a:p>
            <a:pPr>
              <a:spcBef>
                <a:spcPts val="0"/>
              </a:spcBef>
              <a:spcAft>
                <a:spcPts val="600"/>
              </a:spcAft>
            </a:pPr>
            <a:r>
              <a:rPr lang="ru-RU" sz="2400" dirty="0">
                <a:solidFill>
                  <a:schemeClr val="bg1"/>
                </a:solidFill>
                <a:latin typeface="Arial" pitchFamily="34" charset="0"/>
                <a:cs typeface="Arial" pitchFamily="34" charset="0"/>
              </a:rPr>
              <a:t>Ориентировочное время выполнения </a:t>
            </a:r>
            <a:r>
              <a:rPr lang="ru-RU" sz="2400" dirty="0" smtClean="0">
                <a:solidFill>
                  <a:schemeClr val="bg1"/>
                </a:solidFill>
                <a:latin typeface="Arial" pitchFamily="34" charset="0"/>
                <a:cs typeface="Arial" pitchFamily="34" charset="0"/>
              </a:rPr>
              <a:t>задания  –     16 </a:t>
            </a:r>
            <a:r>
              <a:rPr lang="ru-RU" sz="2400" dirty="0">
                <a:solidFill>
                  <a:schemeClr val="bg1"/>
                </a:solidFill>
                <a:latin typeface="Arial" pitchFamily="34" charset="0"/>
                <a:cs typeface="Arial" pitchFamily="34" charset="0"/>
              </a:rPr>
              <a:t>минут. </a:t>
            </a:r>
          </a:p>
          <a:p>
            <a:pPr>
              <a:spcBef>
                <a:spcPts val="0"/>
              </a:spcBef>
              <a:spcAft>
                <a:spcPts val="600"/>
              </a:spcAft>
            </a:pPr>
            <a:r>
              <a:rPr lang="ru-RU" sz="2400" dirty="0" smtClean="0">
                <a:solidFill>
                  <a:schemeClr val="bg1"/>
                </a:solidFill>
                <a:latin typeface="Arial" pitchFamily="34" charset="0"/>
                <a:cs typeface="Arial" pitchFamily="34" charset="0"/>
              </a:rPr>
              <a:t>В </a:t>
            </a:r>
            <a:r>
              <a:rPr lang="ru-RU" sz="2400" dirty="0">
                <a:solidFill>
                  <a:schemeClr val="bg1"/>
                </a:solidFill>
                <a:latin typeface="Arial" pitchFamily="34" charset="0"/>
                <a:cs typeface="Arial" pitchFamily="34" charset="0"/>
              </a:rPr>
              <a:t>задании предложены задачи на тему «Делимость натуральных чисел». </a:t>
            </a:r>
            <a:endParaRPr lang="ru-RU" sz="2400" dirty="0" smtClean="0">
              <a:solidFill>
                <a:schemeClr val="bg1"/>
              </a:solidFill>
              <a:latin typeface="Arial" pitchFamily="34" charset="0"/>
              <a:cs typeface="Arial" pitchFamily="34" charset="0"/>
            </a:endParaRPr>
          </a:p>
          <a:p>
            <a:pPr>
              <a:spcBef>
                <a:spcPts val="0"/>
              </a:spcBef>
              <a:spcAft>
                <a:spcPts val="600"/>
              </a:spcAft>
            </a:pPr>
            <a:r>
              <a:rPr lang="ru-RU" sz="2400" dirty="0" smtClean="0">
                <a:solidFill>
                  <a:schemeClr val="bg1"/>
                </a:solidFill>
                <a:latin typeface="Arial" pitchFamily="34" charset="0"/>
                <a:cs typeface="Arial" pitchFamily="34" charset="0"/>
              </a:rPr>
              <a:t>Чтобы </a:t>
            </a:r>
            <a:r>
              <a:rPr lang="ru-RU" sz="2400" dirty="0">
                <a:solidFill>
                  <a:schemeClr val="bg1"/>
                </a:solidFill>
                <a:latin typeface="Arial" pitchFamily="34" charset="0"/>
                <a:cs typeface="Arial" pitchFamily="34" charset="0"/>
              </a:rPr>
              <a:t>решить такую задачу, надо знать признаки делимости натуральных чисел, свойства делимости чисел и другие сведения.</a:t>
            </a:r>
          </a:p>
          <a:p>
            <a:pPr marL="0" indent="0">
              <a:spcBef>
                <a:spcPts val="0"/>
              </a:spcBef>
              <a:spcAft>
                <a:spcPts val="600"/>
              </a:spcAft>
              <a:buNone/>
            </a:pPr>
            <a:endParaRPr lang="ru-RU" sz="2400" dirty="0"/>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301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28669" y="534166"/>
            <a:ext cx="8229600" cy="1152128"/>
          </a:xfrm>
        </p:spPr>
        <p:style>
          <a:lnRef idx="2">
            <a:schemeClr val="accent1"/>
          </a:lnRef>
          <a:fillRef idx="1">
            <a:schemeClr val="lt1"/>
          </a:fillRef>
          <a:effectRef idx="0">
            <a:schemeClr val="accent1"/>
          </a:effectRef>
          <a:fontRef idx="minor">
            <a:schemeClr val="dk1"/>
          </a:fontRef>
        </p:style>
        <p:txBody>
          <a:bodyPr>
            <a:normAutofit/>
          </a:bodyPr>
          <a:lstStyle/>
          <a:p>
            <a:pPr marL="87313" algn="l"/>
            <a:r>
              <a:rPr lang="ru-RU" sz="2400" b="1" dirty="0">
                <a:solidFill>
                  <a:srgbClr val="FF0000"/>
                </a:solidFill>
                <a:latin typeface="Arial" pitchFamily="34" charset="0"/>
                <a:cs typeface="Arial" pitchFamily="34" charset="0"/>
              </a:rPr>
              <a:t>Задача </a:t>
            </a:r>
            <a:r>
              <a:rPr lang="ru-RU" sz="2200" b="1" dirty="0" smtClean="0">
                <a:solidFill>
                  <a:srgbClr val="FF0000"/>
                </a:solidFill>
                <a:latin typeface="Arial" pitchFamily="34" charset="0"/>
                <a:cs typeface="Arial" pitchFamily="34" charset="0"/>
              </a:rPr>
              <a:t>№3.</a:t>
            </a:r>
            <a:r>
              <a:rPr lang="ru-RU" sz="2200" dirty="0" smtClean="0">
                <a:solidFill>
                  <a:sysClr val="windowText" lastClr="000000"/>
                </a:solidFill>
                <a:latin typeface="Arial" pitchFamily="34" charset="0"/>
                <a:cs typeface="Arial" pitchFamily="34" charset="0"/>
              </a:rPr>
              <a:t> </a:t>
            </a:r>
            <a:r>
              <a:rPr lang="ru-RU" sz="2200" dirty="0">
                <a:solidFill>
                  <a:sysClr val="windowText" lastClr="000000"/>
                </a:solidFill>
                <a:latin typeface="Arial" pitchFamily="34" charset="0"/>
                <a:cs typeface="Arial" pitchFamily="34" charset="0"/>
              </a:rPr>
              <a:t>Приведите </a:t>
            </a:r>
            <a:r>
              <a:rPr lang="ru-RU" sz="2200" dirty="0" smtClean="0">
                <a:solidFill>
                  <a:sysClr val="windowText" lastClr="000000"/>
                </a:solidFill>
                <a:latin typeface="Arial" pitchFamily="34" charset="0"/>
                <a:cs typeface="Arial" pitchFamily="34" charset="0"/>
              </a:rPr>
              <a:t>пример </a:t>
            </a:r>
            <a:r>
              <a:rPr lang="ru-RU" sz="2200" dirty="0">
                <a:solidFill>
                  <a:sysClr val="windowText" lastClr="000000"/>
                </a:solidFill>
                <a:latin typeface="Arial" pitchFamily="34" charset="0"/>
                <a:cs typeface="Arial" pitchFamily="34" charset="0"/>
              </a:rPr>
              <a:t>трёхзначного числа, сумма цифр </a:t>
            </a:r>
            <a:r>
              <a:rPr lang="ru-RU" sz="2200" dirty="0" smtClean="0">
                <a:solidFill>
                  <a:sysClr val="windowText" lastClr="000000"/>
                </a:solidFill>
                <a:latin typeface="Arial" pitchFamily="34" charset="0"/>
                <a:cs typeface="Arial" pitchFamily="34" charset="0"/>
              </a:rPr>
              <a:t>которого </a:t>
            </a:r>
            <a:r>
              <a:rPr lang="ru-RU" sz="2200" dirty="0">
                <a:solidFill>
                  <a:sysClr val="windowText" lastClr="000000"/>
                </a:solidFill>
                <a:latin typeface="Arial" pitchFamily="34" charset="0"/>
                <a:cs typeface="Arial" pitchFamily="34" charset="0"/>
              </a:rPr>
              <a:t>равна 20, а сумма </a:t>
            </a:r>
            <a:r>
              <a:rPr lang="ru-RU" sz="2200" dirty="0" smtClean="0">
                <a:solidFill>
                  <a:sysClr val="windowText" lastClr="000000"/>
                </a:solidFill>
                <a:latin typeface="Arial" pitchFamily="34" charset="0"/>
                <a:cs typeface="Arial" pitchFamily="34" charset="0"/>
              </a:rPr>
              <a:t>квадратов </a:t>
            </a:r>
            <a:r>
              <a:rPr lang="ru-RU" sz="2200" dirty="0">
                <a:solidFill>
                  <a:sysClr val="windowText" lastClr="000000"/>
                </a:solidFill>
                <a:latin typeface="Arial" pitchFamily="34" charset="0"/>
                <a:cs typeface="Arial" pitchFamily="34" charset="0"/>
              </a:rPr>
              <a:t>цифр </a:t>
            </a:r>
            <a:r>
              <a:rPr lang="ru-RU" sz="2200" dirty="0" smtClean="0">
                <a:solidFill>
                  <a:sysClr val="windowText" lastClr="000000"/>
                </a:solidFill>
                <a:latin typeface="Arial" pitchFamily="34" charset="0"/>
                <a:cs typeface="Arial" pitchFamily="34" charset="0"/>
              </a:rPr>
              <a:t>делится </a:t>
            </a:r>
            <a:r>
              <a:rPr lang="ru-RU" sz="2200" dirty="0">
                <a:solidFill>
                  <a:sysClr val="windowText" lastClr="000000"/>
                </a:solidFill>
                <a:latin typeface="Arial" pitchFamily="34" charset="0"/>
                <a:cs typeface="Arial" pitchFamily="34" charset="0"/>
              </a:rPr>
              <a:t>на 3, но не </a:t>
            </a:r>
            <a:r>
              <a:rPr lang="ru-RU" sz="2200" dirty="0" smtClean="0">
                <a:solidFill>
                  <a:sysClr val="windowText" lastClr="000000"/>
                </a:solidFill>
                <a:latin typeface="Arial" pitchFamily="34" charset="0"/>
                <a:cs typeface="Arial" pitchFamily="34" charset="0"/>
              </a:rPr>
              <a:t>делится </a:t>
            </a:r>
            <a:r>
              <a:rPr lang="ru-RU" sz="2200" dirty="0">
                <a:solidFill>
                  <a:sysClr val="windowText" lastClr="000000"/>
                </a:solidFill>
                <a:latin typeface="Arial" pitchFamily="34" charset="0"/>
                <a:cs typeface="Arial" pitchFamily="34" charset="0"/>
              </a:rPr>
              <a:t>на 9.</a:t>
            </a:r>
          </a:p>
        </p:txBody>
      </p:sp>
      <p:sp>
        <p:nvSpPr>
          <p:cNvPr id="6" name="TextBox 5"/>
          <p:cNvSpPr txBox="1"/>
          <p:nvPr/>
        </p:nvSpPr>
        <p:spPr>
          <a:xfrm>
            <a:off x="443008" y="2204543"/>
            <a:ext cx="8233448" cy="44627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Разложим число 20 на </a:t>
            </a:r>
            <a:r>
              <a:rPr lang="ru-RU" sz="2200" dirty="0" smtClean="0">
                <a:latin typeface="Arial" pitchFamily="34" charset="0"/>
                <a:cs typeface="Arial" pitchFamily="34" charset="0"/>
              </a:rPr>
              <a:t>слагаемые различными </a:t>
            </a:r>
            <a:r>
              <a:rPr lang="ru-RU" sz="2200" dirty="0">
                <a:latin typeface="Arial" pitchFamily="34" charset="0"/>
                <a:cs typeface="Arial" pitchFamily="34" charset="0"/>
              </a:rPr>
              <a:t>способами: </a:t>
            </a:r>
          </a:p>
        </p:txBody>
      </p:sp>
      <p:sp>
        <p:nvSpPr>
          <p:cNvPr id="7" name="TextBox 6"/>
          <p:cNvSpPr txBox="1"/>
          <p:nvPr/>
        </p:nvSpPr>
        <p:spPr>
          <a:xfrm>
            <a:off x="452173" y="2650819"/>
            <a:ext cx="824065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a:latin typeface="Arial" pitchFamily="34" charset="0"/>
                <a:cs typeface="Arial" pitchFamily="34" charset="0"/>
              </a:rPr>
              <a:t>20 = 9 + 9 + 2 = 9 + 8 + 3 = 9 + 7 + 4 = 9 + 6 + 5 = </a:t>
            </a:r>
            <a:endParaRPr lang="ru-RU" sz="2400" dirty="0" smtClean="0">
              <a:latin typeface="Arial" pitchFamily="34" charset="0"/>
              <a:cs typeface="Arial" pitchFamily="34" charset="0"/>
            </a:endParaRPr>
          </a:p>
          <a:p>
            <a:r>
              <a:rPr lang="ru-RU" sz="2400" dirty="0" smtClean="0">
                <a:latin typeface="Arial" pitchFamily="34" charset="0"/>
                <a:cs typeface="Arial" pitchFamily="34" charset="0"/>
              </a:rPr>
              <a:t>     = 8 </a:t>
            </a:r>
            <a:r>
              <a:rPr lang="ru-RU" sz="2400" dirty="0">
                <a:latin typeface="Arial" pitchFamily="34" charset="0"/>
                <a:cs typeface="Arial" pitchFamily="34" charset="0"/>
              </a:rPr>
              <a:t>+ 8 + 4 = 8 + 7 + 5 = 8 + 6 + 6 = 7 + 7 + 6.</a:t>
            </a:r>
          </a:p>
        </p:txBody>
      </p:sp>
      <p:sp>
        <p:nvSpPr>
          <p:cNvPr id="8" name="TextBox 7"/>
          <p:cNvSpPr txBox="1"/>
          <p:nvPr/>
        </p:nvSpPr>
        <p:spPr>
          <a:xfrm>
            <a:off x="452172" y="3495116"/>
            <a:ext cx="8224283" cy="212365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При разложении способами 1 − 4, 7 и 8 суммы квадратов чисел не кратны трём. При разложении пятым способом сумма квадратов кратна девяти. Разложение шестым способом удовлетворяет условиям задачи. Таким образом, условию задачи удовлетворяет любое число, </a:t>
            </a:r>
            <a:endParaRPr lang="ru-RU" sz="2200" dirty="0" smtClean="0">
              <a:latin typeface="Arial" pitchFamily="34" charset="0"/>
              <a:cs typeface="Arial" pitchFamily="34" charset="0"/>
            </a:endParaRPr>
          </a:p>
          <a:p>
            <a:r>
              <a:rPr lang="ru-RU" sz="2200" dirty="0" smtClean="0">
                <a:latin typeface="Arial" pitchFamily="34" charset="0"/>
                <a:cs typeface="Arial" pitchFamily="34" charset="0"/>
              </a:rPr>
              <a:t>записанное </a:t>
            </a:r>
            <a:r>
              <a:rPr lang="ru-RU" sz="2200" dirty="0">
                <a:latin typeface="Arial" pitchFamily="34" charset="0"/>
                <a:cs typeface="Arial" pitchFamily="34" charset="0"/>
              </a:rPr>
              <a:t>цифрами 5, 7 и 8, например, число 578.</a:t>
            </a:r>
          </a:p>
        </p:txBody>
      </p:sp>
      <p:grpSp>
        <p:nvGrpSpPr>
          <p:cNvPr id="11" name="Group 87"/>
          <p:cNvGrpSpPr>
            <a:grpSpLocks/>
          </p:cNvGrpSpPr>
          <p:nvPr/>
        </p:nvGrpSpPr>
        <p:grpSpPr bwMode="auto">
          <a:xfrm>
            <a:off x="4926287" y="5585378"/>
            <a:ext cx="3671886" cy="679452"/>
            <a:chOff x="3024" y="1408"/>
            <a:chExt cx="2313" cy="428"/>
          </a:xfrm>
        </p:grpSpPr>
        <p:grpSp>
          <p:nvGrpSpPr>
            <p:cNvPr id="12" name="Group 88"/>
            <p:cNvGrpSpPr>
              <a:grpSpLocks/>
            </p:cNvGrpSpPr>
            <p:nvPr/>
          </p:nvGrpSpPr>
          <p:grpSpPr bwMode="auto">
            <a:xfrm>
              <a:off x="4387" y="1506"/>
              <a:ext cx="578" cy="235"/>
              <a:chOff x="1849" y="2478"/>
              <a:chExt cx="657" cy="374"/>
            </a:xfrm>
          </p:grpSpPr>
          <p:sp>
            <p:nvSpPr>
              <p:cNvPr id="27"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8"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9"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30"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31"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3"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4"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5" name="Text Box 96"/>
            <p:cNvSpPr txBox="1">
              <a:spLocks noChangeArrowheads="1"/>
            </p:cNvSpPr>
            <p:nvPr/>
          </p:nvSpPr>
          <p:spPr bwMode="auto">
            <a:xfrm>
              <a:off x="3104" y="1509"/>
              <a:ext cx="47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smtClean="0">
                  <a:cs typeface="Arial" charset="0"/>
                </a:rPr>
                <a:t>В 19</a:t>
              </a:r>
              <a:endParaRPr lang="ru-RU" altLang="ru-RU" sz="2000" b="1" dirty="0">
                <a:cs typeface="Arial" charset="0"/>
              </a:endParaRPr>
            </a:p>
          </p:txBody>
        </p:sp>
        <p:sp>
          <p:nvSpPr>
            <p:cNvPr id="16"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7"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8"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a:cs typeface="Arial" charset="0"/>
              </a:endParaRPr>
            </a:p>
          </p:txBody>
        </p:sp>
        <p:sp>
          <p:nvSpPr>
            <p:cNvPr id="19"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0"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1"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2" name="Text Box 103"/>
            <p:cNvSpPr txBox="1">
              <a:spLocks noChangeArrowheads="1"/>
            </p:cNvSpPr>
            <p:nvPr/>
          </p:nvSpPr>
          <p:spPr bwMode="auto">
            <a:xfrm>
              <a:off x="3923" y="143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3" name="Text Box 104"/>
            <p:cNvSpPr txBox="1">
              <a:spLocks noChangeArrowheads="1"/>
            </p:cNvSpPr>
            <p:nvPr/>
          </p:nvSpPr>
          <p:spPr bwMode="auto">
            <a:xfrm>
              <a:off x="4488" y="1429"/>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dirty="0">
                <a:cs typeface="Arial" charset="0"/>
              </a:endParaRPr>
            </a:p>
          </p:txBody>
        </p:sp>
        <p:sp>
          <p:nvSpPr>
            <p:cNvPr id="24" name="Text Box 105"/>
            <p:cNvSpPr txBox="1">
              <a:spLocks noChangeArrowheads="1"/>
            </p:cNvSpPr>
            <p:nvPr/>
          </p:nvSpPr>
          <p:spPr bwMode="auto">
            <a:xfrm>
              <a:off x="3642" y="1408"/>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5 </a:t>
              </a:r>
              <a:endParaRPr lang="ru-RU" altLang="ru-RU" sz="3600" b="1" dirty="0">
                <a:cs typeface="Arial" charset="0"/>
              </a:endParaRPr>
            </a:p>
          </p:txBody>
        </p:sp>
        <p:sp>
          <p:nvSpPr>
            <p:cNvPr id="25"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7</a:t>
              </a:r>
              <a:endParaRPr lang="ru-RU" altLang="ru-RU" sz="3600" b="1" dirty="0">
                <a:cs typeface="Arial" charset="0"/>
              </a:endParaRPr>
            </a:p>
          </p:txBody>
        </p:sp>
        <p:sp>
          <p:nvSpPr>
            <p:cNvPr id="26" name="Text Box 107"/>
            <p:cNvSpPr txBox="1">
              <a:spLocks noChangeArrowheads="1"/>
            </p:cNvSpPr>
            <p:nvPr/>
          </p:nvSpPr>
          <p:spPr bwMode="auto">
            <a:xfrm>
              <a:off x="4193"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8</a:t>
              </a:r>
              <a:endParaRPr lang="ru-RU" altLang="ru-RU" sz="3600" b="1" dirty="0">
                <a:cs typeface="Arial" charset="0"/>
              </a:endParaRPr>
            </a:p>
          </p:txBody>
        </p:sp>
      </p:grpSp>
      <p:sp>
        <p:nvSpPr>
          <p:cNvPr id="33" name="TextBox 32"/>
          <p:cNvSpPr txBox="1"/>
          <p:nvPr/>
        </p:nvSpPr>
        <p:spPr>
          <a:xfrm>
            <a:off x="443008" y="1713999"/>
            <a:ext cx="173847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pic>
        <p:nvPicPr>
          <p:cNvPr id="34"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6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750" fill="hold"/>
                                        <p:tgtEl>
                                          <p:spTgt spid="33"/>
                                        </p:tgtEl>
                                        <p:attrNameLst>
                                          <p:attrName>ppt_w</p:attrName>
                                        </p:attrNameLst>
                                      </p:cBhvr>
                                      <p:tavLst>
                                        <p:tav tm="0">
                                          <p:val>
                                            <p:fltVal val="0"/>
                                          </p:val>
                                        </p:tav>
                                        <p:tav tm="100000">
                                          <p:val>
                                            <p:strVal val="#ppt_w"/>
                                          </p:val>
                                        </p:tav>
                                      </p:tavLst>
                                    </p:anim>
                                    <p:anim calcmode="lin" valueType="num">
                                      <p:cBhvr>
                                        <p:cTn id="8" dur="750" fill="hold"/>
                                        <p:tgtEl>
                                          <p:spTgt spid="33"/>
                                        </p:tgtEl>
                                        <p:attrNameLst>
                                          <p:attrName>ppt_h</p:attrName>
                                        </p:attrNameLst>
                                      </p:cBhvr>
                                      <p:tavLst>
                                        <p:tav tm="0">
                                          <p:val>
                                            <p:fltVal val="0"/>
                                          </p:val>
                                        </p:tav>
                                        <p:tav tm="100000">
                                          <p:val>
                                            <p:strVal val="#ppt_h"/>
                                          </p:val>
                                        </p:tav>
                                      </p:tavLst>
                                    </p:anim>
                                    <p:animEffect transition="in" filter="fade">
                                      <p:cBhvr>
                                        <p:cTn id="9" dur="750"/>
                                        <p:tgtEl>
                                          <p:spTgt spid="3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750" fill="hold"/>
                                        <p:tgtEl>
                                          <p:spTgt spid="6"/>
                                        </p:tgtEl>
                                        <p:attrNameLst>
                                          <p:attrName>ppt_w</p:attrName>
                                        </p:attrNameLst>
                                      </p:cBhvr>
                                      <p:tavLst>
                                        <p:tav tm="0">
                                          <p:val>
                                            <p:fltVal val="0"/>
                                          </p:val>
                                        </p:tav>
                                        <p:tav tm="100000">
                                          <p:val>
                                            <p:strVal val="#ppt_w"/>
                                          </p:val>
                                        </p:tav>
                                      </p:tavLst>
                                    </p:anim>
                                    <p:anim calcmode="lin" valueType="num">
                                      <p:cBhvr>
                                        <p:cTn id="15" dur="750" fill="hold"/>
                                        <p:tgtEl>
                                          <p:spTgt spid="6"/>
                                        </p:tgtEl>
                                        <p:attrNameLst>
                                          <p:attrName>ppt_h</p:attrName>
                                        </p:attrNameLst>
                                      </p:cBhvr>
                                      <p:tavLst>
                                        <p:tav tm="0">
                                          <p:val>
                                            <p:fltVal val="0"/>
                                          </p:val>
                                        </p:tav>
                                        <p:tav tm="100000">
                                          <p:val>
                                            <p:strVal val="#ppt_h"/>
                                          </p:val>
                                        </p:tav>
                                      </p:tavLst>
                                    </p:anim>
                                    <p:animEffect transition="in" filter="fade">
                                      <p:cBhvr>
                                        <p:cTn id="16" dur="75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750" fill="hold"/>
                                        <p:tgtEl>
                                          <p:spTgt spid="8"/>
                                        </p:tgtEl>
                                        <p:attrNameLst>
                                          <p:attrName>ppt_w</p:attrName>
                                        </p:attrNameLst>
                                      </p:cBhvr>
                                      <p:tavLst>
                                        <p:tav tm="0">
                                          <p:val>
                                            <p:fltVal val="0"/>
                                          </p:val>
                                        </p:tav>
                                        <p:tav tm="100000">
                                          <p:val>
                                            <p:strVal val="#ppt_w"/>
                                          </p:val>
                                        </p:tav>
                                      </p:tavLst>
                                    </p:anim>
                                    <p:anim calcmode="lin" valueType="num">
                                      <p:cBhvr>
                                        <p:cTn id="29" dur="750" fill="hold"/>
                                        <p:tgtEl>
                                          <p:spTgt spid="8"/>
                                        </p:tgtEl>
                                        <p:attrNameLst>
                                          <p:attrName>ppt_h</p:attrName>
                                        </p:attrNameLst>
                                      </p:cBhvr>
                                      <p:tavLst>
                                        <p:tav tm="0">
                                          <p:val>
                                            <p:fltVal val="0"/>
                                          </p:val>
                                        </p:tav>
                                        <p:tav tm="100000">
                                          <p:val>
                                            <p:strVal val="#ppt_h"/>
                                          </p:val>
                                        </p:tav>
                                      </p:tavLst>
                                    </p:anim>
                                    <p:animEffect transition="in" filter="fade">
                                      <p:cBhvr>
                                        <p:cTn id="30" dur="75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750" fill="hold"/>
                                        <p:tgtEl>
                                          <p:spTgt spid="11"/>
                                        </p:tgtEl>
                                        <p:attrNameLst>
                                          <p:attrName>ppt_w</p:attrName>
                                        </p:attrNameLst>
                                      </p:cBhvr>
                                      <p:tavLst>
                                        <p:tav tm="0">
                                          <p:val>
                                            <p:fltVal val="0"/>
                                          </p:val>
                                        </p:tav>
                                        <p:tav tm="100000">
                                          <p:val>
                                            <p:strVal val="#ppt_w"/>
                                          </p:val>
                                        </p:tav>
                                      </p:tavLst>
                                    </p:anim>
                                    <p:anim calcmode="lin" valueType="num">
                                      <p:cBhvr>
                                        <p:cTn id="36" dur="750" fill="hold"/>
                                        <p:tgtEl>
                                          <p:spTgt spid="11"/>
                                        </p:tgtEl>
                                        <p:attrNameLst>
                                          <p:attrName>ppt_h</p:attrName>
                                        </p:attrNameLst>
                                      </p:cBhvr>
                                      <p:tavLst>
                                        <p:tav tm="0">
                                          <p:val>
                                            <p:fltVal val="0"/>
                                          </p:val>
                                        </p:tav>
                                        <p:tav tm="100000">
                                          <p:val>
                                            <p:strVal val="#ppt_h"/>
                                          </p:val>
                                        </p:tav>
                                      </p:tavLst>
                                    </p:anim>
                                    <p:animEffect transition="in" filter="fade">
                                      <p:cBhvr>
                                        <p:cTn id="3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3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28669" y="534165"/>
            <a:ext cx="8229600" cy="1179833"/>
          </a:xfrm>
        </p:spPr>
        <p:style>
          <a:lnRef idx="2">
            <a:schemeClr val="accent1"/>
          </a:lnRef>
          <a:fillRef idx="1">
            <a:schemeClr val="lt1"/>
          </a:fillRef>
          <a:effectRef idx="0">
            <a:schemeClr val="accent1"/>
          </a:effectRef>
          <a:fontRef idx="minor">
            <a:schemeClr val="dk1"/>
          </a:fontRef>
        </p:style>
        <p:txBody>
          <a:bodyPr>
            <a:normAutofit/>
          </a:bodyPr>
          <a:lstStyle/>
          <a:p>
            <a:pPr marL="87313" algn="l"/>
            <a:r>
              <a:rPr lang="ru-RU" sz="2400" b="1" dirty="0">
                <a:solidFill>
                  <a:srgbClr val="FF0000"/>
                </a:solidFill>
                <a:latin typeface="Arial" pitchFamily="34" charset="0"/>
                <a:cs typeface="Arial" pitchFamily="34" charset="0"/>
              </a:rPr>
              <a:t>Задача </a:t>
            </a:r>
            <a:r>
              <a:rPr lang="ru-RU" sz="2200" b="1" dirty="0" smtClean="0">
                <a:solidFill>
                  <a:srgbClr val="FF0000"/>
                </a:solidFill>
                <a:latin typeface="Arial" pitchFamily="34" charset="0"/>
                <a:cs typeface="Arial" pitchFamily="34" charset="0"/>
              </a:rPr>
              <a:t>№4.</a:t>
            </a:r>
            <a:r>
              <a:rPr lang="ru-RU" sz="2200" dirty="0" smtClean="0">
                <a:solidFill>
                  <a:sysClr val="windowText" lastClr="000000"/>
                </a:solidFill>
                <a:latin typeface="Arial" pitchFamily="34" charset="0"/>
                <a:cs typeface="Arial" pitchFamily="34" charset="0"/>
              </a:rPr>
              <a:t> Найдите наименьшее четырехзначное число, кратное 15, произведение цифр которого больше 40, но меньше 50.</a:t>
            </a:r>
            <a:endParaRPr lang="ru-RU" sz="2200" dirty="0">
              <a:solidFill>
                <a:sysClr val="windowText" lastClr="000000"/>
              </a:solidFill>
              <a:latin typeface="Arial" pitchFamily="34" charset="0"/>
              <a:cs typeface="Arial" pitchFamily="34" charset="0"/>
            </a:endParaRPr>
          </a:p>
        </p:txBody>
      </p:sp>
      <p:sp>
        <p:nvSpPr>
          <p:cNvPr id="3" name="Объект 2"/>
          <p:cNvSpPr>
            <a:spLocks noGrp="1"/>
          </p:cNvSpPr>
          <p:nvPr>
            <p:ph idx="1"/>
          </p:nvPr>
        </p:nvSpPr>
        <p:spPr>
          <a:xfrm>
            <a:off x="4634016" y="2780928"/>
            <a:ext cx="4186456" cy="924645"/>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ru-RU" sz="2400" dirty="0" smtClean="0">
                <a:latin typeface="Arial" pitchFamily="34" charset="0"/>
                <a:cs typeface="Arial" pitchFamily="34" charset="0"/>
              </a:rPr>
              <a:t>Произведение цифр  кратно 5, а значит равно 45.</a:t>
            </a:r>
            <a:endParaRPr lang="ru-RU" sz="24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4" name="TextBox 3"/>
              <p:cNvSpPr txBox="1"/>
              <p:nvPr/>
            </p:nvSpPr>
            <p:spPr>
              <a:xfrm>
                <a:off x="435806" y="2203064"/>
                <a:ext cx="2944616" cy="86363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Пусть число имеет </a:t>
                </a:r>
              </a:p>
              <a:p>
                <a:r>
                  <a:rPr lang="ru-RU" sz="2400" dirty="0" smtClean="0">
                    <a:latin typeface="Arial" pitchFamily="34" charset="0"/>
                    <a:cs typeface="Arial" pitchFamily="34" charset="0"/>
                  </a:rPr>
                  <a:t>вид </a:t>
                </a:r>
                <a14:m>
                  <m:oMath xmlns:m="http://schemas.openxmlformats.org/officeDocument/2006/math">
                    <m:acc>
                      <m:accPr>
                        <m:chr m:val="̅"/>
                        <m:ctrlPr>
                          <a:rPr lang="en-US" sz="2400" b="1" i="1" dirty="0" smtClean="0">
                            <a:solidFill>
                              <a:schemeClr val="tx1"/>
                            </a:solidFill>
                            <a:latin typeface="Cambria Math"/>
                            <a:cs typeface="Arial" pitchFamily="34" charset="0"/>
                          </a:rPr>
                        </m:ctrlPr>
                      </m:accPr>
                      <m:e>
                        <m:r>
                          <a:rPr lang="en-US" sz="2400" b="1" i="1" dirty="0">
                            <a:solidFill>
                              <a:schemeClr val="tx1"/>
                            </a:solidFill>
                            <a:latin typeface="Cambria Math"/>
                            <a:cs typeface="Arial" pitchFamily="34" charset="0"/>
                          </a:rPr>
                          <m:t>𝒂𝒃𝒄</m:t>
                        </m:r>
                        <m:r>
                          <a:rPr lang="en-US" sz="2400" b="1" i="1" dirty="0" smtClean="0">
                            <a:solidFill>
                              <a:schemeClr val="tx1"/>
                            </a:solidFill>
                            <a:latin typeface="Cambria Math"/>
                            <a:cs typeface="Arial" pitchFamily="34" charset="0"/>
                          </a:rPr>
                          <m:t>𝒅</m:t>
                        </m:r>
                      </m:e>
                    </m:acc>
                    <m:r>
                      <a:rPr lang="en-US" sz="2400" b="1" i="1" dirty="0" smtClean="0">
                        <a:solidFill>
                          <a:schemeClr val="tx1"/>
                        </a:solidFill>
                        <a:latin typeface="Cambria Math"/>
                        <a:cs typeface="Arial" pitchFamily="34" charset="0"/>
                      </a:rPr>
                      <m:t> </m:t>
                    </m:r>
                  </m:oMath>
                </a14:m>
                <a:r>
                  <a:rPr lang="ru-RU" sz="2400" i="1" dirty="0" smtClean="0">
                    <a:latin typeface="Arial" pitchFamily="34" charset="0"/>
                    <a:ea typeface="Cambria Math"/>
                    <a:cs typeface="Arial" pitchFamily="34" charset="0"/>
                  </a:rPr>
                  <a:t>.</a:t>
                </a:r>
                <a:endParaRPr lang="ru-RU" sz="2400" i="1" dirty="0">
                  <a:latin typeface="Arial" pitchFamily="34" charset="0"/>
                  <a:cs typeface="Arial"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35806" y="2203064"/>
                <a:ext cx="2944616" cy="863634"/>
              </a:xfrm>
              <a:prstGeom prst="rect">
                <a:avLst/>
              </a:prstGeom>
              <a:blipFill rotWithShape="1">
                <a:blip r:embed="rId3"/>
                <a:stretch>
                  <a:fillRect l="-2664" t="-3425" r="-2254" b="-10959"/>
                </a:stretch>
              </a:blipFill>
            </p:spPr>
            <p:txBody>
              <a:bodyPr/>
              <a:lstStyle/>
              <a:p>
                <a:r>
                  <a:rPr lang="ru-RU">
                    <a:noFill/>
                  </a:rPr>
                  <a:t> </a:t>
                </a:r>
              </a:p>
            </p:txBody>
          </p:sp>
        </mc:Fallback>
      </mc:AlternateContent>
      <p:sp>
        <p:nvSpPr>
          <p:cNvPr id="5" name="TextBox 4"/>
          <p:cNvSpPr txBox="1"/>
          <p:nvPr/>
        </p:nvSpPr>
        <p:spPr>
          <a:xfrm>
            <a:off x="4636284" y="2204543"/>
            <a:ext cx="3540975"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800" dirty="0" smtClean="0"/>
              <a:t> </a:t>
            </a:r>
            <a:r>
              <a:rPr lang="ru-RU" sz="2800" dirty="0"/>
              <a:t>40 &lt; </a:t>
            </a:r>
            <a:r>
              <a:rPr lang="en-US" sz="2400" b="1" i="1" dirty="0">
                <a:solidFill>
                  <a:schemeClr val="tx1"/>
                </a:solidFill>
                <a:latin typeface="Cambria Math"/>
                <a:cs typeface="Arial" pitchFamily="34" charset="0"/>
              </a:rPr>
              <a:t>a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b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c </a:t>
            </a:r>
            <a:r>
              <a:rPr lang="en-US" sz="2800" i="1" dirty="0"/>
              <a:t>· </a:t>
            </a:r>
            <a:r>
              <a:rPr lang="ru-RU" sz="2800" dirty="0"/>
              <a:t>5 &lt; 50</a:t>
            </a:r>
            <a:endParaRPr lang="ru-RU" sz="2800" dirty="0">
              <a:latin typeface="Arial" pitchFamily="34" charset="0"/>
              <a:cs typeface="Arial" pitchFamily="34" charset="0"/>
            </a:endParaRPr>
          </a:p>
        </p:txBody>
      </p:sp>
      <p:sp>
        <p:nvSpPr>
          <p:cNvPr id="6" name="TextBox 5"/>
          <p:cNvSpPr txBox="1"/>
          <p:nvPr/>
        </p:nvSpPr>
        <p:spPr>
          <a:xfrm>
            <a:off x="429405" y="3085376"/>
            <a:ext cx="4074861"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Так как  число кратно 15, </a:t>
            </a:r>
          </a:p>
          <a:p>
            <a:r>
              <a:rPr lang="ru-RU" sz="2400" dirty="0" smtClean="0">
                <a:latin typeface="Arial" pitchFamily="34" charset="0"/>
                <a:cs typeface="Arial" pitchFamily="34" charset="0"/>
              </a:rPr>
              <a:t>значит кратно 3 и кратно 5.</a:t>
            </a:r>
            <a:endParaRPr lang="ru-RU" sz="2400" dirty="0">
              <a:latin typeface="Arial" pitchFamily="34" charset="0"/>
              <a:cs typeface="Arial" pitchFamily="34" charset="0"/>
            </a:endParaRPr>
          </a:p>
        </p:txBody>
      </p:sp>
      <p:sp>
        <p:nvSpPr>
          <p:cNvPr id="7" name="TextBox 6"/>
          <p:cNvSpPr txBox="1"/>
          <p:nvPr/>
        </p:nvSpPr>
        <p:spPr>
          <a:xfrm>
            <a:off x="435806" y="4011895"/>
            <a:ext cx="4063623"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a:latin typeface="Arial" pitchFamily="34" charset="0"/>
                <a:cs typeface="Arial" pitchFamily="34" charset="0"/>
              </a:rPr>
              <a:t>Так как </a:t>
            </a:r>
            <a:r>
              <a:rPr lang="ru-RU" sz="2400" dirty="0" smtClean="0">
                <a:latin typeface="Arial" pitchFamily="34" charset="0"/>
                <a:cs typeface="Arial" pitchFamily="34" charset="0"/>
              </a:rPr>
              <a:t>число кратно 5, то последняя цифра: </a:t>
            </a:r>
            <a:r>
              <a:rPr lang="en-US" sz="2400" b="1" i="1" dirty="0">
                <a:solidFill>
                  <a:schemeClr val="tx1"/>
                </a:solidFill>
                <a:latin typeface="Cambria Math"/>
                <a:cs typeface="Arial" pitchFamily="34" charset="0"/>
              </a:rPr>
              <a:t>d</a:t>
            </a:r>
            <a:r>
              <a:rPr lang="ru-RU" sz="2400" dirty="0" smtClean="0">
                <a:latin typeface="Arial" pitchFamily="34" charset="0"/>
                <a:ea typeface="Cambria Math"/>
                <a:cs typeface="Arial" pitchFamily="34" charset="0"/>
              </a:rPr>
              <a:t> = 0 или </a:t>
            </a:r>
            <a:r>
              <a:rPr lang="en-US" sz="2400" b="1" i="1" dirty="0">
                <a:solidFill>
                  <a:schemeClr val="tx1"/>
                </a:solidFill>
                <a:latin typeface="Cambria Math"/>
                <a:cs typeface="Arial" pitchFamily="34" charset="0"/>
              </a:rPr>
              <a:t>d</a:t>
            </a:r>
            <a:r>
              <a:rPr lang="ru-RU" sz="2400" dirty="0" smtClean="0">
                <a:latin typeface="Arial" pitchFamily="34" charset="0"/>
                <a:ea typeface="Cambria Math"/>
                <a:cs typeface="Arial" pitchFamily="34" charset="0"/>
              </a:rPr>
              <a:t> = 5.</a:t>
            </a:r>
            <a:endParaRPr lang="ru-RU" sz="2400" dirty="0">
              <a:latin typeface="Arial" pitchFamily="34" charset="0"/>
              <a:cs typeface="Arial" pitchFamily="34" charset="0"/>
            </a:endParaRPr>
          </a:p>
        </p:txBody>
      </p:sp>
      <p:sp>
        <p:nvSpPr>
          <p:cNvPr id="8" name="TextBox 7"/>
          <p:cNvSpPr txBox="1"/>
          <p:nvPr/>
        </p:nvSpPr>
        <p:spPr>
          <a:xfrm>
            <a:off x="439703" y="5283718"/>
            <a:ext cx="4306468"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i="1" dirty="0">
                <a:solidFill>
                  <a:schemeClr val="tx1"/>
                </a:solidFill>
                <a:latin typeface="Cambria Math"/>
                <a:cs typeface="Arial" pitchFamily="34" charset="0"/>
              </a:rPr>
              <a:t>d</a:t>
            </a:r>
            <a:r>
              <a:rPr lang="ru-RU" sz="2400" dirty="0" smtClean="0">
                <a:latin typeface="Arial" pitchFamily="34" charset="0"/>
                <a:ea typeface="Cambria Math"/>
                <a:cs typeface="Arial" pitchFamily="34" charset="0"/>
              </a:rPr>
              <a:t> = 0  не подходит, иначе произведение цифр равно 0.</a:t>
            </a:r>
            <a:endParaRPr lang="ru-RU" sz="2400" dirty="0">
              <a:latin typeface="Arial" pitchFamily="34" charset="0"/>
              <a:cs typeface="Arial" pitchFamily="34" charset="0"/>
            </a:endParaRPr>
          </a:p>
        </p:txBody>
      </p:sp>
      <p:sp>
        <p:nvSpPr>
          <p:cNvPr id="9" name="TextBox 8"/>
          <p:cNvSpPr txBox="1"/>
          <p:nvPr/>
        </p:nvSpPr>
        <p:spPr>
          <a:xfrm>
            <a:off x="4636123" y="3747309"/>
            <a:ext cx="3371501"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i="1" dirty="0">
                <a:solidFill>
                  <a:schemeClr val="tx1"/>
                </a:solidFill>
                <a:latin typeface="Cambria Math"/>
                <a:cs typeface="Arial" pitchFamily="34" charset="0"/>
              </a:rPr>
              <a:t>a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b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c</a:t>
            </a:r>
            <a:r>
              <a:rPr lang="ru-RU" sz="2400" b="1" i="1" dirty="0">
                <a:solidFill>
                  <a:schemeClr val="tx1"/>
                </a:solidFill>
                <a:latin typeface="Cambria Math"/>
                <a:cs typeface="Arial" pitchFamily="34" charset="0"/>
              </a:rPr>
              <a:t> </a:t>
            </a:r>
            <a:r>
              <a:rPr lang="en-US" sz="2400" b="1" i="1" dirty="0" smtClean="0">
                <a:solidFill>
                  <a:schemeClr val="tx1"/>
                </a:solidFill>
                <a:latin typeface="Cambria Math"/>
                <a:cs typeface="Arial" pitchFamily="34" charset="0"/>
              </a:rPr>
              <a:t> </a:t>
            </a:r>
            <a:r>
              <a:rPr lang="ru-RU" sz="2800" dirty="0" smtClean="0"/>
              <a:t>= 45</a:t>
            </a:r>
            <a:r>
              <a:rPr lang="en-US" sz="2800" i="1" dirty="0" smtClean="0"/>
              <a:t> </a:t>
            </a:r>
            <a:r>
              <a:rPr lang="ru-RU" sz="2800" dirty="0" smtClean="0"/>
              <a:t>: 5 = 9.</a:t>
            </a:r>
          </a:p>
        </p:txBody>
      </p:sp>
      <p:grpSp>
        <p:nvGrpSpPr>
          <p:cNvPr id="11" name="Group 87"/>
          <p:cNvGrpSpPr>
            <a:grpSpLocks/>
          </p:cNvGrpSpPr>
          <p:nvPr/>
        </p:nvGrpSpPr>
        <p:grpSpPr bwMode="auto">
          <a:xfrm>
            <a:off x="4926287" y="5493320"/>
            <a:ext cx="3671886" cy="679452"/>
            <a:chOff x="3024" y="1408"/>
            <a:chExt cx="2313" cy="428"/>
          </a:xfrm>
        </p:grpSpPr>
        <p:grpSp>
          <p:nvGrpSpPr>
            <p:cNvPr id="12" name="Group 88"/>
            <p:cNvGrpSpPr>
              <a:grpSpLocks/>
            </p:cNvGrpSpPr>
            <p:nvPr/>
          </p:nvGrpSpPr>
          <p:grpSpPr bwMode="auto">
            <a:xfrm>
              <a:off x="4387" y="1506"/>
              <a:ext cx="578" cy="235"/>
              <a:chOff x="1849" y="2478"/>
              <a:chExt cx="657" cy="374"/>
            </a:xfrm>
          </p:grpSpPr>
          <p:sp>
            <p:nvSpPr>
              <p:cNvPr id="27"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8"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9"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30"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31"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3"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4"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5" name="Text Box 96"/>
            <p:cNvSpPr txBox="1">
              <a:spLocks noChangeArrowheads="1"/>
            </p:cNvSpPr>
            <p:nvPr/>
          </p:nvSpPr>
          <p:spPr bwMode="auto">
            <a:xfrm>
              <a:off x="3104" y="1509"/>
              <a:ext cx="47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smtClean="0">
                  <a:cs typeface="Arial" charset="0"/>
                </a:rPr>
                <a:t>В 19</a:t>
              </a:r>
              <a:endParaRPr lang="ru-RU" altLang="ru-RU" sz="2000" b="1" dirty="0">
                <a:cs typeface="Arial" charset="0"/>
              </a:endParaRPr>
            </a:p>
          </p:txBody>
        </p:sp>
        <p:sp>
          <p:nvSpPr>
            <p:cNvPr id="16"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7"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8"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a:cs typeface="Arial" charset="0"/>
              </a:endParaRPr>
            </a:p>
          </p:txBody>
        </p:sp>
        <p:sp>
          <p:nvSpPr>
            <p:cNvPr id="19"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0"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1"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2" name="Text Box 103"/>
            <p:cNvSpPr txBox="1">
              <a:spLocks noChangeArrowheads="1"/>
            </p:cNvSpPr>
            <p:nvPr/>
          </p:nvSpPr>
          <p:spPr bwMode="auto">
            <a:xfrm>
              <a:off x="3923" y="143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3" name="Text Box 104"/>
            <p:cNvSpPr txBox="1">
              <a:spLocks noChangeArrowheads="1"/>
            </p:cNvSpPr>
            <p:nvPr/>
          </p:nvSpPr>
          <p:spPr bwMode="auto">
            <a:xfrm>
              <a:off x="4488" y="1429"/>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5</a:t>
              </a:r>
              <a:endParaRPr lang="ru-RU" altLang="ru-RU" sz="3600" b="1" dirty="0">
                <a:cs typeface="Arial" charset="0"/>
              </a:endParaRPr>
            </a:p>
          </p:txBody>
        </p:sp>
        <p:sp>
          <p:nvSpPr>
            <p:cNvPr id="24" name="Text Box 105"/>
            <p:cNvSpPr txBox="1">
              <a:spLocks noChangeArrowheads="1"/>
            </p:cNvSpPr>
            <p:nvPr/>
          </p:nvSpPr>
          <p:spPr bwMode="auto">
            <a:xfrm>
              <a:off x="3642" y="1408"/>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1</a:t>
              </a:r>
              <a:r>
                <a:rPr lang="ru-RU" altLang="ru-RU" sz="3600" b="1" dirty="0" smtClean="0">
                  <a:cs typeface="Arial" charset="0"/>
                </a:rPr>
                <a:t> </a:t>
              </a:r>
              <a:endParaRPr lang="ru-RU" altLang="ru-RU" sz="3600" b="1" dirty="0">
                <a:cs typeface="Arial" charset="0"/>
              </a:endParaRPr>
            </a:p>
          </p:txBody>
        </p:sp>
        <p:sp>
          <p:nvSpPr>
            <p:cNvPr id="25"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3</a:t>
              </a:r>
              <a:endParaRPr lang="ru-RU" altLang="ru-RU" sz="3600" b="1" dirty="0">
                <a:cs typeface="Arial" charset="0"/>
              </a:endParaRPr>
            </a:p>
          </p:txBody>
        </p:sp>
        <p:sp>
          <p:nvSpPr>
            <p:cNvPr id="26" name="Text Box 107"/>
            <p:cNvSpPr txBox="1">
              <a:spLocks noChangeArrowheads="1"/>
            </p:cNvSpPr>
            <p:nvPr/>
          </p:nvSpPr>
          <p:spPr bwMode="auto">
            <a:xfrm>
              <a:off x="4193"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3</a:t>
              </a:r>
            </a:p>
          </p:txBody>
        </p:sp>
      </p:grpSp>
      <p:sp>
        <p:nvSpPr>
          <p:cNvPr id="33" name="TextBox 32"/>
          <p:cNvSpPr txBox="1"/>
          <p:nvPr/>
        </p:nvSpPr>
        <p:spPr>
          <a:xfrm>
            <a:off x="443008" y="1713999"/>
            <a:ext cx="173847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sp>
        <p:nvSpPr>
          <p:cNvPr id="34" name="TextBox 33"/>
          <p:cNvSpPr txBox="1"/>
          <p:nvPr/>
        </p:nvSpPr>
        <p:spPr>
          <a:xfrm>
            <a:off x="4636284" y="4350449"/>
            <a:ext cx="3371501"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i="1" dirty="0">
                <a:solidFill>
                  <a:schemeClr val="tx1"/>
                </a:solidFill>
                <a:latin typeface="Cambria Math"/>
                <a:cs typeface="Arial" pitchFamily="34" charset="0"/>
              </a:rPr>
              <a:t>a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b </a:t>
            </a:r>
            <a:r>
              <a:rPr lang="ru-RU" sz="2400" b="1" i="1" dirty="0">
                <a:solidFill>
                  <a:schemeClr val="tx1"/>
                </a:solidFill>
                <a:latin typeface="Cambria Math"/>
                <a:cs typeface="Arial" pitchFamily="34" charset="0"/>
              </a:rPr>
              <a:t>· </a:t>
            </a:r>
            <a:r>
              <a:rPr lang="en-US" sz="2400" b="1" i="1" dirty="0">
                <a:solidFill>
                  <a:schemeClr val="tx1"/>
                </a:solidFill>
                <a:latin typeface="Cambria Math"/>
                <a:cs typeface="Arial" pitchFamily="34" charset="0"/>
              </a:rPr>
              <a:t>c</a:t>
            </a:r>
            <a:r>
              <a:rPr lang="ru-RU" sz="2400" b="1" i="1" dirty="0">
                <a:solidFill>
                  <a:schemeClr val="tx1"/>
                </a:solidFill>
                <a:latin typeface="Cambria Math"/>
                <a:cs typeface="Arial" pitchFamily="34" charset="0"/>
              </a:rPr>
              <a:t> </a:t>
            </a:r>
            <a:r>
              <a:rPr lang="en-US" sz="2400" b="1" i="1" dirty="0" smtClean="0">
                <a:solidFill>
                  <a:schemeClr val="tx1"/>
                </a:solidFill>
                <a:latin typeface="Cambria Math"/>
                <a:cs typeface="Arial" pitchFamily="34" charset="0"/>
              </a:rPr>
              <a:t> </a:t>
            </a:r>
            <a:r>
              <a:rPr lang="ru-RU" sz="2800" dirty="0" smtClean="0"/>
              <a:t>= 1 · 3 · 3.</a:t>
            </a:r>
          </a:p>
        </p:txBody>
      </p:sp>
      <p:sp>
        <p:nvSpPr>
          <p:cNvPr id="35" name="TextBox 34"/>
          <p:cNvSpPr txBox="1"/>
          <p:nvPr/>
        </p:nvSpPr>
        <p:spPr>
          <a:xfrm>
            <a:off x="4636123" y="4981391"/>
            <a:ext cx="334225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1335.</a:t>
            </a:r>
            <a:endParaRPr lang="ru-RU" sz="2400" i="1" dirty="0">
              <a:latin typeface="Arial" pitchFamily="34" charset="0"/>
              <a:cs typeface="Arial" pitchFamily="34" charset="0"/>
            </a:endParaRPr>
          </a:p>
        </p:txBody>
      </p:sp>
    </p:spTree>
    <p:extLst>
      <p:ext uri="{BB962C8B-B14F-4D97-AF65-F5344CB8AC3E}">
        <p14:creationId xmlns:p14="http://schemas.microsoft.com/office/powerpoint/2010/main" val="301922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750" fill="hold"/>
                                        <p:tgtEl>
                                          <p:spTgt spid="33"/>
                                        </p:tgtEl>
                                        <p:attrNameLst>
                                          <p:attrName>ppt_w</p:attrName>
                                        </p:attrNameLst>
                                      </p:cBhvr>
                                      <p:tavLst>
                                        <p:tav tm="0">
                                          <p:val>
                                            <p:fltVal val="0"/>
                                          </p:val>
                                        </p:tav>
                                        <p:tav tm="100000">
                                          <p:val>
                                            <p:strVal val="#ppt_w"/>
                                          </p:val>
                                        </p:tav>
                                      </p:tavLst>
                                    </p:anim>
                                    <p:anim calcmode="lin" valueType="num">
                                      <p:cBhvr>
                                        <p:cTn id="8" dur="750" fill="hold"/>
                                        <p:tgtEl>
                                          <p:spTgt spid="33"/>
                                        </p:tgtEl>
                                        <p:attrNameLst>
                                          <p:attrName>ppt_h</p:attrName>
                                        </p:attrNameLst>
                                      </p:cBhvr>
                                      <p:tavLst>
                                        <p:tav tm="0">
                                          <p:val>
                                            <p:fltVal val="0"/>
                                          </p:val>
                                        </p:tav>
                                        <p:tav tm="100000">
                                          <p:val>
                                            <p:strVal val="#ppt_h"/>
                                          </p:val>
                                        </p:tav>
                                      </p:tavLst>
                                    </p:anim>
                                    <p:animEffect transition="in" filter="fade">
                                      <p:cBhvr>
                                        <p:cTn id="9" dur="750"/>
                                        <p:tgtEl>
                                          <p:spTgt spid="3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750" fill="hold"/>
                                        <p:tgtEl>
                                          <p:spTgt spid="4"/>
                                        </p:tgtEl>
                                        <p:attrNameLst>
                                          <p:attrName>ppt_w</p:attrName>
                                        </p:attrNameLst>
                                      </p:cBhvr>
                                      <p:tavLst>
                                        <p:tav tm="0">
                                          <p:val>
                                            <p:fltVal val="0"/>
                                          </p:val>
                                        </p:tav>
                                        <p:tav tm="100000">
                                          <p:val>
                                            <p:strVal val="#ppt_w"/>
                                          </p:val>
                                        </p:tav>
                                      </p:tavLst>
                                    </p:anim>
                                    <p:anim calcmode="lin" valueType="num">
                                      <p:cBhvr>
                                        <p:cTn id="15" dur="750" fill="hold"/>
                                        <p:tgtEl>
                                          <p:spTgt spid="4"/>
                                        </p:tgtEl>
                                        <p:attrNameLst>
                                          <p:attrName>ppt_h</p:attrName>
                                        </p:attrNameLst>
                                      </p:cBhvr>
                                      <p:tavLst>
                                        <p:tav tm="0">
                                          <p:val>
                                            <p:fltVal val="0"/>
                                          </p:val>
                                        </p:tav>
                                        <p:tav tm="100000">
                                          <p:val>
                                            <p:strVal val="#ppt_h"/>
                                          </p:val>
                                        </p:tav>
                                      </p:tavLst>
                                    </p:anim>
                                    <p:animEffect transition="in" filter="fade">
                                      <p:cBhvr>
                                        <p:cTn id="16" dur="75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750" fill="hold"/>
                                        <p:tgtEl>
                                          <p:spTgt spid="6"/>
                                        </p:tgtEl>
                                        <p:attrNameLst>
                                          <p:attrName>ppt_w</p:attrName>
                                        </p:attrNameLst>
                                      </p:cBhvr>
                                      <p:tavLst>
                                        <p:tav tm="0">
                                          <p:val>
                                            <p:fltVal val="0"/>
                                          </p:val>
                                        </p:tav>
                                        <p:tav tm="100000">
                                          <p:val>
                                            <p:strVal val="#ppt_w"/>
                                          </p:val>
                                        </p:tav>
                                      </p:tavLst>
                                    </p:anim>
                                    <p:anim calcmode="lin" valueType="num">
                                      <p:cBhvr>
                                        <p:cTn id="22" dur="750" fill="hold"/>
                                        <p:tgtEl>
                                          <p:spTgt spid="6"/>
                                        </p:tgtEl>
                                        <p:attrNameLst>
                                          <p:attrName>ppt_h</p:attrName>
                                        </p:attrNameLst>
                                      </p:cBhvr>
                                      <p:tavLst>
                                        <p:tav tm="0">
                                          <p:val>
                                            <p:fltVal val="0"/>
                                          </p:val>
                                        </p:tav>
                                        <p:tav tm="100000">
                                          <p:val>
                                            <p:strVal val="#ppt_h"/>
                                          </p:val>
                                        </p:tav>
                                      </p:tavLst>
                                    </p:anim>
                                    <p:animEffect transition="in" filter="fade">
                                      <p:cBhvr>
                                        <p:cTn id="23" dur="75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750" fill="hold"/>
                                        <p:tgtEl>
                                          <p:spTgt spid="7"/>
                                        </p:tgtEl>
                                        <p:attrNameLst>
                                          <p:attrName>ppt_w</p:attrName>
                                        </p:attrNameLst>
                                      </p:cBhvr>
                                      <p:tavLst>
                                        <p:tav tm="0">
                                          <p:val>
                                            <p:fltVal val="0"/>
                                          </p:val>
                                        </p:tav>
                                        <p:tav tm="100000">
                                          <p:val>
                                            <p:strVal val="#ppt_w"/>
                                          </p:val>
                                        </p:tav>
                                      </p:tavLst>
                                    </p:anim>
                                    <p:anim calcmode="lin" valueType="num">
                                      <p:cBhvr>
                                        <p:cTn id="29" dur="750" fill="hold"/>
                                        <p:tgtEl>
                                          <p:spTgt spid="7"/>
                                        </p:tgtEl>
                                        <p:attrNameLst>
                                          <p:attrName>ppt_h</p:attrName>
                                        </p:attrNameLst>
                                      </p:cBhvr>
                                      <p:tavLst>
                                        <p:tav tm="0">
                                          <p:val>
                                            <p:fltVal val="0"/>
                                          </p:val>
                                        </p:tav>
                                        <p:tav tm="100000">
                                          <p:val>
                                            <p:strVal val="#ppt_h"/>
                                          </p:val>
                                        </p:tav>
                                      </p:tavLst>
                                    </p:anim>
                                    <p:animEffect transition="in" filter="fade">
                                      <p:cBhvr>
                                        <p:cTn id="30" dur="75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Effect transition="in" filter="fade">
                                      <p:cBhvr>
                                        <p:cTn id="37" dur="75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p:cTn id="42" dur="750" fill="hold"/>
                                        <p:tgtEl>
                                          <p:spTgt spid="5"/>
                                        </p:tgtEl>
                                        <p:attrNameLst>
                                          <p:attrName>ppt_w</p:attrName>
                                        </p:attrNameLst>
                                      </p:cBhvr>
                                      <p:tavLst>
                                        <p:tav tm="0">
                                          <p:val>
                                            <p:fltVal val="0"/>
                                          </p:val>
                                        </p:tav>
                                        <p:tav tm="100000">
                                          <p:val>
                                            <p:strVal val="#ppt_w"/>
                                          </p:val>
                                        </p:tav>
                                      </p:tavLst>
                                    </p:anim>
                                    <p:anim calcmode="lin" valueType="num">
                                      <p:cBhvr>
                                        <p:cTn id="43" dur="750" fill="hold"/>
                                        <p:tgtEl>
                                          <p:spTgt spid="5"/>
                                        </p:tgtEl>
                                        <p:attrNameLst>
                                          <p:attrName>ppt_h</p:attrName>
                                        </p:attrNameLst>
                                      </p:cBhvr>
                                      <p:tavLst>
                                        <p:tav tm="0">
                                          <p:val>
                                            <p:fltVal val="0"/>
                                          </p:val>
                                        </p:tav>
                                        <p:tav tm="100000">
                                          <p:val>
                                            <p:strVal val="#ppt_h"/>
                                          </p:val>
                                        </p:tav>
                                      </p:tavLst>
                                    </p:anim>
                                    <p:animEffect transition="in" filter="fade">
                                      <p:cBhvr>
                                        <p:cTn id="44" dur="75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bg/>
                                          </p:spTgt>
                                        </p:tgtEl>
                                        <p:attrNameLst>
                                          <p:attrName>style.visibility</p:attrName>
                                        </p:attrNameLst>
                                      </p:cBhvr>
                                      <p:to>
                                        <p:strVal val="visible"/>
                                      </p:to>
                                    </p:set>
                                    <p:anim calcmode="lin" valueType="num">
                                      <p:cBhvr>
                                        <p:cTn id="49" dur="750" fill="hold"/>
                                        <p:tgtEl>
                                          <p:spTgt spid="3">
                                            <p:bg/>
                                          </p:spTgt>
                                        </p:tgtEl>
                                        <p:attrNameLst>
                                          <p:attrName>ppt_w</p:attrName>
                                        </p:attrNameLst>
                                      </p:cBhvr>
                                      <p:tavLst>
                                        <p:tav tm="0">
                                          <p:val>
                                            <p:fltVal val="0"/>
                                          </p:val>
                                        </p:tav>
                                        <p:tav tm="100000">
                                          <p:val>
                                            <p:strVal val="#ppt_w"/>
                                          </p:val>
                                        </p:tav>
                                      </p:tavLst>
                                    </p:anim>
                                    <p:anim calcmode="lin" valueType="num">
                                      <p:cBhvr>
                                        <p:cTn id="50" dur="750" fill="hold"/>
                                        <p:tgtEl>
                                          <p:spTgt spid="3">
                                            <p:bg/>
                                          </p:spTgt>
                                        </p:tgtEl>
                                        <p:attrNameLst>
                                          <p:attrName>ppt_h</p:attrName>
                                        </p:attrNameLst>
                                      </p:cBhvr>
                                      <p:tavLst>
                                        <p:tav tm="0">
                                          <p:val>
                                            <p:fltVal val="0"/>
                                          </p:val>
                                        </p:tav>
                                        <p:tav tm="100000">
                                          <p:val>
                                            <p:strVal val="#ppt_h"/>
                                          </p:val>
                                        </p:tav>
                                      </p:tavLst>
                                    </p:anim>
                                    <p:animEffect transition="in" filter="fade">
                                      <p:cBhvr>
                                        <p:cTn id="51" dur="750"/>
                                        <p:tgtEl>
                                          <p:spTgt spid="3">
                                            <p:bg/>
                                          </p:spTgt>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3">
                                            <p:txEl>
                                              <p:pRg st="0" end="0"/>
                                            </p:txEl>
                                          </p:spTgt>
                                        </p:tgtEl>
                                        <p:attrNameLst>
                                          <p:attrName>style.visibility</p:attrName>
                                        </p:attrNameLst>
                                      </p:cBhvr>
                                      <p:to>
                                        <p:strVal val="visible"/>
                                      </p:to>
                                    </p:set>
                                    <p:anim calcmode="lin" valueType="num">
                                      <p:cBhvr>
                                        <p:cTn id="54"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55"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56" dur="750"/>
                                        <p:tgtEl>
                                          <p:spTgt spid="3">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750" fill="hold"/>
                                        <p:tgtEl>
                                          <p:spTgt spid="9"/>
                                        </p:tgtEl>
                                        <p:attrNameLst>
                                          <p:attrName>ppt_w</p:attrName>
                                        </p:attrNameLst>
                                      </p:cBhvr>
                                      <p:tavLst>
                                        <p:tav tm="0">
                                          <p:val>
                                            <p:fltVal val="0"/>
                                          </p:val>
                                        </p:tav>
                                        <p:tav tm="100000">
                                          <p:val>
                                            <p:strVal val="#ppt_w"/>
                                          </p:val>
                                        </p:tav>
                                      </p:tavLst>
                                    </p:anim>
                                    <p:anim calcmode="lin" valueType="num">
                                      <p:cBhvr>
                                        <p:cTn id="62" dur="750" fill="hold"/>
                                        <p:tgtEl>
                                          <p:spTgt spid="9"/>
                                        </p:tgtEl>
                                        <p:attrNameLst>
                                          <p:attrName>ppt_h</p:attrName>
                                        </p:attrNameLst>
                                      </p:cBhvr>
                                      <p:tavLst>
                                        <p:tav tm="0">
                                          <p:val>
                                            <p:fltVal val="0"/>
                                          </p:val>
                                        </p:tav>
                                        <p:tav tm="100000">
                                          <p:val>
                                            <p:strVal val="#ppt_h"/>
                                          </p:val>
                                        </p:tav>
                                      </p:tavLst>
                                    </p:anim>
                                    <p:animEffect transition="in" filter="fade">
                                      <p:cBhvr>
                                        <p:cTn id="63" dur="75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750" fill="hold"/>
                                        <p:tgtEl>
                                          <p:spTgt spid="34"/>
                                        </p:tgtEl>
                                        <p:attrNameLst>
                                          <p:attrName>ppt_w</p:attrName>
                                        </p:attrNameLst>
                                      </p:cBhvr>
                                      <p:tavLst>
                                        <p:tav tm="0">
                                          <p:val>
                                            <p:fltVal val="0"/>
                                          </p:val>
                                        </p:tav>
                                        <p:tav tm="100000">
                                          <p:val>
                                            <p:strVal val="#ppt_w"/>
                                          </p:val>
                                        </p:tav>
                                      </p:tavLst>
                                    </p:anim>
                                    <p:anim calcmode="lin" valueType="num">
                                      <p:cBhvr>
                                        <p:cTn id="69" dur="750" fill="hold"/>
                                        <p:tgtEl>
                                          <p:spTgt spid="34"/>
                                        </p:tgtEl>
                                        <p:attrNameLst>
                                          <p:attrName>ppt_h</p:attrName>
                                        </p:attrNameLst>
                                      </p:cBhvr>
                                      <p:tavLst>
                                        <p:tav tm="0">
                                          <p:val>
                                            <p:fltVal val="0"/>
                                          </p:val>
                                        </p:tav>
                                        <p:tav tm="100000">
                                          <p:val>
                                            <p:strVal val="#ppt_h"/>
                                          </p:val>
                                        </p:tav>
                                      </p:tavLst>
                                    </p:anim>
                                    <p:animEffect transition="in" filter="fade">
                                      <p:cBhvr>
                                        <p:cTn id="70" dur="750"/>
                                        <p:tgtEl>
                                          <p:spTgt spid="34"/>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750" fill="hold"/>
                                        <p:tgtEl>
                                          <p:spTgt spid="35"/>
                                        </p:tgtEl>
                                        <p:attrNameLst>
                                          <p:attrName>ppt_w</p:attrName>
                                        </p:attrNameLst>
                                      </p:cBhvr>
                                      <p:tavLst>
                                        <p:tav tm="0">
                                          <p:val>
                                            <p:fltVal val="0"/>
                                          </p:val>
                                        </p:tav>
                                        <p:tav tm="100000">
                                          <p:val>
                                            <p:strVal val="#ppt_w"/>
                                          </p:val>
                                        </p:tav>
                                      </p:tavLst>
                                    </p:anim>
                                    <p:anim calcmode="lin" valueType="num">
                                      <p:cBhvr>
                                        <p:cTn id="76" dur="750" fill="hold"/>
                                        <p:tgtEl>
                                          <p:spTgt spid="35"/>
                                        </p:tgtEl>
                                        <p:attrNameLst>
                                          <p:attrName>ppt_h</p:attrName>
                                        </p:attrNameLst>
                                      </p:cBhvr>
                                      <p:tavLst>
                                        <p:tav tm="0">
                                          <p:val>
                                            <p:fltVal val="0"/>
                                          </p:val>
                                        </p:tav>
                                        <p:tav tm="100000">
                                          <p:val>
                                            <p:strVal val="#ppt_h"/>
                                          </p:val>
                                        </p:tav>
                                      </p:tavLst>
                                    </p:anim>
                                    <p:animEffect transition="in" filter="fade">
                                      <p:cBhvr>
                                        <p:cTn id="77" dur="750"/>
                                        <p:tgtEl>
                                          <p:spTgt spid="35"/>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p:cTn id="82" dur="750" fill="hold"/>
                                        <p:tgtEl>
                                          <p:spTgt spid="11"/>
                                        </p:tgtEl>
                                        <p:attrNameLst>
                                          <p:attrName>ppt_w</p:attrName>
                                        </p:attrNameLst>
                                      </p:cBhvr>
                                      <p:tavLst>
                                        <p:tav tm="0">
                                          <p:val>
                                            <p:fltVal val="0"/>
                                          </p:val>
                                        </p:tav>
                                        <p:tav tm="100000">
                                          <p:val>
                                            <p:strVal val="#ppt_w"/>
                                          </p:val>
                                        </p:tav>
                                      </p:tavLst>
                                    </p:anim>
                                    <p:anim calcmode="lin" valueType="num">
                                      <p:cBhvr>
                                        <p:cTn id="83" dur="750" fill="hold"/>
                                        <p:tgtEl>
                                          <p:spTgt spid="11"/>
                                        </p:tgtEl>
                                        <p:attrNameLst>
                                          <p:attrName>ppt_h</p:attrName>
                                        </p:attrNameLst>
                                      </p:cBhvr>
                                      <p:tavLst>
                                        <p:tav tm="0">
                                          <p:val>
                                            <p:fltVal val="0"/>
                                          </p:val>
                                        </p:tav>
                                        <p:tav tm="100000">
                                          <p:val>
                                            <p:strVal val="#ppt_h"/>
                                          </p:val>
                                        </p:tav>
                                      </p:tavLst>
                                    </p:anim>
                                    <p:animEffect transition="in" filter="fade">
                                      <p:cBhvr>
                                        <p:cTn id="84"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P spid="5" grpId="0" animBg="1"/>
      <p:bldP spid="6" grpId="0" animBg="1"/>
      <p:bldP spid="7" grpId="0" animBg="1"/>
      <p:bldP spid="8" grpId="0" animBg="1"/>
      <p:bldP spid="9" grpId="0" animBg="1"/>
      <p:bldP spid="33" grpId="0" animBg="1"/>
      <p:bldP spid="34" grpId="0" animBg="1"/>
      <p:bldP spid="3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85804" y="548680"/>
            <a:ext cx="8229600" cy="1008112"/>
          </a:xfrm>
        </p:spPr>
        <p:style>
          <a:lnRef idx="2">
            <a:schemeClr val="accent1"/>
          </a:lnRef>
          <a:fillRef idx="1">
            <a:schemeClr val="lt1"/>
          </a:fillRef>
          <a:effectRef idx="0">
            <a:schemeClr val="accent1"/>
          </a:effectRef>
          <a:fontRef idx="minor">
            <a:schemeClr val="dk1"/>
          </a:fontRef>
        </p:style>
        <p:txBody>
          <a:bodyPr>
            <a:normAutofit/>
          </a:bodyPr>
          <a:lstStyle/>
          <a:p>
            <a:pPr marL="87313" algn="l"/>
            <a:r>
              <a:rPr lang="ru-RU" sz="2400" b="1" dirty="0">
                <a:solidFill>
                  <a:srgbClr val="FF0000"/>
                </a:solidFill>
                <a:latin typeface="Arial" pitchFamily="34" charset="0"/>
                <a:cs typeface="Arial" pitchFamily="34" charset="0"/>
              </a:rPr>
              <a:t>Задача </a:t>
            </a:r>
            <a:r>
              <a:rPr lang="ru-RU" sz="2300" b="1" dirty="0" smtClean="0">
                <a:solidFill>
                  <a:srgbClr val="FF0000"/>
                </a:solidFill>
                <a:latin typeface="Arial" pitchFamily="34" charset="0"/>
                <a:cs typeface="Arial" pitchFamily="34" charset="0"/>
              </a:rPr>
              <a:t>№5.</a:t>
            </a:r>
            <a:r>
              <a:rPr lang="ru-RU" sz="2400" dirty="0" smtClean="0">
                <a:latin typeface="Arial" pitchFamily="34" charset="0"/>
                <a:cs typeface="Arial" pitchFamily="34" charset="0"/>
              </a:rPr>
              <a:t> </a:t>
            </a:r>
            <a:r>
              <a:rPr lang="ru-RU" sz="2300" dirty="0" smtClean="0">
                <a:latin typeface="Arial" pitchFamily="34" charset="0"/>
                <a:cs typeface="Arial" pitchFamily="34" charset="0"/>
              </a:rPr>
              <a:t>Вычеркните в числе 123456 три цифры так, чтобы получившееся трехзначное число было кратно 35.</a:t>
            </a:r>
            <a:endParaRPr lang="ru-RU" sz="2300" dirty="0">
              <a:latin typeface="Arial" pitchFamily="34" charset="0"/>
              <a:cs typeface="Arial" pitchFamily="34" charset="0"/>
            </a:endParaRPr>
          </a:p>
        </p:txBody>
      </p:sp>
      <p:sp>
        <p:nvSpPr>
          <p:cNvPr id="3" name="Объект 2"/>
          <p:cNvSpPr>
            <a:spLocks noGrp="1"/>
          </p:cNvSpPr>
          <p:nvPr>
            <p:ph idx="1"/>
          </p:nvPr>
        </p:nvSpPr>
        <p:spPr>
          <a:xfrm>
            <a:off x="533779" y="4562730"/>
            <a:ext cx="3534165" cy="920346"/>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ru-RU" sz="2400" dirty="0" smtClean="0">
                <a:latin typeface="Arial" pitchFamily="34" charset="0"/>
                <a:cs typeface="Arial" pitchFamily="34" charset="0"/>
              </a:rPr>
              <a:t>Вычеркиваем цифру 6, цифру 5 оставляем.</a:t>
            </a:r>
            <a:endParaRPr lang="ru-RU" sz="2400" dirty="0">
              <a:latin typeface="Arial" pitchFamily="34" charset="0"/>
              <a:cs typeface="Arial" pitchFamily="34" charset="0"/>
            </a:endParaRPr>
          </a:p>
        </p:txBody>
      </p:sp>
      <p:sp>
        <p:nvSpPr>
          <p:cNvPr id="4" name="TextBox 3"/>
          <p:cNvSpPr txBox="1"/>
          <p:nvPr/>
        </p:nvSpPr>
        <p:spPr>
          <a:xfrm>
            <a:off x="526320" y="2292514"/>
            <a:ext cx="3541624" cy="83099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Т.к. число кратно 35,</a:t>
            </a:r>
          </a:p>
          <a:p>
            <a:r>
              <a:rPr lang="ru-RU" sz="2400" dirty="0" smtClean="0">
                <a:latin typeface="Arial" pitchFamily="34" charset="0"/>
                <a:cs typeface="Arial" pitchFamily="34" charset="0"/>
              </a:rPr>
              <a:t>то кратно 5 и кратно 7.</a:t>
            </a:r>
            <a:endParaRPr lang="ru-RU" sz="2400" dirty="0">
              <a:latin typeface="Arial" pitchFamily="34" charset="0"/>
              <a:cs typeface="Arial" pitchFamily="34" charset="0"/>
            </a:endParaRPr>
          </a:p>
        </p:txBody>
      </p:sp>
      <p:sp>
        <p:nvSpPr>
          <p:cNvPr id="5" name="TextBox 4"/>
          <p:cNvSpPr txBox="1"/>
          <p:nvPr/>
        </p:nvSpPr>
        <p:spPr>
          <a:xfrm>
            <a:off x="4529590" y="2292513"/>
            <a:ext cx="3786826"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174625"/>
            <a:r>
              <a:rPr lang="ru-RU" sz="2400" dirty="0" smtClean="0">
                <a:latin typeface="Arial" pitchFamily="34" charset="0"/>
                <a:cs typeface="Arial" pitchFamily="34" charset="0"/>
              </a:rPr>
              <a:t>Выполним подбор</a:t>
            </a:r>
          </a:p>
          <a:p>
            <a:pPr marL="174625"/>
            <a:r>
              <a:rPr lang="ru-RU" sz="2400" dirty="0" smtClean="0">
                <a:latin typeface="Arial" pitchFamily="34" charset="0"/>
                <a:cs typeface="Arial" pitchFamily="34" charset="0"/>
              </a:rPr>
              <a:t>35 · 3 = 105</a:t>
            </a:r>
          </a:p>
          <a:p>
            <a:pPr marL="174625"/>
            <a:r>
              <a:rPr lang="ru-RU" sz="2400" dirty="0" smtClean="0">
                <a:latin typeface="Arial" pitchFamily="34" charset="0"/>
                <a:cs typeface="Arial" pitchFamily="34" charset="0"/>
              </a:rPr>
              <a:t>35 · 5 = 175</a:t>
            </a:r>
          </a:p>
          <a:p>
            <a:pPr marL="174625"/>
            <a:r>
              <a:rPr lang="ru-RU" sz="2400" dirty="0" smtClean="0">
                <a:latin typeface="Arial" pitchFamily="34" charset="0"/>
                <a:cs typeface="Arial" pitchFamily="34" charset="0"/>
              </a:rPr>
              <a:t>35 · 7 = 245.</a:t>
            </a:r>
            <a:endParaRPr lang="ru-RU" sz="2400" dirty="0">
              <a:latin typeface="Arial" pitchFamily="34" charset="0"/>
              <a:cs typeface="Arial" pitchFamily="34" charset="0"/>
            </a:endParaRPr>
          </a:p>
        </p:txBody>
      </p:sp>
      <p:sp>
        <p:nvSpPr>
          <p:cNvPr id="6" name="TextBox 5"/>
          <p:cNvSpPr txBox="1"/>
          <p:nvPr/>
        </p:nvSpPr>
        <p:spPr>
          <a:xfrm>
            <a:off x="4529590" y="4011350"/>
            <a:ext cx="378682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Вычеркнем цифры 1 и 3.</a:t>
            </a:r>
            <a:endParaRPr lang="ru-RU" sz="2400" dirty="0">
              <a:latin typeface="Arial" pitchFamily="34" charset="0"/>
              <a:cs typeface="Arial" pitchFamily="34" charset="0"/>
            </a:endParaRPr>
          </a:p>
        </p:txBody>
      </p:sp>
      <p:grpSp>
        <p:nvGrpSpPr>
          <p:cNvPr id="7" name="Group 87"/>
          <p:cNvGrpSpPr>
            <a:grpSpLocks/>
          </p:cNvGrpSpPr>
          <p:nvPr/>
        </p:nvGrpSpPr>
        <p:grpSpPr bwMode="auto">
          <a:xfrm>
            <a:off x="4557696" y="5207700"/>
            <a:ext cx="3671886" cy="654052"/>
            <a:chOff x="3024" y="1410"/>
            <a:chExt cx="2313" cy="412"/>
          </a:xfrm>
        </p:grpSpPr>
        <p:grpSp>
          <p:nvGrpSpPr>
            <p:cNvPr id="8" name="Group 88"/>
            <p:cNvGrpSpPr>
              <a:grpSpLocks/>
            </p:cNvGrpSpPr>
            <p:nvPr/>
          </p:nvGrpSpPr>
          <p:grpSpPr bwMode="auto">
            <a:xfrm>
              <a:off x="4387" y="1499"/>
              <a:ext cx="578" cy="234"/>
              <a:chOff x="1849" y="2478"/>
              <a:chExt cx="657" cy="374"/>
            </a:xfrm>
          </p:grpSpPr>
          <p:sp>
            <p:nvSpPr>
              <p:cNvPr id="23"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4"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5"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6"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7"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9"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1" name="Text Box 96"/>
            <p:cNvSpPr txBox="1">
              <a:spLocks noChangeArrowheads="1"/>
            </p:cNvSpPr>
            <p:nvPr/>
          </p:nvSpPr>
          <p:spPr bwMode="auto">
            <a:xfrm>
              <a:off x="3097" y="1511"/>
              <a:ext cx="486"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2"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3"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4</a:t>
              </a:r>
              <a:endParaRPr lang="ru-RU" sz="3600" b="1" dirty="0"/>
            </a:p>
          </p:txBody>
        </p:sp>
        <p:sp>
          <p:nvSpPr>
            <p:cNvPr id="14"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600" b="1" dirty="0" smtClean="0">
                  <a:cs typeface="Arial" charset="0"/>
                </a:rPr>
                <a:t>5</a:t>
              </a:r>
              <a:endParaRPr lang="ru-RU" altLang="ru-RU" sz="3600" b="1" dirty="0">
                <a:cs typeface="Arial" charset="0"/>
              </a:endParaRPr>
            </a:p>
          </p:txBody>
        </p:sp>
        <p:sp>
          <p:nvSpPr>
            <p:cNvPr id="15"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6"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7"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8" name="Text Box 103"/>
            <p:cNvSpPr txBox="1">
              <a:spLocks noChangeArrowheads="1"/>
            </p:cNvSpPr>
            <p:nvPr/>
          </p:nvSpPr>
          <p:spPr bwMode="auto">
            <a:xfrm>
              <a:off x="3923" y="143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19" name="Text Box 104"/>
            <p:cNvSpPr txBox="1">
              <a:spLocks noChangeArrowheads="1"/>
            </p:cNvSpPr>
            <p:nvPr/>
          </p:nvSpPr>
          <p:spPr bwMode="auto">
            <a:xfrm>
              <a:off x="4470" y="1439"/>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0" name="Text Box 105"/>
            <p:cNvSpPr txBox="1">
              <a:spLocks noChangeArrowheads="1"/>
            </p:cNvSpPr>
            <p:nvPr/>
          </p:nvSpPr>
          <p:spPr bwMode="auto">
            <a:xfrm>
              <a:off x="3662" y="1418"/>
              <a:ext cx="28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2</a:t>
              </a:r>
            </a:p>
          </p:txBody>
        </p:sp>
        <p:sp>
          <p:nvSpPr>
            <p:cNvPr id="21" name="Text Box 106"/>
            <p:cNvSpPr txBox="1">
              <a:spLocks noChangeArrowheads="1"/>
            </p:cNvSpPr>
            <p:nvPr/>
          </p:nvSpPr>
          <p:spPr bwMode="auto">
            <a:xfrm>
              <a:off x="3888"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sp>
          <p:nvSpPr>
            <p:cNvPr id="22" name="Text Box 107"/>
            <p:cNvSpPr txBox="1">
              <a:spLocks noChangeArrowheads="1"/>
            </p:cNvSpPr>
            <p:nvPr/>
          </p:nvSpPr>
          <p:spPr bwMode="auto">
            <a:xfrm>
              <a:off x="4239"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grpSp>
      <p:sp>
        <p:nvSpPr>
          <p:cNvPr id="29" name="TextBox 28"/>
          <p:cNvSpPr txBox="1"/>
          <p:nvPr/>
        </p:nvSpPr>
        <p:spPr>
          <a:xfrm>
            <a:off x="533779" y="1686284"/>
            <a:ext cx="173847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sp>
        <p:nvSpPr>
          <p:cNvPr id="30" name="TextBox 29"/>
          <p:cNvSpPr txBox="1"/>
          <p:nvPr/>
        </p:nvSpPr>
        <p:spPr>
          <a:xfrm>
            <a:off x="533779" y="3262008"/>
            <a:ext cx="3534165"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Т.к. число кратно 5, то оканчивается либо 0, либо 5. </a:t>
            </a:r>
            <a:endParaRPr lang="ru-RU" sz="2400" dirty="0">
              <a:latin typeface="Arial" pitchFamily="34" charset="0"/>
              <a:cs typeface="Arial" pitchFamily="34" charset="0"/>
            </a:endParaRPr>
          </a:p>
        </p:txBody>
      </p:sp>
      <p:sp>
        <p:nvSpPr>
          <p:cNvPr id="31" name="TextBox 30"/>
          <p:cNvSpPr txBox="1"/>
          <p:nvPr/>
        </p:nvSpPr>
        <p:spPr>
          <a:xfrm>
            <a:off x="4529590" y="4581128"/>
            <a:ext cx="378682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245.</a:t>
            </a:r>
            <a:endParaRPr lang="ru-RU" sz="2400" i="1" dirty="0">
              <a:latin typeface="Arial" pitchFamily="34" charset="0"/>
              <a:cs typeface="Arial" pitchFamily="34" charset="0"/>
            </a:endParaRPr>
          </a:p>
        </p:txBody>
      </p:sp>
      <p:pic>
        <p:nvPicPr>
          <p:cNvPr id="32"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7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 calcmode="lin" valueType="num">
                                      <p:cBhvr>
                                        <p:cTn id="14" dur="750" fill="hold"/>
                                        <p:tgtEl>
                                          <p:spTgt spid="4">
                                            <p:bg/>
                                          </p:spTgt>
                                        </p:tgtEl>
                                        <p:attrNameLst>
                                          <p:attrName>ppt_w</p:attrName>
                                        </p:attrNameLst>
                                      </p:cBhvr>
                                      <p:tavLst>
                                        <p:tav tm="0">
                                          <p:val>
                                            <p:fltVal val="0"/>
                                          </p:val>
                                        </p:tav>
                                        <p:tav tm="100000">
                                          <p:val>
                                            <p:strVal val="#ppt_w"/>
                                          </p:val>
                                        </p:tav>
                                      </p:tavLst>
                                    </p:anim>
                                    <p:anim calcmode="lin" valueType="num">
                                      <p:cBhvr>
                                        <p:cTn id="15" dur="750" fill="hold"/>
                                        <p:tgtEl>
                                          <p:spTgt spid="4">
                                            <p:bg/>
                                          </p:spTgt>
                                        </p:tgtEl>
                                        <p:attrNameLst>
                                          <p:attrName>ppt_h</p:attrName>
                                        </p:attrNameLst>
                                      </p:cBhvr>
                                      <p:tavLst>
                                        <p:tav tm="0">
                                          <p:val>
                                            <p:fltVal val="0"/>
                                          </p:val>
                                        </p:tav>
                                        <p:tav tm="100000">
                                          <p:val>
                                            <p:strVal val="#ppt_h"/>
                                          </p:val>
                                        </p:tav>
                                      </p:tavLst>
                                    </p:anim>
                                    <p:animEffect transition="in" filter="fade">
                                      <p:cBhvr>
                                        <p:cTn id="16" dur="750"/>
                                        <p:tgtEl>
                                          <p:spTgt spid="4">
                                            <p:bg/>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4">
                                            <p:txEl>
                                              <p:pRg st="0" end="0"/>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p:cTn id="24" dur="750" fill="hold"/>
                                        <p:tgtEl>
                                          <p:spTgt spid="4">
                                            <p:txEl>
                                              <p:pRg st="1" end="1"/>
                                            </p:txEl>
                                          </p:spTgt>
                                        </p:tgtEl>
                                        <p:attrNameLst>
                                          <p:attrName>ppt_w</p:attrName>
                                        </p:attrNameLst>
                                      </p:cBhvr>
                                      <p:tavLst>
                                        <p:tav tm="0">
                                          <p:val>
                                            <p:fltVal val="0"/>
                                          </p:val>
                                        </p:tav>
                                        <p:tav tm="100000">
                                          <p:val>
                                            <p:strVal val="#ppt_w"/>
                                          </p:val>
                                        </p:tav>
                                      </p:tavLst>
                                    </p:anim>
                                    <p:anim calcmode="lin" valueType="num">
                                      <p:cBhvr>
                                        <p:cTn id="25" dur="75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6" dur="750"/>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30">
                                            <p:bg/>
                                          </p:spTgt>
                                        </p:tgtEl>
                                        <p:attrNameLst>
                                          <p:attrName>style.visibility</p:attrName>
                                        </p:attrNameLst>
                                      </p:cBhvr>
                                      <p:to>
                                        <p:strVal val="visible"/>
                                      </p:to>
                                    </p:set>
                                    <p:anim calcmode="lin" valueType="num">
                                      <p:cBhvr>
                                        <p:cTn id="31" dur="750" fill="hold"/>
                                        <p:tgtEl>
                                          <p:spTgt spid="30">
                                            <p:bg/>
                                          </p:spTgt>
                                        </p:tgtEl>
                                        <p:attrNameLst>
                                          <p:attrName>ppt_w</p:attrName>
                                        </p:attrNameLst>
                                      </p:cBhvr>
                                      <p:tavLst>
                                        <p:tav tm="0">
                                          <p:val>
                                            <p:fltVal val="0"/>
                                          </p:val>
                                        </p:tav>
                                        <p:tav tm="100000">
                                          <p:val>
                                            <p:strVal val="#ppt_w"/>
                                          </p:val>
                                        </p:tav>
                                      </p:tavLst>
                                    </p:anim>
                                    <p:anim calcmode="lin" valueType="num">
                                      <p:cBhvr>
                                        <p:cTn id="32" dur="750" fill="hold"/>
                                        <p:tgtEl>
                                          <p:spTgt spid="30">
                                            <p:bg/>
                                          </p:spTgt>
                                        </p:tgtEl>
                                        <p:attrNameLst>
                                          <p:attrName>ppt_h</p:attrName>
                                        </p:attrNameLst>
                                      </p:cBhvr>
                                      <p:tavLst>
                                        <p:tav tm="0">
                                          <p:val>
                                            <p:fltVal val="0"/>
                                          </p:val>
                                        </p:tav>
                                        <p:tav tm="100000">
                                          <p:val>
                                            <p:strVal val="#ppt_h"/>
                                          </p:val>
                                        </p:tav>
                                      </p:tavLst>
                                    </p:anim>
                                    <p:animEffect transition="in" filter="fade">
                                      <p:cBhvr>
                                        <p:cTn id="33" dur="750"/>
                                        <p:tgtEl>
                                          <p:spTgt spid="30">
                                            <p:bg/>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30">
                                            <p:txEl>
                                              <p:pRg st="0" end="0"/>
                                            </p:txEl>
                                          </p:spTgt>
                                        </p:tgtEl>
                                        <p:attrNameLst>
                                          <p:attrName>style.visibility</p:attrName>
                                        </p:attrNameLst>
                                      </p:cBhvr>
                                      <p:to>
                                        <p:strVal val="visible"/>
                                      </p:to>
                                    </p:set>
                                    <p:anim calcmode="lin" valueType="num">
                                      <p:cBhvr>
                                        <p:cTn id="36" dur="750" fill="hold"/>
                                        <p:tgtEl>
                                          <p:spTgt spid="30">
                                            <p:txEl>
                                              <p:pRg st="0" end="0"/>
                                            </p:txEl>
                                          </p:spTgt>
                                        </p:tgtEl>
                                        <p:attrNameLst>
                                          <p:attrName>ppt_w</p:attrName>
                                        </p:attrNameLst>
                                      </p:cBhvr>
                                      <p:tavLst>
                                        <p:tav tm="0">
                                          <p:val>
                                            <p:fltVal val="0"/>
                                          </p:val>
                                        </p:tav>
                                        <p:tav tm="100000">
                                          <p:val>
                                            <p:strVal val="#ppt_w"/>
                                          </p:val>
                                        </p:tav>
                                      </p:tavLst>
                                    </p:anim>
                                    <p:anim calcmode="lin" valueType="num">
                                      <p:cBhvr>
                                        <p:cTn id="37" dur="75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38" dur="750"/>
                                        <p:tgtEl>
                                          <p:spTgt spid="30">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3">
                                            <p:bg/>
                                          </p:spTgt>
                                        </p:tgtEl>
                                        <p:attrNameLst>
                                          <p:attrName>style.visibility</p:attrName>
                                        </p:attrNameLst>
                                      </p:cBhvr>
                                      <p:to>
                                        <p:strVal val="visible"/>
                                      </p:to>
                                    </p:set>
                                    <p:anim calcmode="lin" valueType="num">
                                      <p:cBhvr>
                                        <p:cTn id="43" dur="750" fill="hold"/>
                                        <p:tgtEl>
                                          <p:spTgt spid="3">
                                            <p:bg/>
                                          </p:spTgt>
                                        </p:tgtEl>
                                        <p:attrNameLst>
                                          <p:attrName>ppt_w</p:attrName>
                                        </p:attrNameLst>
                                      </p:cBhvr>
                                      <p:tavLst>
                                        <p:tav tm="0">
                                          <p:val>
                                            <p:fltVal val="0"/>
                                          </p:val>
                                        </p:tav>
                                        <p:tav tm="100000">
                                          <p:val>
                                            <p:strVal val="#ppt_w"/>
                                          </p:val>
                                        </p:tav>
                                      </p:tavLst>
                                    </p:anim>
                                    <p:anim calcmode="lin" valueType="num">
                                      <p:cBhvr>
                                        <p:cTn id="44" dur="750" fill="hold"/>
                                        <p:tgtEl>
                                          <p:spTgt spid="3">
                                            <p:bg/>
                                          </p:spTgt>
                                        </p:tgtEl>
                                        <p:attrNameLst>
                                          <p:attrName>ppt_h</p:attrName>
                                        </p:attrNameLst>
                                      </p:cBhvr>
                                      <p:tavLst>
                                        <p:tav tm="0">
                                          <p:val>
                                            <p:fltVal val="0"/>
                                          </p:val>
                                        </p:tav>
                                        <p:tav tm="100000">
                                          <p:val>
                                            <p:strVal val="#ppt_h"/>
                                          </p:val>
                                        </p:tav>
                                      </p:tavLst>
                                    </p:anim>
                                    <p:animEffect transition="in" filter="fade">
                                      <p:cBhvr>
                                        <p:cTn id="45" dur="750"/>
                                        <p:tgtEl>
                                          <p:spTgt spid="3">
                                            <p:bg/>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3">
                                            <p:txEl>
                                              <p:pRg st="0" end="0"/>
                                            </p:txEl>
                                          </p:spTgt>
                                        </p:tgtEl>
                                        <p:attrNameLst>
                                          <p:attrName>style.visibility</p:attrName>
                                        </p:attrNameLst>
                                      </p:cBhvr>
                                      <p:to>
                                        <p:strVal val="visible"/>
                                      </p:to>
                                    </p:set>
                                    <p:anim calcmode="lin" valueType="num">
                                      <p:cBhvr>
                                        <p:cTn id="48"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49"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50" dur="750"/>
                                        <p:tgtEl>
                                          <p:spTgt spid="3">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p:cTn id="55" dur="750" fill="hold"/>
                                        <p:tgtEl>
                                          <p:spTgt spid="5">
                                            <p:bg/>
                                          </p:spTgt>
                                        </p:tgtEl>
                                        <p:attrNameLst>
                                          <p:attrName>ppt_w</p:attrName>
                                        </p:attrNameLst>
                                      </p:cBhvr>
                                      <p:tavLst>
                                        <p:tav tm="0">
                                          <p:val>
                                            <p:fltVal val="0"/>
                                          </p:val>
                                        </p:tav>
                                        <p:tav tm="100000">
                                          <p:val>
                                            <p:strVal val="#ppt_w"/>
                                          </p:val>
                                        </p:tav>
                                      </p:tavLst>
                                    </p:anim>
                                    <p:anim calcmode="lin" valueType="num">
                                      <p:cBhvr>
                                        <p:cTn id="56" dur="750" fill="hold"/>
                                        <p:tgtEl>
                                          <p:spTgt spid="5">
                                            <p:bg/>
                                          </p:spTgt>
                                        </p:tgtEl>
                                        <p:attrNameLst>
                                          <p:attrName>ppt_h</p:attrName>
                                        </p:attrNameLst>
                                      </p:cBhvr>
                                      <p:tavLst>
                                        <p:tav tm="0">
                                          <p:val>
                                            <p:fltVal val="0"/>
                                          </p:val>
                                        </p:tav>
                                        <p:tav tm="100000">
                                          <p:val>
                                            <p:strVal val="#ppt_h"/>
                                          </p:val>
                                        </p:tav>
                                      </p:tavLst>
                                    </p:anim>
                                    <p:animEffect transition="in" filter="fade">
                                      <p:cBhvr>
                                        <p:cTn id="57" dur="750"/>
                                        <p:tgtEl>
                                          <p:spTgt spid="5">
                                            <p:bg/>
                                          </p:spTgt>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5">
                                            <p:txEl>
                                              <p:pRg st="0" end="0"/>
                                            </p:txEl>
                                          </p:spTgt>
                                        </p:tgtEl>
                                        <p:attrNameLst>
                                          <p:attrName>style.visibility</p:attrName>
                                        </p:attrNameLst>
                                      </p:cBhvr>
                                      <p:to>
                                        <p:strVal val="visible"/>
                                      </p:to>
                                    </p:set>
                                    <p:anim calcmode="lin" valueType="num">
                                      <p:cBhvr>
                                        <p:cTn id="60" dur="750" fill="hold"/>
                                        <p:tgtEl>
                                          <p:spTgt spid="5">
                                            <p:txEl>
                                              <p:pRg st="0" end="0"/>
                                            </p:txEl>
                                          </p:spTgt>
                                        </p:tgtEl>
                                        <p:attrNameLst>
                                          <p:attrName>ppt_w</p:attrName>
                                        </p:attrNameLst>
                                      </p:cBhvr>
                                      <p:tavLst>
                                        <p:tav tm="0">
                                          <p:val>
                                            <p:fltVal val="0"/>
                                          </p:val>
                                        </p:tav>
                                        <p:tav tm="100000">
                                          <p:val>
                                            <p:strVal val="#ppt_w"/>
                                          </p:val>
                                        </p:tav>
                                      </p:tavLst>
                                    </p:anim>
                                    <p:anim calcmode="lin" valueType="num">
                                      <p:cBhvr>
                                        <p:cTn id="61" dur="75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2" dur="750"/>
                                        <p:tgtEl>
                                          <p:spTgt spid="5">
                                            <p:txEl>
                                              <p:pRg st="0" end="0"/>
                                            </p:txEl>
                                          </p:spTgt>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5">
                                            <p:txEl>
                                              <p:pRg st="1" end="1"/>
                                            </p:txEl>
                                          </p:spTgt>
                                        </p:tgtEl>
                                        <p:attrNameLst>
                                          <p:attrName>style.visibility</p:attrName>
                                        </p:attrNameLst>
                                      </p:cBhvr>
                                      <p:to>
                                        <p:strVal val="visible"/>
                                      </p:to>
                                    </p:set>
                                    <p:anim calcmode="lin" valueType="num">
                                      <p:cBhvr>
                                        <p:cTn id="65" dur="750" fill="hold"/>
                                        <p:tgtEl>
                                          <p:spTgt spid="5">
                                            <p:txEl>
                                              <p:pRg st="1" end="1"/>
                                            </p:txEl>
                                          </p:spTgt>
                                        </p:tgtEl>
                                        <p:attrNameLst>
                                          <p:attrName>ppt_w</p:attrName>
                                        </p:attrNameLst>
                                      </p:cBhvr>
                                      <p:tavLst>
                                        <p:tav tm="0">
                                          <p:val>
                                            <p:fltVal val="0"/>
                                          </p:val>
                                        </p:tav>
                                        <p:tav tm="100000">
                                          <p:val>
                                            <p:strVal val="#ppt_w"/>
                                          </p:val>
                                        </p:tav>
                                      </p:tavLst>
                                    </p:anim>
                                    <p:anim calcmode="lin" valueType="num">
                                      <p:cBhvr>
                                        <p:cTn id="66" dur="75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67" dur="750"/>
                                        <p:tgtEl>
                                          <p:spTgt spid="5">
                                            <p:txEl>
                                              <p:pRg st="1" end="1"/>
                                            </p:txEl>
                                          </p:spTgt>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5">
                                            <p:txEl>
                                              <p:pRg st="2" end="2"/>
                                            </p:txEl>
                                          </p:spTgt>
                                        </p:tgtEl>
                                        <p:attrNameLst>
                                          <p:attrName>style.visibility</p:attrName>
                                        </p:attrNameLst>
                                      </p:cBhvr>
                                      <p:to>
                                        <p:strVal val="visible"/>
                                      </p:to>
                                    </p:set>
                                    <p:anim calcmode="lin" valueType="num">
                                      <p:cBhvr>
                                        <p:cTn id="70" dur="750" fill="hold"/>
                                        <p:tgtEl>
                                          <p:spTgt spid="5">
                                            <p:txEl>
                                              <p:pRg st="2" end="2"/>
                                            </p:txEl>
                                          </p:spTgt>
                                        </p:tgtEl>
                                        <p:attrNameLst>
                                          <p:attrName>ppt_w</p:attrName>
                                        </p:attrNameLst>
                                      </p:cBhvr>
                                      <p:tavLst>
                                        <p:tav tm="0">
                                          <p:val>
                                            <p:fltVal val="0"/>
                                          </p:val>
                                        </p:tav>
                                        <p:tav tm="100000">
                                          <p:val>
                                            <p:strVal val="#ppt_w"/>
                                          </p:val>
                                        </p:tav>
                                      </p:tavLst>
                                    </p:anim>
                                    <p:anim calcmode="lin" valueType="num">
                                      <p:cBhvr>
                                        <p:cTn id="71" dur="75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72" dur="750"/>
                                        <p:tgtEl>
                                          <p:spTgt spid="5">
                                            <p:txEl>
                                              <p:pRg st="2" end="2"/>
                                            </p:txEl>
                                          </p:spTgt>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5">
                                            <p:txEl>
                                              <p:pRg st="3" end="3"/>
                                            </p:txEl>
                                          </p:spTgt>
                                        </p:tgtEl>
                                        <p:attrNameLst>
                                          <p:attrName>style.visibility</p:attrName>
                                        </p:attrNameLst>
                                      </p:cBhvr>
                                      <p:to>
                                        <p:strVal val="visible"/>
                                      </p:to>
                                    </p:set>
                                    <p:anim calcmode="lin" valueType="num">
                                      <p:cBhvr>
                                        <p:cTn id="75" dur="750" fill="hold"/>
                                        <p:tgtEl>
                                          <p:spTgt spid="5">
                                            <p:txEl>
                                              <p:pRg st="3" end="3"/>
                                            </p:txEl>
                                          </p:spTgt>
                                        </p:tgtEl>
                                        <p:attrNameLst>
                                          <p:attrName>ppt_w</p:attrName>
                                        </p:attrNameLst>
                                      </p:cBhvr>
                                      <p:tavLst>
                                        <p:tav tm="0">
                                          <p:val>
                                            <p:fltVal val="0"/>
                                          </p:val>
                                        </p:tav>
                                        <p:tav tm="100000">
                                          <p:val>
                                            <p:strVal val="#ppt_w"/>
                                          </p:val>
                                        </p:tav>
                                      </p:tavLst>
                                    </p:anim>
                                    <p:anim calcmode="lin" valueType="num">
                                      <p:cBhvr>
                                        <p:cTn id="76" dur="75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77" dur="750"/>
                                        <p:tgtEl>
                                          <p:spTgt spid="5">
                                            <p:txEl>
                                              <p:pRg st="3" end="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6">
                                            <p:bg/>
                                          </p:spTgt>
                                        </p:tgtEl>
                                        <p:attrNameLst>
                                          <p:attrName>style.visibility</p:attrName>
                                        </p:attrNameLst>
                                      </p:cBhvr>
                                      <p:to>
                                        <p:strVal val="visible"/>
                                      </p:to>
                                    </p:set>
                                    <p:anim calcmode="lin" valueType="num">
                                      <p:cBhvr>
                                        <p:cTn id="82" dur="750" fill="hold"/>
                                        <p:tgtEl>
                                          <p:spTgt spid="6">
                                            <p:bg/>
                                          </p:spTgt>
                                        </p:tgtEl>
                                        <p:attrNameLst>
                                          <p:attrName>ppt_w</p:attrName>
                                        </p:attrNameLst>
                                      </p:cBhvr>
                                      <p:tavLst>
                                        <p:tav tm="0">
                                          <p:val>
                                            <p:fltVal val="0"/>
                                          </p:val>
                                        </p:tav>
                                        <p:tav tm="100000">
                                          <p:val>
                                            <p:strVal val="#ppt_w"/>
                                          </p:val>
                                        </p:tav>
                                      </p:tavLst>
                                    </p:anim>
                                    <p:anim calcmode="lin" valueType="num">
                                      <p:cBhvr>
                                        <p:cTn id="83" dur="750" fill="hold"/>
                                        <p:tgtEl>
                                          <p:spTgt spid="6">
                                            <p:bg/>
                                          </p:spTgt>
                                        </p:tgtEl>
                                        <p:attrNameLst>
                                          <p:attrName>ppt_h</p:attrName>
                                        </p:attrNameLst>
                                      </p:cBhvr>
                                      <p:tavLst>
                                        <p:tav tm="0">
                                          <p:val>
                                            <p:fltVal val="0"/>
                                          </p:val>
                                        </p:tav>
                                        <p:tav tm="100000">
                                          <p:val>
                                            <p:strVal val="#ppt_h"/>
                                          </p:val>
                                        </p:tav>
                                      </p:tavLst>
                                    </p:anim>
                                    <p:animEffect transition="in" filter="fade">
                                      <p:cBhvr>
                                        <p:cTn id="84" dur="750"/>
                                        <p:tgtEl>
                                          <p:spTgt spid="6">
                                            <p:bg/>
                                          </p:spTgt>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6">
                                            <p:txEl>
                                              <p:pRg st="0" end="0"/>
                                            </p:txEl>
                                          </p:spTgt>
                                        </p:tgtEl>
                                        <p:attrNameLst>
                                          <p:attrName>style.visibility</p:attrName>
                                        </p:attrNameLst>
                                      </p:cBhvr>
                                      <p:to>
                                        <p:strVal val="visible"/>
                                      </p:to>
                                    </p:set>
                                    <p:anim calcmode="lin" valueType="num">
                                      <p:cBhvr>
                                        <p:cTn id="87" dur="750" fill="hold"/>
                                        <p:tgtEl>
                                          <p:spTgt spid="6">
                                            <p:txEl>
                                              <p:pRg st="0" end="0"/>
                                            </p:txEl>
                                          </p:spTgt>
                                        </p:tgtEl>
                                        <p:attrNameLst>
                                          <p:attrName>ppt_w</p:attrName>
                                        </p:attrNameLst>
                                      </p:cBhvr>
                                      <p:tavLst>
                                        <p:tav tm="0">
                                          <p:val>
                                            <p:fltVal val="0"/>
                                          </p:val>
                                        </p:tav>
                                        <p:tav tm="100000">
                                          <p:val>
                                            <p:strVal val="#ppt_w"/>
                                          </p:val>
                                        </p:tav>
                                      </p:tavLst>
                                    </p:anim>
                                    <p:anim calcmode="lin" valueType="num">
                                      <p:cBhvr>
                                        <p:cTn id="88" dur="75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89" dur="750"/>
                                        <p:tgtEl>
                                          <p:spTgt spid="6">
                                            <p:txEl>
                                              <p:pRg st="0" end="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16" fill="hold" grpId="0" nodeType="clickEffect">
                                  <p:stCondLst>
                                    <p:cond delay="0"/>
                                  </p:stCondLst>
                                  <p:childTnLst>
                                    <p:set>
                                      <p:cBhvr>
                                        <p:cTn id="93" dur="1" fill="hold">
                                          <p:stCondLst>
                                            <p:cond delay="0"/>
                                          </p:stCondLst>
                                        </p:cTn>
                                        <p:tgtEl>
                                          <p:spTgt spid="31"/>
                                        </p:tgtEl>
                                        <p:attrNameLst>
                                          <p:attrName>style.visibility</p:attrName>
                                        </p:attrNameLst>
                                      </p:cBhvr>
                                      <p:to>
                                        <p:strVal val="visible"/>
                                      </p:to>
                                    </p:set>
                                    <p:anim calcmode="lin" valueType="num">
                                      <p:cBhvr>
                                        <p:cTn id="94" dur="750" fill="hold"/>
                                        <p:tgtEl>
                                          <p:spTgt spid="31"/>
                                        </p:tgtEl>
                                        <p:attrNameLst>
                                          <p:attrName>ppt_w</p:attrName>
                                        </p:attrNameLst>
                                      </p:cBhvr>
                                      <p:tavLst>
                                        <p:tav tm="0">
                                          <p:val>
                                            <p:fltVal val="0"/>
                                          </p:val>
                                        </p:tav>
                                        <p:tav tm="100000">
                                          <p:val>
                                            <p:strVal val="#ppt_w"/>
                                          </p:val>
                                        </p:tav>
                                      </p:tavLst>
                                    </p:anim>
                                    <p:anim calcmode="lin" valueType="num">
                                      <p:cBhvr>
                                        <p:cTn id="95" dur="750" fill="hold"/>
                                        <p:tgtEl>
                                          <p:spTgt spid="31"/>
                                        </p:tgtEl>
                                        <p:attrNameLst>
                                          <p:attrName>ppt_h</p:attrName>
                                        </p:attrNameLst>
                                      </p:cBhvr>
                                      <p:tavLst>
                                        <p:tav tm="0">
                                          <p:val>
                                            <p:fltVal val="0"/>
                                          </p:val>
                                        </p:tav>
                                        <p:tav tm="100000">
                                          <p:val>
                                            <p:strVal val="#ppt_h"/>
                                          </p:val>
                                        </p:tav>
                                      </p:tavLst>
                                    </p:anim>
                                    <p:animEffect transition="in" filter="fade">
                                      <p:cBhvr>
                                        <p:cTn id="96" dur="750"/>
                                        <p:tgtEl>
                                          <p:spTgt spid="31"/>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ntr" presetSubtype="16" fill="hold" nodeType="click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p:cTn id="101" dur="750" fill="hold"/>
                                        <p:tgtEl>
                                          <p:spTgt spid="7"/>
                                        </p:tgtEl>
                                        <p:attrNameLst>
                                          <p:attrName>ppt_w</p:attrName>
                                        </p:attrNameLst>
                                      </p:cBhvr>
                                      <p:tavLst>
                                        <p:tav tm="0">
                                          <p:val>
                                            <p:fltVal val="0"/>
                                          </p:val>
                                        </p:tav>
                                        <p:tav tm="100000">
                                          <p:val>
                                            <p:strVal val="#ppt_w"/>
                                          </p:val>
                                        </p:tav>
                                      </p:tavLst>
                                    </p:anim>
                                    <p:anim calcmode="lin" valueType="num">
                                      <p:cBhvr>
                                        <p:cTn id="102" dur="750" fill="hold"/>
                                        <p:tgtEl>
                                          <p:spTgt spid="7"/>
                                        </p:tgtEl>
                                        <p:attrNameLst>
                                          <p:attrName>ppt_h</p:attrName>
                                        </p:attrNameLst>
                                      </p:cBhvr>
                                      <p:tavLst>
                                        <p:tav tm="0">
                                          <p:val>
                                            <p:fltVal val="0"/>
                                          </p:val>
                                        </p:tav>
                                        <p:tav tm="100000">
                                          <p:val>
                                            <p:strVal val="#ppt_h"/>
                                          </p:val>
                                        </p:tav>
                                      </p:tavLst>
                                    </p:anim>
                                    <p:animEffect transition="in" filter="fade">
                                      <p:cBhvr>
                                        <p:cTn id="10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P spid="4" grpId="0" uiExpand="1" build="allAtOnce" animBg="1"/>
      <p:bldP spid="5" grpId="0" uiExpand="1" build="allAtOnce" animBg="1"/>
      <p:bldP spid="6" grpId="0" build="allAtOnce" animBg="1"/>
      <p:bldP spid="29" grpId="0" animBg="1"/>
      <p:bldP spid="30" grpId="0" uiExpand="1" build="allAtOnce" animBg="1"/>
      <p:bldP spid="3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84936" y="542848"/>
            <a:ext cx="8229600" cy="1075191"/>
          </a:xfrm>
        </p:spPr>
        <p:style>
          <a:lnRef idx="2">
            <a:schemeClr val="accent1"/>
          </a:lnRef>
          <a:fillRef idx="1">
            <a:schemeClr val="lt1"/>
          </a:fillRef>
          <a:effectRef idx="0">
            <a:schemeClr val="accent1"/>
          </a:effectRef>
          <a:fontRef idx="minor">
            <a:schemeClr val="dk1"/>
          </a:fontRef>
        </p:style>
        <p:txBody>
          <a:bodyPr>
            <a:normAutofit fontScale="90000"/>
          </a:bodyPr>
          <a:lstStyle/>
          <a:p>
            <a:pPr algn="l"/>
            <a:r>
              <a:rPr lang="ru-RU" sz="2400" b="1" dirty="0">
                <a:solidFill>
                  <a:srgbClr val="FF0000"/>
                </a:solidFill>
                <a:latin typeface="Arial" pitchFamily="34" charset="0"/>
                <a:cs typeface="Arial" pitchFamily="34" charset="0"/>
              </a:rPr>
              <a:t>Задача </a:t>
            </a:r>
            <a:r>
              <a:rPr lang="ru-RU" sz="2300" b="1" dirty="0" smtClean="0">
                <a:solidFill>
                  <a:srgbClr val="FF0000"/>
                </a:solidFill>
                <a:latin typeface="Arial" pitchFamily="34" charset="0"/>
                <a:cs typeface="Arial" pitchFamily="34" charset="0"/>
              </a:rPr>
              <a:t>№</a:t>
            </a:r>
            <a:r>
              <a:rPr lang="ru-RU" sz="2300" b="1" dirty="0">
                <a:solidFill>
                  <a:srgbClr val="FF0000"/>
                </a:solidFill>
                <a:latin typeface="Arial" pitchFamily="34" charset="0"/>
                <a:cs typeface="Arial" pitchFamily="34" charset="0"/>
              </a:rPr>
              <a:t>6</a:t>
            </a:r>
            <a:r>
              <a:rPr lang="ru-RU" sz="2300" b="1" dirty="0" smtClean="0">
                <a:solidFill>
                  <a:srgbClr val="FF0000"/>
                </a:solidFill>
                <a:latin typeface="Arial" pitchFamily="34" charset="0"/>
                <a:cs typeface="Arial" pitchFamily="34" charset="0"/>
              </a:rPr>
              <a:t>.</a:t>
            </a:r>
            <a:r>
              <a:rPr lang="ru-RU" sz="2400" dirty="0" smtClean="0">
                <a:latin typeface="Arial" pitchFamily="34" charset="0"/>
                <a:cs typeface="Arial" pitchFamily="34" charset="0"/>
              </a:rPr>
              <a:t> </a:t>
            </a:r>
            <a:r>
              <a:rPr lang="ru-RU" sz="2400" dirty="0">
                <a:latin typeface="Arial" pitchFamily="34" charset="0"/>
                <a:cs typeface="Arial" pitchFamily="34" charset="0"/>
              </a:rPr>
              <a:t>Вычеркните в числе 123456 три цифры так, чтобы получившееся трехзначное число было кратно </a:t>
            </a:r>
            <a:r>
              <a:rPr lang="ru-RU" sz="2400" dirty="0" smtClean="0">
                <a:latin typeface="Arial" pitchFamily="34" charset="0"/>
                <a:cs typeface="Arial" pitchFamily="34" charset="0"/>
              </a:rPr>
              <a:t>27.</a:t>
            </a:r>
            <a:endParaRPr lang="ru-RU" sz="2400" dirty="0">
              <a:latin typeface="Arial" pitchFamily="34" charset="0"/>
              <a:cs typeface="Arial" pitchFamily="34" charset="0"/>
            </a:endParaRPr>
          </a:p>
        </p:txBody>
      </p:sp>
      <p:sp>
        <p:nvSpPr>
          <p:cNvPr id="3" name="Объект 2"/>
          <p:cNvSpPr>
            <a:spLocks noGrp="1"/>
          </p:cNvSpPr>
          <p:nvPr>
            <p:ph idx="1"/>
          </p:nvPr>
        </p:nvSpPr>
        <p:spPr>
          <a:xfrm>
            <a:off x="4427984" y="2276872"/>
            <a:ext cx="4002395" cy="830997"/>
          </a:xfrm>
        </p:spPr>
        <p:style>
          <a:lnRef idx="2">
            <a:schemeClr val="accent1"/>
          </a:lnRef>
          <a:fillRef idx="1">
            <a:schemeClr val="lt1"/>
          </a:fillRef>
          <a:effectRef idx="0">
            <a:schemeClr val="accent1"/>
          </a:effectRef>
          <a:fontRef idx="minor">
            <a:schemeClr val="dk1"/>
          </a:fontRef>
        </p:style>
        <p:txBody>
          <a:bodyPr>
            <a:normAutofit/>
          </a:bodyPr>
          <a:lstStyle/>
          <a:p>
            <a:pPr marL="0">
              <a:buNone/>
            </a:pPr>
            <a:r>
              <a:rPr lang="ru-RU" sz="2400" dirty="0" smtClean="0">
                <a:latin typeface="Arial" pitchFamily="34" charset="0"/>
                <a:cs typeface="Arial" pitchFamily="34" charset="0"/>
              </a:rPr>
              <a:t>Проверим, </a:t>
            </a:r>
            <a:r>
              <a:rPr lang="ru-RU" sz="2400" dirty="0">
                <a:latin typeface="Arial" pitchFamily="34" charset="0"/>
                <a:cs typeface="Arial" pitchFamily="34" charset="0"/>
              </a:rPr>
              <a:t>какое из чисел 126 </a:t>
            </a:r>
            <a:r>
              <a:rPr lang="ru-RU" sz="2400" dirty="0" smtClean="0">
                <a:latin typeface="Arial" pitchFamily="34" charset="0"/>
                <a:cs typeface="Arial" pitchFamily="34" charset="0"/>
              </a:rPr>
              <a:t>или </a:t>
            </a:r>
            <a:r>
              <a:rPr lang="ru-RU" sz="2400" dirty="0">
                <a:latin typeface="Arial" pitchFamily="34" charset="0"/>
                <a:cs typeface="Arial" pitchFamily="34" charset="0"/>
              </a:rPr>
              <a:t>135 кратно </a:t>
            </a:r>
            <a:r>
              <a:rPr lang="ru-RU" sz="2400" dirty="0" smtClean="0">
                <a:latin typeface="Arial" pitchFamily="34" charset="0"/>
                <a:cs typeface="Arial" pitchFamily="34" charset="0"/>
              </a:rPr>
              <a:t>27.</a:t>
            </a:r>
            <a:endParaRPr lang="ru-RU" sz="2400" dirty="0">
              <a:latin typeface="Arial" pitchFamily="34" charset="0"/>
              <a:cs typeface="Arial" pitchFamily="34" charset="0"/>
            </a:endParaRPr>
          </a:p>
          <a:p>
            <a:pPr marL="0">
              <a:buNone/>
            </a:pPr>
            <a:endParaRPr lang="ru-RU" sz="2400" dirty="0">
              <a:latin typeface="Arial" pitchFamily="34" charset="0"/>
              <a:cs typeface="Arial" pitchFamily="34" charset="0"/>
            </a:endParaRPr>
          </a:p>
        </p:txBody>
      </p:sp>
      <p:grpSp>
        <p:nvGrpSpPr>
          <p:cNvPr id="4" name="Group 87"/>
          <p:cNvGrpSpPr>
            <a:grpSpLocks/>
          </p:cNvGrpSpPr>
          <p:nvPr/>
        </p:nvGrpSpPr>
        <p:grpSpPr bwMode="auto">
          <a:xfrm>
            <a:off x="4482261" y="5099974"/>
            <a:ext cx="3671886" cy="666751"/>
            <a:chOff x="3024" y="1404"/>
            <a:chExt cx="2313" cy="420"/>
          </a:xfrm>
        </p:grpSpPr>
        <p:grpSp>
          <p:nvGrpSpPr>
            <p:cNvPr id="5" name="Group 88"/>
            <p:cNvGrpSpPr>
              <a:grpSpLocks/>
            </p:cNvGrpSpPr>
            <p:nvPr/>
          </p:nvGrpSpPr>
          <p:grpSpPr bwMode="auto">
            <a:xfrm>
              <a:off x="4387" y="1506"/>
              <a:ext cx="578" cy="235"/>
              <a:chOff x="1849" y="2478"/>
              <a:chExt cx="657" cy="374"/>
            </a:xfrm>
          </p:grpSpPr>
          <p:sp>
            <p:nvSpPr>
              <p:cNvPr id="20"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1"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2"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3"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4"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6"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7"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8" name="Text Box 96"/>
            <p:cNvSpPr txBox="1">
              <a:spLocks noChangeArrowheads="1"/>
            </p:cNvSpPr>
            <p:nvPr/>
          </p:nvSpPr>
          <p:spPr bwMode="auto">
            <a:xfrm>
              <a:off x="3098" y="1499"/>
              <a:ext cx="518"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9"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1"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600" b="1" dirty="0" smtClean="0">
                  <a:cs typeface="Arial" charset="0"/>
                </a:rPr>
                <a:t>5</a:t>
              </a:r>
              <a:endParaRPr lang="ru-RU" altLang="ru-RU" sz="3600" b="1" dirty="0">
                <a:cs typeface="Arial" charset="0"/>
              </a:endParaRPr>
            </a:p>
          </p:txBody>
        </p:sp>
        <p:sp>
          <p:nvSpPr>
            <p:cNvPr id="12"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3"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4"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5" name="Text Box 103"/>
            <p:cNvSpPr txBox="1">
              <a:spLocks noChangeArrowheads="1"/>
            </p:cNvSpPr>
            <p:nvPr/>
          </p:nvSpPr>
          <p:spPr bwMode="auto">
            <a:xfrm>
              <a:off x="3923" y="1417"/>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3</a:t>
              </a:r>
              <a:endParaRPr lang="ru-RU" altLang="ru-RU" sz="3600" b="1" dirty="0">
                <a:cs typeface="Arial" charset="0"/>
              </a:endParaRPr>
            </a:p>
          </p:txBody>
        </p:sp>
        <p:sp>
          <p:nvSpPr>
            <p:cNvPr id="16" name="Text Box 104"/>
            <p:cNvSpPr txBox="1">
              <a:spLocks noChangeArrowheads="1"/>
            </p:cNvSpPr>
            <p:nvPr/>
          </p:nvSpPr>
          <p:spPr bwMode="auto">
            <a:xfrm>
              <a:off x="4470" y="1439"/>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17" name="Text Box 105"/>
            <p:cNvSpPr txBox="1">
              <a:spLocks noChangeArrowheads="1"/>
            </p:cNvSpPr>
            <p:nvPr/>
          </p:nvSpPr>
          <p:spPr bwMode="auto">
            <a:xfrm>
              <a:off x="3658" y="1404"/>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1</a:t>
              </a:r>
            </a:p>
          </p:txBody>
        </p:sp>
      </p:grpSp>
      <p:sp>
        <p:nvSpPr>
          <p:cNvPr id="25" name="TextBox 24"/>
          <p:cNvSpPr txBox="1"/>
          <p:nvPr/>
        </p:nvSpPr>
        <p:spPr>
          <a:xfrm>
            <a:off x="532224" y="2276872"/>
            <a:ext cx="3247688"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Т.к. число кратно 27,</a:t>
            </a:r>
          </a:p>
          <a:p>
            <a:r>
              <a:rPr lang="ru-RU" sz="2200" dirty="0">
                <a:latin typeface="Arial" pitchFamily="34" charset="0"/>
                <a:cs typeface="Arial" pitchFamily="34" charset="0"/>
              </a:rPr>
              <a:t>то кратно 9. </a:t>
            </a:r>
          </a:p>
        </p:txBody>
      </p:sp>
      <p:sp>
        <p:nvSpPr>
          <p:cNvPr id="26" name="TextBox 25"/>
          <p:cNvSpPr txBox="1"/>
          <p:nvPr/>
        </p:nvSpPr>
        <p:spPr>
          <a:xfrm>
            <a:off x="533779" y="3266729"/>
            <a:ext cx="3246133" cy="144655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Сумма цифр данного числа кратна 9:</a:t>
            </a:r>
          </a:p>
          <a:p>
            <a:r>
              <a:rPr lang="ru-RU" sz="2200" dirty="0">
                <a:latin typeface="Arial" pitchFamily="34" charset="0"/>
                <a:cs typeface="Arial" pitchFamily="34" charset="0"/>
              </a:rPr>
              <a:t>1 + 2 + 6 = 9,</a:t>
            </a:r>
          </a:p>
          <a:p>
            <a:r>
              <a:rPr lang="ru-RU" sz="2200" dirty="0">
                <a:latin typeface="Arial" pitchFamily="34" charset="0"/>
                <a:cs typeface="Arial" pitchFamily="34" charset="0"/>
              </a:rPr>
              <a:t>1 + 3 + 5 = 9.</a:t>
            </a:r>
          </a:p>
        </p:txBody>
      </p:sp>
      <p:sp>
        <p:nvSpPr>
          <p:cNvPr id="28" name="TextBox 27"/>
          <p:cNvSpPr txBox="1"/>
          <p:nvPr/>
        </p:nvSpPr>
        <p:spPr>
          <a:xfrm>
            <a:off x="4429851" y="3279650"/>
            <a:ext cx="4000528"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800" dirty="0" smtClean="0"/>
              <a:t>126 не кратно 27,</a:t>
            </a:r>
          </a:p>
          <a:p>
            <a:pPr marL="342900" indent="-342900"/>
            <a:r>
              <a:rPr lang="ru-RU" sz="2800" dirty="0" smtClean="0"/>
              <a:t>135 кратно 27.</a:t>
            </a:r>
          </a:p>
        </p:txBody>
      </p:sp>
      <p:sp>
        <p:nvSpPr>
          <p:cNvPr id="29" name="TextBox 28"/>
          <p:cNvSpPr txBox="1"/>
          <p:nvPr/>
        </p:nvSpPr>
        <p:spPr>
          <a:xfrm>
            <a:off x="533779" y="1686284"/>
            <a:ext cx="173847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sp>
        <p:nvSpPr>
          <p:cNvPr id="31" name="TextBox 30"/>
          <p:cNvSpPr txBox="1"/>
          <p:nvPr/>
        </p:nvSpPr>
        <p:spPr>
          <a:xfrm>
            <a:off x="4409073" y="4370094"/>
            <a:ext cx="4021305"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135.</a:t>
            </a:r>
            <a:endParaRPr lang="ru-RU" sz="2400" i="1" dirty="0">
              <a:latin typeface="Arial" pitchFamily="34" charset="0"/>
              <a:cs typeface="Arial" pitchFamily="34" charset="0"/>
            </a:endParaRPr>
          </a:p>
        </p:txBody>
      </p:sp>
      <p:pic>
        <p:nvPicPr>
          <p:cNvPr id="32"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02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750" fill="hold"/>
                                        <p:tgtEl>
                                          <p:spTgt spid="29"/>
                                        </p:tgtEl>
                                        <p:attrNameLst>
                                          <p:attrName>ppt_w</p:attrName>
                                        </p:attrNameLst>
                                      </p:cBhvr>
                                      <p:tavLst>
                                        <p:tav tm="0">
                                          <p:val>
                                            <p:fltVal val="0"/>
                                          </p:val>
                                        </p:tav>
                                        <p:tav tm="100000">
                                          <p:val>
                                            <p:strVal val="#ppt_w"/>
                                          </p:val>
                                        </p:tav>
                                      </p:tavLst>
                                    </p:anim>
                                    <p:anim calcmode="lin" valueType="num">
                                      <p:cBhvr>
                                        <p:cTn id="8" dur="750" fill="hold"/>
                                        <p:tgtEl>
                                          <p:spTgt spid="29"/>
                                        </p:tgtEl>
                                        <p:attrNameLst>
                                          <p:attrName>ppt_h</p:attrName>
                                        </p:attrNameLst>
                                      </p:cBhvr>
                                      <p:tavLst>
                                        <p:tav tm="0">
                                          <p:val>
                                            <p:fltVal val="0"/>
                                          </p:val>
                                        </p:tav>
                                        <p:tav tm="100000">
                                          <p:val>
                                            <p:strVal val="#ppt_h"/>
                                          </p:val>
                                        </p:tav>
                                      </p:tavLst>
                                    </p:anim>
                                    <p:animEffect transition="in" filter="fade">
                                      <p:cBhvr>
                                        <p:cTn id="9" dur="750"/>
                                        <p:tgtEl>
                                          <p:spTgt spid="2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5">
                                            <p:bg/>
                                          </p:spTgt>
                                        </p:tgtEl>
                                        <p:attrNameLst>
                                          <p:attrName>style.visibility</p:attrName>
                                        </p:attrNameLst>
                                      </p:cBhvr>
                                      <p:to>
                                        <p:strVal val="visible"/>
                                      </p:to>
                                    </p:set>
                                    <p:anim calcmode="lin" valueType="num">
                                      <p:cBhvr>
                                        <p:cTn id="14" dur="750" fill="hold"/>
                                        <p:tgtEl>
                                          <p:spTgt spid="25">
                                            <p:bg/>
                                          </p:spTgt>
                                        </p:tgtEl>
                                        <p:attrNameLst>
                                          <p:attrName>ppt_w</p:attrName>
                                        </p:attrNameLst>
                                      </p:cBhvr>
                                      <p:tavLst>
                                        <p:tav tm="0">
                                          <p:val>
                                            <p:fltVal val="0"/>
                                          </p:val>
                                        </p:tav>
                                        <p:tav tm="100000">
                                          <p:val>
                                            <p:strVal val="#ppt_w"/>
                                          </p:val>
                                        </p:tav>
                                      </p:tavLst>
                                    </p:anim>
                                    <p:anim calcmode="lin" valueType="num">
                                      <p:cBhvr>
                                        <p:cTn id="15" dur="750" fill="hold"/>
                                        <p:tgtEl>
                                          <p:spTgt spid="25">
                                            <p:bg/>
                                          </p:spTgt>
                                        </p:tgtEl>
                                        <p:attrNameLst>
                                          <p:attrName>ppt_h</p:attrName>
                                        </p:attrNameLst>
                                      </p:cBhvr>
                                      <p:tavLst>
                                        <p:tav tm="0">
                                          <p:val>
                                            <p:fltVal val="0"/>
                                          </p:val>
                                        </p:tav>
                                        <p:tav tm="100000">
                                          <p:val>
                                            <p:strVal val="#ppt_h"/>
                                          </p:val>
                                        </p:tav>
                                      </p:tavLst>
                                    </p:anim>
                                    <p:animEffect transition="in" filter="fade">
                                      <p:cBhvr>
                                        <p:cTn id="16" dur="750"/>
                                        <p:tgtEl>
                                          <p:spTgt spid="25">
                                            <p:bg/>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25">
                                            <p:txEl>
                                              <p:pRg st="0" end="0"/>
                                            </p:txEl>
                                          </p:spTgt>
                                        </p:tgtEl>
                                        <p:attrNameLst>
                                          <p:attrName>style.visibility</p:attrName>
                                        </p:attrNameLst>
                                      </p:cBhvr>
                                      <p:to>
                                        <p:strVal val="visible"/>
                                      </p:to>
                                    </p:set>
                                    <p:anim calcmode="lin" valueType="num">
                                      <p:cBhvr>
                                        <p:cTn id="19" dur="750" fill="hold"/>
                                        <p:tgtEl>
                                          <p:spTgt spid="25">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25">
                                            <p:txEl>
                                              <p:pRg st="0" end="0"/>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5">
                                            <p:txEl>
                                              <p:pRg st="1" end="1"/>
                                            </p:txEl>
                                          </p:spTgt>
                                        </p:tgtEl>
                                        <p:attrNameLst>
                                          <p:attrName>style.visibility</p:attrName>
                                        </p:attrNameLst>
                                      </p:cBhvr>
                                      <p:to>
                                        <p:strVal val="visible"/>
                                      </p:to>
                                    </p:set>
                                    <p:anim calcmode="lin" valueType="num">
                                      <p:cBhvr>
                                        <p:cTn id="24" dur="750" fill="hold"/>
                                        <p:tgtEl>
                                          <p:spTgt spid="25">
                                            <p:txEl>
                                              <p:pRg st="1" end="1"/>
                                            </p:txEl>
                                          </p:spTgt>
                                        </p:tgtEl>
                                        <p:attrNameLst>
                                          <p:attrName>ppt_w</p:attrName>
                                        </p:attrNameLst>
                                      </p:cBhvr>
                                      <p:tavLst>
                                        <p:tav tm="0">
                                          <p:val>
                                            <p:fltVal val="0"/>
                                          </p:val>
                                        </p:tav>
                                        <p:tav tm="100000">
                                          <p:val>
                                            <p:strVal val="#ppt_w"/>
                                          </p:val>
                                        </p:tav>
                                      </p:tavLst>
                                    </p:anim>
                                    <p:anim calcmode="lin" valueType="num">
                                      <p:cBhvr>
                                        <p:cTn id="25" dur="750" fill="hold"/>
                                        <p:tgtEl>
                                          <p:spTgt spid="25">
                                            <p:txEl>
                                              <p:pRg st="1" end="1"/>
                                            </p:txEl>
                                          </p:spTgt>
                                        </p:tgtEl>
                                        <p:attrNameLst>
                                          <p:attrName>ppt_h</p:attrName>
                                        </p:attrNameLst>
                                      </p:cBhvr>
                                      <p:tavLst>
                                        <p:tav tm="0">
                                          <p:val>
                                            <p:fltVal val="0"/>
                                          </p:val>
                                        </p:tav>
                                        <p:tav tm="100000">
                                          <p:val>
                                            <p:strVal val="#ppt_h"/>
                                          </p:val>
                                        </p:tav>
                                      </p:tavLst>
                                    </p:anim>
                                    <p:animEffect transition="in" filter="fade">
                                      <p:cBhvr>
                                        <p:cTn id="26" dur="750"/>
                                        <p:tgtEl>
                                          <p:spTgt spid="2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26">
                                            <p:bg/>
                                          </p:spTgt>
                                        </p:tgtEl>
                                        <p:attrNameLst>
                                          <p:attrName>style.visibility</p:attrName>
                                        </p:attrNameLst>
                                      </p:cBhvr>
                                      <p:to>
                                        <p:strVal val="visible"/>
                                      </p:to>
                                    </p:set>
                                    <p:anim calcmode="lin" valueType="num">
                                      <p:cBhvr>
                                        <p:cTn id="31" dur="750" fill="hold"/>
                                        <p:tgtEl>
                                          <p:spTgt spid="26">
                                            <p:bg/>
                                          </p:spTgt>
                                        </p:tgtEl>
                                        <p:attrNameLst>
                                          <p:attrName>ppt_w</p:attrName>
                                        </p:attrNameLst>
                                      </p:cBhvr>
                                      <p:tavLst>
                                        <p:tav tm="0">
                                          <p:val>
                                            <p:fltVal val="0"/>
                                          </p:val>
                                        </p:tav>
                                        <p:tav tm="100000">
                                          <p:val>
                                            <p:strVal val="#ppt_w"/>
                                          </p:val>
                                        </p:tav>
                                      </p:tavLst>
                                    </p:anim>
                                    <p:anim calcmode="lin" valueType="num">
                                      <p:cBhvr>
                                        <p:cTn id="32" dur="750" fill="hold"/>
                                        <p:tgtEl>
                                          <p:spTgt spid="26">
                                            <p:bg/>
                                          </p:spTgt>
                                        </p:tgtEl>
                                        <p:attrNameLst>
                                          <p:attrName>ppt_h</p:attrName>
                                        </p:attrNameLst>
                                      </p:cBhvr>
                                      <p:tavLst>
                                        <p:tav tm="0">
                                          <p:val>
                                            <p:fltVal val="0"/>
                                          </p:val>
                                        </p:tav>
                                        <p:tav tm="100000">
                                          <p:val>
                                            <p:strVal val="#ppt_h"/>
                                          </p:val>
                                        </p:tav>
                                      </p:tavLst>
                                    </p:anim>
                                    <p:animEffect transition="in" filter="fade">
                                      <p:cBhvr>
                                        <p:cTn id="33" dur="750"/>
                                        <p:tgtEl>
                                          <p:spTgt spid="26">
                                            <p:bg/>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6">
                                            <p:txEl>
                                              <p:pRg st="0" end="0"/>
                                            </p:txEl>
                                          </p:spTgt>
                                        </p:tgtEl>
                                        <p:attrNameLst>
                                          <p:attrName>style.visibility</p:attrName>
                                        </p:attrNameLst>
                                      </p:cBhvr>
                                      <p:to>
                                        <p:strVal val="visible"/>
                                      </p:to>
                                    </p:set>
                                    <p:anim calcmode="lin" valueType="num">
                                      <p:cBhvr>
                                        <p:cTn id="36" dur="750" fill="hold"/>
                                        <p:tgtEl>
                                          <p:spTgt spid="26">
                                            <p:txEl>
                                              <p:pRg st="0" end="0"/>
                                            </p:txEl>
                                          </p:spTgt>
                                        </p:tgtEl>
                                        <p:attrNameLst>
                                          <p:attrName>ppt_w</p:attrName>
                                        </p:attrNameLst>
                                      </p:cBhvr>
                                      <p:tavLst>
                                        <p:tav tm="0">
                                          <p:val>
                                            <p:fltVal val="0"/>
                                          </p:val>
                                        </p:tav>
                                        <p:tav tm="100000">
                                          <p:val>
                                            <p:strVal val="#ppt_w"/>
                                          </p:val>
                                        </p:tav>
                                      </p:tavLst>
                                    </p:anim>
                                    <p:anim calcmode="lin" valueType="num">
                                      <p:cBhvr>
                                        <p:cTn id="37" dur="75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38" dur="750"/>
                                        <p:tgtEl>
                                          <p:spTgt spid="26">
                                            <p:txEl>
                                              <p:pRg st="0" end="0"/>
                                            </p:txEl>
                                          </p:spTgt>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6">
                                            <p:txEl>
                                              <p:pRg st="1" end="1"/>
                                            </p:txEl>
                                          </p:spTgt>
                                        </p:tgtEl>
                                        <p:attrNameLst>
                                          <p:attrName>style.visibility</p:attrName>
                                        </p:attrNameLst>
                                      </p:cBhvr>
                                      <p:to>
                                        <p:strVal val="visible"/>
                                      </p:to>
                                    </p:set>
                                    <p:anim calcmode="lin" valueType="num">
                                      <p:cBhvr>
                                        <p:cTn id="41" dur="750" fill="hold"/>
                                        <p:tgtEl>
                                          <p:spTgt spid="26">
                                            <p:txEl>
                                              <p:pRg st="1" end="1"/>
                                            </p:txEl>
                                          </p:spTgt>
                                        </p:tgtEl>
                                        <p:attrNameLst>
                                          <p:attrName>ppt_w</p:attrName>
                                        </p:attrNameLst>
                                      </p:cBhvr>
                                      <p:tavLst>
                                        <p:tav tm="0">
                                          <p:val>
                                            <p:fltVal val="0"/>
                                          </p:val>
                                        </p:tav>
                                        <p:tav tm="100000">
                                          <p:val>
                                            <p:strVal val="#ppt_w"/>
                                          </p:val>
                                        </p:tav>
                                      </p:tavLst>
                                    </p:anim>
                                    <p:anim calcmode="lin" valueType="num">
                                      <p:cBhvr>
                                        <p:cTn id="42" dur="750" fill="hold"/>
                                        <p:tgtEl>
                                          <p:spTgt spid="26">
                                            <p:txEl>
                                              <p:pRg st="1" end="1"/>
                                            </p:txEl>
                                          </p:spTgt>
                                        </p:tgtEl>
                                        <p:attrNameLst>
                                          <p:attrName>ppt_h</p:attrName>
                                        </p:attrNameLst>
                                      </p:cBhvr>
                                      <p:tavLst>
                                        <p:tav tm="0">
                                          <p:val>
                                            <p:fltVal val="0"/>
                                          </p:val>
                                        </p:tav>
                                        <p:tav tm="100000">
                                          <p:val>
                                            <p:strVal val="#ppt_h"/>
                                          </p:val>
                                        </p:tav>
                                      </p:tavLst>
                                    </p:anim>
                                    <p:animEffect transition="in" filter="fade">
                                      <p:cBhvr>
                                        <p:cTn id="43" dur="750"/>
                                        <p:tgtEl>
                                          <p:spTgt spid="26">
                                            <p:txEl>
                                              <p:pRg st="1" end="1"/>
                                            </p:txEl>
                                          </p:spTgt>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6">
                                            <p:txEl>
                                              <p:pRg st="2" end="2"/>
                                            </p:txEl>
                                          </p:spTgt>
                                        </p:tgtEl>
                                        <p:attrNameLst>
                                          <p:attrName>style.visibility</p:attrName>
                                        </p:attrNameLst>
                                      </p:cBhvr>
                                      <p:to>
                                        <p:strVal val="visible"/>
                                      </p:to>
                                    </p:set>
                                    <p:anim calcmode="lin" valueType="num">
                                      <p:cBhvr>
                                        <p:cTn id="46" dur="750" fill="hold"/>
                                        <p:tgtEl>
                                          <p:spTgt spid="26">
                                            <p:txEl>
                                              <p:pRg st="2" end="2"/>
                                            </p:txEl>
                                          </p:spTgt>
                                        </p:tgtEl>
                                        <p:attrNameLst>
                                          <p:attrName>ppt_w</p:attrName>
                                        </p:attrNameLst>
                                      </p:cBhvr>
                                      <p:tavLst>
                                        <p:tav tm="0">
                                          <p:val>
                                            <p:fltVal val="0"/>
                                          </p:val>
                                        </p:tav>
                                        <p:tav tm="100000">
                                          <p:val>
                                            <p:strVal val="#ppt_w"/>
                                          </p:val>
                                        </p:tav>
                                      </p:tavLst>
                                    </p:anim>
                                    <p:anim calcmode="lin" valueType="num">
                                      <p:cBhvr>
                                        <p:cTn id="47" dur="750" fill="hold"/>
                                        <p:tgtEl>
                                          <p:spTgt spid="26">
                                            <p:txEl>
                                              <p:pRg st="2" end="2"/>
                                            </p:txEl>
                                          </p:spTgt>
                                        </p:tgtEl>
                                        <p:attrNameLst>
                                          <p:attrName>ppt_h</p:attrName>
                                        </p:attrNameLst>
                                      </p:cBhvr>
                                      <p:tavLst>
                                        <p:tav tm="0">
                                          <p:val>
                                            <p:fltVal val="0"/>
                                          </p:val>
                                        </p:tav>
                                        <p:tav tm="100000">
                                          <p:val>
                                            <p:strVal val="#ppt_h"/>
                                          </p:val>
                                        </p:tav>
                                      </p:tavLst>
                                    </p:anim>
                                    <p:animEffect transition="in" filter="fade">
                                      <p:cBhvr>
                                        <p:cTn id="48" dur="750"/>
                                        <p:tgtEl>
                                          <p:spTgt spid="26">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3">
                                            <p:bg/>
                                          </p:spTgt>
                                        </p:tgtEl>
                                        <p:attrNameLst>
                                          <p:attrName>style.visibility</p:attrName>
                                        </p:attrNameLst>
                                      </p:cBhvr>
                                      <p:to>
                                        <p:strVal val="visible"/>
                                      </p:to>
                                    </p:set>
                                    <p:anim calcmode="lin" valueType="num">
                                      <p:cBhvr>
                                        <p:cTn id="53" dur="750" fill="hold"/>
                                        <p:tgtEl>
                                          <p:spTgt spid="3">
                                            <p:bg/>
                                          </p:spTgt>
                                        </p:tgtEl>
                                        <p:attrNameLst>
                                          <p:attrName>ppt_w</p:attrName>
                                        </p:attrNameLst>
                                      </p:cBhvr>
                                      <p:tavLst>
                                        <p:tav tm="0">
                                          <p:val>
                                            <p:fltVal val="0"/>
                                          </p:val>
                                        </p:tav>
                                        <p:tav tm="100000">
                                          <p:val>
                                            <p:strVal val="#ppt_w"/>
                                          </p:val>
                                        </p:tav>
                                      </p:tavLst>
                                    </p:anim>
                                    <p:anim calcmode="lin" valueType="num">
                                      <p:cBhvr>
                                        <p:cTn id="54" dur="750" fill="hold"/>
                                        <p:tgtEl>
                                          <p:spTgt spid="3">
                                            <p:bg/>
                                          </p:spTgt>
                                        </p:tgtEl>
                                        <p:attrNameLst>
                                          <p:attrName>ppt_h</p:attrName>
                                        </p:attrNameLst>
                                      </p:cBhvr>
                                      <p:tavLst>
                                        <p:tav tm="0">
                                          <p:val>
                                            <p:fltVal val="0"/>
                                          </p:val>
                                        </p:tav>
                                        <p:tav tm="100000">
                                          <p:val>
                                            <p:strVal val="#ppt_h"/>
                                          </p:val>
                                        </p:tav>
                                      </p:tavLst>
                                    </p:anim>
                                    <p:animEffect transition="in" filter="fade">
                                      <p:cBhvr>
                                        <p:cTn id="55" dur="750"/>
                                        <p:tgtEl>
                                          <p:spTgt spid="3">
                                            <p:bg/>
                                          </p:spTgt>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
                                            <p:txEl>
                                              <p:pRg st="0" end="0"/>
                                            </p:txEl>
                                          </p:spTgt>
                                        </p:tgtEl>
                                        <p:attrNameLst>
                                          <p:attrName>style.visibility</p:attrName>
                                        </p:attrNameLst>
                                      </p:cBhvr>
                                      <p:to>
                                        <p:strVal val="visible"/>
                                      </p:to>
                                    </p:set>
                                    <p:anim calcmode="lin" valueType="num">
                                      <p:cBhvr>
                                        <p:cTn id="58"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59"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60" dur="750"/>
                                        <p:tgtEl>
                                          <p:spTgt spid="3">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28">
                                            <p:bg/>
                                          </p:spTgt>
                                        </p:tgtEl>
                                        <p:attrNameLst>
                                          <p:attrName>style.visibility</p:attrName>
                                        </p:attrNameLst>
                                      </p:cBhvr>
                                      <p:to>
                                        <p:strVal val="visible"/>
                                      </p:to>
                                    </p:set>
                                    <p:anim calcmode="lin" valueType="num">
                                      <p:cBhvr>
                                        <p:cTn id="65" dur="750" fill="hold"/>
                                        <p:tgtEl>
                                          <p:spTgt spid="28">
                                            <p:bg/>
                                          </p:spTgt>
                                        </p:tgtEl>
                                        <p:attrNameLst>
                                          <p:attrName>ppt_w</p:attrName>
                                        </p:attrNameLst>
                                      </p:cBhvr>
                                      <p:tavLst>
                                        <p:tav tm="0">
                                          <p:val>
                                            <p:fltVal val="0"/>
                                          </p:val>
                                        </p:tav>
                                        <p:tav tm="100000">
                                          <p:val>
                                            <p:strVal val="#ppt_w"/>
                                          </p:val>
                                        </p:tav>
                                      </p:tavLst>
                                    </p:anim>
                                    <p:anim calcmode="lin" valueType="num">
                                      <p:cBhvr>
                                        <p:cTn id="66" dur="750" fill="hold"/>
                                        <p:tgtEl>
                                          <p:spTgt spid="28">
                                            <p:bg/>
                                          </p:spTgt>
                                        </p:tgtEl>
                                        <p:attrNameLst>
                                          <p:attrName>ppt_h</p:attrName>
                                        </p:attrNameLst>
                                      </p:cBhvr>
                                      <p:tavLst>
                                        <p:tav tm="0">
                                          <p:val>
                                            <p:fltVal val="0"/>
                                          </p:val>
                                        </p:tav>
                                        <p:tav tm="100000">
                                          <p:val>
                                            <p:strVal val="#ppt_h"/>
                                          </p:val>
                                        </p:tav>
                                      </p:tavLst>
                                    </p:anim>
                                    <p:animEffect transition="in" filter="fade">
                                      <p:cBhvr>
                                        <p:cTn id="67" dur="750"/>
                                        <p:tgtEl>
                                          <p:spTgt spid="28">
                                            <p:bg/>
                                          </p:spTgt>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28">
                                            <p:txEl>
                                              <p:pRg st="0" end="0"/>
                                            </p:txEl>
                                          </p:spTgt>
                                        </p:tgtEl>
                                        <p:attrNameLst>
                                          <p:attrName>style.visibility</p:attrName>
                                        </p:attrNameLst>
                                      </p:cBhvr>
                                      <p:to>
                                        <p:strVal val="visible"/>
                                      </p:to>
                                    </p:set>
                                    <p:anim calcmode="lin" valueType="num">
                                      <p:cBhvr>
                                        <p:cTn id="70" dur="750" fill="hold"/>
                                        <p:tgtEl>
                                          <p:spTgt spid="28">
                                            <p:txEl>
                                              <p:pRg st="0" end="0"/>
                                            </p:txEl>
                                          </p:spTgt>
                                        </p:tgtEl>
                                        <p:attrNameLst>
                                          <p:attrName>ppt_w</p:attrName>
                                        </p:attrNameLst>
                                      </p:cBhvr>
                                      <p:tavLst>
                                        <p:tav tm="0">
                                          <p:val>
                                            <p:fltVal val="0"/>
                                          </p:val>
                                        </p:tav>
                                        <p:tav tm="100000">
                                          <p:val>
                                            <p:strVal val="#ppt_w"/>
                                          </p:val>
                                        </p:tav>
                                      </p:tavLst>
                                    </p:anim>
                                    <p:anim calcmode="lin" valueType="num">
                                      <p:cBhvr>
                                        <p:cTn id="71" dur="750" fill="hold"/>
                                        <p:tgtEl>
                                          <p:spTgt spid="28">
                                            <p:txEl>
                                              <p:pRg st="0" end="0"/>
                                            </p:txEl>
                                          </p:spTgt>
                                        </p:tgtEl>
                                        <p:attrNameLst>
                                          <p:attrName>ppt_h</p:attrName>
                                        </p:attrNameLst>
                                      </p:cBhvr>
                                      <p:tavLst>
                                        <p:tav tm="0">
                                          <p:val>
                                            <p:fltVal val="0"/>
                                          </p:val>
                                        </p:tav>
                                        <p:tav tm="100000">
                                          <p:val>
                                            <p:strVal val="#ppt_h"/>
                                          </p:val>
                                        </p:tav>
                                      </p:tavLst>
                                    </p:anim>
                                    <p:animEffect transition="in" filter="fade">
                                      <p:cBhvr>
                                        <p:cTn id="72" dur="750"/>
                                        <p:tgtEl>
                                          <p:spTgt spid="28">
                                            <p:txEl>
                                              <p:pRg st="0" end="0"/>
                                            </p:txEl>
                                          </p:spTgt>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8">
                                            <p:txEl>
                                              <p:pRg st="1" end="1"/>
                                            </p:txEl>
                                          </p:spTgt>
                                        </p:tgtEl>
                                        <p:attrNameLst>
                                          <p:attrName>style.visibility</p:attrName>
                                        </p:attrNameLst>
                                      </p:cBhvr>
                                      <p:to>
                                        <p:strVal val="visible"/>
                                      </p:to>
                                    </p:set>
                                    <p:anim calcmode="lin" valueType="num">
                                      <p:cBhvr>
                                        <p:cTn id="75" dur="750" fill="hold"/>
                                        <p:tgtEl>
                                          <p:spTgt spid="28">
                                            <p:txEl>
                                              <p:pRg st="1" end="1"/>
                                            </p:txEl>
                                          </p:spTgt>
                                        </p:tgtEl>
                                        <p:attrNameLst>
                                          <p:attrName>ppt_w</p:attrName>
                                        </p:attrNameLst>
                                      </p:cBhvr>
                                      <p:tavLst>
                                        <p:tav tm="0">
                                          <p:val>
                                            <p:fltVal val="0"/>
                                          </p:val>
                                        </p:tav>
                                        <p:tav tm="100000">
                                          <p:val>
                                            <p:strVal val="#ppt_w"/>
                                          </p:val>
                                        </p:tav>
                                      </p:tavLst>
                                    </p:anim>
                                    <p:anim calcmode="lin" valueType="num">
                                      <p:cBhvr>
                                        <p:cTn id="76" dur="750" fill="hold"/>
                                        <p:tgtEl>
                                          <p:spTgt spid="28">
                                            <p:txEl>
                                              <p:pRg st="1" end="1"/>
                                            </p:txEl>
                                          </p:spTgt>
                                        </p:tgtEl>
                                        <p:attrNameLst>
                                          <p:attrName>ppt_h</p:attrName>
                                        </p:attrNameLst>
                                      </p:cBhvr>
                                      <p:tavLst>
                                        <p:tav tm="0">
                                          <p:val>
                                            <p:fltVal val="0"/>
                                          </p:val>
                                        </p:tav>
                                        <p:tav tm="100000">
                                          <p:val>
                                            <p:strVal val="#ppt_h"/>
                                          </p:val>
                                        </p:tav>
                                      </p:tavLst>
                                    </p:anim>
                                    <p:animEffect transition="in" filter="fade">
                                      <p:cBhvr>
                                        <p:cTn id="77" dur="750"/>
                                        <p:tgtEl>
                                          <p:spTgt spid="28">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750" fill="hold"/>
                                        <p:tgtEl>
                                          <p:spTgt spid="31"/>
                                        </p:tgtEl>
                                        <p:attrNameLst>
                                          <p:attrName>ppt_w</p:attrName>
                                        </p:attrNameLst>
                                      </p:cBhvr>
                                      <p:tavLst>
                                        <p:tav tm="0">
                                          <p:val>
                                            <p:fltVal val="0"/>
                                          </p:val>
                                        </p:tav>
                                        <p:tav tm="100000">
                                          <p:val>
                                            <p:strVal val="#ppt_w"/>
                                          </p:val>
                                        </p:tav>
                                      </p:tavLst>
                                    </p:anim>
                                    <p:anim calcmode="lin" valueType="num">
                                      <p:cBhvr>
                                        <p:cTn id="83" dur="750" fill="hold"/>
                                        <p:tgtEl>
                                          <p:spTgt spid="31"/>
                                        </p:tgtEl>
                                        <p:attrNameLst>
                                          <p:attrName>ppt_h</p:attrName>
                                        </p:attrNameLst>
                                      </p:cBhvr>
                                      <p:tavLst>
                                        <p:tav tm="0">
                                          <p:val>
                                            <p:fltVal val="0"/>
                                          </p:val>
                                        </p:tav>
                                        <p:tav tm="100000">
                                          <p:val>
                                            <p:strVal val="#ppt_h"/>
                                          </p:val>
                                        </p:tav>
                                      </p:tavLst>
                                    </p:anim>
                                    <p:animEffect transition="in" filter="fade">
                                      <p:cBhvr>
                                        <p:cTn id="84" dur="750"/>
                                        <p:tgtEl>
                                          <p:spTgt spid="31"/>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nodeType="clickEffect">
                                  <p:stCondLst>
                                    <p:cond delay="0"/>
                                  </p:stCondLst>
                                  <p:childTnLst>
                                    <p:set>
                                      <p:cBhvr>
                                        <p:cTn id="88" dur="1" fill="hold">
                                          <p:stCondLst>
                                            <p:cond delay="0"/>
                                          </p:stCondLst>
                                        </p:cTn>
                                        <p:tgtEl>
                                          <p:spTgt spid="4"/>
                                        </p:tgtEl>
                                        <p:attrNameLst>
                                          <p:attrName>style.visibility</p:attrName>
                                        </p:attrNameLst>
                                      </p:cBhvr>
                                      <p:to>
                                        <p:strVal val="visible"/>
                                      </p:to>
                                    </p:set>
                                    <p:anim calcmode="lin" valueType="num">
                                      <p:cBhvr>
                                        <p:cTn id="89" dur="750" fill="hold"/>
                                        <p:tgtEl>
                                          <p:spTgt spid="4"/>
                                        </p:tgtEl>
                                        <p:attrNameLst>
                                          <p:attrName>ppt_w</p:attrName>
                                        </p:attrNameLst>
                                      </p:cBhvr>
                                      <p:tavLst>
                                        <p:tav tm="0">
                                          <p:val>
                                            <p:fltVal val="0"/>
                                          </p:val>
                                        </p:tav>
                                        <p:tav tm="100000">
                                          <p:val>
                                            <p:strVal val="#ppt_w"/>
                                          </p:val>
                                        </p:tav>
                                      </p:tavLst>
                                    </p:anim>
                                    <p:anim calcmode="lin" valueType="num">
                                      <p:cBhvr>
                                        <p:cTn id="90" dur="750" fill="hold"/>
                                        <p:tgtEl>
                                          <p:spTgt spid="4"/>
                                        </p:tgtEl>
                                        <p:attrNameLst>
                                          <p:attrName>ppt_h</p:attrName>
                                        </p:attrNameLst>
                                      </p:cBhvr>
                                      <p:tavLst>
                                        <p:tav tm="0">
                                          <p:val>
                                            <p:fltVal val="0"/>
                                          </p:val>
                                        </p:tav>
                                        <p:tav tm="100000">
                                          <p:val>
                                            <p:strVal val="#ppt_h"/>
                                          </p:val>
                                        </p:tav>
                                      </p:tavLst>
                                    </p:anim>
                                    <p:animEffect transition="in" filter="fade">
                                      <p:cBhvr>
                                        <p:cTn id="91"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P spid="25" grpId="0" uiExpand="1" build="allAtOnce" animBg="1"/>
      <p:bldP spid="26" grpId="0" uiExpand="1" build="allAtOnce" animBg="1"/>
      <p:bldP spid="28" grpId="0" uiExpand="1" build="allAtOnce" animBg="1"/>
      <p:bldP spid="29" grpId="0" animBg="1"/>
      <p:bldP spid="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6459" y="534729"/>
            <a:ext cx="8252112" cy="1598871"/>
          </a:xfrm>
        </p:spPr>
        <p:style>
          <a:lnRef idx="2">
            <a:schemeClr val="accent1"/>
          </a:lnRef>
          <a:fillRef idx="1">
            <a:schemeClr val="lt1"/>
          </a:fillRef>
          <a:effectRef idx="0">
            <a:schemeClr val="accent1"/>
          </a:effectRef>
          <a:fontRef idx="minor">
            <a:schemeClr val="dk1"/>
          </a:fontRef>
        </p:style>
        <p:txBody>
          <a:bodyPr>
            <a:noAutofit/>
          </a:bodyPr>
          <a:lstStyle/>
          <a:p>
            <a:pPr algn="l"/>
            <a:r>
              <a:rPr lang="ru-RU" sz="2400" b="1" dirty="0">
                <a:solidFill>
                  <a:srgbClr val="FF0000"/>
                </a:solidFill>
                <a:latin typeface="Arial" pitchFamily="34" charset="0"/>
                <a:cs typeface="Arial" pitchFamily="34" charset="0"/>
              </a:rPr>
              <a:t>Задача </a:t>
            </a:r>
            <a:r>
              <a:rPr lang="ru-RU" sz="2200" b="1" dirty="0" smtClean="0">
                <a:solidFill>
                  <a:srgbClr val="FF0000"/>
                </a:solidFill>
                <a:latin typeface="Arial" pitchFamily="34" charset="0"/>
                <a:cs typeface="Arial" pitchFamily="34" charset="0"/>
              </a:rPr>
              <a:t>№7. </a:t>
            </a:r>
            <a:r>
              <a:rPr lang="ru-RU" sz="2200" dirty="0" smtClean="0">
                <a:latin typeface="Arial" pitchFamily="34" charset="0"/>
                <a:cs typeface="Arial" pitchFamily="34" charset="0"/>
              </a:rPr>
              <a:t>Цифры </a:t>
            </a:r>
            <a:r>
              <a:rPr lang="ru-RU" sz="2200" dirty="0">
                <a:latin typeface="Arial" pitchFamily="34" charset="0"/>
                <a:cs typeface="Arial" pitchFamily="34" charset="0"/>
              </a:rPr>
              <a:t>четырёхзначного числа, кратного 5, записали в обратном порядке </a:t>
            </a:r>
            <a:r>
              <a:rPr lang="ru-RU" sz="2200" dirty="0" smtClean="0">
                <a:latin typeface="Arial" pitchFamily="34" charset="0"/>
                <a:cs typeface="Arial" pitchFamily="34" charset="0"/>
              </a:rPr>
              <a:t>и получили </a:t>
            </a:r>
            <a:r>
              <a:rPr lang="ru-RU" sz="2200" dirty="0">
                <a:latin typeface="Arial" pitchFamily="34" charset="0"/>
                <a:cs typeface="Arial" pitchFamily="34" charset="0"/>
              </a:rPr>
              <a:t>второе четырёхзначное число. Затем из первого числа вычли второе </a:t>
            </a:r>
            <a:r>
              <a:rPr lang="ru-RU" sz="2200" dirty="0" smtClean="0">
                <a:latin typeface="Arial" pitchFamily="34" charset="0"/>
                <a:cs typeface="Arial" pitchFamily="34" charset="0"/>
              </a:rPr>
              <a:t>и получили </a:t>
            </a:r>
            <a:r>
              <a:rPr lang="ru-RU" sz="2200" dirty="0">
                <a:latin typeface="Arial" pitchFamily="34" charset="0"/>
                <a:cs typeface="Arial" pitchFamily="34" charset="0"/>
              </a:rPr>
              <a:t>2457. Приведите пример такого числа. </a:t>
            </a:r>
          </a:p>
        </p:txBody>
      </p:sp>
      <p:sp>
        <p:nvSpPr>
          <p:cNvPr id="3" name="Объект 2"/>
          <p:cNvSpPr>
            <a:spLocks noGrp="1"/>
          </p:cNvSpPr>
          <p:nvPr>
            <p:ph idx="1"/>
          </p:nvPr>
        </p:nvSpPr>
        <p:spPr>
          <a:xfrm>
            <a:off x="455842" y="2735455"/>
            <a:ext cx="3972142" cy="477521"/>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ru-RU" sz="2400" dirty="0" smtClean="0">
                <a:latin typeface="Arial" pitchFamily="34" charset="0"/>
                <a:cs typeface="Arial" pitchFamily="34" charset="0"/>
              </a:rPr>
              <a:t>Пусть </a:t>
            </a:r>
            <a:r>
              <a:rPr lang="ru-RU" sz="2400" i="1" dirty="0" smtClean="0">
                <a:latin typeface="Arial" pitchFamily="34" charset="0"/>
                <a:cs typeface="Arial" pitchFamily="34" charset="0"/>
              </a:rPr>
              <a:t>а</a:t>
            </a:r>
            <a:r>
              <a:rPr lang="en-US" sz="2400" i="1" dirty="0" err="1" smtClean="0">
                <a:latin typeface="Arial" pitchFamily="34" charset="0"/>
                <a:cs typeface="Arial" pitchFamily="34" charset="0"/>
              </a:rPr>
              <a:t>bcd</a:t>
            </a:r>
            <a:r>
              <a:rPr lang="ru-RU" sz="2400" i="1" dirty="0" smtClean="0">
                <a:latin typeface="Arial" pitchFamily="34" charset="0"/>
                <a:cs typeface="Arial" pitchFamily="34" charset="0"/>
              </a:rPr>
              <a:t> – </a:t>
            </a:r>
            <a:r>
              <a:rPr lang="en-US" sz="2400" i="1" dirty="0" err="1" smtClean="0">
                <a:latin typeface="Arial" pitchFamily="34" charset="0"/>
                <a:cs typeface="Arial" pitchFamily="34" charset="0"/>
              </a:rPr>
              <a:t>dcba</a:t>
            </a:r>
            <a:r>
              <a:rPr lang="ru-RU" sz="2400" i="1" dirty="0" smtClean="0">
                <a:latin typeface="Arial" pitchFamily="34" charset="0"/>
                <a:cs typeface="Arial" pitchFamily="34" charset="0"/>
              </a:rPr>
              <a:t> </a:t>
            </a:r>
            <a:r>
              <a:rPr lang="ru-RU" sz="2400" dirty="0" smtClean="0">
                <a:latin typeface="Arial" pitchFamily="34" charset="0"/>
                <a:cs typeface="Arial" pitchFamily="34" charset="0"/>
              </a:rPr>
              <a:t>= 2457.</a:t>
            </a:r>
            <a:endParaRPr lang="ru-RU" sz="2400" dirty="0">
              <a:latin typeface="Arial" pitchFamily="34" charset="0"/>
              <a:cs typeface="Arial" pitchFamily="34" charset="0"/>
            </a:endParaRPr>
          </a:p>
        </p:txBody>
      </p:sp>
      <p:grpSp>
        <p:nvGrpSpPr>
          <p:cNvPr id="4" name="Group 87"/>
          <p:cNvGrpSpPr>
            <a:grpSpLocks/>
          </p:cNvGrpSpPr>
          <p:nvPr/>
        </p:nvGrpSpPr>
        <p:grpSpPr bwMode="auto">
          <a:xfrm>
            <a:off x="4679749" y="5515443"/>
            <a:ext cx="3671886" cy="644526"/>
            <a:chOff x="3024" y="1435"/>
            <a:chExt cx="2313" cy="406"/>
          </a:xfrm>
        </p:grpSpPr>
        <p:grpSp>
          <p:nvGrpSpPr>
            <p:cNvPr id="5" name="Group 88"/>
            <p:cNvGrpSpPr>
              <a:grpSpLocks/>
            </p:cNvGrpSpPr>
            <p:nvPr/>
          </p:nvGrpSpPr>
          <p:grpSpPr bwMode="auto">
            <a:xfrm>
              <a:off x="4387" y="1499"/>
              <a:ext cx="578" cy="234"/>
              <a:chOff x="1849" y="2478"/>
              <a:chExt cx="657" cy="374"/>
            </a:xfrm>
          </p:grpSpPr>
          <p:sp>
            <p:nvSpPr>
              <p:cNvPr id="20"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1"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2"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3"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4"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6"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7"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8" name="Text Box 96"/>
            <p:cNvSpPr txBox="1">
              <a:spLocks noChangeArrowheads="1"/>
            </p:cNvSpPr>
            <p:nvPr/>
          </p:nvSpPr>
          <p:spPr bwMode="auto">
            <a:xfrm>
              <a:off x="3091" y="1499"/>
              <a:ext cx="51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9"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a:t>4</a:t>
              </a:r>
            </a:p>
          </p:txBody>
        </p:sp>
        <p:sp>
          <p:nvSpPr>
            <p:cNvPr id="11"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600" b="1" dirty="0">
                  <a:cs typeface="Arial" charset="0"/>
                </a:rPr>
                <a:t>0</a:t>
              </a:r>
            </a:p>
          </p:txBody>
        </p:sp>
        <p:sp>
          <p:nvSpPr>
            <p:cNvPr id="12"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3"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4"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6" name="Text Box 104"/>
            <p:cNvSpPr txBox="1">
              <a:spLocks noChangeArrowheads="1"/>
            </p:cNvSpPr>
            <p:nvPr/>
          </p:nvSpPr>
          <p:spPr bwMode="auto">
            <a:xfrm>
              <a:off x="4470" y="1439"/>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17" name="Text Box 105"/>
            <p:cNvSpPr txBox="1">
              <a:spLocks noChangeArrowheads="1"/>
            </p:cNvSpPr>
            <p:nvPr/>
          </p:nvSpPr>
          <p:spPr bwMode="auto">
            <a:xfrm>
              <a:off x="3633" y="1435"/>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8</a:t>
              </a:r>
            </a:p>
          </p:txBody>
        </p:sp>
        <p:sp>
          <p:nvSpPr>
            <p:cNvPr id="19" name="Text Box 107"/>
            <p:cNvSpPr txBox="1">
              <a:spLocks noChangeArrowheads="1"/>
            </p:cNvSpPr>
            <p:nvPr/>
          </p:nvSpPr>
          <p:spPr bwMode="auto">
            <a:xfrm>
              <a:off x="4477" y="1437"/>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5</a:t>
              </a:r>
              <a:endParaRPr lang="ru-RU" altLang="ru-RU" sz="3600" b="1" dirty="0">
                <a:cs typeface="Arial" charset="0"/>
              </a:endParaRPr>
            </a:p>
          </p:txBody>
        </p:sp>
      </p:grpSp>
      <p:sp>
        <p:nvSpPr>
          <p:cNvPr id="25" name="Объект 2"/>
          <p:cNvSpPr txBox="1">
            <a:spLocks/>
          </p:cNvSpPr>
          <p:nvPr/>
        </p:nvSpPr>
        <p:spPr bwMode="auto">
          <a:xfrm>
            <a:off x="455842" y="3277016"/>
            <a:ext cx="3972142" cy="816014"/>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Tx/>
              <a:buSzTx/>
              <a:buFont typeface="Arial" charset="0"/>
              <a:buNone/>
              <a:tabLst/>
              <a:defRPr/>
            </a:pPr>
            <a:r>
              <a:rPr kumimoji="0" lang="en-US"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d</a:t>
            </a:r>
            <a:r>
              <a:rPr kumimoji="0" lang="ru-RU"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 </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 0 или </a:t>
            </a:r>
            <a:r>
              <a:rPr kumimoji="0" lang="en-US"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d</a:t>
            </a:r>
            <a:r>
              <a:rPr kumimoji="0" lang="ru-RU"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 </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 5,</a:t>
            </a:r>
            <a:r>
              <a:rPr kumimoji="0" lang="ru-RU" sz="2400" b="0" i="0" u="none" strike="noStrike" kern="1200" cap="none" spc="0" normalizeH="0" noProof="0" dirty="0" smtClean="0">
                <a:ln>
                  <a:noFill/>
                </a:ln>
                <a:solidFill>
                  <a:schemeClr val="dk1"/>
                </a:solidFill>
                <a:effectLst/>
                <a:uLnTx/>
                <a:uFillTx/>
                <a:latin typeface="Arial" pitchFamily="34" charset="0"/>
                <a:cs typeface="Arial" pitchFamily="34" charset="0"/>
              </a:rPr>
              <a:t> т.к. число кратно 5.</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 </a:t>
            </a:r>
            <a:endParaRPr kumimoji="0" lang="ru-RU" sz="24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
        <p:nvSpPr>
          <p:cNvPr id="26" name="Объект 2"/>
          <p:cNvSpPr txBox="1">
            <a:spLocks/>
          </p:cNvSpPr>
          <p:nvPr/>
        </p:nvSpPr>
        <p:spPr bwMode="auto">
          <a:xfrm>
            <a:off x="455842" y="4238959"/>
            <a:ext cx="3972142" cy="846225"/>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Aft>
                <a:spcPct val="0"/>
              </a:spcAft>
              <a:buClrTx/>
              <a:buSzTx/>
              <a:buFont typeface="Arial" charset="0"/>
              <a:buNone/>
              <a:tabLst>
                <a:tab pos="261938" algn="l"/>
              </a:tabLst>
              <a:defRPr/>
            </a:pPr>
            <a:r>
              <a:rPr lang="en-US" sz="2400" i="1" dirty="0" smtClean="0">
                <a:latin typeface="Arial" pitchFamily="34" charset="0"/>
                <a:cs typeface="Arial" pitchFamily="34" charset="0"/>
              </a:rPr>
              <a:t>d</a:t>
            </a:r>
            <a:r>
              <a:rPr lang="ru-RU" sz="2400" dirty="0" smtClean="0">
                <a:latin typeface="Arial" pitchFamily="34" charset="0"/>
                <a:cs typeface="Arial" pitchFamily="34" charset="0"/>
              </a:rPr>
              <a:t> = 0 – не подходит, иначе </a:t>
            </a:r>
            <a:r>
              <a:rPr lang="ru-RU" sz="2300" dirty="0" smtClean="0">
                <a:latin typeface="Arial" pitchFamily="34" charset="0"/>
                <a:cs typeface="Arial" pitchFamily="34" charset="0"/>
              </a:rPr>
              <a:t>второе число трехзначное. </a:t>
            </a:r>
            <a:endParaRPr kumimoji="0" lang="ru-RU" sz="23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
        <p:nvSpPr>
          <p:cNvPr id="28" name="Объект 2"/>
          <p:cNvSpPr txBox="1">
            <a:spLocks/>
          </p:cNvSpPr>
          <p:nvPr/>
        </p:nvSpPr>
        <p:spPr bwMode="auto">
          <a:xfrm>
            <a:off x="4857493" y="2728686"/>
            <a:ext cx="3487136" cy="478972"/>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Aft>
                <a:spcPct val="0"/>
              </a:spcAft>
              <a:buClrTx/>
              <a:buSzTx/>
              <a:buFont typeface="Arial" charset="0"/>
              <a:buNone/>
              <a:tabLst/>
              <a:defRPr/>
            </a:pPr>
            <a:r>
              <a:rPr kumimoji="0" lang="ru-RU"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а</a:t>
            </a:r>
            <a:r>
              <a:rPr kumimoji="0" lang="en-US" sz="2400" b="0" i="1" u="none" strike="noStrike" kern="1200" cap="none" spc="0" normalizeH="0" baseline="0" noProof="0" dirty="0" err="1" smtClean="0">
                <a:ln>
                  <a:noFill/>
                </a:ln>
                <a:solidFill>
                  <a:schemeClr val="dk1"/>
                </a:solidFill>
                <a:effectLst/>
                <a:uLnTx/>
                <a:uFillTx/>
                <a:latin typeface="Arial" pitchFamily="34" charset="0"/>
                <a:cs typeface="Arial" pitchFamily="34" charset="0"/>
              </a:rPr>
              <a:t>bc</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5 – </a:t>
            </a:r>
            <a:r>
              <a:rPr lang="ru-RU" sz="2400" dirty="0" smtClean="0">
                <a:latin typeface="Arial" pitchFamily="34" charset="0"/>
                <a:cs typeface="Arial" pitchFamily="34" charset="0"/>
              </a:rPr>
              <a:t>5</a:t>
            </a:r>
            <a:r>
              <a:rPr kumimoji="0" lang="en-US" sz="2400" b="0" i="1" u="none" strike="noStrike" kern="1200" cap="none" spc="0" normalizeH="0" baseline="0" noProof="0" dirty="0" err="1" smtClean="0">
                <a:ln>
                  <a:noFill/>
                </a:ln>
                <a:solidFill>
                  <a:schemeClr val="dk1"/>
                </a:solidFill>
                <a:effectLst/>
                <a:uLnTx/>
                <a:uFillTx/>
                <a:latin typeface="Arial" pitchFamily="34" charset="0"/>
                <a:cs typeface="Arial" pitchFamily="34" charset="0"/>
              </a:rPr>
              <a:t>cba</a:t>
            </a:r>
            <a:r>
              <a:rPr kumimoji="0" lang="ru-RU" sz="2400" b="0" i="1" u="none" strike="noStrike" kern="1200" cap="none" spc="0" normalizeH="0" baseline="0" noProof="0" dirty="0" smtClean="0">
                <a:ln>
                  <a:noFill/>
                </a:ln>
                <a:solidFill>
                  <a:schemeClr val="dk1"/>
                </a:solidFill>
                <a:effectLst/>
                <a:uLnTx/>
                <a:uFillTx/>
                <a:latin typeface="Arial" pitchFamily="34" charset="0"/>
                <a:cs typeface="Arial" pitchFamily="34" charset="0"/>
              </a:rPr>
              <a:t> </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 2457.</a:t>
            </a:r>
            <a:endParaRPr kumimoji="0" lang="ru-RU" sz="24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
        <p:nvSpPr>
          <p:cNvPr id="29" name="TextBox 28"/>
          <p:cNvSpPr txBox="1"/>
          <p:nvPr/>
        </p:nvSpPr>
        <p:spPr>
          <a:xfrm>
            <a:off x="4883006" y="3279422"/>
            <a:ext cx="347262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Пусть</a:t>
            </a:r>
            <a:r>
              <a:rPr lang="ru-RU" sz="2400" i="1" dirty="0" smtClean="0">
                <a:latin typeface="Arial" pitchFamily="34" charset="0"/>
                <a:cs typeface="Arial" pitchFamily="34" charset="0"/>
              </a:rPr>
              <a:t> а </a:t>
            </a:r>
            <a:r>
              <a:rPr lang="ru-RU" sz="2400" dirty="0" smtClean="0">
                <a:latin typeface="Arial" pitchFamily="34" charset="0"/>
                <a:cs typeface="Arial" pitchFamily="34" charset="0"/>
              </a:rPr>
              <a:t>= 8, тогда</a:t>
            </a:r>
            <a:endParaRPr lang="ru-RU" sz="2400" dirty="0">
              <a:latin typeface="Arial" pitchFamily="34" charset="0"/>
              <a:cs typeface="Arial" pitchFamily="34" charset="0"/>
            </a:endParaRPr>
          </a:p>
        </p:txBody>
      </p:sp>
      <p:sp>
        <p:nvSpPr>
          <p:cNvPr id="30" name="Объект 2"/>
          <p:cNvSpPr txBox="1">
            <a:spLocks/>
          </p:cNvSpPr>
          <p:nvPr/>
        </p:nvSpPr>
        <p:spPr bwMode="auto">
          <a:xfrm>
            <a:off x="4879777" y="3822574"/>
            <a:ext cx="3471858" cy="459140"/>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8</a:t>
            </a:r>
            <a:r>
              <a:rPr kumimoji="0" lang="en-US" sz="2400" b="0" i="1" u="none" strike="noStrike" kern="1200" cap="none" spc="0" normalizeH="0" baseline="0" noProof="0" dirty="0" err="1" smtClean="0">
                <a:ln>
                  <a:noFill/>
                </a:ln>
                <a:solidFill>
                  <a:schemeClr val="dk1"/>
                </a:solidFill>
                <a:effectLst/>
                <a:uLnTx/>
                <a:uFillTx/>
                <a:latin typeface="Arial" pitchFamily="34" charset="0"/>
                <a:cs typeface="Arial" pitchFamily="34" charset="0"/>
              </a:rPr>
              <a:t>bc</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5 – </a:t>
            </a:r>
            <a:r>
              <a:rPr lang="ru-RU" sz="2400" dirty="0" smtClean="0">
                <a:latin typeface="Arial" pitchFamily="34" charset="0"/>
                <a:cs typeface="Arial" pitchFamily="34" charset="0"/>
              </a:rPr>
              <a:t>5</a:t>
            </a:r>
            <a:r>
              <a:rPr kumimoji="0" lang="en-US" sz="2400" b="0" i="1" u="none" strike="noStrike" kern="1200" cap="none" spc="0" normalizeH="0" baseline="0" noProof="0" dirty="0" err="1" smtClean="0">
                <a:ln>
                  <a:noFill/>
                </a:ln>
                <a:solidFill>
                  <a:schemeClr val="dk1"/>
                </a:solidFill>
                <a:effectLst/>
                <a:uLnTx/>
                <a:uFillTx/>
                <a:latin typeface="Arial" pitchFamily="34" charset="0"/>
                <a:cs typeface="Arial" pitchFamily="34" charset="0"/>
              </a:rPr>
              <a:t>cb</a:t>
            </a:r>
            <a:r>
              <a:rPr kumimoji="0" lang="ru-RU" sz="2400" b="0" i="0" u="none" strike="noStrike" kern="1200" cap="none" spc="0" normalizeH="0" baseline="0" noProof="0" dirty="0" smtClean="0">
                <a:ln>
                  <a:noFill/>
                </a:ln>
                <a:solidFill>
                  <a:schemeClr val="dk1"/>
                </a:solidFill>
                <a:effectLst/>
                <a:uLnTx/>
                <a:uFillTx/>
                <a:latin typeface="Arial" pitchFamily="34" charset="0"/>
                <a:cs typeface="Arial" pitchFamily="34" charset="0"/>
              </a:rPr>
              <a:t>8 = 2457.</a:t>
            </a:r>
            <a:endParaRPr kumimoji="0" lang="ru-RU" sz="24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
        <p:nvSpPr>
          <p:cNvPr id="27" name="TextBox 26"/>
          <p:cNvSpPr txBox="1"/>
          <p:nvPr/>
        </p:nvSpPr>
        <p:spPr>
          <a:xfrm>
            <a:off x="4908806" y="4350042"/>
            <a:ext cx="348713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Тогда</a:t>
            </a:r>
            <a:r>
              <a:rPr lang="ru-RU" sz="2400" i="1" dirty="0" smtClean="0">
                <a:latin typeface="Arial" pitchFamily="34" charset="0"/>
                <a:cs typeface="Arial" pitchFamily="34" charset="0"/>
              </a:rPr>
              <a:t> с </a:t>
            </a:r>
            <a:r>
              <a:rPr lang="ru-RU" sz="2400" dirty="0" smtClean="0">
                <a:latin typeface="Arial" pitchFamily="34" charset="0"/>
                <a:cs typeface="Arial" pitchFamily="34" charset="0"/>
              </a:rPr>
              <a:t>= 0; </a:t>
            </a:r>
            <a:r>
              <a:rPr lang="en-US" sz="2400" i="1" dirty="0" smtClean="0">
                <a:latin typeface="Arial" pitchFamily="34" charset="0"/>
                <a:ea typeface="Cambria Math"/>
                <a:cs typeface="Arial" pitchFamily="34" charset="0"/>
              </a:rPr>
              <a:t>b</a:t>
            </a:r>
            <a:r>
              <a:rPr lang="ru-RU" sz="2400" dirty="0" smtClean="0">
                <a:latin typeface="Arial" pitchFamily="34" charset="0"/>
                <a:ea typeface="Cambria Math"/>
                <a:cs typeface="Arial" pitchFamily="34" charset="0"/>
              </a:rPr>
              <a:t> = 4.</a:t>
            </a:r>
            <a:endParaRPr lang="ru-RU" sz="2400" dirty="0">
              <a:latin typeface="Arial" pitchFamily="34" charset="0"/>
              <a:cs typeface="Arial" pitchFamily="34" charset="0"/>
            </a:endParaRPr>
          </a:p>
        </p:txBody>
      </p:sp>
      <p:sp>
        <p:nvSpPr>
          <p:cNvPr id="32" name="TextBox 31"/>
          <p:cNvSpPr txBox="1"/>
          <p:nvPr/>
        </p:nvSpPr>
        <p:spPr>
          <a:xfrm>
            <a:off x="455842" y="2204301"/>
            <a:ext cx="173847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sp>
        <p:nvSpPr>
          <p:cNvPr id="33" name="TextBox 32"/>
          <p:cNvSpPr txBox="1"/>
          <p:nvPr/>
        </p:nvSpPr>
        <p:spPr>
          <a:xfrm>
            <a:off x="4912035" y="4883380"/>
            <a:ext cx="350263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8405.</a:t>
            </a:r>
            <a:endParaRPr lang="ru-RU" sz="2400" i="1" dirty="0">
              <a:latin typeface="Arial" pitchFamily="34" charset="0"/>
              <a:cs typeface="Arial" pitchFamily="34" charset="0"/>
            </a:endParaRPr>
          </a:p>
        </p:txBody>
      </p:sp>
      <p:pic>
        <p:nvPicPr>
          <p:cNvPr id="34"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48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750" fill="hold"/>
                                        <p:tgtEl>
                                          <p:spTgt spid="32"/>
                                        </p:tgtEl>
                                        <p:attrNameLst>
                                          <p:attrName>ppt_w</p:attrName>
                                        </p:attrNameLst>
                                      </p:cBhvr>
                                      <p:tavLst>
                                        <p:tav tm="0">
                                          <p:val>
                                            <p:fltVal val="0"/>
                                          </p:val>
                                        </p:tav>
                                        <p:tav tm="100000">
                                          <p:val>
                                            <p:strVal val="#ppt_w"/>
                                          </p:val>
                                        </p:tav>
                                      </p:tavLst>
                                    </p:anim>
                                    <p:anim calcmode="lin" valueType="num">
                                      <p:cBhvr>
                                        <p:cTn id="8" dur="750" fill="hold"/>
                                        <p:tgtEl>
                                          <p:spTgt spid="32"/>
                                        </p:tgtEl>
                                        <p:attrNameLst>
                                          <p:attrName>ppt_h</p:attrName>
                                        </p:attrNameLst>
                                      </p:cBhvr>
                                      <p:tavLst>
                                        <p:tav tm="0">
                                          <p:val>
                                            <p:fltVal val="0"/>
                                          </p:val>
                                        </p:tav>
                                        <p:tav tm="100000">
                                          <p:val>
                                            <p:strVal val="#ppt_h"/>
                                          </p:val>
                                        </p:tav>
                                      </p:tavLst>
                                    </p:anim>
                                    <p:animEffect transition="in" filter="fade">
                                      <p:cBhvr>
                                        <p:cTn id="9" dur="75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750" fill="hold"/>
                                        <p:tgtEl>
                                          <p:spTgt spid="3">
                                            <p:bg/>
                                          </p:spTgt>
                                        </p:tgtEl>
                                        <p:attrNameLst>
                                          <p:attrName>ppt_w</p:attrName>
                                        </p:attrNameLst>
                                      </p:cBhvr>
                                      <p:tavLst>
                                        <p:tav tm="0">
                                          <p:val>
                                            <p:fltVal val="0"/>
                                          </p:val>
                                        </p:tav>
                                        <p:tav tm="100000">
                                          <p:val>
                                            <p:strVal val="#ppt_w"/>
                                          </p:val>
                                        </p:tav>
                                      </p:tavLst>
                                    </p:anim>
                                    <p:anim calcmode="lin" valueType="num">
                                      <p:cBhvr>
                                        <p:cTn id="15" dur="750" fill="hold"/>
                                        <p:tgtEl>
                                          <p:spTgt spid="3">
                                            <p:bg/>
                                          </p:spTgt>
                                        </p:tgtEl>
                                        <p:attrNameLst>
                                          <p:attrName>ppt_h</p:attrName>
                                        </p:attrNameLst>
                                      </p:cBhvr>
                                      <p:tavLst>
                                        <p:tav tm="0">
                                          <p:val>
                                            <p:fltVal val="0"/>
                                          </p:val>
                                        </p:tav>
                                        <p:tav tm="100000">
                                          <p:val>
                                            <p:strVal val="#ppt_h"/>
                                          </p:val>
                                        </p:tav>
                                      </p:tavLst>
                                    </p:anim>
                                    <p:animEffect transition="in" filter="fade">
                                      <p:cBhvr>
                                        <p:cTn id="16" dur="750"/>
                                        <p:tgtEl>
                                          <p:spTgt spid="3">
                                            <p:bg/>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5">
                                            <p:bg/>
                                          </p:spTgt>
                                        </p:tgtEl>
                                        <p:attrNameLst>
                                          <p:attrName>style.visibility</p:attrName>
                                        </p:attrNameLst>
                                      </p:cBhvr>
                                      <p:to>
                                        <p:strVal val="visible"/>
                                      </p:to>
                                    </p:set>
                                    <p:anim calcmode="lin" valueType="num">
                                      <p:cBhvr>
                                        <p:cTn id="26" dur="750" fill="hold"/>
                                        <p:tgtEl>
                                          <p:spTgt spid="25">
                                            <p:bg/>
                                          </p:spTgt>
                                        </p:tgtEl>
                                        <p:attrNameLst>
                                          <p:attrName>ppt_w</p:attrName>
                                        </p:attrNameLst>
                                      </p:cBhvr>
                                      <p:tavLst>
                                        <p:tav tm="0">
                                          <p:val>
                                            <p:fltVal val="0"/>
                                          </p:val>
                                        </p:tav>
                                        <p:tav tm="100000">
                                          <p:val>
                                            <p:strVal val="#ppt_w"/>
                                          </p:val>
                                        </p:tav>
                                      </p:tavLst>
                                    </p:anim>
                                    <p:anim calcmode="lin" valueType="num">
                                      <p:cBhvr>
                                        <p:cTn id="27" dur="750" fill="hold"/>
                                        <p:tgtEl>
                                          <p:spTgt spid="25">
                                            <p:bg/>
                                          </p:spTgt>
                                        </p:tgtEl>
                                        <p:attrNameLst>
                                          <p:attrName>ppt_h</p:attrName>
                                        </p:attrNameLst>
                                      </p:cBhvr>
                                      <p:tavLst>
                                        <p:tav tm="0">
                                          <p:val>
                                            <p:fltVal val="0"/>
                                          </p:val>
                                        </p:tav>
                                        <p:tav tm="100000">
                                          <p:val>
                                            <p:strVal val="#ppt_h"/>
                                          </p:val>
                                        </p:tav>
                                      </p:tavLst>
                                    </p:anim>
                                    <p:animEffect transition="in" filter="fade">
                                      <p:cBhvr>
                                        <p:cTn id="28" dur="750"/>
                                        <p:tgtEl>
                                          <p:spTgt spid="25">
                                            <p:bg/>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5">
                                            <p:txEl>
                                              <p:pRg st="0" end="0"/>
                                            </p:txEl>
                                          </p:spTgt>
                                        </p:tgtEl>
                                        <p:attrNameLst>
                                          <p:attrName>style.visibility</p:attrName>
                                        </p:attrNameLst>
                                      </p:cBhvr>
                                      <p:to>
                                        <p:strVal val="visible"/>
                                      </p:to>
                                    </p:set>
                                    <p:anim calcmode="lin" valueType="num">
                                      <p:cBhvr>
                                        <p:cTn id="31" dur="750" fill="hold"/>
                                        <p:tgtEl>
                                          <p:spTgt spid="25">
                                            <p:txEl>
                                              <p:pRg st="0" end="0"/>
                                            </p:txEl>
                                          </p:spTgt>
                                        </p:tgtEl>
                                        <p:attrNameLst>
                                          <p:attrName>ppt_w</p:attrName>
                                        </p:attrNameLst>
                                      </p:cBhvr>
                                      <p:tavLst>
                                        <p:tav tm="0">
                                          <p:val>
                                            <p:fltVal val="0"/>
                                          </p:val>
                                        </p:tav>
                                        <p:tav tm="100000">
                                          <p:val>
                                            <p:strVal val="#ppt_w"/>
                                          </p:val>
                                        </p:tav>
                                      </p:tavLst>
                                    </p:anim>
                                    <p:anim calcmode="lin" valueType="num">
                                      <p:cBhvr>
                                        <p:cTn id="32" dur="75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33" dur="750"/>
                                        <p:tgtEl>
                                          <p:spTgt spid="2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26">
                                            <p:bg/>
                                          </p:spTgt>
                                        </p:tgtEl>
                                        <p:attrNameLst>
                                          <p:attrName>style.visibility</p:attrName>
                                        </p:attrNameLst>
                                      </p:cBhvr>
                                      <p:to>
                                        <p:strVal val="visible"/>
                                      </p:to>
                                    </p:set>
                                    <p:anim calcmode="lin" valueType="num">
                                      <p:cBhvr>
                                        <p:cTn id="38" dur="750" fill="hold"/>
                                        <p:tgtEl>
                                          <p:spTgt spid="26">
                                            <p:bg/>
                                          </p:spTgt>
                                        </p:tgtEl>
                                        <p:attrNameLst>
                                          <p:attrName>ppt_w</p:attrName>
                                        </p:attrNameLst>
                                      </p:cBhvr>
                                      <p:tavLst>
                                        <p:tav tm="0">
                                          <p:val>
                                            <p:fltVal val="0"/>
                                          </p:val>
                                        </p:tav>
                                        <p:tav tm="100000">
                                          <p:val>
                                            <p:strVal val="#ppt_w"/>
                                          </p:val>
                                        </p:tav>
                                      </p:tavLst>
                                    </p:anim>
                                    <p:anim calcmode="lin" valueType="num">
                                      <p:cBhvr>
                                        <p:cTn id="39" dur="750" fill="hold"/>
                                        <p:tgtEl>
                                          <p:spTgt spid="26">
                                            <p:bg/>
                                          </p:spTgt>
                                        </p:tgtEl>
                                        <p:attrNameLst>
                                          <p:attrName>ppt_h</p:attrName>
                                        </p:attrNameLst>
                                      </p:cBhvr>
                                      <p:tavLst>
                                        <p:tav tm="0">
                                          <p:val>
                                            <p:fltVal val="0"/>
                                          </p:val>
                                        </p:tav>
                                        <p:tav tm="100000">
                                          <p:val>
                                            <p:strVal val="#ppt_h"/>
                                          </p:val>
                                        </p:tav>
                                      </p:tavLst>
                                    </p:anim>
                                    <p:animEffect transition="in" filter="fade">
                                      <p:cBhvr>
                                        <p:cTn id="40" dur="750"/>
                                        <p:tgtEl>
                                          <p:spTgt spid="26">
                                            <p:bg/>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6">
                                            <p:txEl>
                                              <p:pRg st="0" end="0"/>
                                            </p:txEl>
                                          </p:spTgt>
                                        </p:tgtEl>
                                        <p:attrNameLst>
                                          <p:attrName>style.visibility</p:attrName>
                                        </p:attrNameLst>
                                      </p:cBhvr>
                                      <p:to>
                                        <p:strVal val="visible"/>
                                      </p:to>
                                    </p:set>
                                    <p:anim calcmode="lin" valueType="num">
                                      <p:cBhvr>
                                        <p:cTn id="43" dur="750" fill="hold"/>
                                        <p:tgtEl>
                                          <p:spTgt spid="26">
                                            <p:txEl>
                                              <p:pRg st="0" end="0"/>
                                            </p:txEl>
                                          </p:spTgt>
                                        </p:tgtEl>
                                        <p:attrNameLst>
                                          <p:attrName>ppt_w</p:attrName>
                                        </p:attrNameLst>
                                      </p:cBhvr>
                                      <p:tavLst>
                                        <p:tav tm="0">
                                          <p:val>
                                            <p:fltVal val="0"/>
                                          </p:val>
                                        </p:tav>
                                        <p:tav tm="100000">
                                          <p:val>
                                            <p:strVal val="#ppt_w"/>
                                          </p:val>
                                        </p:tav>
                                      </p:tavLst>
                                    </p:anim>
                                    <p:anim calcmode="lin" valueType="num">
                                      <p:cBhvr>
                                        <p:cTn id="44" dur="75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45" dur="750"/>
                                        <p:tgtEl>
                                          <p:spTgt spid="26">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28">
                                            <p:bg/>
                                          </p:spTgt>
                                        </p:tgtEl>
                                        <p:attrNameLst>
                                          <p:attrName>style.visibility</p:attrName>
                                        </p:attrNameLst>
                                      </p:cBhvr>
                                      <p:to>
                                        <p:strVal val="visible"/>
                                      </p:to>
                                    </p:set>
                                    <p:anim calcmode="lin" valueType="num">
                                      <p:cBhvr>
                                        <p:cTn id="50" dur="750" fill="hold"/>
                                        <p:tgtEl>
                                          <p:spTgt spid="28">
                                            <p:bg/>
                                          </p:spTgt>
                                        </p:tgtEl>
                                        <p:attrNameLst>
                                          <p:attrName>ppt_w</p:attrName>
                                        </p:attrNameLst>
                                      </p:cBhvr>
                                      <p:tavLst>
                                        <p:tav tm="0">
                                          <p:val>
                                            <p:fltVal val="0"/>
                                          </p:val>
                                        </p:tav>
                                        <p:tav tm="100000">
                                          <p:val>
                                            <p:strVal val="#ppt_w"/>
                                          </p:val>
                                        </p:tav>
                                      </p:tavLst>
                                    </p:anim>
                                    <p:anim calcmode="lin" valueType="num">
                                      <p:cBhvr>
                                        <p:cTn id="51" dur="750" fill="hold"/>
                                        <p:tgtEl>
                                          <p:spTgt spid="28">
                                            <p:bg/>
                                          </p:spTgt>
                                        </p:tgtEl>
                                        <p:attrNameLst>
                                          <p:attrName>ppt_h</p:attrName>
                                        </p:attrNameLst>
                                      </p:cBhvr>
                                      <p:tavLst>
                                        <p:tav tm="0">
                                          <p:val>
                                            <p:fltVal val="0"/>
                                          </p:val>
                                        </p:tav>
                                        <p:tav tm="100000">
                                          <p:val>
                                            <p:strVal val="#ppt_h"/>
                                          </p:val>
                                        </p:tav>
                                      </p:tavLst>
                                    </p:anim>
                                    <p:animEffect transition="in" filter="fade">
                                      <p:cBhvr>
                                        <p:cTn id="52" dur="750"/>
                                        <p:tgtEl>
                                          <p:spTgt spid="28">
                                            <p:bg/>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28">
                                            <p:txEl>
                                              <p:pRg st="0" end="0"/>
                                            </p:txEl>
                                          </p:spTgt>
                                        </p:tgtEl>
                                        <p:attrNameLst>
                                          <p:attrName>style.visibility</p:attrName>
                                        </p:attrNameLst>
                                      </p:cBhvr>
                                      <p:to>
                                        <p:strVal val="visible"/>
                                      </p:to>
                                    </p:set>
                                    <p:anim calcmode="lin" valueType="num">
                                      <p:cBhvr>
                                        <p:cTn id="55" dur="750" fill="hold"/>
                                        <p:tgtEl>
                                          <p:spTgt spid="28">
                                            <p:txEl>
                                              <p:pRg st="0" end="0"/>
                                            </p:txEl>
                                          </p:spTgt>
                                        </p:tgtEl>
                                        <p:attrNameLst>
                                          <p:attrName>ppt_w</p:attrName>
                                        </p:attrNameLst>
                                      </p:cBhvr>
                                      <p:tavLst>
                                        <p:tav tm="0">
                                          <p:val>
                                            <p:fltVal val="0"/>
                                          </p:val>
                                        </p:tav>
                                        <p:tav tm="100000">
                                          <p:val>
                                            <p:strVal val="#ppt_w"/>
                                          </p:val>
                                        </p:tav>
                                      </p:tavLst>
                                    </p:anim>
                                    <p:anim calcmode="lin" valueType="num">
                                      <p:cBhvr>
                                        <p:cTn id="56" dur="750" fill="hold"/>
                                        <p:tgtEl>
                                          <p:spTgt spid="28">
                                            <p:txEl>
                                              <p:pRg st="0" end="0"/>
                                            </p:txEl>
                                          </p:spTgt>
                                        </p:tgtEl>
                                        <p:attrNameLst>
                                          <p:attrName>ppt_h</p:attrName>
                                        </p:attrNameLst>
                                      </p:cBhvr>
                                      <p:tavLst>
                                        <p:tav tm="0">
                                          <p:val>
                                            <p:fltVal val="0"/>
                                          </p:val>
                                        </p:tav>
                                        <p:tav tm="100000">
                                          <p:val>
                                            <p:strVal val="#ppt_h"/>
                                          </p:val>
                                        </p:tav>
                                      </p:tavLst>
                                    </p:anim>
                                    <p:animEffect transition="in" filter="fade">
                                      <p:cBhvr>
                                        <p:cTn id="57" dur="750"/>
                                        <p:tgtEl>
                                          <p:spTgt spid="2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29">
                                            <p:bg/>
                                          </p:spTgt>
                                        </p:tgtEl>
                                        <p:attrNameLst>
                                          <p:attrName>style.visibility</p:attrName>
                                        </p:attrNameLst>
                                      </p:cBhvr>
                                      <p:to>
                                        <p:strVal val="visible"/>
                                      </p:to>
                                    </p:set>
                                    <p:anim calcmode="lin" valueType="num">
                                      <p:cBhvr>
                                        <p:cTn id="62" dur="750" fill="hold"/>
                                        <p:tgtEl>
                                          <p:spTgt spid="29">
                                            <p:bg/>
                                          </p:spTgt>
                                        </p:tgtEl>
                                        <p:attrNameLst>
                                          <p:attrName>ppt_w</p:attrName>
                                        </p:attrNameLst>
                                      </p:cBhvr>
                                      <p:tavLst>
                                        <p:tav tm="0">
                                          <p:val>
                                            <p:fltVal val="0"/>
                                          </p:val>
                                        </p:tav>
                                        <p:tav tm="100000">
                                          <p:val>
                                            <p:strVal val="#ppt_w"/>
                                          </p:val>
                                        </p:tav>
                                      </p:tavLst>
                                    </p:anim>
                                    <p:anim calcmode="lin" valueType="num">
                                      <p:cBhvr>
                                        <p:cTn id="63" dur="750" fill="hold"/>
                                        <p:tgtEl>
                                          <p:spTgt spid="29">
                                            <p:bg/>
                                          </p:spTgt>
                                        </p:tgtEl>
                                        <p:attrNameLst>
                                          <p:attrName>ppt_h</p:attrName>
                                        </p:attrNameLst>
                                      </p:cBhvr>
                                      <p:tavLst>
                                        <p:tav tm="0">
                                          <p:val>
                                            <p:fltVal val="0"/>
                                          </p:val>
                                        </p:tav>
                                        <p:tav tm="100000">
                                          <p:val>
                                            <p:strVal val="#ppt_h"/>
                                          </p:val>
                                        </p:tav>
                                      </p:tavLst>
                                    </p:anim>
                                    <p:animEffect transition="in" filter="fade">
                                      <p:cBhvr>
                                        <p:cTn id="64" dur="750"/>
                                        <p:tgtEl>
                                          <p:spTgt spid="29">
                                            <p:bg/>
                                          </p:spTgt>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9">
                                            <p:txEl>
                                              <p:pRg st="0" end="0"/>
                                            </p:txEl>
                                          </p:spTgt>
                                        </p:tgtEl>
                                        <p:attrNameLst>
                                          <p:attrName>style.visibility</p:attrName>
                                        </p:attrNameLst>
                                      </p:cBhvr>
                                      <p:to>
                                        <p:strVal val="visible"/>
                                      </p:to>
                                    </p:set>
                                    <p:anim calcmode="lin" valueType="num">
                                      <p:cBhvr>
                                        <p:cTn id="67" dur="750" fill="hold"/>
                                        <p:tgtEl>
                                          <p:spTgt spid="29">
                                            <p:txEl>
                                              <p:pRg st="0" end="0"/>
                                            </p:txEl>
                                          </p:spTgt>
                                        </p:tgtEl>
                                        <p:attrNameLst>
                                          <p:attrName>ppt_w</p:attrName>
                                        </p:attrNameLst>
                                      </p:cBhvr>
                                      <p:tavLst>
                                        <p:tav tm="0">
                                          <p:val>
                                            <p:fltVal val="0"/>
                                          </p:val>
                                        </p:tav>
                                        <p:tav tm="100000">
                                          <p:val>
                                            <p:strVal val="#ppt_w"/>
                                          </p:val>
                                        </p:tav>
                                      </p:tavLst>
                                    </p:anim>
                                    <p:anim calcmode="lin" valueType="num">
                                      <p:cBhvr>
                                        <p:cTn id="68" dur="750" fill="hold"/>
                                        <p:tgtEl>
                                          <p:spTgt spid="29">
                                            <p:txEl>
                                              <p:pRg st="0" end="0"/>
                                            </p:txEl>
                                          </p:spTgt>
                                        </p:tgtEl>
                                        <p:attrNameLst>
                                          <p:attrName>ppt_h</p:attrName>
                                        </p:attrNameLst>
                                      </p:cBhvr>
                                      <p:tavLst>
                                        <p:tav tm="0">
                                          <p:val>
                                            <p:fltVal val="0"/>
                                          </p:val>
                                        </p:tav>
                                        <p:tav tm="100000">
                                          <p:val>
                                            <p:strVal val="#ppt_h"/>
                                          </p:val>
                                        </p:tav>
                                      </p:tavLst>
                                    </p:anim>
                                    <p:animEffect transition="in" filter="fade">
                                      <p:cBhvr>
                                        <p:cTn id="69" dur="750"/>
                                        <p:tgtEl>
                                          <p:spTgt spid="29">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30">
                                            <p:bg/>
                                          </p:spTgt>
                                        </p:tgtEl>
                                        <p:attrNameLst>
                                          <p:attrName>style.visibility</p:attrName>
                                        </p:attrNameLst>
                                      </p:cBhvr>
                                      <p:to>
                                        <p:strVal val="visible"/>
                                      </p:to>
                                    </p:set>
                                    <p:anim calcmode="lin" valueType="num">
                                      <p:cBhvr>
                                        <p:cTn id="74" dur="750" fill="hold"/>
                                        <p:tgtEl>
                                          <p:spTgt spid="30">
                                            <p:bg/>
                                          </p:spTgt>
                                        </p:tgtEl>
                                        <p:attrNameLst>
                                          <p:attrName>ppt_w</p:attrName>
                                        </p:attrNameLst>
                                      </p:cBhvr>
                                      <p:tavLst>
                                        <p:tav tm="0">
                                          <p:val>
                                            <p:fltVal val="0"/>
                                          </p:val>
                                        </p:tav>
                                        <p:tav tm="100000">
                                          <p:val>
                                            <p:strVal val="#ppt_w"/>
                                          </p:val>
                                        </p:tav>
                                      </p:tavLst>
                                    </p:anim>
                                    <p:anim calcmode="lin" valueType="num">
                                      <p:cBhvr>
                                        <p:cTn id="75" dur="750" fill="hold"/>
                                        <p:tgtEl>
                                          <p:spTgt spid="30">
                                            <p:bg/>
                                          </p:spTgt>
                                        </p:tgtEl>
                                        <p:attrNameLst>
                                          <p:attrName>ppt_h</p:attrName>
                                        </p:attrNameLst>
                                      </p:cBhvr>
                                      <p:tavLst>
                                        <p:tav tm="0">
                                          <p:val>
                                            <p:fltVal val="0"/>
                                          </p:val>
                                        </p:tav>
                                        <p:tav tm="100000">
                                          <p:val>
                                            <p:strVal val="#ppt_h"/>
                                          </p:val>
                                        </p:tav>
                                      </p:tavLst>
                                    </p:anim>
                                    <p:animEffect transition="in" filter="fade">
                                      <p:cBhvr>
                                        <p:cTn id="76" dur="750"/>
                                        <p:tgtEl>
                                          <p:spTgt spid="30">
                                            <p:bg/>
                                          </p:spTgt>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30">
                                            <p:txEl>
                                              <p:pRg st="0" end="0"/>
                                            </p:txEl>
                                          </p:spTgt>
                                        </p:tgtEl>
                                        <p:attrNameLst>
                                          <p:attrName>style.visibility</p:attrName>
                                        </p:attrNameLst>
                                      </p:cBhvr>
                                      <p:to>
                                        <p:strVal val="visible"/>
                                      </p:to>
                                    </p:set>
                                    <p:anim calcmode="lin" valueType="num">
                                      <p:cBhvr>
                                        <p:cTn id="79" dur="750" fill="hold"/>
                                        <p:tgtEl>
                                          <p:spTgt spid="30">
                                            <p:txEl>
                                              <p:pRg st="0" end="0"/>
                                            </p:txEl>
                                          </p:spTgt>
                                        </p:tgtEl>
                                        <p:attrNameLst>
                                          <p:attrName>ppt_w</p:attrName>
                                        </p:attrNameLst>
                                      </p:cBhvr>
                                      <p:tavLst>
                                        <p:tav tm="0">
                                          <p:val>
                                            <p:fltVal val="0"/>
                                          </p:val>
                                        </p:tav>
                                        <p:tav tm="100000">
                                          <p:val>
                                            <p:strVal val="#ppt_w"/>
                                          </p:val>
                                        </p:tav>
                                      </p:tavLst>
                                    </p:anim>
                                    <p:anim calcmode="lin" valueType="num">
                                      <p:cBhvr>
                                        <p:cTn id="80" dur="75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81" dur="750"/>
                                        <p:tgtEl>
                                          <p:spTgt spid="30">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750" fill="hold"/>
                                        <p:tgtEl>
                                          <p:spTgt spid="27"/>
                                        </p:tgtEl>
                                        <p:attrNameLst>
                                          <p:attrName>ppt_w</p:attrName>
                                        </p:attrNameLst>
                                      </p:cBhvr>
                                      <p:tavLst>
                                        <p:tav tm="0">
                                          <p:val>
                                            <p:fltVal val="0"/>
                                          </p:val>
                                        </p:tav>
                                        <p:tav tm="100000">
                                          <p:val>
                                            <p:strVal val="#ppt_w"/>
                                          </p:val>
                                        </p:tav>
                                      </p:tavLst>
                                    </p:anim>
                                    <p:anim calcmode="lin" valueType="num">
                                      <p:cBhvr>
                                        <p:cTn id="87" dur="750" fill="hold"/>
                                        <p:tgtEl>
                                          <p:spTgt spid="27"/>
                                        </p:tgtEl>
                                        <p:attrNameLst>
                                          <p:attrName>ppt_h</p:attrName>
                                        </p:attrNameLst>
                                      </p:cBhvr>
                                      <p:tavLst>
                                        <p:tav tm="0">
                                          <p:val>
                                            <p:fltVal val="0"/>
                                          </p:val>
                                        </p:tav>
                                        <p:tav tm="100000">
                                          <p:val>
                                            <p:strVal val="#ppt_h"/>
                                          </p:val>
                                        </p:tav>
                                      </p:tavLst>
                                    </p:anim>
                                    <p:animEffect transition="in" filter="fade">
                                      <p:cBhvr>
                                        <p:cTn id="88" dur="750"/>
                                        <p:tgtEl>
                                          <p:spTgt spid="27"/>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750" fill="hold"/>
                                        <p:tgtEl>
                                          <p:spTgt spid="33"/>
                                        </p:tgtEl>
                                        <p:attrNameLst>
                                          <p:attrName>ppt_w</p:attrName>
                                        </p:attrNameLst>
                                      </p:cBhvr>
                                      <p:tavLst>
                                        <p:tav tm="0">
                                          <p:val>
                                            <p:fltVal val="0"/>
                                          </p:val>
                                        </p:tav>
                                        <p:tav tm="100000">
                                          <p:val>
                                            <p:strVal val="#ppt_w"/>
                                          </p:val>
                                        </p:tav>
                                      </p:tavLst>
                                    </p:anim>
                                    <p:anim calcmode="lin" valueType="num">
                                      <p:cBhvr>
                                        <p:cTn id="94" dur="750" fill="hold"/>
                                        <p:tgtEl>
                                          <p:spTgt spid="33"/>
                                        </p:tgtEl>
                                        <p:attrNameLst>
                                          <p:attrName>ppt_h</p:attrName>
                                        </p:attrNameLst>
                                      </p:cBhvr>
                                      <p:tavLst>
                                        <p:tav tm="0">
                                          <p:val>
                                            <p:fltVal val="0"/>
                                          </p:val>
                                        </p:tav>
                                        <p:tav tm="100000">
                                          <p:val>
                                            <p:strVal val="#ppt_h"/>
                                          </p:val>
                                        </p:tav>
                                      </p:tavLst>
                                    </p:anim>
                                    <p:animEffect transition="in" filter="fade">
                                      <p:cBhvr>
                                        <p:cTn id="95" dur="750"/>
                                        <p:tgtEl>
                                          <p:spTgt spid="33"/>
                                        </p:tgtEl>
                                      </p:cBhvr>
                                    </p:animEffect>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nodeType="clickEffect">
                                  <p:stCondLst>
                                    <p:cond delay="0"/>
                                  </p:stCondLst>
                                  <p:childTnLst>
                                    <p:set>
                                      <p:cBhvr>
                                        <p:cTn id="99" dur="1" fill="hold">
                                          <p:stCondLst>
                                            <p:cond delay="0"/>
                                          </p:stCondLst>
                                        </p:cTn>
                                        <p:tgtEl>
                                          <p:spTgt spid="4"/>
                                        </p:tgtEl>
                                        <p:attrNameLst>
                                          <p:attrName>style.visibility</p:attrName>
                                        </p:attrNameLst>
                                      </p:cBhvr>
                                      <p:to>
                                        <p:strVal val="visible"/>
                                      </p:to>
                                    </p:set>
                                    <p:anim calcmode="lin" valueType="num">
                                      <p:cBhvr>
                                        <p:cTn id="100" dur="750" fill="hold"/>
                                        <p:tgtEl>
                                          <p:spTgt spid="4"/>
                                        </p:tgtEl>
                                        <p:attrNameLst>
                                          <p:attrName>ppt_w</p:attrName>
                                        </p:attrNameLst>
                                      </p:cBhvr>
                                      <p:tavLst>
                                        <p:tav tm="0">
                                          <p:val>
                                            <p:fltVal val="0"/>
                                          </p:val>
                                        </p:tav>
                                        <p:tav tm="100000">
                                          <p:val>
                                            <p:strVal val="#ppt_w"/>
                                          </p:val>
                                        </p:tav>
                                      </p:tavLst>
                                    </p:anim>
                                    <p:anim calcmode="lin" valueType="num">
                                      <p:cBhvr>
                                        <p:cTn id="101" dur="750" fill="hold"/>
                                        <p:tgtEl>
                                          <p:spTgt spid="4"/>
                                        </p:tgtEl>
                                        <p:attrNameLst>
                                          <p:attrName>ppt_h</p:attrName>
                                        </p:attrNameLst>
                                      </p:cBhvr>
                                      <p:tavLst>
                                        <p:tav tm="0">
                                          <p:val>
                                            <p:fltVal val="0"/>
                                          </p:val>
                                        </p:tav>
                                        <p:tav tm="100000">
                                          <p:val>
                                            <p:strVal val="#ppt_h"/>
                                          </p:val>
                                        </p:tav>
                                      </p:tavLst>
                                    </p:anim>
                                    <p:animEffect transition="in" filter="fade">
                                      <p:cBhvr>
                                        <p:cTn id="102"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P spid="25" grpId="0" uiExpand="1" build="allAtOnce" animBg="1"/>
      <p:bldP spid="26" grpId="0" uiExpand="1" build="allAtOnce" animBg="1"/>
      <p:bldP spid="28" grpId="0" uiExpand="1" build="allAtOnce" animBg="1"/>
      <p:bldP spid="29" grpId="0" uiExpand="1" build="allAtOnce" animBg="1"/>
      <p:bldP spid="30" grpId="0" uiExpand="1" build="allAtOnce" animBg="1"/>
      <p:bldP spid="27" grpId="0" animBg="1"/>
      <p:bldP spid="32" grpId="0" animBg="1"/>
      <p:bldP spid="3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71715" y="579438"/>
            <a:ext cx="8193314" cy="922114"/>
          </a:xfrm>
        </p:spPr>
        <p:style>
          <a:lnRef idx="2">
            <a:schemeClr val="accent1"/>
          </a:lnRef>
          <a:fillRef idx="1">
            <a:schemeClr val="lt1"/>
          </a:fillRef>
          <a:effectRef idx="0">
            <a:schemeClr val="accent1"/>
          </a:effectRef>
          <a:fontRef idx="minor">
            <a:schemeClr val="dk1"/>
          </a:fontRef>
        </p:style>
        <p:txBody>
          <a:bodyPr>
            <a:normAutofit/>
          </a:bodyPr>
          <a:lstStyle/>
          <a:p>
            <a:pPr algn="l"/>
            <a:r>
              <a:rPr lang="ru-RU" sz="2400" b="1" dirty="0">
                <a:solidFill>
                  <a:srgbClr val="FF0000"/>
                </a:solidFill>
                <a:latin typeface="Arial" pitchFamily="34" charset="0"/>
                <a:cs typeface="Arial" pitchFamily="34" charset="0"/>
              </a:rPr>
              <a:t>Задача </a:t>
            </a:r>
            <a:r>
              <a:rPr lang="ru-RU" sz="2300" b="1" dirty="0" smtClean="0">
                <a:solidFill>
                  <a:srgbClr val="FF0000"/>
                </a:solidFill>
                <a:latin typeface="Arial" pitchFamily="34" charset="0"/>
                <a:cs typeface="Arial" pitchFamily="34" charset="0"/>
              </a:rPr>
              <a:t>№8. </a:t>
            </a:r>
            <a:r>
              <a:rPr lang="ru-RU" sz="2300" dirty="0" smtClean="0">
                <a:latin typeface="Arial" pitchFamily="34" charset="0"/>
                <a:cs typeface="Arial" pitchFamily="34" charset="0"/>
              </a:rPr>
              <a:t>Найдите четырёхзначное число, кратное </a:t>
            </a:r>
            <a:r>
              <a:rPr lang="ru-RU" sz="2300" dirty="0">
                <a:latin typeface="Arial" pitchFamily="34" charset="0"/>
                <a:cs typeface="Arial" pitchFamily="34" charset="0"/>
              </a:rPr>
              <a:t>4</a:t>
            </a:r>
            <a:r>
              <a:rPr lang="ru-RU" sz="2300" dirty="0" smtClean="0">
                <a:latin typeface="Arial" pitchFamily="34" charset="0"/>
                <a:cs typeface="Arial" pitchFamily="34" charset="0"/>
              </a:rPr>
              <a:t>, сумма цифр которого равна  их произведению.</a:t>
            </a:r>
            <a:endParaRPr lang="ru-RU" sz="2300" dirty="0">
              <a:latin typeface="Arial" pitchFamily="34" charset="0"/>
              <a:cs typeface="Arial" pitchFamily="34" charset="0"/>
            </a:endParaRPr>
          </a:p>
        </p:txBody>
      </p:sp>
      <p:sp>
        <p:nvSpPr>
          <p:cNvPr id="3" name="Объект 2"/>
          <p:cNvSpPr>
            <a:spLocks noGrp="1"/>
          </p:cNvSpPr>
          <p:nvPr>
            <p:ph idx="1"/>
          </p:nvPr>
        </p:nvSpPr>
        <p:spPr>
          <a:xfrm>
            <a:off x="477257" y="3717032"/>
            <a:ext cx="8158743" cy="1119604"/>
          </a:xfrm>
        </p:spPr>
        <p:style>
          <a:lnRef idx="2">
            <a:schemeClr val="accent1"/>
          </a:lnRef>
          <a:fillRef idx="1">
            <a:schemeClr val="lt1"/>
          </a:fillRef>
          <a:effectRef idx="0">
            <a:schemeClr val="accent1"/>
          </a:effectRef>
          <a:fontRef idx="minor">
            <a:schemeClr val="dk1"/>
          </a:fontRef>
        </p:style>
        <p:txBody>
          <a:bodyPr>
            <a:noAutofit/>
          </a:bodyPr>
          <a:lstStyle/>
          <a:p>
            <a:pPr marL="0" indent="0" fontAlgn="base">
              <a:spcBef>
                <a:spcPts val="0"/>
              </a:spcBef>
              <a:spcAft>
                <a:spcPct val="0"/>
              </a:spcAft>
              <a:buNone/>
            </a:pPr>
            <a:r>
              <a:rPr lang="ru-RU" sz="2200" dirty="0" smtClean="0">
                <a:latin typeface="Arial" pitchFamily="34" charset="0"/>
                <a:cs typeface="Arial" pitchFamily="34" charset="0"/>
              </a:rPr>
              <a:t>Чтобы число делилось на 4, нужно чтобы его две последние цифры образовывали число, делящееся на 4. Поэтому подобранные цифры можно расставить так:</a:t>
            </a:r>
            <a:endParaRPr lang="ru-RU" sz="2200" dirty="0">
              <a:latin typeface="Arial" pitchFamily="34" charset="0"/>
              <a:cs typeface="Arial" pitchFamily="34" charset="0"/>
            </a:endParaRPr>
          </a:p>
        </p:txBody>
      </p:sp>
      <p:sp>
        <p:nvSpPr>
          <p:cNvPr id="4" name="Объект 2"/>
          <p:cNvSpPr txBox="1">
            <a:spLocks/>
          </p:cNvSpPr>
          <p:nvPr/>
        </p:nvSpPr>
        <p:spPr bwMode="auto">
          <a:xfrm>
            <a:off x="482058" y="2149998"/>
            <a:ext cx="8168456" cy="836948"/>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spcBef>
                <a:spcPts val="0"/>
              </a:spcBef>
              <a:buFont typeface="Arial" charset="0"/>
              <a:buNone/>
            </a:pPr>
            <a:r>
              <a:rPr lang="ru-RU" sz="2200" dirty="0" smtClean="0">
                <a:latin typeface="Arial" pitchFamily="34" charset="0"/>
                <a:cs typeface="Arial" pitchFamily="34" charset="0"/>
              </a:rPr>
              <a:t>Подберём число, чтобы сумма его цифр была равна их произведению. </a:t>
            </a:r>
            <a:endParaRPr lang="ru-RU" sz="2200" i="1" dirty="0">
              <a:latin typeface="Arial" pitchFamily="34" charset="0"/>
              <a:cs typeface="Arial" pitchFamily="34" charset="0"/>
            </a:endParaRPr>
          </a:p>
        </p:txBody>
      </p:sp>
      <p:sp>
        <p:nvSpPr>
          <p:cNvPr id="9" name="TextBox 8"/>
          <p:cNvSpPr txBox="1"/>
          <p:nvPr/>
        </p:nvSpPr>
        <p:spPr>
          <a:xfrm>
            <a:off x="482058" y="1645533"/>
            <a:ext cx="134674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Решение:</a:t>
            </a:r>
            <a:endParaRPr lang="ru-RU" sz="2000" i="1" dirty="0">
              <a:latin typeface="Arial" pitchFamily="34" charset="0"/>
              <a:cs typeface="Arial" pitchFamily="34" charset="0"/>
            </a:endParaRPr>
          </a:p>
        </p:txBody>
      </p:sp>
      <p:sp>
        <p:nvSpPr>
          <p:cNvPr id="16" name="TextBox 15"/>
          <p:cNvSpPr txBox="1"/>
          <p:nvPr/>
        </p:nvSpPr>
        <p:spPr>
          <a:xfrm>
            <a:off x="496573" y="4927242"/>
            <a:ext cx="4014665"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1124, 1412, 4112.</a:t>
            </a:r>
            <a:endParaRPr lang="ru-RU" sz="2400" dirty="0">
              <a:latin typeface="Arial" pitchFamily="34" charset="0"/>
              <a:cs typeface="Arial" pitchFamily="34" charset="0"/>
            </a:endParaRPr>
          </a:p>
        </p:txBody>
      </p:sp>
      <p:sp>
        <p:nvSpPr>
          <p:cNvPr id="40" name="Объект 2"/>
          <p:cNvSpPr txBox="1">
            <a:spLocks/>
          </p:cNvSpPr>
          <p:nvPr/>
        </p:nvSpPr>
        <p:spPr bwMode="auto">
          <a:xfrm>
            <a:off x="482058" y="3104788"/>
            <a:ext cx="8168456" cy="478531"/>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None/>
            </a:pPr>
            <a:r>
              <a:rPr lang="ru-RU" sz="2400" dirty="0" smtClean="0">
                <a:latin typeface="Arial" pitchFamily="34" charset="0"/>
                <a:cs typeface="Arial" pitchFamily="34" charset="0"/>
              </a:rPr>
              <a:t>1 + 1 + 2 + 4 </a:t>
            </a:r>
            <a:r>
              <a:rPr lang="ru-RU" sz="2400" dirty="0">
                <a:latin typeface="Arial" pitchFamily="34" charset="0"/>
                <a:cs typeface="Arial" pitchFamily="34" charset="0"/>
              </a:rPr>
              <a:t>= 1 </a:t>
            </a:r>
            <a:r>
              <a:rPr lang="ru-RU" sz="2400" dirty="0" smtClean="0">
                <a:latin typeface="Arial" pitchFamily="34" charset="0"/>
                <a:cs typeface="Arial" pitchFamily="34" charset="0"/>
              </a:rPr>
              <a:t>· </a:t>
            </a:r>
            <a:r>
              <a:rPr lang="ru-RU" sz="2400" dirty="0">
                <a:latin typeface="Arial" pitchFamily="34" charset="0"/>
                <a:cs typeface="Arial" pitchFamily="34" charset="0"/>
              </a:rPr>
              <a:t>1 </a:t>
            </a:r>
            <a:r>
              <a:rPr lang="ru-RU" sz="2400" dirty="0" smtClean="0">
                <a:latin typeface="Arial" pitchFamily="34" charset="0"/>
                <a:cs typeface="Arial" pitchFamily="34" charset="0"/>
              </a:rPr>
              <a:t>· </a:t>
            </a:r>
            <a:r>
              <a:rPr lang="ru-RU" sz="2400" dirty="0">
                <a:latin typeface="Arial" pitchFamily="34" charset="0"/>
                <a:cs typeface="Arial" pitchFamily="34" charset="0"/>
              </a:rPr>
              <a:t>2 </a:t>
            </a:r>
            <a:r>
              <a:rPr lang="ru-RU" sz="2400" dirty="0" smtClean="0">
                <a:latin typeface="Arial" pitchFamily="34" charset="0"/>
                <a:cs typeface="Arial" pitchFamily="34" charset="0"/>
              </a:rPr>
              <a:t>· </a:t>
            </a:r>
            <a:r>
              <a:rPr lang="ru-RU" sz="2400" dirty="0">
                <a:latin typeface="Arial" pitchFamily="34" charset="0"/>
                <a:cs typeface="Arial" pitchFamily="34" charset="0"/>
              </a:rPr>
              <a:t>4 = </a:t>
            </a:r>
            <a:r>
              <a:rPr lang="ru-RU" sz="2400" dirty="0" smtClean="0">
                <a:latin typeface="Arial" pitchFamily="34" charset="0"/>
                <a:cs typeface="Arial" pitchFamily="34" charset="0"/>
              </a:rPr>
              <a:t>8.</a:t>
            </a:r>
            <a:endParaRPr lang="ru-RU" sz="2400" i="1" dirty="0">
              <a:latin typeface="Arial" pitchFamily="34" charset="0"/>
              <a:cs typeface="Arial" pitchFamily="34" charset="0"/>
            </a:endParaRPr>
          </a:p>
        </p:txBody>
      </p:sp>
      <p:pic>
        <p:nvPicPr>
          <p:cNvPr id="41"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grpSp>
        <p:nvGrpSpPr>
          <p:cNvPr id="42" name="Group 87"/>
          <p:cNvGrpSpPr>
            <a:grpSpLocks/>
          </p:cNvGrpSpPr>
          <p:nvPr/>
        </p:nvGrpSpPr>
        <p:grpSpPr bwMode="auto">
          <a:xfrm>
            <a:off x="540116" y="5554707"/>
            <a:ext cx="3671886" cy="641351"/>
            <a:chOff x="3024" y="1426"/>
            <a:chExt cx="2313" cy="404"/>
          </a:xfrm>
        </p:grpSpPr>
        <p:grpSp>
          <p:nvGrpSpPr>
            <p:cNvPr id="43" name="Group 88"/>
            <p:cNvGrpSpPr>
              <a:grpSpLocks/>
            </p:cNvGrpSpPr>
            <p:nvPr/>
          </p:nvGrpSpPr>
          <p:grpSpPr bwMode="auto">
            <a:xfrm>
              <a:off x="4387" y="1499"/>
              <a:ext cx="578" cy="234"/>
              <a:chOff x="1849" y="2478"/>
              <a:chExt cx="657" cy="374"/>
            </a:xfrm>
          </p:grpSpPr>
          <p:sp>
            <p:nvSpPr>
              <p:cNvPr id="54"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55"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56"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57"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58"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44"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5"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6"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47"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8"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49"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sz="3600" b="1" dirty="0">
                <a:cs typeface="Arial" charset="0"/>
              </a:endParaRPr>
            </a:p>
          </p:txBody>
        </p:sp>
        <p:sp>
          <p:nvSpPr>
            <p:cNvPr id="50"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a:t>2</a:t>
              </a:r>
            </a:p>
          </p:txBody>
        </p:sp>
        <p:sp>
          <p:nvSpPr>
            <p:cNvPr id="51"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52"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53"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4</a:t>
              </a:r>
              <a:endParaRPr lang="ru-RU" altLang="ru-RU" sz="3600" b="1" dirty="0">
                <a:cs typeface="Arial" charset="0"/>
              </a:endParaRPr>
            </a:p>
          </p:txBody>
        </p:sp>
      </p:grpSp>
    </p:spTree>
    <p:extLst>
      <p:ext uri="{BB962C8B-B14F-4D97-AF65-F5344CB8AC3E}">
        <p14:creationId xmlns:p14="http://schemas.microsoft.com/office/powerpoint/2010/main" val="265799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750" fill="hold"/>
                                        <p:tgtEl>
                                          <p:spTgt spid="9"/>
                                        </p:tgtEl>
                                        <p:attrNameLst>
                                          <p:attrName>ppt_w</p:attrName>
                                        </p:attrNameLst>
                                      </p:cBhvr>
                                      <p:tavLst>
                                        <p:tav tm="0">
                                          <p:val>
                                            <p:fltVal val="0"/>
                                          </p:val>
                                        </p:tav>
                                        <p:tav tm="100000">
                                          <p:val>
                                            <p:strVal val="#ppt_w"/>
                                          </p:val>
                                        </p:tav>
                                      </p:tavLst>
                                    </p:anim>
                                    <p:anim calcmode="lin" valueType="num">
                                      <p:cBhvr>
                                        <p:cTn id="8" dur="750" fill="hold"/>
                                        <p:tgtEl>
                                          <p:spTgt spid="9"/>
                                        </p:tgtEl>
                                        <p:attrNameLst>
                                          <p:attrName>ppt_h</p:attrName>
                                        </p:attrNameLst>
                                      </p:cBhvr>
                                      <p:tavLst>
                                        <p:tav tm="0">
                                          <p:val>
                                            <p:fltVal val="0"/>
                                          </p:val>
                                        </p:tav>
                                        <p:tav tm="100000">
                                          <p:val>
                                            <p:strVal val="#ppt_h"/>
                                          </p:val>
                                        </p:tav>
                                      </p:tavLst>
                                    </p:anim>
                                    <p:animEffect transition="in" filter="fade">
                                      <p:cBhvr>
                                        <p:cTn id="9" dur="75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750" fill="hold"/>
                                        <p:tgtEl>
                                          <p:spTgt spid="4"/>
                                        </p:tgtEl>
                                        <p:attrNameLst>
                                          <p:attrName>ppt_w</p:attrName>
                                        </p:attrNameLst>
                                      </p:cBhvr>
                                      <p:tavLst>
                                        <p:tav tm="0">
                                          <p:val>
                                            <p:fltVal val="0"/>
                                          </p:val>
                                        </p:tav>
                                        <p:tav tm="100000">
                                          <p:val>
                                            <p:strVal val="#ppt_w"/>
                                          </p:val>
                                        </p:tav>
                                      </p:tavLst>
                                    </p:anim>
                                    <p:anim calcmode="lin" valueType="num">
                                      <p:cBhvr>
                                        <p:cTn id="15" dur="750" fill="hold"/>
                                        <p:tgtEl>
                                          <p:spTgt spid="4"/>
                                        </p:tgtEl>
                                        <p:attrNameLst>
                                          <p:attrName>ppt_h</p:attrName>
                                        </p:attrNameLst>
                                      </p:cBhvr>
                                      <p:tavLst>
                                        <p:tav tm="0">
                                          <p:val>
                                            <p:fltVal val="0"/>
                                          </p:val>
                                        </p:tav>
                                        <p:tav tm="100000">
                                          <p:val>
                                            <p:strVal val="#ppt_h"/>
                                          </p:val>
                                        </p:tav>
                                      </p:tavLst>
                                    </p:anim>
                                    <p:animEffect transition="in" filter="fade">
                                      <p:cBhvr>
                                        <p:cTn id="16" dur="75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0"/>
                                        </p:tgtEl>
                                        <p:attrNameLst>
                                          <p:attrName>style.visibility</p:attrName>
                                        </p:attrNameLst>
                                      </p:cBhvr>
                                      <p:to>
                                        <p:strVal val="visible"/>
                                      </p:to>
                                    </p:set>
                                    <p:anim calcmode="lin" valueType="num">
                                      <p:cBhvr>
                                        <p:cTn id="21" dur="750" fill="hold"/>
                                        <p:tgtEl>
                                          <p:spTgt spid="40"/>
                                        </p:tgtEl>
                                        <p:attrNameLst>
                                          <p:attrName>ppt_w</p:attrName>
                                        </p:attrNameLst>
                                      </p:cBhvr>
                                      <p:tavLst>
                                        <p:tav tm="0">
                                          <p:val>
                                            <p:fltVal val="0"/>
                                          </p:val>
                                        </p:tav>
                                        <p:tav tm="100000">
                                          <p:val>
                                            <p:strVal val="#ppt_w"/>
                                          </p:val>
                                        </p:tav>
                                      </p:tavLst>
                                    </p:anim>
                                    <p:anim calcmode="lin" valueType="num">
                                      <p:cBhvr>
                                        <p:cTn id="22" dur="750" fill="hold"/>
                                        <p:tgtEl>
                                          <p:spTgt spid="40"/>
                                        </p:tgtEl>
                                        <p:attrNameLst>
                                          <p:attrName>ppt_h</p:attrName>
                                        </p:attrNameLst>
                                      </p:cBhvr>
                                      <p:tavLst>
                                        <p:tav tm="0">
                                          <p:val>
                                            <p:fltVal val="0"/>
                                          </p:val>
                                        </p:tav>
                                        <p:tav tm="100000">
                                          <p:val>
                                            <p:strVal val="#ppt_h"/>
                                          </p:val>
                                        </p:tav>
                                      </p:tavLst>
                                    </p:anim>
                                    <p:animEffect transition="in" filter="fade">
                                      <p:cBhvr>
                                        <p:cTn id="23" dur="750"/>
                                        <p:tgtEl>
                                          <p:spTgt spid="4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750" fill="hold"/>
                                        <p:tgtEl>
                                          <p:spTgt spid="3"/>
                                        </p:tgtEl>
                                        <p:attrNameLst>
                                          <p:attrName>ppt_w</p:attrName>
                                        </p:attrNameLst>
                                      </p:cBhvr>
                                      <p:tavLst>
                                        <p:tav tm="0">
                                          <p:val>
                                            <p:fltVal val="0"/>
                                          </p:val>
                                        </p:tav>
                                        <p:tav tm="100000">
                                          <p:val>
                                            <p:strVal val="#ppt_w"/>
                                          </p:val>
                                        </p:tav>
                                      </p:tavLst>
                                    </p:anim>
                                    <p:anim calcmode="lin" valueType="num">
                                      <p:cBhvr>
                                        <p:cTn id="29" dur="750" fill="hold"/>
                                        <p:tgtEl>
                                          <p:spTgt spid="3"/>
                                        </p:tgtEl>
                                        <p:attrNameLst>
                                          <p:attrName>ppt_h</p:attrName>
                                        </p:attrNameLst>
                                      </p:cBhvr>
                                      <p:tavLst>
                                        <p:tav tm="0">
                                          <p:val>
                                            <p:fltVal val="0"/>
                                          </p:val>
                                        </p:tav>
                                        <p:tav tm="100000">
                                          <p:val>
                                            <p:strVal val="#ppt_h"/>
                                          </p:val>
                                        </p:tav>
                                      </p:tavLst>
                                    </p:anim>
                                    <p:animEffect transition="in" filter="fade">
                                      <p:cBhvr>
                                        <p:cTn id="30" dur="75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750" fill="hold"/>
                                        <p:tgtEl>
                                          <p:spTgt spid="16"/>
                                        </p:tgtEl>
                                        <p:attrNameLst>
                                          <p:attrName>ppt_w</p:attrName>
                                        </p:attrNameLst>
                                      </p:cBhvr>
                                      <p:tavLst>
                                        <p:tav tm="0">
                                          <p:val>
                                            <p:fltVal val="0"/>
                                          </p:val>
                                        </p:tav>
                                        <p:tav tm="100000">
                                          <p:val>
                                            <p:strVal val="#ppt_w"/>
                                          </p:val>
                                        </p:tav>
                                      </p:tavLst>
                                    </p:anim>
                                    <p:anim calcmode="lin" valueType="num">
                                      <p:cBhvr>
                                        <p:cTn id="36" dur="750" fill="hold"/>
                                        <p:tgtEl>
                                          <p:spTgt spid="16"/>
                                        </p:tgtEl>
                                        <p:attrNameLst>
                                          <p:attrName>ppt_h</p:attrName>
                                        </p:attrNameLst>
                                      </p:cBhvr>
                                      <p:tavLst>
                                        <p:tav tm="0">
                                          <p:val>
                                            <p:fltVal val="0"/>
                                          </p:val>
                                        </p:tav>
                                        <p:tav tm="100000">
                                          <p:val>
                                            <p:strVal val="#ppt_h"/>
                                          </p:val>
                                        </p:tav>
                                      </p:tavLst>
                                    </p:anim>
                                    <p:animEffect transition="in" filter="fade">
                                      <p:cBhvr>
                                        <p:cTn id="37" dur="75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p:cTn id="42" dur="750" fill="hold"/>
                                        <p:tgtEl>
                                          <p:spTgt spid="42"/>
                                        </p:tgtEl>
                                        <p:attrNameLst>
                                          <p:attrName>ppt_w</p:attrName>
                                        </p:attrNameLst>
                                      </p:cBhvr>
                                      <p:tavLst>
                                        <p:tav tm="0">
                                          <p:val>
                                            <p:fltVal val="0"/>
                                          </p:val>
                                        </p:tav>
                                        <p:tav tm="100000">
                                          <p:val>
                                            <p:strVal val="#ppt_w"/>
                                          </p:val>
                                        </p:tav>
                                      </p:tavLst>
                                    </p:anim>
                                    <p:anim calcmode="lin" valueType="num">
                                      <p:cBhvr>
                                        <p:cTn id="43" dur="750" fill="hold"/>
                                        <p:tgtEl>
                                          <p:spTgt spid="42"/>
                                        </p:tgtEl>
                                        <p:attrNameLst>
                                          <p:attrName>ppt_h</p:attrName>
                                        </p:attrNameLst>
                                      </p:cBhvr>
                                      <p:tavLst>
                                        <p:tav tm="0">
                                          <p:val>
                                            <p:fltVal val="0"/>
                                          </p:val>
                                        </p:tav>
                                        <p:tav tm="100000">
                                          <p:val>
                                            <p:strVal val="#ppt_h"/>
                                          </p:val>
                                        </p:tav>
                                      </p:tavLst>
                                    </p:anim>
                                    <p:animEffect transition="in" filter="fade">
                                      <p:cBhvr>
                                        <p:cTn id="44" dur="75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P spid="16" grpId="0" animBg="1"/>
      <p:bldP spid="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71014" y="505700"/>
            <a:ext cx="8229600" cy="1354162"/>
          </a:xfrm>
        </p:spPr>
        <p:style>
          <a:lnRef idx="2">
            <a:schemeClr val="accent1"/>
          </a:lnRef>
          <a:fillRef idx="1">
            <a:schemeClr val="lt1"/>
          </a:fillRef>
          <a:effectRef idx="0">
            <a:schemeClr val="accent1"/>
          </a:effectRef>
          <a:fontRef idx="minor">
            <a:schemeClr val="dk1"/>
          </a:fontRef>
        </p:style>
        <p:txBody>
          <a:bodyPr>
            <a:normAutofit/>
          </a:bodyPr>
          <a:lstStyle/>
          <a:p>
            <a:pPr algn="l"/>
            <a:r>
              <a:rPr lang="ru-RU" sz="2400" b="1" dirty="0">
                <a:solidFill>
                  <a:srgbClr val="FF0000"/>
                </a:solidFill>
                <a:latin typeface="Arial" pitchFamily="34" charset="0"/>
                <a:cs typeface="Arial" pitchFamily="34" charset="0"/>
              </a:rPr>
              <a:t>Задача </a:t>
            </a:r>
            <a:r>
              <a:rPr lang="ru-RU" sz="2300" b="1" dirty="0" smtClean="0">
                <a:solidFill>
                  <a:srgbClr val="FF0000"/>
                </a:solidFill>
                <a:latin typeface="Arial" pitchFamily="34" charset="0"/>
                <a:cs typeface="Arial" pitchFamily="34" charset="0"/>
              </a:rPr>
              <a:t>№9. </a:t>
            </a:r>
            <a:r>
              <a:rPr lang="ru-RU" sz="2300" dirty="0" smtClean="0">
                <a:latin typeface="Arial" pitchFamily="34" charset="0"/>
                <a:cs typeface="Arial" pitchFamily="34" charset="0"/>
              </a:rPr>
              <a:t>Вычеркните </a:t>
            </a:r>
            <a:r>
              <a:rPr lang="ru-RU" sz="2300" dirty="0">
                <a:latin typeface="Arial" pitchFamily="34" charset="0"/>
                <a:cs typeface="Arial" pitchFamily="34" charset="0"/>
              </a:rPr>
              <a:t>в числе 53164018 три цифры так, чтобы получившееся </a:t>
            </a:r>
            <a:r>
              <a:rPr lang="ru-RU" sz="2300" dirty="0" smtClean="0">
                <a:latin typeface="Arial" pitchFamily="34" charset="0"/>
                <a:cs typeface="Arial" pitchFamily="34" charset="0"/>
              </a:rPr>
              <a:t>число делилось </a:t>
            </a:r>
            <a:r>
              <a:rPr lang="ru-RU" sz="2300" dirty="0">
                <a:latin typeface="Arial" pitchFamily="34" charset="0"/>
                <a:cs typeface="Arial" pitchFamily="34" charset="0"/>
              </a:rPr>
              <a:t>на 15. В ответе укажите ровно одно получившееся число. </a:t>
            </a:r>
          </a:p>
        </p:txBody>
      </p:sp>
      <p:sp>
        <p:nvSpPr>
          <p:cNvPr id="3" name="Объект 2"/>
          <p:cNvSpPr>
            <a:spLocks noGrp="1"/>
          </p:cNvSpPr>
          <p:nvPr>
            <p:ph idx="1"/>
          </p:nvPr>
        </p:nvSpPr>
        <p:spPr>
          <a:xfrm>
            <a:off x="453246" y="2391185"/>
            <a:ext cx="8229600" cy="845502"/>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ru-RU" sz="2300" dirty="0" smtClean="0">
                <a:latin typeface="Arial" pitchFamily="34" charset="0"/>
                <a:cs typeface="Arial" pitchFamily="34" charset="0"/>
              </a:rPr>
              <a:t>Т.к. число кратно 15, то кратно 5 и 3, значит окачивается либо на 5, либо на 0, и сумма цифр кратна 3.</a:t>
            </a:r>
            <a:endParaRPr lang="ru-RU" sz="2300" dirty="0">
              <a:latin typeface="Arial" pitchFamily="34" charset="0"/>
              <a:cs typeface="Arial" pitchFamily="34" charset="0"/>
            </a:endParaRPr>
          </a:p>
        </p:txBody>
      </p:sp>
      <p:sp>
        <p:nvSpPr>
          <p:cNvPr id="4" name="TextBox 3"/>
          <p:cNvSpPr txBox="1"/>
          <p:nvPr/>
        </p:nvSpPr>
        <p:spPr>
          <a:xfrm>
            <a:off x="444046" y="3290483"/>
            <a:ext cx="824126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300" dirty="0">
                <a:latin typeface="Arial" pitchFamily="34" charset="0"/>
                <a:cs typeface="Arial" pitchFamily="34" charset="0"/>
              </a:rPr>
              <a:t>Вычеркнем последние две цифры, тогда число оканчивается цифрой </a:t>
            </a:r>
            <a:r>
              <a:rPr lang="ru-RU" sz="2300" dirty="0" smtClean="0">
                <a:latin typeface="Arial" pitchFamily="34" charset="0"/>
                <a:cs typeface="Arial" pitchFamily="34" charset="0"/>
              </a:rPr>
              <a:t>0.</a:t>
            </a:r>
            <a:endParaRPr lang="ru-RU" sz="2300" dirty="0">
              <a:latin typeface="Arial" pitchFamily="34" charset="0"/>
              <a:cs typeface="Arial" pitchFamily="34" charset="0"/>
            </a:endParaRPr>
          </a:p>
        </p:txBody>
      </p:sp>
      <p:sp>
        <p:nvSpPr>
          <p:cNvPr id="5" name="TextBox 4"/>
          <p:cNvSpPr txBox="1"/>
          <p:nvPr/>
        </p:nvSpPr>
        <p:spPr>
          <a:xfrm>
            <a:off x="452554" y="4155040"/>
            <a:ext cx="8232752"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300" dirty="0" smtClean="0">
                <a:latin typeface="Arial" pitchFamily="34" charset="0"/>
                <a:cs typeface="Arial" pitchFamily="34" charset="0"/>
              </a:rPr>
              <a:t>5+3+1+6+4+0=19 </a:t>
            </a:r>
            <a:r>
              <a:rPr lang="ru-RU" sz="2300" dirty="0">
                <a:latin typeface="Arial" pitchFamily="34" charset="0"/>
                <a:cs typeface="Arial" pitchFamily="34" charset="0"/>
              </a:rPr>
              <a:t>. Можно вычеркнуть либо 1, либо </a:t>
            </a:r>
            <a:r>
              <a:rPr lang="ru-RU" sz="2300" dirty="0" smtClean="0">
                <a:latin typeface="Arial" pitchFamily="34" charset="0"/>
                <a:cs typeface="Arial" pitchFamily="34" charset="0"/>
              </a:rPr>
              <a:t>4.</a:t>
            </a:r>
            <a:endParaRPr lang="ru-RU" sz="2300" dirty="0">
              <a:latin typeface="Arial" pitchFamily="34" charset="0"/>
              <a:cs typeface="Arial" pitchFamily="34" charset="0"/>
            </a:endParaRPr>
          </a:p>
        </p:txBody>
      </p:sp>
      <p:grpSp>
        <p:nvGrpSpPr>
          <p:cNvPr id="6" name="Group 87"/>
          <p:cNvGrpSpPr>
            <a:grpSpLocks/>
          </p:cNvGrpSpPr>
          <p:nvPr/>
        </p:nvGrpSpPr>
        <p:grpSpPr bwMode="auto">
          <a:xfrm>
            <a:off x="462513" y="5369930"/>
            <a:ext cx="3671886" cy="641351"/>
            <a:chOff x="3024" y="1426"/>
            <a:chExt cx="2313" cy="404"/>
          </a:xfrm>
        </p:grpSpPr>
        <p:grpSp>
          <p:nvGrpSpPr>
            <p:cNvPr id="7" name="Group 88"/>
            <p:cNvGrpSpPr>
              <a:grpSpLocks/>
            </p:cNvGrpSpPr>
            <p:nvPr/>
          </p:nvGrpSpPr>
          <p:grpSpPr bwMode="auto">
            <a:xfrm>
              <a:off x="4387" y="1499"/>
              <a:ext cx="578" cy="234"/>
              <a:chOff x="1849" y="2478"/>
              <a:chExt cx="657" cy="374"/>
            </a:xfrm>
          </p:grpSpPr>
          <p:sp>
            <p:nvSpPr>
              <p:cNvPr id="21"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2"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3"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4"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5"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8"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9"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1"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2"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3</a:t>
              </a:r>
              <a:endParaRPr lang="ru-RU" sz="3600" b="1" dirty="0"/>
            </a:p>
          </p:txBody>
        </p:sp>
        <p:sp>
          <p:nvSpPr>
            <p:cNvPr id="13"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600" b="1" dirty="0">
                  <a:cs typeface="Arial" charset="0"/>
                </a:rPr>
                <a:t>0</a:t>
              </a:r>
            </a:p>
          </p:txBody>
        </p:sp>
        <p:sp>
          <p:nvSpPr>
            <p:cNvPr id="14"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4</a:t>
              </a:r>
              <a:endParaRPr lang="ru-RU" sz="3600" b="1" dirty="0"/>
            </a:p>
          </p:txBody>
        </p:sp>
        <p:sp>
          <p:nvSpPr>
            <p:cNvPr id="15"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6</a:t>
              </a:r>
              <a:endParaRPr lang="ru-RU" sz="3600" b="1" dirty="0"/>
            </a:p>
          </p:txBody>
        </p:sp>
        <p:sp>
          <p:nvSpPr>
            <p:cNvPr id="16"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5</a:t>
              </a:r>
            </a:p>
          </p:txBody>
        </p:sp>
      </p:grpSp>
      <p:sp>
        <p:nvSpPr>
          <p:cNvPr id="27" name="TextBox 26"/>
          <p:cNvSpPr txBox="1"/>
          <p:nvPr/>
        </p:nvSpPr>
        <p:spPr>
          <a:xfrm>
            <a:off x="452554" y="1885614"/>
            <a:ext cx="159916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pic>
        <p:nvPicPr>
          <p:cNvPr id="28"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45296" y="4708643"/>
            <a:ext cx="2193549"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Ответ: 53640.</a:t>
            </a:r>
            <a:endParaRPr lang="ru-RU" sz="2400" i="1" dirty="0">
              <a:latin typeface="Arial" pitchFamily="34" charset="0"/>
              <a:cs typeface="Arial" pitchFamily="34" charset="0"/>
            </a:endParaRPr>
          </a:p>
        </p:txBody>
      </p:sp>
    </p:spTree>
    <p:extLst>
      <p:ext uri="{BB962C8B-B14F-4D97-AF65-F5344CB8AC3E}">
        <p14:creationId xmlns:p14="http://schemas.microsoft.com/office/powerpoint/2010/main" val="218367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750" fill="hold"/>
                                        <p:tgtEl>
                                          <p:spTgt spid="27"/>
                                        </p:tgtEl>
                                        <p:attrNameLst>
                                          <p:attrName>ppt_w</p:attrName>
                                        </p:attrNameLst>
                                      </p:cBhvr>
                                      <p:tavLst>
                                        <p:tav tm="0">
                                          <p:val>
                                            <p:fltVal val="0"/>
                                          </p:val>
                                        </p:tav>
                                        <p:tav tm="100000">
                                          <p:val>
                                            <p:strVal val="#ppt_w"/>
                                          </p:val>
                                        </p:tav>
                                      </p:tavLst>
                                    </p:anim>
                                    <p:anim calcmode="lin" valueType="num">
                                      <p:cBhvr>
                                        <p:cTn id="8" dur="750" fill="hold"/>
                                        <p:tgtEl>
                                          <p:spTgt spid="27"/>
                                        </p:tgtEl>
                                        <p:attrNameLst>
                                          <p:attrName>ppt_h</p:attrName>
                                        </p:attrNameLst>
                                      </p:cBhvr>
                                      <p:tavLst>
                                        <p:tav tm="0">
                                          <p:val>
                                            <p:fltVal val="0"/>
                                          </p:val>
                                        </p:tav>
                                        <p:tav tm="100000">
                                          <p:val>
                                            <p:strVal val="#ppt_h"/>
                                          </p:val>
                                        </p:tav>
                                      </p:tavLst>
                                    </p:anim>
                                    <p:animEffect transition="in" filter="fade">
                                      <p:cBhvr>
                                        <p:cTn id="9" dur="750"/>
                                        <p:tgtEl>
                                          <p:spTgt spid="2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750" fill="hold"/>
                                        <p:tgtEl>
                                          <p:spTgt spid="3">
                                            <p:bg/>
                                          </p:spTgt>
                                        </p:tgtEl>
                                        <p:attrNameLst>
                                          <p:attrName>ppt_w</p:attrName>
                                        </p:attrNameLst>
                                      </p:cBhvr>
                                      <p:tavLst>
                                        <p:tav tm="0">
                                          <p:val>
                                            <p:fltVal val="0"/>
                                          </p:val>
                                        </p:tav>
                                        <p:tav tm="100000">
                                          <p:val>
                                            <p:strVal val="#ppt_w"/>
                                          </p:val>
                                        </p:tav>
                                      </p:tavLst>
                                    </p:anim>
                                    <p:anim calcmode="lin" valueType="num">
                                      <p:cBhvr>
                                        <p:cTn id="15" dur="750" fill="hold"/>
                                        <p:tgtEl>
                                          <p:spTgt spid="3">
                                            <p:bg/>
                                          </p:spTgt>
                                        </p:tgtEl>
                                        <p:attrNameLst>
                                          <p:attrName>ppt_h</p:attrName>
                                        </p:attrNameLst>
                                      </p:cBhvr>
                                      <p:tavLst>
                                        <p:tav tm="0">
                                          <p:val>
                                            <p:fltVal val="0"/>
                                          </p:val>
                                        </p:tav>
                                        <p:tav tm="100000">
                                          <p:val>
                                            <p:strVal val="#ppt_h"/>
                                          </p:val>
                                        </p:tav>
                                      </p:tavLst>
                                    </p:anim>
                                    <p:animEffect transition="in" filter="fade">
                                      <p:cBhvr>
                                        <p:cTn id="16" dur="750"/>
                                        <p:tgtEl>
                                          <p:spTgt spid="3">
                                            <p:bg/>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
                                            <p:bg/>
                                          </p:spTgt>
                                        </p:tgtEl>
                                        <p:attrNameLst>
                                          <p:attrName>style.visibility</p:attrName>
                                        </p:attrNameLst>
                                      </p:cBhvr>
                                      <p:to>
                                        <p:strVal val="visible"/>
                                      </p:to>
                                    </p:set>
                                    <p:anim calcmode="lin" valueType="num">
                                      <p:cBhvr>
                                        <p:cTn id="26" dur="750" fill="hold"/>
                                        <p:tgtEl>
                                          <p:spTgt spid="4">
                                            <p:bg/>
                                          </p:spTgt>
                                        </p:tgtEl>
                                        <p:attrNameLst>
                                          <p:attrName>ppt_w</p:attrName>
                                        </p:attrNameLst>
                                      </p:cBhvr>
                                      <p:tavLst>
                                        <p:tav tm="0">
                                          <p:val>
                                            <p:fltVal val="0"/>
                                          </p:val>
                                        </p:tav>
                                        <p:tav tm="100000">
                                          <p:val>
                                            <p:strVal val="#ppt_w"/>
                                          </p:val>
                                        </p:tav>
                                      </p:tavLst>
                                    </p:anim>
                                    <p:anim calcmode="lin" valueType="num">
                                      <p:cBhvr>
                                        <p:cTn id="27" dur="750" fill="hold"/>
                                        <p:tgtEl>
                                          <p:spTgt spid="4">
                                            <p:bg/>
                                          </p:spTgt>
                                        </p:tgtEl>
                                        <p:attrNameLst>
                                          <p:attrName>ppt_h</p:attrName>
                                        </p:attrNameLst>
                                      </p:cBhvr>
                                      <p:tavLst>
                                        <p:tav tm="0">
                                          <p:val>
                                            <p:fltVal val="0"/>
                                          </p:val>
                                        </p:tav>
                                        <p:tav tm="100000">
                                          <p:val>
                                            <p:strVal val="#ppt_h"/>
                                          </p:val>
                                        </p:tav>
                                      </p:tavLst>
                                    </p:anim>
                                    <p:animEffect transition="in" filter="fade">
                                      <p:cBhvr>
                                        <p:cTn id="28" dur="750"/>
                                        <p:tgtEl>
                                          <p:spTgt spid="4">
                                            <p:bg/>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32"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3" dur="75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750" fill="hold"/>
                                        <p:tgtEl>
                                          <p:spTgt spid="5"/>
                                        </p:tgtEl>
                                        <p:attrNameLst>
                                          <p:attrName>ppt_w</p:attrName>
                                        </p:attrNameLst>
                                      </p:cBhvr>
                                      <p:tavLst>
                                        <p:tav tm="0">
                                          <p:val>
                                            <p:fltVal val="0"/>
                                          </p:val>
                                        </p:tav>
                                        <p:tav tm="100000">
                                          <p:val>
                                            <p:strVal val="#ppt_w"/>
                                          </p:val>
                                        </p:tav>
                                      </p:tavLst>
                                    </p:anim>
                                    <p:anim calcmode="lin" valueType="num">
                                      <p:cBhvr>
                                        <p:cTn id="39" dur="750" fill="hold"/>
                                        <p:tgtEl>
                                          <p:spTgt spid="5"/>
                                        </p:tgtEl>
                                        <p:attrNameLst>
                                          <p:attrName>ppt_h</p:attrName>
                                        </p:attrNameLst>
                                      </p:cBhvr>
                                      <p:tavLst>
                                        <p:tav tm="0">
                                          <p:val>
                                            <p:fltVal val="0"/>
                                          </p:val>
                                        </p:tav>
                                        <p:tav tm="100000">
                                          <p:val>
                                            <p:strVal val="#ppt_h"/>
                                          </p:val>
                                        </p:tav>
                                      </p:tavLst>
                                    </p:anim>
                                    <p:animEffect transition="in" filter="fade">
                                      <p:cBhvr>
                                        <p:cTn id="40" dur="75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p:cTn id="45" dur="750" fill="hold"/>
                                        <p:tgtEl>
                                          <p:spTgt spid="29"/>
                                        </p:tgtEl>
                                        <p:attrNameLst>
                                          <p:attrName>ppt_w</p:attrName>
                                        </p:attrNameLst>
                                      </p:cBhvr>
                                      <p:tavLst>
                                        <p:tav tm="0">
                                          <p:val>
                                            <p:fltVal val="0"/>
                                          </p:val>
                                        </p:tav>
                                        <p:tav tm="100000">
                                          <p:val>
                                            <p:strVal val="#ppt_w"/>
                                          </p:val>
                                        </p:tav>
                                      </p:tavLst>
                                    </p:anim>
                                    <p:anim calcmode="lin" valueType="num">
                                      <p:cBhvr>
                                        <p:cTn id="46" dur="750" fill="hold"/>
                                        <p:tgtEl>
                                          <p:spTgt spid="29"/>
                                        </p:tgtEl>
                                        <p:attrNameLst>
                                          <p:attrName>ppt_h</p:attrName>
                                        </p:attrNameLst>
                                      </p:cBhvr>
                                      <p:tavLst>
                                        <p:tav tm="0">
                                          <p:val>
                                            <p:fltVal val="0"/>
                                          </p:val>
                                        </p:tav>
                                        <p:tav tm="100000">
                                          <p:val>
                                            <p:strVal val="#ppt_h"/>
                                          </p:val>
                                        </p:tav>
                                      </p:tavLst>
                                    </p:anim>
                                    <p:animEffect transition="in" filter="fade">
                                      <p:cBhvr>
                                        <p:cTn id="47" dur="75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p:cTn id="52" dur="750" fill="hold"/>
                                        <p:tgtEl>
                                          <p:spTgt spid="6"/>
                                        </p:tgtEl>
                                        <p:attrNameLst>
                                          <p:attrName>ppt_w</p:attrName>
                                        </p:attrNameLst>
                                      </p:cBhvr>
                                      <p:tavLst>
                                        <p:tav tm="0">
                                          <p:val>
                                            <p:fltVal val="0"/>
                                          </p:val>
                                        </p:tav>
                                        <p:tav tm="100000">
                                          <p:val>
                                            <p:strVal val="#ppt_w"/>
                                          </p:val>
                                        </p:tav>
                                      </p:tavLst>
                                    </p:anim>
                                    <p:anim calcmode="lin" valueType="num">
                                      <p:cBhvr>
                                        <p:cTn id="53" dur="750" fill="hold"/>
                                        <p:tgtEl>
                                          <p:spTgt spid="6"/>
                                        </p:tgtEl>
                                        <p:attrNameLst>
                                          <p:attrName>ppt_h</p:attrName>
                                        </p:attrNameLst>
                                      </p:cBhvr>
                                      <p:tavLst>
                                        <p:tav tm="0">
                                          <p:val>
                                            <p:fltVal val="0"/>
                                          </p:val>
                                        </p:tav>
                                        <p:tav tm="100000">
                                          <p:val>
                                            <p:strVal val="#ppt_h"/>
                                          </p:val>
                                        </p:tav>
                                      </p:tavLst>
                                    </p:anim>
                                    <p:animEffect transition="in" filter="fade">
                                      <p:cBhvr>
                                        <p:cTn id="54"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uiExpand="1" build="p" animBg="1"/>
      <p:bldP spid="5" grpId="0" animBg="1"/>
      <p:bldP spid="27" grpId="0" animBg="1"/>
      <p:bldP spid="2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15214" y="2557231"/>
            <a:ext cx="8351415" cy="476254"/>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ru-RU" sz="2300" dirty="0">
                <a:latin typeface="Arial" pitchFamily="34" charset="0"/>
                <a:cs typeface="Arial" pitchFamily="34" charset="0"/>
              </a:rPr>
              <a:t>Число кратно 72, значит кратно 9 и кратно 4 и </a:t>
            </a:r>
            <a:r>
              <a:rPr lang="ru-RU" sz="2300" dirty="0" smtClean="0">
                <a:latin typeface="Arial" pitchFamily="34" charset="0"/>
                <a:cs typeface="Arial" pitchFamily="34" charset="0"/>
              </a:rPr>
              <a:t>8.</a:t>
            </a:r>
            <a:endParaRPr lang="ru-RU" sz="2300" dirty="0">
              <a:latin typeface="Arial" pitchFamily="34" charset="0"/>
              <a:cs typeface="Arial" pitchFamily="34" charset="0"/>
            </a:endParaRPr>
          </a:p>
        </p:txBody>
      </p:sp>
      <p:sp>
        <p:nvSpPr>
          <p:cNvPr id="4" name="TextBox 3"/>
          <p:cNvSpPr txBox="1"/>
          <p:nvPr/>
        </p:nvSpPr>
        <p:spPr>
          <a:xfrm>
            <a:off x="439709" y="3094038"/>
            <a:ext cx="8341434"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300" dirty="0">
                <a:latin typeface="Arial" pitchFamily="34" charset="0"/>
                <a:cs typeface="Arial" pitchFamily="34" charset="0"/>
              </a:rPr>
              <a:t>Сумма цифр кратна 9, </a:t>
            </a:r>
            <a:r>
              <a:rPr lang="ru-RU" sz="2300" dirty="0" smtClean="0">
                <a:latin typeface="Arial" pitchFamily="34" charset="0"/>
                <a:cs typeface="Arial" pitchFamily="34" charset="0"/>
              </a:rPr>
              <a:t>значит, </a:t>
            </a:r>
            <a:r>
              <a:rPr lang="ru-RU" sz="2300" dirty="0">
                <a:latin typeface="Arial" pitchFamily="34" charset="0"/>
                <a:cs typeface="Arial" pitchFamily="34" charset="0"/>
              </a:rPr>
              <a:t>в записи должны быть три двойки и три единицы, т.к. 1+1+1+2+2+2=9 кратно </a:t>
            </a:r>
            <a:r>
              <a:rPr lang="ru-RU" sz="2300" dirty="0" smtClean="0">
                <a:latin typeface="Arial" pitchFamily="34" charset="0"/>
                <a:cs typeface="Arial" pitchFamily="34" charset="0"/>
              </a:rPr>
              <a:t>9.</a:t>
            </a:r>
            <a:endParaRPr lang="ru-RU" sz="2300" dirty="0">
              <a:latin typeface="Arial" pitchFamily="34" charset="0"/>
              <a:cs typeface="Arial" pitchFamily="34" charset="0"/>
            </a:endParaRPr>
          </a:p>
        </p:txBody>
      </p:sp>
      <p:sp>
        <p:nvSpPr>
          <p:cNvPr id="5" name="TextBox 4"/>
          <p:cNvSpPr txBox="1"/>
          <p:nvPr/>
        </p:nvSpPr>
        <p:spPr>
          <a:xfrm>
            <a:off x="432569" y="3976026"/>
            <a:ext cx="8341435" cy="7848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50" dirty="0">
                <a:latin typeface="Arial" pitchFamily="34" charset="0"/>
                <a:cs typeface="Arial" pitchFamily="34" charset="0"/>
              </a:rPr>
              <a:t>Число из двух последних цифр делится на 4 , значит </a:t>
            </a:r>
            <a:r>
              <a:rPr lang="ru-RU" sz="2250" dirty="0" smtClean="0">
                <a:latin typeface="Arial" pitchFamily="34" charset="0"/>
                <a:cs typeface="Arial" pitchFamily="34" charset="0"/>
              </a:rPr>
              <a:t>это 12.</a:t>
            </a:r>
            <a:endParaRPr lang="ru-RU" sz="2250" dirty="0">
              <a:latin typeface="Arial" pitchFamily="34" charset="0"/>
              <a:cs typeface="Arial" pitchFamily="34" charset="0"/>
            </a:endParaRPr>
          </a:p>
          <a:p>
            <a:r>
              <a:rPr lang="ru-RU" sz="2250" dirty="0">
                <a:latin typeface="Arial" pitchFamily="34" charset="0"/>
                <a:cs typeface="Arial" pitchFamily="34" charset="0"/>
              </a:rPr>
              <a:t>Число из трех последних цифр делится на 8 , значит это </a:t>
            </a:r>
            <a:r>
              <a:rPr lang="ru-RU" sz="2250" dirty="0" smtClean="0">
                <a:latin typeface="Arial" pitchFamily="34" charset="0"/>
                <a:cs typeface="Arial" pitchFamily="34" charset="0"/>
              </a:rPr>
              <a:t>112.</a:t>
            </a:r>
            <a:endParaRPr lang="ru-RU" sz="2250" dirty="0">
              <a:latin typeface="Arial" pitchFamily="34" charset="0"/>
              <a:cs typeface="Arial" pitchFamily="34" charset="0"/>
            </a:endParaRPr>
          </a:p>
        </p:txBody>
      </p:sp>
      <p:sp>
        <p:nvSpPr>
          <p:cNvPr id="6" name="TextBox 5"/>
          <p:cNvSpPr txBox="1"/>
          <p:nvPr/>
        </p:nvSpPr>
        <p:spPr>
          <a:xfrm>
            <a:off x="427691" y="4797586"/>
            <a:ext cx="361669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122112 – одно из чисел. </a:t>
            </a:r>
            <a:endParaRPr lang="ru-RU" sz="2400" dirty="0">
              <a:latin typeface="Arial" pitchFamily="34" charset="0"/>
              <a:cs typeface="Arial" pitchFamily="34" charset="0"/>
            </a:endParaRPr>
          </a:p>
        </p:txBody>
      </p:sp>
      <p:grpSp>
        <p:nvGrpSpPr>
          <p:cNvPr id="7" name="Group 87"/>
          <p:cNvGrpSpPr>
            <a:grpSpLocks/>
          </p:cNvGrpSpPr>
          <p:nvPr/>
        </p:nvGrpSpPr>
        <p:grpSpPr bwMode="auto">
          <a:xfrm>
            <a:off x="423525" y="5287358"/>
            <a:ext cx="3671886" cy="687389"/>
            <a:chOff x="3024" y="1410"/>
            <a:chExt cx="2313" cy="433"/>
          </a:xfrm>
        </p:grpSpPr>
        <p:grpSp>
          <p:nvGrpSpPr>
            <p:cNvPr id="8" name="Group 88"/>
            <p:cNvGrpSpPr>
              <a:grpSpLocks/>
            </p:cNvGrpSpPr>
            <p:nvPr/>
          </p:nvGrpSpPr>
          <p:grpSpPr bwMode="auto">
            <a:xfrm>
              <a:off x="4387" y="1499"/>
              <a:ext cx="578" cy="234"/>
              <a:chOff x="1849" y="2478"/>
              <a:chExt cx="657" cy="374"/>
            </a:xfrm>
          </p:grpSpPr>
          <p:sp>
            <p:nvSpPr>
              <p:cNvPr id="23"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4"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5"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6"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7"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9"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1" name="Text Box 96"/>
            <p:cNvSpPr txBox="1">
              <a:spLocks noChangeArrowheads="1"/>
            </p:cNvSpPr>
            <p:nvPr/>
          </p:nvSpPr>
          <p:spPr bwMode="auto">
            <a:xfrm>
              <a:off x="3115" y="1490"/>
              <a:ext cx="490"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2"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3"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2</a:t>
              </a:r>
              <a:endParaRPr lang="ru-RU" sz="3600" b="1" dirty="0"/>
            </a:p>
          </p:txBody>
        </p:sp>
        <p:sp>
          <p:nvSpPr>
            <p:cNvPr id="14"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600" b="1" dirty="0" smtClean="0">
                  <a:cs typeface="Arial" charset="0"/>
                </a:rPr>
                <a:t>2</a:t>
              </a:r>
              <a:endParaRPr lang="ru-RU" altLang="ru-RU" sz="3600" b="1" dirty="0">
                <a:cs typeface="Arial" charset="0"/>
              </a:endParaRPr>
            </a:p>
          </p:txBody>
        </p:sp>
        <p:sp>
          <p:nvSpPr>
            <p:cNvPr id="15"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16"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17"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2</a:t>
              </a:r>
              <a:endParaRPr lang="ru-RU" sz="3600" b="1" dirty="0"/>
            </a:p>
          </p:txBody>
        </p:sp>
        <p:sp>
          <p:nvSpPr>
            <p:cNvPr id="18" name="Text Box 103"/>
            <p:cNvSpPr txBox="1">
              <a:spLocks noChangeArrowheads="1"/>
            </p:cNvSpPr>
            <p:nvPr/>
          </p:nvSpPr>
          <p:spPr bwMode="auto">
            <a:xfrm>
              <a:off x="3923" y="1436"/>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sp>
          <p:nvSpPr>
            <p:cNvPr id="19" name="Text Box 104"/>
            <p:cNvSpPr txBox="1">
              <a:spLocks noChangeArrowheads="1"/>
            </p:cNvSpPr>
            <p:nvPr/>
          </p:nvSpPr>
          <p:spPr bwMode="auto">
            <a:xfrm>
              <a:off x="4470" y="1439"/>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0" name="Text Box 105"/>
            <p:cNvSpPr txBox="1">
              <a:spLocks noChangeArrowheads="1"/>
            </p:cNvSpPr>
            <p:nvPr/>
          </p:nvSpPr>
          <p:spPr bwMode="auto">
            <a:xfrm>
              <a:off x="3642" y="1435"/>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1</a:t>
              </a:r>
            </a:p>
          </p:txBody>
        </p:sp>
        <p:sp>
          <p:nvSpPr>
            <p:cNvPr id="21"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sp>
          <p:nvSpPr>
            <p:cNvPr id="22" name="Text Box 107"/>
            <p:cNvSpPr txBox="1">
              <a:spLocks noChangeArrowheads="1"/>
            </p:cNvSpPr>
            <p:nvPr/>
          </p:nvSpPr>
          <p:spPr bwMode="auto">
            <a:xfrm>
              <a:off x="4239"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grpSp>
      <p:sp>
        <p:nvSpPr>
          <p:cNvPr id="28" name="Заголовок 1"/>
          <p:cNvSpPr txBox="1">
            <a:spLocks/>
          </p:cNvSpPr>
          <p:nvPr/>
        </p:nvSpPr>
        <p:spPr>
          <a:xfrm>
            <a:off x="412088" y="507999"/>
            <a:ext cx="8296483" cy="145143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ru-RU" sz="2250" b="1" dirty="0">
                <a:solidFill>
                  <a:srgbClr val="FF0000"/>
                </a:solidFill>
                <a:latin typeface="Arial" pitchFamily="34" charset="0"/>
                <a:cs typeface="Arial" pitchFamily="34" charset="0"/>
              </a:rPr>
              <a:t>Задача </a:t>
            </a:r>
            <a:r>
              <a:rPr lang="ru-RU" sz="2250" b="1" dirty="0" smtClean="0">
                <a:solidFill>
                  <a:srgbClr val="FF0000"/>
                </a:solidFill>
                <a:latin typeface="Arial" pitchFamily="34" charset="0"/>
                <a:cs typeface="Arial" pitchFamily="34" charset="0"/>
              </a:rPr>
              <a:t>№10. </a:t>
            </a:r>
            <a:r>
              <a:rPr lang="ru-RU" sz="2250" dirty="0">
                <a:latin typeface="Arial" pitchFamily="34" charset="0"/>
                <a:cs typeface="Arial" pitchFamily="34" charset="0"/>
              </a:rPr>
              <a:t>Приведите пример шестизначного натурального числа, которое </a:t>
            </a:r>
            <a:r>
              <a:rPr lang="ru-RU" sz="2250" dirty="0" smtClean="0">
                <a:latin typeface="Arial" pitchFamily="34" charset="0"/>
                <a:cs typeface="Arial" pitchFamily="34" charset="0"/>
              </a:rPr>
              <a:t>записывается только </a:t>
            </a:r>
            <a:r>
              <a:rPr lang="ru-RU" sz="2250" dirty="0">
                <a:latin typeface="Arial" pitchFamily="34" charset="0"/>
                <a:cs typeface="Arial" pitchFamily="34" charset="0"/>
              </a:rPr>
              <a:t>цифрами 1 и 2 и делится на 72. В ответе укажите ровно одно </a:t>
            </a:r>
            <a:r>
              <a:rPr lang="ru-RU" sz="2250" dirty="0" smtClean="0">
                <a:latin typeface="Arial" pitchFamily="34" charset="0"/>
                <a:cs typeface="Arial" pitchFamily="34" charset="0"/>
              </a:rPr>
              <a:t>такое число</a:t>
            </a:r>
            <a:r>
              <a:rPr lang="ru-RU" sz="2250" dirty="0">
                <a:latin typeface="Arial" pitchFamily="34" charset="0"/>
                <a:cs typeface="Arial" pitchFamily="34" charset="0"/>
              </a:rPr>
              <a:t>. </a:t>
            </a:r>
            <a:r>
              <a:rPr lang="ru-RU" sz="2250" b="1" dirty="0" smtClean="0">
                <a:solidFill>
                  <a:srgbClr val="FF0000"/>
                </a:solidFill>
                <a:latin typeface="Arial" pitchFamily="34" charset="0"/>
                <a:cs typeface="Arial" pitchFamily="34" charset="0"/>
              </a:rPr>
              <a:t> </a:t>
            </a:r>
            <a:endParaRPr lang="ru-RU" sz="2250" dirty="0">
              <a:latin typeface="Arial" pitchFamily="34" charset="0"/>
              <a:cs typeface="Arial" pitchFamily="34" charset="0"/>
            </a:endParaRPr>
          </a:p>
        </p:txBody>
      </p:sp>
      <p:sp>
        <p:nvSpPr>
          <p:cNvPr id="30" name="TextBox 29"/>
          <p:cNvSpPr txBox="1"/>
          <p:nvPr/>
        </p:nvSpPr>
        <p:spPr>
          <a:xfrm>
            <a:off x="423525" y="2030757"/>
            <a:ext cx="159916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pic>
        <p:nvPicPr>
          <p:cNvPr id="31"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63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750" fill="hold"/>
                                        <p:tgtEl>
                                          <p:spTgt spid="30"/>
                                        </p:tgtEl>
                                        <p:attrNameLst>
                                          <p:attrName>ppt_w</p:attrName>
                                        </p:attrNameLst>
                                      </p:cBhvr>
                                      <p:tavLst>
                                        <p:tav tm="0">
                                          <p:val>
                                            <p:fltVal val="0"/>
                                          </p:val>
                                        </p:tav>
                                        <p:tav tm="100000">
                                          <p:val>
                                            <p:strVal val="#ppt_w"/>
                                          </p:val>
                                        </p:tav>
                                      </p:tavLst>
                                    </p:anim>
                                    <p:anim calcmode="lin" valueType="num">
                                      <p:cBhvr>
                                        <p:cTn id="8" dur="750" fill="hold"/>
                                        <p:tgtEl>
                                          <p:spTgt spid="30"/>
                                        </p:tgtEl>
                                        <p:attrNameLst>
                                          <p:attrName>ppt_h</p:attrName>
                                        </p:attrNameLst>
                                      </p:cBhvr>
                                      <p:tavLst>
                                        <p:tav tm="0">
                                          <p:val>
                                            <p:fltVal val="0"/>
                                          </p:val>
                                        </p:tav>
                                        <p:tav tm="100000">
                                          <p:val>
                                            <p:strVal val="#ppt_h"/>
                                          </p:val>
                                        </p:tav>
                                      </p:tavLst>
                                    </p:anim>
                                    <p:animEffect transition="in" filter="fade">
                                      <p:cBhvr>
                                        <p:cTn id="9" dur="750"/>
                                        <p:tgtEl>
                                          <p:spTgt spid="3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750" fill="hold"/>
                                        <p:tgtEl>
                                          <p:spTgt spid="3">
                                            <p:bg/>
                                          </p:spTgt>
                                        </p:tgtEl>
                                        <p:attrNameLst>
                                          <p:attrName>ppt_w</p:attrName>
                                        </p:attrNameLst>
                                      </p:cBhvr>
                                      <p:tavLst>
                                        <p:tav tm="0">
                                          <p:val>
                                            <p:fltVal val="0"/>
                                          </p:val>
                                        </p:tav>
                                        <p:tav tm="100000">
                                          <p:val>
                                            <p:strVal val="#ppt_w"/>
                                          </p:val>
                                        </p:tav>
                                      </p:tavLst>
                                    </p:anim>
                                    <p:anim calcmode="lin" valueType="num">
                                      <p:cBhvr>
                                        <p:cTn id="15" dur="750" fill="hold"/>
                                        <p:tgtEl>
                                          <p:spTgt spid="3">
                                            <p:bg/>
                                          </p:spTgt>
                                        </p:tgtEl>
                                        <p:attrNameLst>
                                          <p:attrName>ppt_h</p:attrName>
                                        </p:attrNameLst>
                                      </p:cBhvr>
                                      <p:tavLst>
                                        <p:tav tm="0">
                                          <p:val>
                                            <p:fltVal val="0"/>
                                          </p:val>
                                        </p:tav>
                                        <p:tav tm="100000">
                                          <p:val>
                                            <p:strVal val="#ppt_h"/>
                                          </p:val>
                                        </p:tav>
                                      </p:tavLst>
                                    </p:anim>
                                    <p:animEffect transition="in" filter="fade">
                                      <p:cBhvr>
                                        <p:cTn id="16" dur="750"/>
                                        <p:tgtEl>
                                          <p:spTgt spid="3">
                                            <p:bg/>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
                                            <p:bg/>
                                          </p:spTgt>
                                        </p:tgtEl>
                                        <p:attrNameLst>
                                          <p:attrName>style.visibility</p:attrName>
                                        </p:attrNameLst>
                                      </p:cBhvr>
                                      <p:to>
                                        <p:strVal val="visible"/>
                                      </p:to>
                                    </p:set>
                                    <p:anim calcmode="lin" valueType="num">
                                      <p:cBhvr>
                                        <p:cTn id="26" dur="750" fill="hold"/>
                                        <p:tgtEl>
                                          <p:spTgt spid="4">
                                            <p:bg/>
                                          </p:spTgt>
                                        </p:tgtEl>
                                        <p:attrNameLst>
                                          <p:attrName>ppt_w</p:attrName>
                                        </p:attrNameLst>
                                      </p:cBhvr>
                                      <p:tavLst>
                                        <p:tav tm="0">
                                          <p:val>
                                            <p:fltVal val="0"/>
                                          </p:val>
                                        </p:tav>
                                        <p:tav tm="100000">
                                          <p:val>
                                            <p:strVal val="#ppt_w"/>
                                          </p:val>
                                        </p:tav>
                                      </p:tavLst>
                                    </p:anim>
                                    <p:anim calcmode="lin" valueType="num">
                                      <p:cBhvr>
                                        <p:cTn id="27" dur="750" fill="hold"/>
                                        <p:tgtEl>
                                          <p:spTgt spid="4">
                                            <p:bg/>
                                          </p:spTgt>
                                        </p:tgtEl>
                                        <p:attrNameLst>
                                          <p:attrName>ppt_h</p:attrName>
                                        </p:attrNameLst>
                                      </p:cBhvr>
                                      <p:tavLst>
                                        <p:tav tm="0">
                                          <p:val>
                                            <p:fltVal val="0"/>
                                          </p:val>
                                        </p:tav>
                                        <p:tav tm="100000">
                                          <p:val>
                                            <p:strVal val="#ppt_h"/>
                                          </p:val>
                                        </p:tav>
                                      </p:tavLst>
                                    </p:anim>
                                    <p:animEffect transition="in" filter="fade">
                                      <p:cBhvr>
                                        <p:cTn id="28" dur="750"/>
                                        <p:tgtEl>
                                          <p:spTgt spid="4">
                                            <p:bg/>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32"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3" dur="75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5">
                                            <p:bg/>
                                          </p:spTgt>
                                        </p:tgtEl>
                                        <p:attrNameLst>
                                          <p:attrName>style.visibility</p:attrName>
                                        </p:attrNameLst>
                                      </p:cBhvr>
                                      <p:to>
                                        <p:strVal val="visible"/>
                                      </p:to>
                                    </p:set>
                                    <p:anim calcmode="lin" valueType="num">
                                      <p:cBhvr>
                                        <p:cTn id="38" dur="750" fill="hold"/>
                                        <p:tgtEl>
                                          <p:spTgt spid="5">
                                            <p:bg/>
                                          </p:spTgt>
                                        </p:tgtEl>
                                        <p:attrNameLst>
                                          <p:attrName>ppt_w</p:attrName>
                                        </p:attrNameLst>
                                      </p:cBhvr>
                                      <p:tavLst>
                                        <p:tav tm="0">
                                          <p:val>
                                            <p:fltVal val="0"/>
                                          </p:val>
                                        </p:tav>
                                        <p:tav tm="100000">
                                          <p:val>
                                            <p:strVal val="#ppt_w"/>
                                          </p:val>
                                        </p:tav>
                                      </p:tavLst>
                                    </p:anim>
                                    <p:anim calcmode="lin" valueType="num">
                                      <p:cBhvr>
                                        <p:cTn id="39" dur="750" fill="hold"/>
                                        <p:tgtEl>
                                          <p:spTgt spid="5">
                                            <p:bg/>
                                          </p:spTgt>
                                        </p:tgtEl>
                                        <p:attrNameLst>
                                          <p:attrName>ppt_h</p:attrName>
                                        </p:attrNameLst>
                                      </p:cBhvr>
                                      <p:tavLst>
                                        <p:tav tm="0">
                                          <p:val>
                                            <p:fltVal val="0"/>
                                          </p:val>
                                        </p:tav>
                                        <p:tav tm="100000">
                                          <p:val>
                                            <p:strVal val="#ppt_h"/>
                                          </p:val>
                                        </p:tav>
                                      </p:tavLst>
                                    </p:anim>
                                    <p:animEffect transition="in" filter="fade">
                                      <p:cBhvr>
                                        <p:cTn id="40" dur="750"/>
                                        <p:tgtEl>
                                          <p:spTgt spid="5">
                                            <p:bg/>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p:cTn id="43" dur="750" fill="hold"/>
                                        <p:tgtEl>
                                          <p:spTgt spid="5">
                                            <p:txEl>
                                              <p:pRg st="0" end="0"/>
                                            </p:txEl>
                                          </p:spTgt>
                                        </p:tgtEl>
                                        <p:attrNameLst>
                                          <p:attrName>ppt_w</p:attrName>
                                        </p:attrNameLst>
                                      </p:cBhvr>
                                      <p:tavLst>
                                        <p:tav tm="0">
                                          <p:val>
                                            <p:fltVal val="0"/>
                                          </p:val>
                                        </p:tav>
                                        <p:tav tm="100000">
                                          <p:val>
                                            <p:strVal val="#ppt_w"/>
                                          </p:val>
                                        </p:tav>
                                      </p:tavLst>
                                    </p:anim>
                                    <p:anim calcmode="lin" valueType="num">
                                      <p:cBhvr>
                                        <p:cTn id="44" dur="75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45" dur="750"/>
                                        <p:tgtEl>
                                          <p:spTgt spid="5">
                                            <p:txEl>
                                              <p:pRg st="0" end="0"/>
                                            </p:txEl>
                                          </p:spTgt>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
                                            <p:txEl>
                                              <p:pRg st="1" end="1"/>
                                            </p:txEl>
                                          </p:spTgt>
                                        </p:tgtEl>
                                        <p:attrNameLst>
                                          <p:attrName>style.visibility</p:attrName>
                                        </p:attrNameLst>
                                      </p:cBhvr>
                                      <p:to>
                                        <p:strVal val="visible"/>
                                      </p:to>
                                    </p:set>
                                    <p:anim calcmode="lin" valueType="num">
                                      <p:cBhvr>
                                        <p:cTn id="48" dur="750" fill="hold"/>
                                        <p:tgtEl>
                                          <p:spTgt spid="5">
                                            <p:txEl>
                                              <p:pRg st="1" end="1"/>
                                            </p:txEl>
                                          </p:spTgt>
                                        </p:tgtEl>
                                        <p:attrNameLst>
                                          <p:attrName>ppt_w</p:attrName>
                                        </p:attrNameLst>
                                      </p:cBhvr>
                                      <p:tavLst>
                                        <p:tav tm="0">
                                          <p:val>
                                            <p:fltVal val="0"/>
                                          </p:val>
                                        </p:tav>
                                        <p:tav tm="100000">
                                          <p:val>
                                            <p:strVal val="#ppt_w"/>
                                          </p:val>
                                        </p:tav>
                                      </p:tavLst>
                                    </p:anim>
                                    <p:anim calcmode="lin" valueType="num">
                                      <p:cBhvr>
                                        <p:cTn id="49" dur="75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50" dur="750"/>
                                        <p:tgtEl>
                                          <p:spTgt spid="5">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750" fill="hold"/>
                                        <p:tgtEl>
                                          <p:spTgt spid="6"/>
                                        </p:tgtEl>
                                        <p:attrNameLst>
                                          <p:attrName>ppt_w</p:attrName>
                                        </p:attrNameLst>
                                      </p:cBhvr>
                                      <p:tavLst>
                                        <p:tav tm="0">
                                          <p:val>
                                            <p:fltVal val="0"/>
                                          </p:val>
                                        </p:tav>
                                        <p:tav tm="100000">
                                          <p:val>
                                            <p:strVal val="#ppt_w"/>
                                          </p:val>
                                        </p:tav>
                                      </p:tavLst>
                                    </p:anim>
                                    <p:anim calcmode="lin" valueType="num">
                                      <p:cBhvr>
                                        <p:cTn id="56" dur="750" fill="hold"/>
                                        <p:tgtEl>
                                          <p:spTgt spid="6"/>
                                        </p:tgtEl>
                                        <p:attrNameLst>
                                          <p:attrName>ppt_h</p:attrName>
                                        </p:attrNameLst>
                                      </p:cBhvr>
                                      <p:tavLst>
                                        <p:tav tm="0">
                                          <p:val>
                                            <p:fltVal val="0"/>
                                          </p:val>
                                        </p:tav>
                                        <p:tav tm="100000">
                                          <p:val>
                                            <p:strVal val="#ppt_h"/>
                                          </p:val>
                                        </p:tav>
                                      </p:tavLst>
                                    </p:anim>
                                    <p:animEffect transition="in" filter="fade">
                                      <p:cBhvr>
                                        <p:cTn id="57" dur="75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750" fill="hold"/>
                                        <p:tgtEl>
                                          <p:spTgt spid="7"/>
                                        </p:tgtEl>
                                        <p:attrNameLst>
                                          <p:attrName>ppt_w</p:attrName>
                                        </p:attrNameLst>
                                      </p:cBhvr>
                                      <p:tavLst>
                                        <p:tav tm="0">
                                          <p:val>
                                            <p:fltVal val="0"/>
                                          </p:val>
                                        </p:tav>
                                        <p:tav tm="100000">
                                          <p:val>
                                            <p:strVal val="#ppt_w"/>
                                          </p:val>
                                        </p:tav>
                                      </p:tavLst>
                                    </p:anim>
                                    <p:anim calcmode="lin" valueType="num">
                                      <p:cBhvr>
                                        <p:cTn id="63" dur="750" fill="hold"/>
                                        <p:tgtEl>
                                          <p:spTgt spid="7"/>
                                        </p:tgtEl>
                                        <p:attrNameLst>
                                          <p:attrName>ppt_h</p:attrName>
                                        </p:attrNameLst>
                                      </p:cBhvr>
                                      <p:tavLst>
                                        <p:tav tm="0">
                                          <p:val>
                                            <p:fltVal val="0"/>
                                          </p:val>
                                        </p:tav>
                                        <p:tav tm="100000">
                                          <p:val>
                                            <p:strVal val="#ppt_h"/>
                                          </p:val>
                                        </p:tav>
                                      </p:tavLst>
                                    </p:anim>
                                    <p:animEffect transition="in" filter="fade">
                                      <p:cBhvr>
                                        <p:cTn id="64"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P spid="4" grpId="0" uiExpand="1" build="allAtOnce" animBg="1"/>
      <p:bldP spid="5" grpId="0" uiExpand="1" build="allAtOnce" animBg="1"/>
      <p:bldP spid="6" grpId="0" animBg="1"/>
      <p:bldP spid="3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35429" y="332656"/>
            <a:ext cx="8247555" cy="1498178"/>
          </a:xfrm>
        </p:spPr>
        <p:style>
          <a:lnRef idx="2">
            <a:schemeClr val="accent1"/>
          </a:lnRef>
          <a:fillRef idx="1">
            <a:schemeClr val="lt1"/>
          </a:fillRef>
          <a:effectRef idx="0">
            <a:schemeClr val="accent1"/>
          </a:effectRef>
          <a:fontRef idx="minor">
            <a:schemeClr val="dk1"/>
          </a:fontRef>
        </p:style>
        <p:txBody>
          <a:bodyPr>
            <a:noAutofit/>
          </a:bodyPr>
          <a:lstStyle/>
          <a:p>
            <a:pPr algn="l"/>
            <a:r>
              <a:rPr lang="ru-RU" sz="2400" b="1" dirty="0">
                <a:solidFill>
                  <a:srgbClr val="FF0000"/>
                </a:solidFill>
                <a:latin typeface="Arial" pitchFamily="34" charset="0"/>
                <a:cs typeface="Arial" pitchFamily="34" charset="0"/>
              </a:rPr>
              <a:t>Задача </a:t>
            </a:r>
            <a:r>
              <a:rPr lang="ru-RU" sz="2200" b="1" dirty="0" smtClean="0">
                <a:solidFill>
                  <a:srgbClr val="FF0000"/>
                </a:solidFill>
                <a:latin typeface="Arial" pitchFamily="34" charset="0"/>
                <a:cs typeface="Arial" pitchFamily="34" charset="0"/>
              </a:rPr>
              <a:t>№11.</a:t>
            </a:r>
            <a:r>
              <a:rPr lang="ru-RU" sz="2200" dirty="0" smtClean="0">
                <a:latin typeface="Arial" pitchFamily="34" charset="0"/>
                <a:cs typeface="Arial" pitchFamily="34" charset="0"/>
              </a:rPr>
              <a:t> Найдите наименьшее трехзначное число. Которое при делении на 2 дает остаток 1, при делении на 3 дает остаток 2, а при делении на 5 дает остаток 4 и которое записано тремя различными нечетными цифрами.</a:t>
            </a:r>
            <a:endParaRPr lang="ru-RU" sz="2200" dirty="0">
              <a:latin typeface="Arial" pitchFamily="34" charset="0"/>
              <a:cs typeface="Arial" pitchFamily="34" charset="0"/>
            </a:endParaRPr>
          </a:p>
        </p:txBody>
      </p:sp>
      <p:sp>
        <p:nvSpPr>
          <p:cNvPr id="3" name="Объект 2"/>
          <p:cNvSpPr>
            <a:spLocks noGrp="1"/>
          </p:cNvSpPr>
          <p:nvPr>
            <p:ph idx="1"/>
          </p:nvPr>
        </p:nvSpPr>
        <p:spPr>
          <a:xfrm>
            <a:off x="423525" y="2274707"/>
            <a:ext cx="8274852" cy="794253"/>
          </a:xfrm>
        </p:spPr>
        <p:style>
          <a:lnRef idx="2">
            <a:schemeClr val="accent1"/>
          </a:lnRef>
          <a:fillRef idx="1">
            <a:schemeClr val="lt1"/>
          </a:fillRef>
          <a:effectRef idx="0">
            <a:schemeClr val="accent1"/>
          </a:effectRef>
          <a:fontRef idx="minor">
            <a:schemeClr val="dk1"/>
          </a:fontRef>
        </p:style>
        <p:txBody>
          <a:bodyPr>
            <a:noAutofit/>
          </a:bodyPr>
          <a:lstStyle/>
          <a:p>
            <a:pPr marL="0" indent="0">
              <a:spcBef>
                <a:spcPts val="0"/>
              </a:spcBef>
              <a:buNone/>
            </a:pPr>
            <a:r>
              <a:rPr lang="ru-RU" sz="2200" dirty="0" smtClean="0">
                <a:latin typeface="Arial" pitchFamily="34" charset="0"/>
                <a:cs typeface="Arial" pitchFamily="34" charset="0"/>
              </a:rPr>
              <a:t>Любое нечетное число при делении на 2 даст в остатке 1. Искомое число может состоять из:</a:t>
            </a:r>
          </a:p>
        </p:txBody>
      </p:sp>
      <p:sp>
        <p:nvSpPr>
          <p:cNvPr id="4" name="TextBox 3"/>
          <p:cNvSpPr txBox="1"/>
          <p:nvPr/>
        </p:nvSpPr>
        <p:spPr>
          <a:xfrm>
            <a:off x="1958004" y="3884096"/>
            <a:ext cx="6740374"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Суммы цифр </a:t>
            </a:r>
            <a:r>
              <a:rPr lang="ru-RU" sz="2200" dirty="0" smtClean="0">
                <a:latin typeface="Arial" pitchFamily="34" charset="0"/>
                <a:cs typeface="Arial" pitchFamily="34" charset="0"/>
              </a:rPr>
              <a:t>1 + 5 + 9 =15</a:t>
            </a:r>
            <a:r>
              <a:rPr lang="ru-RU" sz="2200" dirty="0">
                <a:latin typeface="Arial" pitchFamily="34" charset="0"/>
                <a:cs typeface="Arial" pitchFamily="34" charset="0"/>
              </a:rPr>
              <a:t>, </a:t>
            </a:r>
            <a:r>
              <a:rPr lang="ru-RU" sz="2200" dirty="0" smtClean="0">
                <a:latin typeface="Arial" pitchFamily="34" charset="0"/>
                <a:cs typeface="Arial" pitchFamily="34" charset="0"/>
              </a:rPr>
              <a:t> 5 + 7 + 9 = 21 </a:t>
            </a:r>
            <a:r>
              <a:rPr lang="ru-RU" sz="2200" dirty="0">
                <a:latin typeface="Arial" pitchFamily="34" charset="0"/>
                <a:cs typeface="Arial" pitchFamily="34" charset="0"/>
              </a:rPr>
              <a:t>исключаем, как кратные </a:t>
            </a:r>
            <a:r>
              <a:rPr lang="ru-RU" sz="2200" dirty="0" smtClean="0">
                <a:latin typeface="Arial" pitchFamily="34" charset="0"/>
                <a:cs typeface="Arial" pitchFamily="34" charset="0"/>
              </a:rPr>
              <a:t>3.</a:t>
            </a:r>
            <a:endParaRPr lang="ru-RU" sz="2200" dirty="0">
              <a:latin typeface="Arial" pitchFamily="34" charset="0"/>
              <a:cs typeface="Arial" pitchFamily="34" charset="0"/>
            </a:endParaRPr>
          </a:p>
        </p:txBody>
      </p:sp>
      <p:sp>
        <p:nvSpPr>
          <p:cNvPr id="5" name="TextBox 4"/>
          <p:cNvSpPr txBox="1"/>
          <p:nvPr/>
        </p:nvSpPr>
        <p:spPr>
          <a:xfrm>
            <a:off x="1966740" y="4670852"/>
            <a:ext cx="3724913"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solidFill>
                  <a:srgbClr val="FF0000"/>
                </a:solidFill>
                <a:latin typeface="Arial" pitchFamily="34" charset="0"/>
                <a:cs typeface="Arial" pitchFamily="34" charset="0"/>
              </a:rPr>
              <a:t>1+3+9 = 13,   13 – 2 = 11,</a:t>
            </a:r>
          </a:p>
          <a:p>
            <a:r>
              <a:rPr lang="ru-RU" sz="2400" dirty="0" smtClean="0">
                <a:latin typeface="Arial" pitchFamily="34" charset="0"/>
                <a:cs typeface="Arial" pitchFamily="34" charset="0"/>
              </a:rPr>
              <a:t>1+9+7 = 17,   17 – 2 = 15,</a:t>
            </a:r>
          </a:p>
          <a:p>
            <a:r>
              <a:rPr lang="ru-RU" sz="2400" dirty="0" smtClean="0">
                <a:latin typeface="Arial" pitchFamily="34" charset="0"/>
                <a:cs typeface="Arial" pitchFamily="34" charset="0"/>
              </a:rPr>
              <a:t>3+5+9 = 17,   17 – 2 = 15.</a:t>
            </a:r>
          </a:p>
        </p:txBody>
      </p:sp>
      <p:sp>
        <p:nvSpPr>
          <p:cNvPr id="6" name="TextBox 5"/>
          <p:cNvSpPr txBox="1"/>
          <p:nvPr/>
        </p:nvSpPr>
        <p:spPr>
          <a:xfrm>
            <a:off x="1966740" y="5899108"/>
            <a:ext cx="2783106"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Группа цифр 1,3,9 также </a:t>
            </a:r>
            <a:r>
              <a:rPr lang="ru-RU" sz="2200" dirty="0" smtClean="0">
                <a:latin typeface="Arial" pitchFamily="34" charset="0"/>
                <a:cs typeface="Arial" pitchFamily="34" charset="0"/>
              </a:rPr>
              <a:t>исключается.</a:t>
            </a:r>
            <a:endParaRPr lang="ru-RU" sz="2200" dirty="0">
              <a:latin typeface="Arial" pitchFamily="34" charset="0"/>
              <a:cs typeface="Arial" pitchFamily="34" charset="0"/>
            </a:endParaRPr>
          </a:p>
        </p:txBody>
      </p:sp>
      <p:sp>
        <p:nvSpPr>
          <p:cNvPr id="7" name="TextBox 6"/>
          <p:cNvSpPr txBox="1"/>
          <p:nvPr/>
        </p:nvSpPr>
        <p:spPr>
          <a:xfrm>
            <a:off x="428039" y="3089108"/>
            <a:ext cx="1500198" cy="342555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87313">
              <a:lnSpc>
                <a:spcPct val="80000"/>
              </a:lnSpc>
            </a:pPr>
            <a:r>
              <a:rPr lang="ru-RU" sz="3000" dirty="0"/>
              <a:t>1, </a:t>
            </a:r>
            <a:r>
              <a:rPr lang="ru-RU" sz="3000" dirty="0" smtClean="0"/>
              <a:t>3</a:t>
            </a:r>
            <a:r>
              <a:rPr lang="ru-RU" sz="3000" dirty="0"/>
              <a:t>, 5</a:t>
            </a:r>
          </a:p>
          <a:p>
            <a:pPr marL="87313">
              <a:lnSpc>
                <a:spcPct val="80000"/>
              </a:lnSpc>
            </a:pPr>
            <a:r>
              <a:rPr lang="ru-RU" sz="3000" dirty="0"/>
              <a:t>1, 3, 7</a:t>
            </a:r>
          </a:p>
          <a:p>
            <a:pPr marL="87313">
              <a:lnSpc>
                <a:spcPct val="80000"/>
              </a:lnSpc>
            </a:pPr>
            <a:r>
              <a:rPr lang="ru-RU" sz="3000" dirty="0">
                <a:solidFill>
                  <a:srgbClr val="FF0000"/>
                </a:solidFill>
              </a:rPr>
              <a:t>1, 3, 9</a:t>
            </a:r>
          </a:p>
          <a:p>
            <a:pPr marL="87313">
              <a:lnSpc>
                <a:spcPct val="80000"/>
              </a:lnSpc>
            </a:pPr>
            <a:r>
              <a:rPr lang="ru-RU" sz="3000" dirty="0"/>
              <a:t>1, 5, 7</a:t>
            </a:r>
          </a:p>
          <a:p>
            <a:pPr marL="87313">
              <a:lnSpc>
                <a:spcPct val="80000"/>
              </a:lnSpc>
            </a:pPr>
            <a:r>
              <a:rPr lang="ru-RU" sz="3000" dirty="0">
                <a:solidFill>
                  <a:srgbClr val="FF0000"/>
                </a:solidFill>
              </a:rPr>
              <a:t>1, 5, 9</a:t>
            </a:r>
          </a:p>
          <a:p>
            <a:pPr marL="87313">
              <a:lnSpc>
                <a:spcPct val="80000"/>
              </a:lnSpc>
            </a:pPr>
            <a:r>
              <a:rPr lang="ru-RU" sz="3000" dirty="0">
                <a:solidFill>
                  <a:srgbClr val="FF0000"/>
                </a:solidFill>
              </a:rPr>
              <a:t>1, 9, 7</a:t>
            </a:r>
          </a:p>
          <a:p>
            <a:pPr marL="87313">
              <a:lnSpc>
                <a:spcPct val="80000"/>
              </a:lnSpc>
            </a:pPr>
            <a:r>
              <a:rPr lang="ru-RU" sz="3000" dirty="0">
                <a:solidFill>
                  <a:srgbClr val="FF0000"/>
                </a:solidFill>
              </a:rPr>
              <a:t>3, 5, 9</a:t>
            </a:r>
          </a:p>
          <a:p>
            <a:pPr marL="87313">
              <a:lnSpc>
                <a:spcPct val="80000"/>
              </a:lnSpc>
            </a:pPr>
            <a:r>
              <a:rPr lang="ru-RU" sz="3000" dirty="0"/>
              <a:t>3, 5, 7</a:t>
            </a:r>
          </a:p>
          <a:p>
            <a:pPr marL="87313">
              <a:lnSpc>
                <a:spcPct val="80000"/>
              </a:lnSpc>
            </a:pPr>
            <a:r>
              <a:rPr lang="ru-RU" sz="3000" dirty="0">
                <a:solidFill>
                  <a:srgbClr val="FF0000"/>
                </a:solidFill>
              </a:rPr>
              <a:t>5, 7, </a:t>
            </a:r>
            <a:r>
              <a:rPr lang="ru-RU" sz="3000" dirty="0" smtClean="0">
                <a:solidFill>
                  <a:srgbClr val="FF0000"/>
                </a:solidFill>
              </a:rPr>
              <a:t>9</a:t>
            </a:r>
            <a:endParaRPr lang="ru-RU" sz="3000" dirty="0">
              <a:solidFill>
                <a:srgbClr val="FF0000"/>
              </a:solidFill>
            </a:endParaRPr>
          </a:p>
        </p:txBody>
      </p:sp>
      <p:sp>
        <p:nvSpPr>
          <p:cNvPr id="8" name="TextBox 7"/>
          <p:cNvSpPr txBox="1"/>
          <p:nvPr/>
        </p:nvSpPr>
        <p:spPr>
          <a:xfrm>
            <a:off x="1958004" y="3093329"/>
            <a:ext cx="6881196"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200" dirty="0">
                <a:latin typeface="Arial" pitchFamily="34" charset="0"/>
                <a:cs typeface="Arial" pitchFamily="34" charset="0"/>
              </a:rPr>
              <a:t>Числа, которые при делении на 5 дают </a:t>
            </a:r>
            <a:r>
              <a:rPr lang="ru-RU" sz="2200" dirty="0" smtClean="0">
                <a:latin typeface="Arial" pitchFamily="34" charset="0"/>
                <a:cs typeface="Arial" pitchFamily="34" charset="0"/>
              </a:rPr>
              <a:t>в остатке </a:t>
            </a:r>
            <a:r>
              <a:rPr lang="ru-RU" sz="2200" dirty="0">
                <a:latin typeface="Arial" pitchFamily="34" charset="0"/>
                <a:cs typeface="Arial" pitchFamily="34" charset="0"/>
              </a:rPr>
              <a:t>4, оканчиваются либо на 9, либо на 4, но 4 – </a:t>
            </a:r>
            <a:r>
              <a:rPr lang="ru-RU" sz="2200" dirty="0" smtClean="0">
                <a:latin typeface="Arial" pitchFamily="34" charset="0"/>
                <a:cs typeface="Arial" pitchFamily="34" charset="0"/>
              </a:rPr>
              <a:t>четное. </a:t>
            </a:r>
            <a:endParaRPr lang="ru-RU" sz="2200" dirty="0">
              <a:latin typeface="Arial" pitchFamily="34" charset="0"/>
              <a:cs typeface="Arial" pitchFamily="34" charset="0"/>
            </a:endParaRPr>
          </a:p>
        </p:txBody>
      </p:sp>
      <p:sp>
        <p:nvSpPr>
          <p:cNvPr id="9" name="TextBox 8"/>
          <p:cNvSpPr txBox="1"/>
          <p:nvPr/>
        </p:nvSpPr>
        <p:spPr>
          <a:xfrm>
            <a:off x="5734515" y="4685025"/>
            <a:ext cx="2925176" cy="115416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2300" dirty="0" smtClean="0">
                <a:latin typeface="Arial" pitchFamily="34" charset="0"/>
                <a:cs typeface="Arial" pitchFamily="34" charset="0"/>
              </a:rPr>
              <a:t>Рассмотрим числа </a:t>
            </a:r>
          </a:p>
          <a:p>
            <a:r>
              <a:rPr lang="ru-RU" sz="2300" dirty="0" smtClean="0">
                <a:latin typeface="Arial" pitchFamily="34" charset="0"/>
                <a:cs typeface="Arial" pitchFamily="34" charset="0"/>
              </a:rPr>
              <a:t>179, 359, 719, 539.</a:t>
            </a:r>
          </a:p>
          <a:p>
            <a:r>
              <a:rPr lang="ru-RU" sz="2300" dirty="0" smtClean="0">
                <a:latin typeface="Arial" pitchFamily="34" charset="0"/>
                <a:cs typeface="Arial" pitchFamily="34" charset="0"/>
              </a:rPr>
              <a:t>Наименьшее: 179.</a:t>
            </a:r>
            <a:endParaRPr lang="ru-RU" sz="2300" dirty="0">
              <a:latin typeface="Arial" pitchFamily="34" charset="0"/>
              <a:cs typeface="Arial" pitchFamily="34" charset="0"/>
            </a:endParaRPr>
          </a:p>
        </p:txBody>
      </p:sp>
      <p:grpSp>
        <p:nvGrpSpPr>
          <p:cNvPr id="10" name="Group 87"/>
          <p:cNvGrpSpPr>
            <a:grpSpLocks/>
          </p:cNvGrpSpPr>
          <p:nvPr/>
        </p:nvGrpSpPr>
        <p:grpSpPr bwMode="auto">
          <a:xfrm>
            <a:off x="5051305" y="5889474"/>
            <a:ext cx="3671886" cy="690564"/>
            <a:chOff x="3024" y="1408"/>
            <a:chExt cx="2313" cy="435"/>
          </a:xfrm>
        </p:grpSpPr>
        <p:grpSp>
          <p:nvGrpSpPr>
            <p:cNvPr id="11" name="Group 88"/>
            <p:cNvGrpSpPr>
              <a:grpSpLocks/>
            </p:cNvGrpSpPr>
            <p:nvPr/>
          </p:nvGrpSpPr>
          <p:grpSpPr bwMode="auto">
            <a:xfrm>
              <a:off x="4387" y="1499"/>
              <a:ext cx="578" cy="234"/>
              <a:chOff x="1849" y="2478"/>
              <a:chExt cx="657" cy="374"/>
            </a:xfrm>
          </p:grpSpPr>
          <p:sp>
            <p:nvSpPr>
              <p:cNvPr id="26"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7"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8"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9"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30"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2"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3"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4" name="Text Box 96"/>
            <p:cNvSpPr txBox="1">
              <a:spLocks noChangeArrowheads="1"/>
            </p:cNvSpPr>
            <p:nvPr/>
          </p:nvSpPr>
          <p:spPr bwMode="auto">
            <a:xfrm>
              <a:off x="3091" y="1490"/>
              <a:ext cx="519"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5"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6" name="Rectangle 98"/>
            <p:cNvSpPr>
              <a:spLocks noChangeArrowheads="1"/>
            </p:cNvSpPr>
            <p:nvPr/>
          </p:nvSpPr>
          <p:spPr bwMode="auto">
            <a:xfrm>
              <a:off x="394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200" b="1" dirty="0" smtClean="0"/>
                <a:t>7</a:t>
              </a:r>
              <a:endParaRPr lang="ru-RU" sz="3200" b="1" dirty="0"/>
            </a:p>
          </p:txBody>
        </p:sp>
        <p:sp>
          <p:nvSpPr>
            <p:cNvPr id="17" name="Rectangle 99"/>
            <p:cNvSpPr>
              <a:spLocks noChangeArrowheads="1"/>
            </p:cNvSpPr>
            <p:nvPr/>
          </p:nvSpPr>
          <p:spPr bwMode="auto">
            <a:xfrm>
              <a:off x="422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ru-RU" altLang="ru-RU" sz="3200" b="1" dirty="0" smtClean="0">
                  <a:cs typeface="Arial" charset="0"/>
                </a:rPr>
                <a:t>9</a:t>
              </a:r>
              <a:endParaRPr lang="ru-RU" altLang="ru-RU" sz="3200" b="1" dirty="0">
                <a:cs typeface="Arial" charset="0"/>
              </a:endParaRPr>
            </a:p>
          </p:txBody>
        </p:sp>
        <p:sp>
          <p:nvSpPr>
            <p:cNvPr id="18"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Rectangle 101"/>
            <p:cNvSpPr>
              <a:spLocks noChangeArrowheads="1"/>
            </p:cNvSpPr>
            <p:nvPr/>
          </p:nvSpPr>
          <p:spPr bwMode="auto">
            <a:xfrm>
              <a:off x="4778"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0"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1" name="Text Box 103"/>
            <p:cNvSpPr txBox="1">
              <a:spLocks noChangeArrowheads="1"/>
            </p:cNvSpPr>
            <p:nvPr/>
          </p:nvSpPr>
          <p:spPr bwMode="auto">
            <a:xfrm>
              <a:off x="3923" y="1436"/>
              <a:ext cx="30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sp>
          <p:nvSpPr>
            <p:cNvPr id="22" name="Text Box 104"/>
            <p:cNvSpPr txBox="1">
              <a:spLocks noChangeArrowheads="1"/>
            </p:cNvSpPr>
            <p:nvPr/>
          </p:nvSpPr>
          <p:spPr bwMode="auto">
            <a:xfrm>
              <a:off x="4470" y="1439"/>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200" b="1">
                <a:cs typeface="Arial" charset="0"/>
              </a:endParaRPr>
            </a:p>
          </p:txBody>
        </p:sp>
        <p:sp>
          <p:nvSpPr>
            <p:cNvPr id="23" name="Text Box 105"/>
            <p:cNvSpPr txBox="1">
              <a:spLocks noChangeArrowheads="1"/>
            </p:cNvSpPr>
            <p:nvPr/>
          </p:nvSpPr>
          <p:spPr bwMode="auto">
            <a:xfrm>
              <a:off x="3642" y="1408"/>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a:cs typeface="Arial" charset="0"/>
                </a:rPr>
                <a:t>1</a:t>
              </a:r>
            </a:p>
          </p:txBody>
        </p:sp>
        <p:sp>
          <p:nvSpPr>
            <p:cNvPr id="24" name="Text Box 106"/>
            <p:cNvSpPr txBox="1">
              <a:spLocks noChangeArrowheads="1"/>
            </p:cNvSpPr>
            <p:nvPr/>
          </p:nvSpPr>
          <p:spPr bwMode="auto">
            <a:xfrm>
              <a:off x="3925" y="1411"/>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sp>
          <p:nvSpPr>
            <p:cNvPr id="25" name="Text Box 107"/>
            <p:cNvSpPr txBox="1">
              <a:spLocks noChangeArrowheads="1"/>
            </p:cNvSpPr>
            <p:nvPr/>
          </p:nvSpPr>
          <p:spPr bwMode="auto">
            <a:xfrm>
              <a:off x="4239" y="1410"/>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endParaRPr lang="ru-RU" altLang="ru-RU" sz="3600" b="1">
                <a:cs typeface="Arial" charset="0"/>
              </a:endParaRPr>
            </a:p>
          </p:txBody>
        </p:sp>
      </p:grpSp>
      <p:sp>
        <p:nvSpPr>
          <p:cNvPr id="32" name="TextBox 31"/>
          <p:cNvSpPr txBox="1"/>
          <p:nvPr/>
        </p:nvSpPr>
        <p:spPr>
          <a:xfrm>
            <a:off x="423525" y="1813042"/>
            <a:ext cx="159916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400" dirty="0" smtClean="0">
                <a:latin typeface="Arial" pitchFamily="34" charset="0"/>
                <a:cs typeface="Arial" pitchFamily="34" charset="0"/>
              </a:rPr>
              <a:t>Решение:</a:t>
            </a:r>
            <a:endParaRPr lang="ru-RU" sz="2400" i="1" dirty="0">
              <a:latin typeface="Arial" pitchFamily="34" charset="0"/>
              <a:cs typeface="Arial" pitchFamily="34" charset="0"/>
            </a:endParaRPr>
          </a:p>
        </p:txBody>
      </p:sp>
    </p:spTree>
    <p:extLst>
      <p:ext uri="{BB962C8B-B14F-4D97-AF65-F5344CB8AC3E}">
        <p14:creationId xmlns:p14="http://schemas.microsoft.com/office/powerpoint/2010/main" val="262949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750" fill="hold"/>
                                        <p:tgtEl>
                                          <p:spTgt spid="32"/>
                                        </p:tgtEl>
                                        <p:attrNameLst>
                                          <p:attrName>ppt_w</p:attrName>
                                        </p:attrNameLst>
                                      </p:cBhvr>
                                      <p:tavLst>
                                        <p:tav tm="0">
                                          <p:val>
                                            <p:fltVal val="0"/>
                                          </p:val>
                                        </p:tav>
                                        <p:tav tm="100000">
                                          <p:val>
                                            <p:strVal val="#ppt_w"/>
                                          </p:val>
                                        </p:tav>
                                      </p:tavLst>
                                    </p:anim>
                                    <p:anim calcmode="lin" valueType="num">
                                      <p:cBhvr>
                                        <p:cTn id="8" dur="750" fill="hold"/>
                                        <p:tgtEl>
                                          <p:spTgt spid="32"/>
                                        </p:tgtEl>
                                        <p:attrNameLst>
                                          <p:attrName>ppt_h</p:attrName>
                                        </p:attrNameLst>
                                      </p:cBhvr>
                                      <p:tavLst>
                                        <p:tav tm="0">
                                          <p:val>
                                            <p:fltVal val="0"/>
                                          </p:val>
                                        </p:tav>
                                        <p:tav tm="100000">
                                          <p:val>
                                            <p:strVal val="#ppt_h"/>
                                          </p:val>
                                        </p:tav>
                                      </p:tavLst>
                                    </p:anim>
                                    <p:animEffect transition="in" filter="fade">
                                      <p:cBhvr>
                                        <p:cTn id="9" dur="75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750" fill="hold"/>
                                        <p:tgtEl>
                                          <p:spTgt spid="3">
                                            <p:bg/>
                                          </p:spTgt>
                                        </p:tgtEl>
                                        <p:attrNameLst>
                                          <p:attrName>ppt_w</p:attrName>
                                        </p:attrNameLst>
                                      </p:cBhvr>
                                      <p:tavLst>
                                        <p:tav tm="0">
                                          <p:val>
                                            <p:fltVal val="0"/>
                                          </p:val>
                                        </p:tav>
                                        <p:tav tm="100000">
                                          <p:val>
                                            <p:strVal val="#ppt_w"/>
                                          </p:val>
                                        </p:tav>
                                      </p:tavLst>
                                    </p:anim>
                                    <p:anim calcmode="lin" valueType="num">
                                      <p:cBhvr>
                                        <p:cTn id="15" dur="750" fill="hold"/>
                                        <p:tgtEl>
                                          <p:spTgt spid="3">
                                            <p:bg/>
                                          </p:spTgt>
                                        </p:tgtEl>
                                        <p:attrNameLst>
                                          <p:attrName>ppt_h</p:attrName>
                                        </p:attrNameLst>
                                      </p:cBhvr>
                                      <p:tavLst>
                                        <p:tav tm="0">
                                          <p:val>
                                            <p:fltVal val="0"/>
                                          </p:val>
                                        </p:tav>
                                        <p:tav tm="100000">
                                          <p:val>
                                            <p:strVal val="#ppt_h"/>
                                          </p:val>
                                        </p:tav>
                                      </p:tavLst>
                                    </p:anim>
                                    <p:animEffect transition="in" filter="fade">
                                      <p:cBhvr>
                                        <p:cTn id="16" dur="750"/>
                                        <p:tgtEl>
                                          <p:spTgt spid="3">
                                            <p:bg/>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75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bg/>
                                          </p:spTgt>
                                        </p:tgtEl>
                                        <p:attrNameLst>
                                          <p:attrName>style.visibility</p:attrName>
                                        </p:attrNameLst>
                                      </p:cBhvr>
                                      <p:to>
                                        <p:strVal val="visible"/>
                                      </p:to>
                                    </p:set>
                                    <p:anim calcmode="lin" valueType="num">
                                      <p:cBhvr>
                                        <p:cTn id="26" dur="500" fill="hold"/>
                                        <p:tgtEl>
                                          <p:spTgt spid="7">
                                            <p:bg/>
                                          </p:spTgt>
                                        </p:tgtEl>
                                        <p:attrNameLst>
                                          <p:attrName>ppt_w</p:attrName>
                                        </p:attrNameLst>
                                      </p:cBhvr>
                                      <p:tavLst>
                                        <p:tav tm="0">
                                          <p:val>
                                            <p:fltVal val="0"/>
                                          </p:val>
                                        </p:tav>
                                        <p:tav tm="100000">
                                          <p:val>
                                            <p:strVal val="#ppt_w"/>
                                          </p:val>
                                        </p:tav>
                                      </p:tavLst>
                                    </p:anim>
                                    <p:anim calcmode="lin" valueType="num">
                                      <p:cBhvr>
                                        <p:cTn id="27" dur="500" fill="hold"/>
                                        <p:tgtEl>
                                          <p:spTgt spid="7">
                                            <p:bg/>
                                          </p:spTgt>
                                        </p:tgtEl>
                                        <p:attrNameLst>
                                          <p:attrName>ppt_h</p:attrName>
                                        </p:attrNameLst>
                                      </p:cBhvr>
                                      <p:tavLst>
                                        <p:tav tm="0">
                                          <p:val>
                                            <p:fltVal val="0"/>
                                          </p:val>
                                        </p:tav>
                                        <p:tav tm="100000">
                                          <p:val>
                                            <p:strVal val="#ppt_h"/>
                                          </p:val>
                                        </p:tav>
                                      </p:tavLst>
                                    </p:anim>
                                    <p:animEffect transition="in" filter="fade">
                                      <p:cBhvr>
                                        <p:cTn id="28" dur="500"/>
                                        <p:tgtEl>
                                          <p:spTgt spid="7">
                                            <p:bg/>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p:cTn id="3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7">
                                            <p:txEl>
                                              <p:pRg st="0" end="0"/>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7">
                                            <p:txEl>
                                              <p:pRg st="1" end="1"/>
                                            </p:txEl>
                                          </p:spTgt>
                                        </p:tgtEl>
                                        <p:attrNameLst>
                                          <p:attrName>style.visibility</p:attrName>
                                        </p:attrNameLst>
                                      </p:cBhvr>
                                      <p:to>
                                        <p:strVal val="visible"/>
                                      </p:to>
                                    </p:set>
                                    <p:anim calcmode="lin" valueType="num">
                                      <p:cBhvr>
                                        <p:cTn id="36"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7">
                                            <p:txEl>
                                              <p:pRg st="1" end="1"/>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 calcmode="lin" valueType="num">
                                      <p:cBhvr>
                                        <p:cTn id="4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4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43" dur="500"/>
                                        <p:tgtEl>
                                          <p:spTgt spid="7">
                                            <p:txEl>
                                              <p:pRg st="2" end="2"/>
                                            </p:txEl>
                                          </p:spTgt>
                                        </p:tgtEl>
                                      </p:cBhvr>
                                    </p:animEffect>
                                  </p:childTnLst>
                                </p:cTn>
                              </p:par>
                              <p:par>
                                <p:cTn id="44" presetID="53" presetClass="entr" presetSubtype="16" fill="hold" nodeType="with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 calcmode="lin" valueType="num">
                                      <p:cBhvr>
                                        <p:cTn id="46"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47"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48" dur="500"/>
                                        <p:tgtEl>
                                          <p:spTgt spid="7">
                                            <p:txEl>
                                              <p:pRg st="3" end="3"/>
                                            </p:txEl>
                                          </p:spTgt>
                                        </p:tgtEl>
                                      </p:cBhvr>
                                    </p:animEffect>
                                  </p:childTnLst>
                                </p:cTn>
                              </p:par>
                              <p:par>
                                <p:cTn id="49" presetID="53" presetClass="entr" presetSubtype="16" fill="hold" nodeType="withEffect">
                                  <p:stCondLst>
                                    <p:cond delay="0"/>
                                  </p:stCondLst>
                                  <p:childTnLst>
                                    <p:set>
                                      <p:cBhvr>
                                        <p:cTn id="50" dur="1" fill="hold">
                                          <p:stCondLst>
                                            <p:cond delay="0"/>
                                          </p:stCondLst>
                                        </p:cTn>
                                        <p:tgtEl>
                                          <p:spTgt spid="7">
                                            <p:txEl>
                                              <p:pRg st="4" end="4"/>
                                            </p:txEl>
                                          </p:spTgt>
                                        </p:tgtEl>
                                        <p:attrNameLst>
                                          <p:attrName>style.visibility</p:attrName>
                                        </p:attrNameLst>
                                      </p:cBhvr>
                                      <p:to>
                                        <p:strVal val="visible"/>
                                      </p:to>
                                    </p:set>
                                    <p:anim calcmode="lin" valueType="num">
                                      <p:cBhvr>
                                        <p:cTn id="5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52"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53" dur="500"/>
                                        <p:tgtEl>
                                          <p:spTgt spid="7">
                                            <p:txEl>
                                              <p:pRg st="4" end="4"/>
                                            </p:txEl>
                                          </p:spTgt>
                                        </p:tgtEl>
                                      </p:cBhvr>
                                    </p:animEffect>
                                  </p:childTnLst>
                                </p:cTn>
                              </p:par>
                              <p:par>
                                <p:cTn id="54" presetID="53" presetClass="entr" presetSubtype="16" fill="hold" nodeType="withEffect">
                                  <p:stCondLst>
                                    <p:cond delay="0"/>
                                  </p:stCondLst>
                                  <p:childTnLst>
                                    <p:set>
                                      <p:cBhvr>
                                        <p:cTn id="55" dur="1" fill="hold">
                                          <p:stCondLst>
                                            <p:cond delay="0"/>
                                          </p:stCondLst>
                                        </p:cTn>
                                        <p:tgtEl>
                                          <p:spTgt spid="7">
                                            <p:txEl>
                                              <p:pRg st="5" end="5"/>
                                            </p:txEl>
                                          </p:spTgt>
                                        </p:tgtEl>
                                        <p:attrNameLst>
                                          <p:attrName>style.visibility</p:attrName>
                                        </p:attrNameLst>
                                      </p:cBhvr>
                                      <p:to>
                                        <p:strVal val="visible"/>
                                      </p:to>
                                    </p:set>
                                    <p:anim calcmode="lin" valueType="num">
                                      <p:cBhvr>
                                        <p:cTn id="56"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7">
                                            <p:txEl>
                                              <p:pRg st="5" end="5"/>
                                            </p:txEl>
                                          </p:spTgt>
                                        </p:tgtEl>
                                      </p:cBhvr>
                                    </p:animEffect>
                                  </p:childTnLst>
                                </p:cTn>
                              </p:par>
                              <p:par>
                                <p:cTn id="59" presetID="53" presetClass="entr" presetSubtype="16" fill="hold" nodeType="withEffect">
                                  <p:stCondLst>
                                    <p:cond delay="0"/>
                                  </p:stCondLst>
                                  <p:childTnLst>
                                    <p:set>
                                      <p:cBhvr>
                                        <p:cTn id="60" dur="1" fill="hold">
                                          <p:stCondLst>
                                            <p:cond delay="0"/>
                                          </p:stCondLst>
                                        </p:cTn>
                                        <p:tgtEl>
                                          <p:spTgt spid="7">
                                            <p:txEl>
                                              <p:pRg st="6" end="6"/>
                                            </p:txEl>
                                          </p:spTgt>
                                        </p:tgtEl>
                                        <p:attrNameLst>
                                          <p:attrName>style.visibility</p:attrName>
                                        </p:attrNameLst>
                                      </p:cBhvr>
                                      <p:to>
                                        <p:strVal val="visible"/>
                                      </p:to>
                                    </p:set>
                                    <p:anim calcmode="lin" valueType="num">
                                      <p:cBhvr>
                                        <p:cTn id="61"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62" dur="500" fill="hold"/>
                                        <p:tgtEl>
                                          <p:spTgt spid="7">
                                            <p:txEl>
                                              <p:pRg st="6" end="6"/>
                                            </p:txEl>
                                          </p:spTgt>
                                        </p:tgtEl>
                                        <p:attrNameLst>
                                          <p:attrName>ppt_h</p:attrName>
                                        </p:attrNameLst>
                                      </p:cBhvr>
                                      <p:tavLst>
                                        <p:tav tm="0">
                                          <p:val>
                                            <p:fltVal val="0"/>
                                          </p:val>
                                        </p:tav>
                                        <p:tav tm="100000">
                                          <p:val>
                                            <p:strVal val="#ppt_h"/>
                                          </p:val>
                                        </p:tav>
                                      </p:tavLst>
                                    </p:anim>
                                    <p:animEffect transition="in" filter="fade">
                                      <p:cBhvr>
                                        <p:cTn id="63" dur="500"/>
                                        <p:tgtEl>
                                          <p:spTgt spid="7">
                                            <p:txEl>
                                              <p:pRg st="6" end="6"/>
                                            </p:txEl>
                                          </p:spTgt>
                                        </p:tgtEl>
                                      </p:cBhvr>
                                    </p:animEffect>
                                  </p:childTnLst>
                                </p:cTn>
                              </p:par>
                              <p:par>
                                <p:cTn id="64" presetID="53" presetClass="entr" presetSubtype="16" fill="hold" nodeType="withEffect">
                                  <p:stCondLst>
                                    <p:cond delay="0"/>
                                  </p:stCondLst>
                                  <p:childTnLst>
                                    <p:set>
                                      <p:cBhvr>
                                        <p:cTn id="65" dur="1" fill="hold">
                                          <p:stCondLst>
                                            <p:cond delay="0"/>
                                          </p:stCondLst>
                                        </p:cTn>
                                        <p:tgtEl>
                                          <p:spTgt spid="7">
                                            <p:txEl>
                                              <p:pRg st="7" end="7"/>
                                            </p:txEl>
                                          </p:spTgt>
                                        </p:tgtEl>
                                        <p:attrNameLst>
                                          <p:attrName>style.visibility</p:attrName>
                                        </p:attrNameLst>
                                      </p:cBhvr>
                                      <p:to>
                                        <p:strVal val="visible"/>
                                      </p:to>
                                    </p:set>
                                    <p:anim calcmode="lin" valueType="num">
                                      <p:cBhvr>
                                        <p:cTn id="66"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67" dur="500" fill="hold"/>
                                        <p:tgtEl>
                                          <p:spTgt spid="7">
                                            <p:txEl>
                                              <p:pRg st="7" end="7"/>
                                            </p:txEl>
                                          </p:spTgt>
                                        </p:tgtEl>
                                        <p:attrNameLst>
                                          <p:attrName>ppt_h</p:attrName>
                                        </p:attrNameLst>
                                      </p:cBhvr>
                                      <p:tavLst>
                                        <p:tav tm="0">
                                          <p:val>
                                            <p:fltVal val="0"/>
                                          </p:val>
                                        </p:tav>
                                        <p:tav tm="100000">
                                          <p:val>
                                            <p:strVal val="#ppt_h"/>
                                          </p:val>
                                        </p:tav>
                                      </p:tavLst>
                                    </p:anim>
                                    <p:animEffect transition="in" filter="fade">
                                      <p:cBhvr>
                                        <p:cTn id="68" dur="500"/>
                                        <p:tgtEl>
                                          <p:spTgt spid="7">
                                            <p:txEl>
                                              <p:pRg st="7" end="7"/>
                                            </p:txEl>
                                          </p:spTgt>
                                        </p:tgtEl>
                                      </p:cBhvr>
                                    </p:animEffect>
                                  </p:childTnLst>
                                </p:cTn>
                              </p:par>
                              <p:par>
                                <p:cTn id="69" presetID="53" presetClass="entr" presetSubtype="16" fill="hold" nodeType="withEffect">
                                  <p:stCondLst>
                                    <p:cond delay="0"/>
                                  </p:stCondLst>
                                  <p:childTnLst>
                                    <p:set>
                                      <p:cBhvr>
                                        <p:cTn id="70" dur="1" fill="hold">
                                          <p:stCondLst>
                                            <p:cond delay="0"/>
                                          </p:stCondLst>
                                        </p:cTn>
                                        <p:tgtEl>
                                          <p:spTgt spid="7">
                                            <p:txEl>
                                              <p:pRg st="8" end="8"/>
                                            </p:txEl>
                                          </p:spTgt>
                                        </p:tgtEl>
                                        <p:attrNameLst>
                                          <p:attrName>style.visibility</p:attrName>
                                        </p:attrNameLst>
                                      </p:cBhvr>
                                      <p:to>
                                        <p:strVal val="visible"/>
                                      </p:to>
                                    </p:set>
                                    <p:anim calcmode="lin" valueType="num">
                                      <p:cBhvr>
                                        <p:cTn id="71"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7">
                                            <p:txEl>
                                              <p:pRg st="8" end="8"/>
                                            </p:txEl>
                                          </p:spTgt>
                                        </p:tgtEl>
                                        <p:attrNameLst>
                                          <p:attrName>ppt_h</p:attrName>
                                        </p:attrNameLst>
                                      </p:cBhvr>
                                      <p:tavLst>
                                        <p:tav tm="0">
                                          <p:val>
                                            <p:fltVal val="0"/>
                                          </p:val>
                                        </p:tav>
                                        <p:tav tm="100000">
                                          <p:val>
                                            <p:strVal val="#ppt_h"/>
                                          </p:val>
                                        </p:tav>
                                      </p:tavLst>
                                    </p:anim>
                                    <p:animEffect transition="in" filter="fade">
                                      <p:cBhvr>
                                        <p:cTn id="73" dur="500"/>
                                        <p:tgtEl>
                                          <p:spTgt spid="7">
                                            <p:txEl>
                                              <p:pRg st="8" end="8"/>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8">
                                            <p:bg/>
                                          </p:spTgt>
                                        </p:tgtEl>
                                        <p:attrNameLst>
                                          <p:attrName>style.visibility</p:attrName>
                                        </p:attrNameLst>
                                      </p:cBhvr>
                                      <p:to>
                                        <p:strVal val="visible"/>
                                      </p:to>
                                    </p:set>
                                    <p:anim calcmode="lin" valueType="num">
                                      <p:cBhvr>
                                        <p:cTn id="78" dur="750" fill="hold"/>
                                        <p:tgtEl>
                                          <p:spTgt spid="8">
                                            <p:bg/>
                                          </p:spTgt>
                                        </p:tgtEl>
                                        <p:attrNameLst>
                                          <p:attrName>ppt_w</p:attrName>
                                        </p:attrNameLst>
                                      </p:cBhvr>
                                      <p:tavLst>
                                        <p:tav tm="0">
                                          <p:val>
                                            <p:fltVal val="0"/>
                                          </p:val>
                                        </p:tav>
                                        <p:tav tm="100000">
                                          <p:val>
                                            <p:strVal val="#ppt_w"/>
                                          </p:val>
                                        </p:tav>
                                      </p:tavLst>
                                    </p:anim>
                                    <p:anim calcmode="lin" valueType="num">
                                      <p:cBhvr>
                                        <p:cTn id="79" dur="750" fill="hold"/>
                                        <p:tgtEl>
                                          <p:spTgt spid="8">
                                            <p:bg/>
                                          </p:spTgt>
                                        </p:tgtEl>
                                        <p:attrNameLst>
                                          <p:attrName>ppt_h</p:attrName>
                                        </p:attrNameLst>
                                      </p:cBhvr>
                                      <p:tavLst>
                                        <p:tav tm="0">
                                          <p:val>
                                            <p:fltVal val="0"/>
                                          </p:val>
                                        </p:tav>
                                        <p:tav tm="100000">
                                          <p:val>
                                            <p:strVal val="#ppt_h"/>
                                          </p:val>
                                        </p:tav>
                                      </p:tavLst>
                                    </p:anim>
                                    <p:animEffect transition="in" filter="fade">
                                      <p:cBhvr>
                                        <p:cTn id="80" dur="750"/>
                                        <p:tgtEl>
                                          <p:spTgt spid="8">
                                            <p:bg/>
                                          </p:spTgt>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8">
                                            <p:txEl>
                                              <p:pRg st="0" end="0"/>
                                            </p:txEl>
                                          </p:spTgt>
                                        </p:tgtEl>
                                        <p:attrNameLst>
                                          <p:attrName>style.visibility</p:attrName>
                                        </p:attrNameLst>
                                      </p:cBhvr>
                                      <p:to>
                                        <p:strVal val="visible"/>
                                      </p:to>
                                    </p:set>
                                    <p:anim calcmode="lin" valueType="num">
                                      <p:cBhvr>
                                        <p:cTn id="83" dur="750" fill="hold"/>
                                        <p:tgtEl>
                                          <p:spTgt spid="8">
                                            <p:txEl>
                                              <p:pRg st="0" end="0"/>
                                            </p:txEl>
                                          </p:spTgt>
                                        </p:tgtEl>
                                        <p:attrNameLst>
                                          <p:attrName>ppt_w</p:attrName>
                                        </p:attrNameLst>
                                      </p:cBhvr>
                                      <p:tavLst>
                                        <p:tav tm="0">
                                          <p:val>
                                            <p:fltVal val="0"/>
                                          </p:val>
                                        </p:tav>
                                        <p:tav tm="100000">
                                          <p:val>
                                            <p:strVal val="#ppt_w"/>
                                          </p:val>
                                        </p:tav>
                                      </p:tavLst>
                                    </p:anim>
                                    <p:anim calcmode="lin" valueType="num">
                                      <p:cBhvr>
                                        <p:cTn id="84" dur="75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85" dur="750"/>
                                        <p:tgtEl>
                                          <p:spTgt spid="8">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16" fill="hold" grpId="0" nodeType="clickEffect">
                                  <p:stCondLst>
                                    <p:cond delay="0"/>
                                  </p:stCondLst>
                                  <p:childTnLst>
                                    <p:set>
                                      <p:cBhvr>
                                        <p:cTn id="89" dur="1" fill="hold">
                                          <p:stCondLst>
                                            <p:cond delay="0"/>
                                          </p:stCondLst>
                                        </p:cTn>
                                        <p:tgtEl>
                                          <p:spTgt spid="4">
                                            <p:bg/>
                                          </p:spTgt>
                                        </p:tgtEl>
                                        <p:attrNameLst>
                                          <p:attrName>style.visibility</p:attrName>
                                        </p:attrNameLst>
                                      </p:cBhvr>
                                      <p:to>
                                        <p:strVal val="visible"/>
                                      </p:to>
                                    </p:set>
                                    <p:anim calcmode="lin" valueType="num">
                                      <p:cBhvr>
                                        <p:cTn id="90" dur="750" fill="hold"/>
                                        <p:tgtEl>
                                          <p:spTgt spid="4">
                                            <p:bg/>
                                          </p:spTgt>
                                        </p:tgtEl>
                                        <p:attrNameLst>
                                          <p:attrName>ppt_w</p:attrName>
                                        </p:attrNameLst>
                                      </p:cBhvr>
                                      <p:tavLst>
                                        <p:tav tm="0">
                                          <p:val>
                                            <p:fltVal val="0"/>
                                          </p:val>
                                        </p:tav>
                                        <p:tav tm="100000">
                                          <p:val>
                                            <p:strVal val="#ppt_w"/>
                                          </p:val>
                                        </p:tav>
                                      </p:tavLst>
                                    </p:anim>
                                    <p:anim calcmode="lin" valueType="num">
                                      <p:cBhvr>
                                        <p:cTn id="91" dur="750" fill="hold"/>
                                        <p:tgtEl>
                                          <p:spTgt spid="4">
                                            <p:bg/>
                                          </p:spTgt>
                                        </p:tgtEl>
                                        <p:attrNameLst>
                                          <p:attrName>ppt_h</p:attrName>
                                        </p:attrNameLst>
                                      </p:cBhvr>
                                      <p:tavLst>
                                        <p:tav tm="0">
                                          <p:val>
                                            <p:fltVal val="0"/>
                                          </p:val>
                                        </p:tav>
                                        <p:tav tm="100000">
                                          <p:val>
                                            <p:strVal val="#ppt_h"/>
                                          </p:val>
                                        </p:tav>
                                      </p:tavLst>
                                    </p:anim>
                                    <p:animEffect transition="in" filter="fade">
                                      <p:cBhvr>
                                        <p:cTn id="92" dur="750"/>
                                        <p:tgtEl>
                                          <p:spTgt spid="4">
                                            <p:bg/>
                                          </p:spTgt>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4">
                                            <p:txEl>
                                              <p:pRg st="0" end="0"/>
                                            </p:txEl>
                                          </p:spTgt>
                                        </p:tgtEl>
                                        <p:attrNameLst>
                                          <p:attrName>style.visibility</p:attrName>
                                        </p:attrNameLst>
                                      </p:cBhvr>
                                      <p:to>
                                        <p:strVal val="visible"/>
                                      </p:to>
                                    </p:set>
                                    <p:anim calcmode="lin" valueType="num">
                                      <p:cBhvr>
                                        <p:cTn id="95"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96"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7" dur="750"/>
                                        <p:tgtEl>
                                          <p:spTgt spid="4">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53" presetClass="entr" presetSubtype="16" fill="hold" grpId="0" nodeType="clickEffect">
                                  <p:stCondLst>
                                    <p:cond delay="0"/>
                                  </p:stCondLst>
                                  <p:childTnLst>
                                    <p:set>
                                      <p:cBhvr>
                                        <p:cTn id="101" dur="1" fill="hold">
                                          <p:stCondLst>
                                            <p:cond delay="0"/>
                                          </p:stCondLst>
                                        </p:cTn>
                                        <p:tgtEl>
                                          <p:spTgt spid="5">
                                            <p:bg/>
                                          </p:spTgt>
                                        </p:tgtEl>
                                        <p:attrNameLst>
                                          <p:attrName>style.visibility</p:attrName>
                                        </p:attrNameLst>
                                      </p:cBhvr>
                                      <p:to>
                                        <p:strVal val="visible"/>
                                      </p:to>
                                    </p:set>
                                    <p:anim calcmode="lin" valueType="num">
                                      <p:cBhvr>
                                        <p:cTn id="102" dur="750" fill="hold"/>
                                        <p:tgtEl>
                                          <p:spTgt spid="5">
                                            <p:bg/>
                                          </p:spTgt>
                                        </p:tgtEl>
                                        <p:attrNameLst>
                                          <p:attrName>ppt_w</p:attrName>
                                        </p:attrNameLst>
                                      </p:cBhvr>
                                      <p:tavLst>
                                        <p:tav tm="0">
                                          <p:val>
                                            <p:fltVal val="0"/>
                                          </p:val>
                                        </p:tav>
                                        <p:tav tm="100000">
                                          <p:val>
                                            <p:strVal val="#ppt_w"/>
                                          </p:val>
                                        </p:tav>
                                      </p:tavLst>
                                    </p:anim>
                                    <p:anim calcmode="lin" valueType="num">
                                      <p:cBhvr>
                                        <p:cTn id="103" dur="750" fill="hold"/>
                                        <p:tgtEl>
                                          <p:spTgt spid="5">
                                            <p:bg/>
                                          </p:spTgt>
                                        </p:tgtEl>
                                        <p:attrNameLst>
                                          <p:attrName>ppt_h</p:attrName>
                                        </p:attrNameLst>
                                      </p:cBhvr>
                                      <p:tavLst>
                                        <p:tav tm="0">
                                          <p:val>
                                            <p:fltVal val="0"/>
                                          </p:val>
                                        </p:tav>
                                        <p:tav tm="100000">
                                          <p:val>
                                            <p:strVal val="#ppt_h"/>
                                          </p:val>
                                        </p:tav>
                                      </p:tavLst>
                                    </p:anim>
                                    <p:animEffect transition="in" filter="fade">
                                      <p:cBhvr>
                                        <p:cTn id="104" dur="750"/>
                                        <p:tgtEl>
                                          <p:spTgt spid="5">
                                            <p:bg/>
                                          </p:spTgt>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5">
                                            <p:txEl>
                                              <p:pRg st="0" end="0"/>
                                            </p:txEl>
                                          </p:spTgt>
                                        </p:tgtEl>
                                        <p:attrNameLst>
                                          <p:attrName>style.visibility</p:attrName>
                                        </p:attrNameLst>
                                      </p:cBhvr>
                                      <p:to>
                                        <p:strVal val="visible"/>
                                      </p:to>
                                    </p:set>
                                    <p:anim calcmode="lin" valueType="num">
                                      <p:cBhvr>
                                        <p:cTn id="107" dur="750" fill="hold"/>
                                        <p:tgtEl>
                                          <p:spTgt spid="5">
                                            <p:txEl>
                                              <p:pRg st="0" end="0"/>
                                            </p:txEl>
                                          </p:spTgt>
                                        </p:tgtEl>
                                        <p:attrNameLst>
                                          <p:attrName>ppt_w</p:attrName>
                                        </p:attrNameLst>
                                      </p:cBhvr>
                                      <p:tavLst>
                                        <p:tav tm="0">
                                          <p:val>
                                            <p:fltVal val="0"/>
                                          </p:val>
                                        </p:tav>
                                        <p:tav tm="100000">
                                          <p:val>
                                            <p:strVal val="#ppt_w"/>
                                          </p:val>
                                        </p:tav>
                                      </p:tavLst>
                                    </p:anim>
                                    <p:anim calcmode="lin" valueType="num">
                                      <p:cBhvr>
                                        <p:cTn id="108" dur="75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09" dur="750"/>
                                        <p:tgtEl>
                                          <p:spTgt spid="5">
                                            <p:txEl>
                                              <p:pRg st="0" end="0"/>
                                            </p:txEl>
                                          </p:spTgt>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
                                            <p:txEl>
                                              <p:pRg st="1" end="1"/>
                                            </p:txEl>
                                          </p:spTgt>
                                        </p:tgtEl>
                                        <p:attrNameLst>
                                          <p:attrName>style.visibility</p:attrName>
                                        </p:attrNameLst>
                                      </p:cBhvr>
                                      <p:to>
                                        <p:strVal val="visible"/>
                                      </p:to>
                                    </p:set>
                                    <p:anim calcmode="lin" valueType="num">
                                      <p:cBhvr>
                                        <p:cTn id="112" dur="750" fill="hold"/>
                                        <p:tgtEl>
                                          <p:spTgt spid="5">
                                            <p:txEl>
                                              <p:pRg st="1" end="1"/>
                                            </p:txEl>
                                          </p:spTgt>
                                        </p:tgtEl>
                                        <p:attrNameLst>
                                          <p:attrName>ppt_w</p:attrName>
                                        </p:attrNameLst>
                                      </p:cBhvr>
                                      <p:tavLst>
                                        <p:tav tm="0">
                                          <p:val>
                                            <p:fltVal val="0"/>
                                          </p:val>
                                        </p:tav>
                                        <p:tav tm="100000">
                                          <p:val>
                                            <p:strVal val="#ppt_w"/>
                                          </p:val>
                                        </p:tav>
                                      </p:tavLst>
                                    </p:anim>
                                    <p:anim calcmode="lin" valueType="num">
                                      <p:cBhvr>
                                        <p:cTn id="113" dur="75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14" dur="750"/>
                                        <p:tgtEl>
                                          <p:spTgt spid="5">
                                            <p:txEl>
                                              <p:pRg st="1" end="1"/>
                                            </p:txEl>
                                          </p:spTgt>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5">
                                            <p:txEl>
                                              <p:pRg st="2" end="2"/>
                                            </p:txEl>
                                          </p:spTgt>
                                        </p:tgtEl>
                                        <p:attrNameLst>
                                          <p:attrName>style.visibility</p:attrName>
                                        </p:attrNameLst>
                                      </p:cBhvr>
                                      <p:to>
                                        <p:strVal val="visible"/>
                                      </p:to>
                                    </p:set>
                                    <p:anim calcmode="lin" valueType="num">
                                      <p:cBhvr>
                                        <p:cTn id="117" dur="750" fill="hold"/>
                                        <p:tgtEl>
                                          <p:spTgt spid="5">
                                            <p:txEl>
                                              <p:pRg st="2" end="2"/>
                                            </p:txEl>
                                          </p:spTgt>
                                        </p:tgtEl>
                                        <p:attrNameLst>
                                          <p:attrName>ppt_w</p:attrName>
                                        </p:attrNameLst>
                                      </p:cBhvr>
                                      <p:tavLst>
                                        <p:tav tm="0">
                                          <p:val>
                                            <p:fltVal val="0"/>
                                          </p:val>
                                        </p:tav>
                                        <p:tav tm="100000">
                                          <p:val>
                                            <p:strVal val="#ppt_w"/>
                                          </p:val>
                                        </p:tav>
                                      </p:tavLst>
                                    </p:anim>
                                    <p:anim calcmode="lin" valueType="num">
                                      <p:cBhvr>
                                        <p:cTn id="118" dur="75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19" dur="750"/>
                                        <p:tgtEl>
                                          <p:spTgt spid="5">
                                            <p:txEl>
                                              <p:pRg st="2" end="2"/>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53" presetClass="entr" presetSubtype="16" fill="hold" grpId="0" nodeType="clickEffect">
                                  <p:stCondLst>
                                    <p:cond delay="0"/>
                                  </p:stCondLst>
                                  <p:childTnLst>
                                    <p:set>
                                      <p:cBhvr>
                                        <p:cTn id="123" dur="1" fill="hold">
                                          <p:stCondLst>
                                            <p:cond delay="0"/>
                                          </p:stCondLst>
                                        </p:cTn>
                                        <p:tgtEl>
                                          <p:spTgt spid="6">
                                            <p:bg/>
                                          </p:spTgt>
                                        </p:tgtEl>
                                        <p:attrNameLst>
                                          <p:attrName>style.visibility</p:attrName>
                                        </p:attrNameLst>
                                      </p:cBhvr>
                                      <p:to>
                                        <p:strVal val="visible"/>
                                      </p:to>
                                    </p:set>
                                    <p:anim calcmode="lin" valueType="num">
                                      <p:cBhvr>
                                        <p:cTn id="124" dur="750" fill="hold"/>
                                        <p:tgtEl>
                                          <p:spTgt spid="6">
                                            <p:bg/>
                                          </p:spTgt>
                                        </p:tgtEl>
                                        <p:attrNameLst>
                                          <p:attrName>ppt_w</p:attrName>
                                        </p:attrNameLst>
                                      </p:cBhvr>
                                      <p:tavLst>
                                        <p:tav tm="0">
                                          <p:val>
                                            <p:fltVal val="0"/>
                                          </p:val>
                                        </p:tav>
                                        <p:tav tm="100000">
                                          <p:val>
                                            <p:strVal val="#ppt_w"/>
                                          </p:val>
                                        </p:tav>
                                      </p:tavLst>
                                    </p:anim>
                                    <p:anim calcmode="lin" valueType="num">
                                      <p:cBhvr>
                                        <p:cTn id="125" dur="750" fill="hold"/>
                                        <p:tgtEl>
                                          <p:spTgt spid="6">
                                            <p:bg/>
                                          </p:spTgt>
                                        </p:tgtEl>
                                        <p:attrNameLst>
                                          <p:attrName>ppt_h</p:attrName>
                                        </p:attrNameLst>
                                      </p:cBhvr>
                                      <p:tavLst>
                                        <p:tav tm="0">
                                          <p:val>
                                            <p:fltVal val="0"/>
                                          </p:val>
                                        </p:tav>
                                        <p:tav tm="100000">
                                          <p:val>
                                            <p:strVal val="#ppt_h"/>
                                          </p:val>
                                        </p:tav>
                                      </p:tavLst>
                                    </p:anim>
                                    <p:animEffect transition="in" filter="fade">
                                      <p:cBhvr>
                                        <p:cTn id="126" dur="750"/>
                                        <p:tgtEl>
                                          <p:spTgt spid="6">
                                            <p:bg/>
                                          </p:spTgt>
                                        </p:tgtEl>
                                      </p:cBhvr>
                                    </p:animEffect>
                                  </p:childTnLst>
                                </p:cTn>
                              </p:par>
                              <p:par>
                                <p:cTn id="127" presetID="53" presetClass="entr" presetSubtype="16" fill="hold" grpId="0" nodeType="withEffect">
                                  <p:stCondLst>
                                    <p:cond delay="0"/>
                                  </p:stCondLst>
                                  <p:childTnLst>
                                    <p:set>
                                      <p:cBhvr>
                                        <p:cTn id="128" dur="1" fill="hold">
                                          <p:stCondLst>
                                            <p:cond delay="0"/>
                                          </p:stCondLst>
                                        </p:cTn>
                                        <p:tgtEl>
                                          <p:spTgt spid="6">
                                            <p:txEl>
                                              <p:pRg st="0" end="0"/>
                                            </p:txEl>
                                          </p:spTgt>
                                        </p:tgtEl>
                                        <p:attrNameLst>
                                          <p:attrName>style.visibility</p:attrName>
                                        </p:attrNameLst>
                                      </p:cBhvr>
                                      <p:to>
                                        <p:strVal val="visible"/>
                                      </p:to>
                                    </p:set>
                                    <p:anim calcmode="lin" valueType="num">
                                      <p:cBhvr>
                                        <p:cTn id="129" dur="75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0" dur="75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31" dur="750"/>
                                        <p:tgtEl>
                                          <p:spTgt spid="6">
                                            <p:txEl>
                                              <p:pRg st="0" end="0"/>
                                            </p:txEl>
                                          </p:spTgt>
                                        </p:tgtEl>
                                      </p:cBhvr>
                                    </p:animEffect>
                                  </p:childTnLst>
                                </p:cTn>
                              </p:par>
                            </p:childTnLst>
                          </p:cTn>
                        </p:par>
                      </p:childTnLst>
                    </p:cTn>
                  </p:par>
                  <p:par>
                    <p:cTn id="132" fill="hold">
                      <p:stCondLst>
                        <p:cond delay="indefinite"/>
                      </p:stCondLst>
                      <p:childTnLst>
                        <p:par>
                          <p:cTn id="133" fill="hold">
                            <p:stCondLst>
                              <p:cond delay="0"/>
                            </p:stCondLst>
                            <p:childTnLst>
                              <p:par>
                                <p:cTn id="134" presetID="53" presetClass="entr" presetSubtype="16" fill="hold" grpId="0" nodeType="clickEffect">
                                  <p:stCondLst>
                                    <p:cond delay="0"/>
                                  </p:stCondLst>
                                  <p:childTnLst>
                                    <p:set>
                                      <p:cBhvr>
                                        <p:cTn id="135" dur="1" fill="hold">
                                          <p:stCondLst>
                                            <p:cond delay="0"/>
                                          </p:stCondLst>
                                        </p:cTn>
                                        <p:tgtEl>
                                          <p:spTgt spid="9">
                                            <p:bg/>
                                          </p:spTgt>
                                        </p:tgtEl>
                                        <p:attrNameLst>
                                          <p:attrName>style.visibility</p:attrName>
                                        </p:attrNameLst>
                                      </p:cBhvr>
                                      <p:to>
                                        <p:strVal val="visible"/>
                                      </p:to>
                                    </p:set>
                                    <p:anim calcmode="lin" valueType="num">
                                      <p:cBhvr>
                                        <p:cTn id="136" dur="750" fill="hold"/>
                                        <p:tgtEl>
                                          <p:spTgt spid="9">
                                            <p:bg/>
                                          </p:spTgt>
                                        </p:tgtEl>
                                        <p:attrNameLst>
                                          <p:attrName>ppt_w</p:attrName>
                                        </p:attrNameLst>
                                      </p:cBhvr>
                                      <p:tavLst>
                                        <p:tav tm="0">
                                          <p:val>
                                            <p:fltVal val="0"/>
                                          </p:val>
                                        </p:tav>
                                        <p:tav tm="100000">
                                          <p:val>
                                            <p:strVal val="#ppt_w"/>
                                          </p:val>
                                        </p:tav>
                                      </p:tavLst>
                                    </p:anim>
                                    <p:anim calcmode="lin" valueType="num">
                                      <p:cBhvr>
                                        <p:cTn id="137" dur="750" fill="hold"/>
                                        <p:tgtEl>
                                          <p:spTgt spid="9">
                                            <p:bg/>
                                          </p:spTgt>
                                        </p:tgtEl>
                                        <p:attrNameLst>
                                          <p:attrName>ppt_h</p:attrName>
                                        </p:attrNameLst>
                                      </p:cBhvr>
                                      <p:tavLst>
                                        <p:tav tm="0">
                                          <p:val>
                                            <p:fltVal val="0"/>
                                          </p:val>
                                        </p:tav>
                                        <p:tav tm="100000">
                                          <p:val>
                                            <p:strVal val="#ppt_h"/>
                                          </p:val>
                                        </p:tav>
                                      </p:tavLst>
                                    </p:anim>
                                    <p:animEffect transition="in" filter="fade">
                                      <p:cBhvr>
                                        <p:cTn id="138" dur="750"/>
                                        <p:tgtEl>
                                          <p:spTgt spid="9">
                                            <p:bg/>
                                          </p:spTgt>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9">
                                            <p:txEl>
                                              <p:pRg st="0" end="0"/>
                                            </p:txEl>
                                          </p:spTgt>
                                        </p:tgtEl>
                                        <p:attrNameLst>
                                          <p:attrName>style.visibility</p:attrName>
                                        </p:attrNameLst>
                                      </p:cBhvr>
                                      <p:to>
                                        <p:strVal val="visible"/>
                                      </p:to>
                                    </p:set>
                                    <p:anim calcmode="lin" valueType="num">
                                      <p:cBhvr>
                                        <p:cTn id="141" dur="750" fill="hold"/>
                                        <p:tgtEl>
                                          <p:spTgt spid="9">
                                            <p:txEl>
                                              <p:pRg st="0" end="0"/>
                                            </p:txEl>
                                          </p:spTgt>
                                        </p:tgtEl>
                                        <p:attrNameLst>
                                          <p:attrName>ppt_w</p:attrName>
                                        </p:attrNameLst>
                                      </p:cBhvr>
                                      <p:tavLst>
                                        <p:tav tm="0">
                                          <p:val>
                                            <p:fltVal val="0"/>
                                          </p:val>
                                        </p:tav>
                                        <p:tav tm="100000">
                                          <p:val>
                                            <p:strVal val="#ppt_w"/>
                                          </p:val>
                                        </p:tav>
                                      </p:tavLst>
                                    </p:anim>
                                    <p:anim calcmode="lin" valueType="num">
                                      <p:cBhvr>
                                        <p:cTn id="142" dur="75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43" dur="750"/>
                                        <p:tgtEl>
                                          <p:spTgt spid="9">
                                            <p:txEl>
                                              <p:pRg st="0" end="0"/>
                                            </p:txEl>
                                          </p:spTgt>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9">
                                            <p:txEl>
                                              <p:pRg st="1" end="1"/>
                                            </p:txEl>
                                          </p:spTgt>
                                        </p:tgtEl>
                                        <p:attrNameLst>
                                          <p:attrName>style.visibility</p:attrName>
                                        </p:attrNameLst>
                                      </p:cBhvr>
                                      <p:to>
                                        <p:strVal val="visible"/>
                                      </p:to>
                                    </p:set>
                                    <p:anim calcmode="lin" valueType="num">
                                      <p:cBhvr>
                                        <p:cTn id="146" dur="75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7" dur="75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148" dur="750"/>
                                        <p:tgtEl>
                                          <p:spTgt spid="9">
                                            <p:txEl>
                                              <p:pRg st="1" end="1"/>
                                            </p:txEl>
                                          </p:spTgt>
                                        </p:tgtEl>
                                      </p:cBhvr>
                                    </p:animEffect>
                                  </p:childTnLst>
                                </p:cTn>
                              </p:par>
                              <p:par>
                                <p:cTn id="149" presetID="53" presetClass="entr" presetSubtype="16" fill="hold" grpId="0" nodeType="withEffect">
                                  <p:stCondLst>
                                    <p:cond delay="0"/>
                                  </p:stCondLst>
                                  <p:childTnLst>
                                    <p:set>
                                      <p:cBhvr>
                                        <p:cTn id="150" dur="1" fill="hold">
                                          <p:stCondLst>
                                            <p:cond delay="0"/>
                                          </p:stCondLst>
                                        </p:cTn>
                                        <p:tgtEl>
                                          <p:spTgt spid="9">
                                            <p:txEl>
                                              <p:pRg st="2" end="2"/>
                                            </p:txEl>
                                          </p:spTgt>
                                        </p:tgtEl>
                                        <p:attrNameLst>
                                          <p:attrName>style.visibility</p:attrName>
                                        </p:attrNameLst>
                                      </p:cBhvr>
                                      <p:to>
                                        <p:strVal val="visible"/>
                                      </p:to>
                                    </p:set>
                                    <p:anim calcmode="lin" valueType="num">
                                      <p:cBhvr>
                                        <p:cTn id="151" dur="750" fill="hold"/>
                                        <p:tgtEl>
                                          <p:spTgt spid="9">
                                            <p:txEl>
                                              <p:pRg st="2" end="2"/>
                                            </p:txEl>
                                          </p:spTgt>
                                        </p:tgtEl>
                                        <p:attrNameLst>
                                          <p:attrName>ppt_w</p:attrName>
                                        </p:attrNameLst>
                                      </p:cBhvr>
                                      <p:tavLst>
                                        <p:tav tm="0">
                                          <p:val>
                                            <p:fltVal val="0"/>
                                          </p:val>
                                        </p:tav>
                                        <p:tav tm="100000">
                                          <p:val>
                                            <p:strVal val="#ppt_w"/>
                                          </p:val>
                                        </p:tav>
                                      </p:tavLst>
                                    </p:anim>
                                    <p:anim calcmode="lin" valueType="num">
                                      <p:cBhvr>
                                        <p:cTn id="152" dur="75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153" dur="750"/>
                                        <p:tgtEl>
                                          <p:spTgt spid="9">
                                            <p:txEl>
                                              <p:pRg st="2" end="2"/>
                                            </p:txEl>
                                          </p:spTgt>
                                        </p:tgtEl>
                                      </p:cBhvr>
                                    </p:animEffect>
                                  </p:childTnLst>
                                </p:cTn>
                              </p:par>
                            </p:childTnLst>
                          </p:cTn>
                        </p:par>
                      </p:childTnLst>
                    </p:cTn>
                  </p:par>
                  <p:par>
                    <p:cTn id="154" fill="hold">
                      <p:stCondLst>
                        <p:cond delay="indefinite"/>
                      </p:stCondLst>
                      <p:childTnLst>
                        <p:par>
                          <p:cTn id="155" fill="hold">
                            <p:stCondLst>
                              <p:cond delay="0"/>
                            </p:stCondLst>
                            <p:childTnLst>
                              <p:par>
                                <p:cTn id="156" presetID="53" presetClass="entr" presetSubtype="16" fill="hold" nodeType="clickEffect">
                                  <p:stCondLst>
                                    <p:cond delay="0"/>
                                  </p:stCondLst>
                                  <p:childTnLst>
                                    <p:set>
                                      <p:cBhvr>
                                        <p:cTn id="157" dur="1" fill="hold">
                                          <p:stCondLst>
                                            <p:cond delay="0"/>
                                          </p:stCondLst>
                                        </p:cTn>
                                        <p:tgtEl>
                                          <p:spTgt spid="10"/>
                                        </p:tgtEl>
                                        <p:attrNameLst>
                                          <p:attrName>style.visibility</p:attrName>
                                        </p:attrNameLst>
                                      </p:cBhvr>
                                      <p:to>
                                        <p:strVal val="visible"/>
                                      </p:to>
                                    </p:set>
                                    <p:anim calcmode="lin" valueType="num">
                                      <p:cBhvr>
                                        <p:cTn id="158" dur="750" fill="hold"/>
                                        <p:tgtEl>
                                          <p:spTgt spid="10"/>
                                        </p:tgtEl>
                                        <p:attrNameLst>
                                          <p:attrName>ppt_w</p:attrName>
                                        </p:attrNameLst>
                                      </p:cBhvr>
                                      <p:tavLst>
                                        <p:tav tm="0">
                                          <p:val>
                                            <p:fltVal val="0"/>
                                          </p:val>
                                        </p:tav>
                                        <p:tav tm="100000">
                                          <p:val>
                                            <p:strVal val="#ppt_w"/>
                                          </p:val>
                                        </p:tav>
                                      </p:tavLst>
                                    </p:anim>
                                    <p:anim calcmode="lin" valueType="num">
                                      <p:cBhvr>
                                        <p:cTn id="159" dur="750" fill="hold"/>
                                        <p:tgtEl>
                                          <p:spTgt spid="10"/>
                                        </p:tgtEl>
                                        <p:attrNameLst>
                                          <p:attrName>ppt_h</p:attrName>
                                        </p:attrNameLst>
                                      </p:cBhvr>
                                      <p:tavLst>
                                        <p:tav tm="0">
                                          <p:val>
                                            <p:fltVal val="0"/>
                                          </p:val>
                                        </p:tav>
                                        <p:tav tm="100000">
                                          <p:val>
                                            <p:strVal val="#ppt_h"/>
                                          </p:val>
                                        </p:tav>
                                      </p:tavLst>
                                    </p:anim>
                                    <p:animEffect transition="in" filter="fade">
                                      <p:cBhvr>
                                        <p:cTn id="160"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P spid="4" grpId="0" uiExpand="1" build="allAtOnce" animBg="1"/>
      <p:bldP spid="5" grpId="0" uiExpand="1" build="allAtOnce" animBg="1"/>
      <p:bldP spid="6" grpId="0" uiExpand="1" build="allAtOnce" animBg="1"/>
      <p:bldP spid="7" grpId="0" uiExpand="1" build="allAtOnce" animBg="1"/>
      <p:bldP spid="8" grpId="0" uiExpand="1" build="allAtOnce" animBg="1"/>
      <p:bldP spid="9" grpId="0" uiExpand="1" build="allAtOnce" animBg="1"/>
      <p:bldP spid="3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71014" y="505700"/>
            <a:ext cx="8229600" cy="1123100"/>
          </a:xfrm>
        </p:spPr>
        <p:style>
          <a:lnRef idx="2">
            <a:schemeClr val="accent1"/>
          </a:lnRef>
          <a:fillRef idx="1">
            <a:schemeClr val="lt1"/>
          </a:fillRef>
          <a:effectRef idx="0">
            <a:schemeClr val="accent1"/>
          </a:effectRef>
          <a:fontRef idx="minor">
            <a:schemeClr val="dk1"/>
          </a:fontRef>
        </p:style>
        <p:txBody>
          <a:bodyPr>
            <a:normAutofit fontScale="90000"/>
          </a:bodyPr>
          <a:lstStyle/>
          <a:p>
            <a:pPr algn="l"/>
            <a:r>
              <a:rPr lang="ru-RU" sz="2400" b="1" dirty="0">
                <a:solidFill>
                  <a:srgbClr val="FF0000"/>
                </a:solidFill>
                <a:latin typeface="Arial" pitchFamily="34" charset="0"/>
                <a:cs typeface="Arial" pitchFamily="34" charset="0"/>
              </a:rPr>
              <a:t>Задача </a:t>
            </a:r>
            <a:r>
              <a:rPr lang="ru-RU" sz="2100" b="1" dirty="0" smtClean="0">
                <a:solidFill>
                  <a:srgbClr val="FF0000"/>
                </a:solidFill>
                <a:latin typeface="Arial" pitchFamily="34" charset="0"/>
                <a:cs typeface="Arial" pitchFamily="34" charset="0"/>
              </a:rPr>
              <a:t>№12. </a:t>
            </a:r>
            <a:r>
              <a:rPr lang="ru-RU" sz="2100" dirty="0" smtClean="0">
                <a:latin typeface="Arial" pitchFamily="34" charset="0"/>
                <a:cs typeface="Arial" pitchFamily="34" charset="0"/>
              </a:rPr>
              <a:t>Найдите </a:t>
            </a:r>
            <a:r>
              <a:rPr lang="ru-RU" sz="2100" dirty="0">
                <a:latin typeface="Arial" pitchFamily="34" charset="0"/>
                <a:cs typeface="Arial" pitchFamily="34" charset="0"/>
              </a:rPr>
              <a:t>трёхзначное число, кратное 11, все цифры которого различны, а сумма квадратов цифр делится на 4, но не делится на 16. В ответе укажите какое-нибудь одно такое число.</a:t>
            </a: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463306" y="2162481"/>
                <a:ext cx="8388948" cy="3138727"/>
              </a:xfrm>
            </p:spPr>
            <p:style>
              <a:lnRef idx="2">
                <a:schemeClr val="accent1"/>
              </a:lnRef>
              <a:fillRef idx="1">
                <a:schemeClr val="lt1"/>
              </a:fillRef>
              <a:effectRef idx="0">
                <a:schemeClr val="accent1"/>
              </a:effectRef>
              <a:fontRef idx="minor">
                <a:schemeClr val="dk1"/>
              </a:fontRef>
            </p:style>
            <p:txBody>
              <a:bodyPr>
                <a:noAutofit/>
              </a:bodyPr>
              <a:lstStyle/>
              <a:p>
                <a:pPr marL="0" indent="0">
                  <a:spcBef>
                    <a:spcPts val="600"/>
                  </a:spcBef>
                  <a:buNone/>
                </a:pPr>
                <a:r>
                  <a:rPr lang="ru-RU" sz="1700" dirty="0">
                    <a:latin typeface="Arial" pitchFamily="34" charset="0"/>
                    <a:cs typeface="Arial" pitchFamily="34" charset="0"/>
                  </a:rPr>
                  <a:t>Трёхзначное число </a:t>
                </a:r>
                <a:r>
                  <a:rPr lang="en-US" sz="1700" b="1" i="1" dirty="0" err="1">
                    <a:latin typeface="Arial" pitchFamily="34" charset="0"/>
                    <a:cs typeface="Arial" pitchFamily="34" charset="0"/>
                  </a:rPr>
                  <a:t>abc</a:t>
                </a:r>
                <a:r>
                  <a:rPr lang="en-US" sz="1700" dirty="0">
                    <a:latin typeface="Arial" pitchFamily="34" charset="0"/>
                    <a:cs typeface="Arial" pitchFamily="34" charset="0"/>
                  </a:rPr>
                  <a:t> </a:t>
                </a:r>
                <a:r>
                  <a:rPr lang="ru-RU" sz="1700" dirty="0">
                    <a:latin typeface="Arial" pitchFamily="34" charset="0"/>
                    <a:cs typeface="Arial" pitchFamily="34" charset="0"/>
                  </a:rPr>
                  <a:t>делится нацело на 11, если </a:t>
                </a:r>
                <a:r>
                  <a:rPr lang="en-US" sz="1700" b="1" i="1" dirty="0">
                    <a:latin typeface="Arial" pitchFamily="34" charset="0"/>
                    <a:cs typeface="Arial" pitchFamily="34" charset="0"/>
                  </a:rPr>
                  <a:t>a</a:t>
                </a:r>
                <a:r>
                  <a:rPr lang="ru-RU" sz="1700" b="1" i="1" dirty="0">
                    <a:latin typeface="Arial" pitchFamily="34" charset="0"/>
                    <a:cs typeface="Arial" pitchFamily="34" charset="0"/>
                  </a:rPr>
                  <a:t> + </a:t>
                </a:r>
                <a:r>
                  <a:rPr lang="en-US" sz="1700" b="1" i="1" dirty="0">
                    <a:latin typeface="Arial" pitchFamily="34" charset="0"/>
                    <a:cs typeface="Arial" pitchFamily="34" charset="0"/>
                  </a:rPr>
                  <a:t>c</a:t>
                </a:r>
                <a:r>
                  <a:rPr lang="ru-RU" sz="1700" b="1" i="1" dirty="0">
                    <a:latin typeface="Arial" pitchFamily="34" charset="0"/>
                    <a:cs typeface="Arial" pitchFamily="34" charset="0"/>
                  </a:rPr>
                  <a:t> = </a:t>
                </a:r>
                <a:r>
                  <a:rPr lang="en-US" sz="1700" b="1" i="1" dirty="0">
                    <a:latin typeface="Arial" pitchFamily="34" charset="0"/>
                    <a:cs typeface="Arial" pitchFamily="34" charset="0"/>
                  </a:rPr>
                  <a:t>b</a:t>
                </a:r>
                <a:r>
                  <a:rPr lang="en-US" sz="1700" dirty="0">
                    <a:latin typeface="Arial" pitchFamily="34" charset="0"/>
                    <a:cs typeface="Arial" pitchFamily="34" charset="0"/>
                  </a:rPr>
                  <a:t> </a:t>
                </a:r>
                <a:r>
                  <a:rPr lang="ru-RU" sz="1700" dirty="0">
                    <a:latin typeface="Arial" pitchFamily="34" charset="0"/>
                    <a:cs typeface="Arial" pitchFamily="34" charset="0"/>
                  </a:rPr>
                  <a:t>или </a:t>
                </a:r>
                <a:r>
                  <a:rPr lang="en-US" sz="1700" b="1" i="1" dirty="0">
                    <a:latin typeface="Arial" pitchFamily="34" charset="0"/>
                    <a:cs typeface="Arial" pitchFamily="34" charset="0"/>
                  </a:rPr>
                  <a:t>a</a:t>
                </a:r>
                <a:r>
                  <a:rPr lang="ru-RU" sz="1700" b="1" i="1" dirty="0">
                    <a:latin typeface="Arial" pitchFamily="34" charset="0"/>
                    <a:cs typeface="Arial" pitchFamily="34" charset="0"/>
                  </a:rPr>
                  <a:t> + </a:t>
                </a:r>
                <a:r>
                  <a:rPr lang="en-US" sz="1700" b="1" i="1" dirty="0">
                    <a:latin typeface="Arial" pitchFamily="34" charset="0"/>
                    <a:cs typeface="Arial" pitchFamily="34" charset="0"/>
                  </a:rPr>
                  <a:t>c</a:t>
                </a:r>
                <a:r>
                  <a:rPr lang="ru-RU" sz="1700" b="1" i="1" dirty="0">
                    <a:latin typeface="Arial" pitchFamily="34" charset="0"/>
                    <a:cs typeface="Arial" pitchFamily="34" charset="0"/>
                  </a:rPr>
                  <a:t> = </a:t>
                </a:r>
                <a:r>
                  <a:rPr lang="en-US" sz="1700" b="1" i="1" dirty="0">
                    <a:latin typeface="Arial" pitchFamily="34" charset="0"/>
                    <a:cs typeface="Arial" pitchFamily="34" charset="0"/>
                  </a:rPr>
                  <a:t>b</a:t>
                </a:r>
                <a:r>
                  <a:rPr lang="en-US" sz="1700" dirty="0">
                    <a:latin typeface="Arial" pitchFamily="34" charset="0"/>
                    <a:cs typeface="Arial" pitchFamily="34" charset="0"/>
                  </a:rPr>
                  <a:t> </a:t>
                </a:r>
                <a:r>
                  <a:rPr lang="ru-RU" sz="1700" b="1" i="1" dirty="0">
                    <a:latin typeface="Arial" pitchFamily="34" charset="0"/>
                    <a:cs typeface="Arial" pitchFamily="34" charset="0"/>
                  </a:rPr>
                  <a:t>+ </a:t>
                </a:r>
                <a:r>
                  <a:rPr lang="ru-RU" sz="1700" dirty="0">
                    <a:latin typeface="Arial" pitchFamily="34" charset="0"/>
                    <a:cs typeface="Arial" pitchFamily="34" charset="0"/>
                  </a:rPr>
                  <a:t>11</a:t>
                </a:r>
                <a:r>
                  <a:rPr lang="ru-RU" sz="1700" i="1" dirty="0">
                    <a:latin typeface="Arial" pitchFamily="34" charset="0"/>
                    <a:cs typeface="Arial" pitchFamily="34" charset="0"/>
                  </a:rPr>
                  <a:t>.</a:t>
                </a:r>
                <a:r>
                  <a:rPr lang="ru-RU" sz="1700" b="1" i="1" dirty="0">
                    <a:latin typeface="Arial" pitchFamily="34" charset="0"/>
                    <a:cs typeface="Arial" pitchFamily="34" charset="0"/>
                  </a:rPr>
                  <a:t> </a:t>
                </a:r>
                <a:endParaRPr lang="ru-RU" sz="1700" dirty="0">
                  <a:latin typeface="Arial" pitchFamily="34" charset="0"/>
                  <a:cs typeface="Arial" pitchFamily="34" charset="0"/>
                </a:endParaRPr>
              </a:p>
              <a:p>
                <a:pPr marL="0" indent="0">
                  <a:spcBef>
                    <a:spcPts val="600"/>
                  </a:spcBef>
                  <a:buNone/>
                </a:pPr>
                <a:r>
                  <a:rPr lang="ru-RU" sz="1700" dirty="0">
                    <a:latin typeface="Arial" pitchFamily="34" charset="0"/>
                    <a:cs typeface="Arial" pitchFamily="34" charset="0"/>
                  </a:rPr>
                  <a:t>Кроме того, </a:t>
                </a:r>
                <a14:m>
                  <m:oMath xmlns:m="http://schemas.openxmlformats.org/officeDocument/2006/math">
                    <m:sSup>
                      <m:sSupPr>
                        <m:ctrlPr>
                          <a:rPr lang="ru-RU" sz="1700" i="1">
                            <a:latin typeface="Cambria Math"/>
                          </a:rPr>
                        </m:ctrlPr>
                      </m:sSupPr>
                      <m:e>
                        <m:r>
                          <a:rPr lang="en-US" sz="1700" i="1">
                            <a:latin typeface="Cambria Math"/>
                          </a:rPr>
                          <m:t>𝑎</m:t>
                        </m:r>
                      </m:e>
                      <m:sup>
                        <m:r>
                          <a:rPr lang="ru-RU" sz="1700" i="1">
                            <a:latin typeface="Cambria Math"/>
                          </a:rPr>
                          <m:t>2</m:t>
                        </m:r>
                      </m:sup>
                    </m:sSup>
                    <m:r>
                      <a:rPr lang="ru-RU" sz="1700" i="1">
                        <a:latin typeface="Cambria Math"/>
                      </a:rPr>
                      <m:t>+</m:t>
                    </m:r>
                    <m:sSup>
                      <m:sSupPr>
                        <m:ctrlPr>
                          <a:rPr lang="ru-RU" sz="1700" i="1">
                            <a:latin typeface="Cambria Math"/>
                          </a:rPr>
                        </m:ctrlPr>
                      </m:sSupPr>
                      <m:e>
                        <m:r>
                          <a:rPr lang="en-US" sz="1700" i="1">
                            <a:latin typeface="Cambria Math"/>
                          </a:rPr>
                          <m:t>𝑏</m:t>
                        </m:r>
                      </m:e>
                      <m:sup>
                        <m:r>
                          <a:rPr lang="ru-RU" sz="1700" i="1">
                            <a:latin typeface="Cambria Math"/>
                          </a:rPr>
                          <m:t>2</m:t>
                        </m:r>
                      </m:sup>
                    </m:sSup>
                    <m:r>
                      <a:rPr lang="ru-RU" sz="1700" i="1">
                        <a:latin typeface="Cambria Math"/>
                      </a:rPr>
                      <m:t>+</m:t>
                    </m:r>
                    <m:sSup>
                      <m:sSupPr>
                        <m:ctrlPr>
                          <a:rPr lang="ru-RU" sz="1700" i="1">
                            <a:latin typeface="Cambria Math"/>
                          </a:rPr>
                        </m:ctrlPr>
                      </m:sSupPr>
                      <m:e>
                        <m:r>
                          <a:rPr lang="en-US" sz="1700" i="1">
                            <a:latin typeface="Cambria Math"/>
                          </a:rPr>
                          <m:t>𝑐</m:t>
                        </m:r>
                      </m:e>
                      <m:sup>
                        <m:r>
                          <a:rPr lang="ru-RU" sz="1700" i="1">
                            <a:latin typeface="Cambria Math"/>
                          </a:rPr>
                          <m:t>2</m:t>
                        </m:r>
                      </m:sup>
                    </m:sSup>
                  </m:oMath>
                </a14:m>
                <a:r>
                  <a:rPr lang="en-US" sz="1700" dirty="0">
                    <a:latin typeface="Arial" pitchFamily="34" charset="0"/>
                    <a:cs typeface="Arial" pitchFamily="34" charset="0"/>
                  </a:rPr>
                  <a:t> </a:t>
                </a:r>
                <a:r>
                  <a:rPr lang="ru-RU" sz="1700" dirty="0">
                    <a:latin typeface="Arial" pitchFamily="34" charset="0"/>
                    <a:cs typeface="Arial" pitchFamily="34" charset="0"/>
                  </a:rPr>
                  <a:t>кратно 4 </a:t>
                </a:r>
                <a:r>
                  <a:rPr lang="ru-RU" sz="1700" dirty="0" smtClean="0">
                    <a:latin typeface="Arial" pitchFamily="34" charset="0"/>
                    <a:cs typeface="Arial" pitchFamily="34" charset="0"/>
                  </a:rPr>
                  <a:t>(чётное</a:t>
                </a:r>
                <a:r>
                  <a:rPr lang="ru-RU" sz="1700" dirty="0">
                    <a:latin typeface="Arial" pitchFamily="34" charset="0"/>
                    <a:cs typeface="Arial" pitchFamily="34" charset="0"/>
                  </a:rPr>
                  <a:t>), а это значит, среди </a:t>
                </a:r>
                <a:r>
                  <a:rPr lang="en-US" sz="1700" b="1" i="1" dirty="0">
                    <a:latin typeface="Arial" pitchFamily="34" charset="0"/>
                    <a:cs typeface="Arial" pitchFamily="34" charset="0"/>
                  </a:rPr>
                  <a:t>a</a:t>
                </a:r>
                <a:r>
                  <a:rPr lang="ru-RU" sz="1700" b="1" i="1" dirty="0">
                    <a:latin typeface="Arial" pitchFamily="34" charset="0"/>
                    <a:cs typeface="Arial" pitchFamily="34" charset="0"/>
                  </a:rPr>
                  <a:t>, </a:t>
                </a:r>
                <a:r>
                  <a:rPr lang="en-US" sz="1700" b="1" i="1" dirty="0">
                    <a:latin typeface="Arial" pitchFamily="34" charset="0"/>
                    <a:cs typeface="Arial" pitchFamily="34" charset="0"/>
                  </a:rPr>
                  <a:t>b</a:t>
                </a:r>
                <a:r>
                  <a:rPr lang="ru-RU" sz="1700" b="1" i="1" dirty="0">
                    <a:latin typeface="Arial" pitchFamily="34" charset="0"/>
                    <a:cs typeface="Arial" pitchFamily="34" charset="0"/>
                  </a:rPr>
                  <a:t>, </a:t>
                </a:r>
                <a:r>
                  <a:rPr lang="en-US" sz="1700" b="1" i="1" dirty="0">
                    <a:latin typeface="Arial" pitchFamily="34" charset="0"/>
                    <a:cs typeface="Arial" pitchFamily="34" charset="0"/>
                  </a:rPr>
                  <a:t>c</a:t>
                </a:r>
                <a:r>
                  <a:rPr lang="en-US" sz="1700" dirty="0">
                    <a:latin typeface="Arial" pitchFamily="34" charset="0"/>
                    <a:cs typeface="Arial" pitchFamily="34" charset="0"/>
                  </a:rPr>
                  <a:t> </a:t>
                </a:r>
                <a:r>
                  <a:rPr lang="ru-RU" sz="1700" dirty="0">
                    <a:latin typeface="Arial" pitchFamily="34" charset="0"/>
                    <a:cs typeface="Arial" pitchFamily="34" charset="0"/>
                  </a:rPr>
                  <a:t>либо все чётные, либо два нечётных (</a:t>
                </a:r>
                <a:r>
                  <a:rPr lang="en-US" sz="1700" b="1" i="1" dirty="0">
                    <a:latin typeface="Arial" pitchFamily="34" charset="0"/>
                    <a:cs typeface="Arial" pitchFamily="34" charset="0"/>
                  </a:rPr>
                  <a:t>a </a:t>
                </a:r>
                <a:r>
                  <a:rPr lang="ru-RU" sz="1700" dirty="0">
                    <a:latin typeface="Arial" pitchFamily="34" charset="0"/>
                    <a:cs typeface="Arial" pitchFamily="34" charset="0"/>
                  </a:rPr>
                  <a:t>и</a:t>
                </a:r>
                <a:r>
                  <a:rPr lang="ru-RU" sz="1700" b="1" i="1" dirty="0">
                    <a:latin typeface="Arial" pitchFamily="34" charset="0"/>
                    <a:cs typeface="Arial" pitchFamily="34" charset="0"/>
                  </a:rPr>
                  <a:t> </a:t>
                </a:r>
                <a:r>
                  <a:rPr lang="en-US" sz="1700" b="1" i="1" dirty="0">
                    <a:latin typeface="Arial" pitchFamily="34" charset="0"/>
                    <a:cs typeface="Arial" pitchFamily="34" charset="0"/>
                  </a:rPr>
                  <a:t>c</a:t>
                </a:r>
                <a:r>
                  <a:rPr lang="en-US" sz="1700" dirty="0">
                    <a:latin typeface="Arial" pitchFamily="34" charset="0"/>
                    <a:cs typeface="Arial" pitchFamily="34" charset="0"/>
                  </a:rPr>
                  <a:t> </a:t>
                </a:r>
                <a:r>
                  <a:rPr lang="ru-RU" sz="1700" dirty="0">
                    <a:latin typeface="Arial" pitchFamily="34" charset="0"/>
                    <a:cs typeface="Arial" pitchFamily="34" charset="0"/>
                  </a:rPr>
                  <a:t>нечётные). А значит, </a:t>
                </a:r>
                <a:r>
                  <a:rPr lang="en-US" sz="1700" b="1" i="1" dirty="0">
                    <a:latin typeface="Arial" pitchFamily="34" charset="0"/>
                    <a:cs typeface="Arial" pitchFamily="34" charset="0"/>
                  </a:rPr>
                  <a:t>b</a:t>
                </a:r>
                <a:r>
                  <a:rPr lang="en-US" sz="1700" dirty="0">
                    <a:latin typeface="Arial" pitchFamily="34" charset="0"/>
                    <a:cs typeface="Arial" pitchFamily="34" charset="0"/>
                  </a:rPr>
                  <a:t> </a:t>
                </a:r>
                <a:r>
                  <a:rPr lang="ru-RU" sz="1700" dirty="0">
                    <a:latin typeface="Arial" pitchFamily="34" charset="0"/>
                    <a:cs typeface="Arial" pitchFamily="34" charset="0"/>
                  </a:rPr>
                  <a:t>– чётное. Искомые числа должны выглядеть следующим образом: </a:t>
                </a:r>
                <a:r>
                  <a:rPr lang="en-US" sz="1700" b="1" i="1" dirty="0">
                    <a:latin typeface="Arial" pitchFamily="34" charset="0"/>
                    <a:cs typeface="Arial" pitchFamily="34" charset="0"/>
                  </a:rPr>
                  <a:t>a</a:t>
                </a:r>
                <a:r>
                  <a:rPr lang="ru-RU" sz="1700" b="1" dirty="0">
                    <a:latin typeface="Arial" pitchFamily="34" charset="0"/>
                    <a:cs typeface="Arial" pitchFamily="34" charset="0"/>
                  </a:rPr>
                  <a:t>2</a:t>
                </a:r>
                <a:r>
                  <a:rPr lang="en-US" sz="1700" b="1" i="1" dirty="0">
                    <a:latin typeface="Arial" pitchFamily="34" charset="0"/>
                    <a:cs typeface="Arial" pitchFamily="34" charset="0"/>
                  </a:rPr>
                  <a:t>c</a:t>
                </a:r>
                <a:r>
                  <a:rPr lang="ru-RU" sz="1700" b="1" i="1" dirty="0">
                    <a:latin typeface="Arial" pitchFamily="34" charset="0"/>
                    <a:cs typeface="Arial" pitchFamily="34" charset="0"/>
                  </a:rPr>
                  <a:t>, </a:t>
                </a:r>
                <a:r>
                  <a:rPr lang="en-US" sz="1700" b="1" i="1" dirty="0">
                    <a:latin typeface="Arial" pitchFamily="34" charset="0"/>
                    <a:cs typeface="Arial" pitchFamily="34" charset="0"/>
                  </a:rPr>
                  <a:t>a</a:t>
                </a:r>
                <a:r>
                  <a:rPr lang="ru-RU" sz="1700" b="1" dirty="0">
                    <a:latin typeface="Arial" pitchFamily="34" charset="0"/>
                    <a:cs typeface="Arial" pitchFamily="34" charset="0"/>
                  </a:rPr>
                  <a:t>4</a:t>
                </a:r>
                <a:r>
                  <a:rPr lang="en-US" sz="1700" b="1" i="1" dirty="0">
                    <a:latin typeface="Arial" pitchFamily="34" charset="0"/>
                    <a:cs typeface="Arial" pitchFamily="34" charset="0"/>
                  </a:rPr>
                  <a:t>c</a:t>
                </a:r>
                <a:r>
                  <a:rPr lang="ru-RU" sz="1700" b="1" i="1" dirty="0">
                    <a:latin typeface="Arial" pitchFamily="34" charset="0"/>
                    <a:cs typeface="Arial" pitchFamily="34" charset="0"/>
                  </a:rPr>
                  <a:t>, </a:t>
                </a:r>
                <a:r>
                  <a:rPr lang="en-US" sz="1700" b="1" i="1" dirty="0">
                    <a:latin typeface="Arial" pitchFamily="34" charset="0"/>
                    <a:cs typeface="Arial" pitchFamily="34" charset="0"/>
                  </a:rPr>
                  <a:t>a</a:t>
                </a:r>
                <a:r>
                  <a:rPr lang="ru-RU" sz="1700" b="1" dirty="0">
                    <a:latin typeface="Arial" pitchFamily="34" charset="0"/>
                    <a:cs typeface="Arial" pitchFamily="34" charset="0"/>
                  </a:rPr>
                  <a:t>6</a:t>
                </a:r>
                <a:r>
                  <a:rPr lang="en-US" sz="1700" b="1" i="1" dirty="0">
                    <a:latin typeface="Arial" pitchFamily="34" charset="0"/>
                    <a:cs typeface="Arial" pitchFamily="34" charset="0"/>
                  </a:rPr>
                  <a:t>c</a:t>
                </a:r>
                <a:r>
                  <a:rPr lang="ru-RU" sz="1700" b="1" i="1" dirty="0">
                    <a:latin typeface="Arial" pitchFamily="34" charset="0"/>
                    <a:cs typeface="Arial" pitchFamily="34" charset="0"/>
                  </a:rPr>
                  <a:t>, </a:t>
                </a:r>
                <a:r>
                  <a:rPr lang="en-US" sz="1700" b="1" i="1" dirty="0">
                    <a:latin typeface="Arial" pitchFamily="34" charset="0"/>
                    <a:cs typeface="Arial" pitchFamily="34" charset="0"/>
                  </a:rPr>
                  <a:t>a</a:t>
                </a:r>
                <a:r>
                  <a:rPr lang="ru-RU" sz="1700" b="1" dirty="0">
                    <a:latin typeface="Arial" pitchFamily="34" charset="0"/>
                    <a:cs typeface="Arial" pitchFamily="34" charset="0"/>
                  </a:rPr>
                  <a:t>8</a:t>
                </a:r>
                <a:r>
                  <a:rPr lang="en-US" sz="1700" b="1" i="1" dirty="0">
                    <a:latin typeface="Arial" pitchFamily="34" charset="0"/>
                    <a:cs typeface="Arial" pitchFamily="34" charset="0"/>
                  </a:rPr>
                  <a:t>c</a:t>
                </a:r>
                <a:r>
                  <a:rPr lang="ru-RU" sz="1700" b="1" i="1" dirty="0">
                    <a:latin typeface="Arial" pitchFamily="34" charset="0"/>
                    <a:cs typeface="Arial" pitchFamily="34" charset="0"/>
                  </a:rPr>
                  <a:t>.</a:t>
                </a:r>
                <a:endParaRPr lang="ru-RU" sz="1700" dirty="0">
                  <a:latin typeface="Arial" pitchFamily="34" charset="0"/>
                  <a:cs typeface="Arial" pitchFamily="34" charset="0"/>
                </a:endParaRPr>
              </a:p>
              <a:p>
                <a:pPr marL="0" indent="0">
                  <a:spcBef>
                    <a:spcPts val="600"/>
                  </a:spcBef>
                  <a:buNone/>
                </a:pPr>
                <a:r>
                  <a:rPr lang="ru-RU" sz="1700" dirty="0">
                    <a:latin typeface="Arial" pitchFamily="34" charset="0"/>
                    <a:cs typeface="Arial" pitchFamily="34" charset="0"/>
                  </a:rPr>
                  <a:t>Для первого случая имеем следующие числа: 143, 314, 165, 516, 264, 462 и т. д.</a:t>
                </a:r>
              </a:p>
              <a:p>
                <a:pPr marL="0" indent="0">
                  <a:spcBef>
                    <a:spcPts val="600"/>
                  </a:spcBef>
                  <a:buNone/>
                </a:pPr>
                <a:r>
                  <a:rPr lang="ru-RU" sz="1700" dirty="0">
                    <a:latin typeface="Arial" pitchFamily="34" charset="0"/>
                    <a:cs typeface="Arial" pitchFamily="34" charset="0"/>
                  </a:rPr>
                  <a:t>Для второго случая имеем следующие числа: 209, 902, 308, 803, 429, 924, 407, 704 и т. д.</a:t>
                </a:r>
              </a:p>
              <a:p>
                <a:pPr marL="0" indent="0">
                  <a:spcBef>
                    <a:spcPts val="600"/>
                  </a:spcBef>
                  <a:buNone/>
                </a:pPr>
                <a:r>
                  <a:rPr lang="ru-RU" sz="1700" dirty="0">
                    <a:latin typeface="Arial" pitchFamily="34" charset="0"/>
                    <a:cs typeface="Arial" pitchFamily="34" charset="0"/>
                  </a:rPr>
                  <a:t>Осталось выбрать из них те, сумма квадратов которых не кратна 16, но кратна 4. Таким числами являются 264, 286, 462, 682.</a:t>
                </a:r>
              </a:p>
              <a:p>
                <a:pPr marL="0" indent="0">
                  <a:spcBef>
                    <a:spcPts val="600"/>
                  </a:spcBef>
                  <a:buNone/>
                </a:pPr>
                <a:r>
                  <a:rPr lang="ru-RU" sz="1700" dirty="0">
                    <a:latin typeface="Arial" pitchFamily="34" charset="0"/>
                    <a:cs typeface="Arial" pitchFamily="34" charset="0"/>
                  </a:rPr>
                  <a:t>Ответ: 264, или 286, или 462, или 682.</a:t>
                </a: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463306" y="2162481"/>
                <a:ext cx="8388948" cy="3138727"/>
              </a:xfrm>
              <a:blipFill rotWithShape="1">
                <a:blip r:embed="rId3"/>
                <a:stretch>
                  <a:fillRect l="-290" t="-193" r="-1014" b="-771"/>
                </a:stretch>
              </a:blipFill>
            </p:spPr>
            <p:txBody>
              <a:bodyPr/>
              <a:lstStyle/>
              <a:p>
                <a:r>
                  <a:rPr lang="ru-RU">
                    <a:noFill/>
                  </a:rPr>
                  <a:t> </a:t>
                </a:r>
              </a:p>
            </p:txBody>
          </p:sp>
        </mc:Fallback>
      </mc:AlternateContent>
      <p:grpSp>
        <p:nvGrpSpPr>
          <p:cNvPr id="6" name="Group 87"/>
          <p:cNvGrpSpPr>
            <a:grpSpLocks/>
          </p:cNvGrpSpPr>
          <p:nvPr/>
        </p:nvGrpSpPr>
        <p:grpSpPr bwMode="auto">
          <a:xfrm>
            <a:off x="483027" y="5331556"/>
            <a:ext cx="3671886" cy="641351"/>
            <a:chOff x="3024" y="1426"/>
            <a:chExt cx="2313" cy="404"/>
          </a:xfrm>
        </p:grpSpPr>
        <p:grpSp>
          <p:nvGrpSpPr>
            <p:cNvPr id="7" name="Group 88"/>
            <p:cNvGrpSpPr>
              <a:grpSpLocks/>
            </p:cNvGrpSpPr>
            <p:nvPr/>
          </p:nvGrpSpPr>
          <p:grpSpPr bwMode="auto">
            <a:xfrm>
              <a:off x="4387" y="1499"/>
              <a:ext cx="578" cy="234"/>
              <a:chOff x="1849" y="2478"/>
              <a:chExt cx="657" cy="374"/>
            </a:xfrm>
          </p:grpSpPr>
          <p:sp>
            <p:nvSpPr>
              <p:cNvPr id="21"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2"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3"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4"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5"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8"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9"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0"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1"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2"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6</a:t>
              </a:r>
              <a:endParaRPr lang="ru-RU" sz="3600" b="1" dirty="0"/>
            </a:p>
          </p:txBody>
        </p:sp>
        <p:sp>
          <p:nvSpPr>
            <p:cNvPr id="13"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sz="3600" b="1" dirty="0">
                <a:cs typeface="Arial" charset="0"/>
              </a:endParaRPr>
            </a:p>
          </p:txBody>
        </p:sp>
        <p:sp>
          <p:nvSpPr>
            <p:cNvPr id="14"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sz="3600" b="1" dirty="0"/>
            </a:p>
          </p:txBody>
        </p:sp>
        <p:sp>
          <p:nvSpPr>
            <p:cNvPr id="15"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a:t>4</a:t>
              </a:r>
            </a:p>
          </p:txBody>
        </p:sp>
        <p:sp>
          <p:nvSpPr>
            <p:cNvPr id="16"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2</a:t>
              </a:r>
              <a:endParaRPr lang="ru-RU" altLang="ru-RU" sz="3600" b="1" dirty="0">
                <a:cs typeface="Arial" charset="0"/>
              </a:endParaRPr>
            </a:p>
          </p:txBody>
        </p:sp>
      </p:grpSp>
      <p:sp>
        <p:nvSpPr>
          <p:cNvPr id="27" name="TextBox 26"/>
          <p:cNvSpPr txBox="1"/>
          <p:nvPr/>
        </p:nvSpPr>
        <p:spPr>
          <a:xfrm>
            <a:off x="483027" y="1692186"/>
            <a:ext cx="1599166"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Решение:</a:t>
            </a:r>
            <a:endParaRPr lang="ru-RU" sz="2000" i="1" dirty="0">
              <a:latin typeface="Arial" pitchFamily="34" charset="0"/>
              <a:cs typeface="Arial" pitchFamily="34" charset="0"/>
            </a:endParaRPr>
          </a:p>
        </p:txBody>
      </p:sp>
      <p:pic>
        <p:nvPicPr>
          <p:cNvPr id="28" name="Picture 5" descr="C:\Documents and Settings\Admin\Мои документы\РИСУНКИ\2_Школа\1_Учитель\Копия grandfather-bald-head-bald-patch-bald-man-grandp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76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750" fill="hold"/>
                                        <p:tgtEl>
                                          <p:spTgt spid="27"/>
                                        </p:tgtEl>
                                        <p:attrNameLst>
                                          <p:attrName>ppt_w</p:attrName>
                                        </p:attrNameLst>
                                      </p:cBhvr>
                                      <p:tavLst>
                                        <p:tav tm="0">
                                          <p:val>
                                            <p:fltVal val="0"/>
                                          </p:val>
                                        </p:tav>
                                        <p:tav tm="100000">
                                          <p:val>
                                            <p:strVal val="#ppt_w"/>
                                          </p:val>
                                        </p:tav>
                                      </p:tavLst>
                                    </p:anim>
                                    <p:anim calcmode="lin" valueType="num">
                                      <p:cBhvr>
                                        <p:cTn id="8" dur="750" fill="hold"/>
                                        <p:tgtEl>
                                          <p:spTgt spid="27"/>
                                        </p:tgtEl>
                                        <p:attrNameLst>
                                          <p:attrName>ppt_h</p:attrName>
                                        </p:attrNameLst>
                                      </p:cBhvr>
                                      <p:tavLst>
                                        <p:tav tm="0">
                                          <p:val>
                                            <p:fltVal val="0"/>
                                          </p:val>
                                        </p:tav>
                                        <p:tav tm="100000">
                                          <p:val>
                                            <p:strVal val="#ppt_h"/>
                                          </p:val>
                                        </p:tav>
                                      </p:tavLst>
                                    </p:anim>
                                    <p:animEffect transition="in" filter="fade">
                                      <p:cBhvr>
                                        <p:cTn id="9" dur="750"/>
                                        <p:tgtEl>
                                          <p:spTgt spid="2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250" fill="hold"/>
                                        <p:tgtEl>
                                          <p:spTgt spid="3">
                                            <p:bg/>
                                          </p:spTgt>
                                        </p:tgtEl>
                                        <p:attrNameLst>
                                          <p:attrName>ppt_w</p:attrName>
                                        </p:attrNameLst>
                                      </p:cBhvr>
                                      <p:tavLst>
                                        <p:tav tm="0">
                                          <p:val>
                                            <p:fltVal val="0"/>
                                          </p:val>
                                        </p:tav>
                                        <p:tav tm="100000">
                                          <p:val>
                                            <p:strVal val="#ppt_w"/>
                                          </p:val>
                                        </p:tav>
                                      </p:tavLst>
                                    </p:anim>
                                    <p:anim calcmode="lin" valueType="num">
                                      <p:cBhvr>
                                        <p:cTn id="15" dur="1250" fill="hold"/>
                                        <p:tgtEl>
                                          <p:spTgt spid="3">
                                            <p:bg/>
                                          </p:spTgt>
                                        </p:tgtEl>
                                        <p:attrNameLst>
                                          <p:attrName>ppt_h</p:attrName>
                                        </p:attrNameLst>
                                      </p:cBhvr>
                                      <p:tavLst>
                                        <p:tav tm="0">
                                          <p:val>
                                            <p:fltVal val="0"/>
                                          </p:val>
                                        </p:tav>
                                        <p:tav tm="100000">
                                          <p:val>
                                            <p:strVal val="#ppt_h"/>
                                          </p:val>
                                        </p:tav>
                                      </p:tavLst>
                                    </p:anim>
                                    <p:animEffect transition="in" filter="fade">
                                      <p:cBhvr>
                                        <p:cTn id="16" dur="125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749"/>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749"/>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749"/>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749"/>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749"/>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749"/>
                                          </p:stCondLst>
                                        </p:cTn>
                                        <p:tgtEl>
                                          <p:spTgt spid="3">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750" fill="hold"/>
                                        <p:tgtEl>
                                          <p:spTgt spid="6"/>
                                        </p:tgtEl>
                                        <p:attrNameLst>
                                          <p:attrName>ppt_w</p:attrName>
                                        </p:attrNameLst>
                                      </p:cBhvr>
                                      <p:tavLst>
                                        <p:tav tm="0">
                                          <p:val>
                                            <p:fltVal val="0"/>
                                          </p:val>
                                        </p:tav>
                                        <p:tav tm="100000">
                                          <p:val>
                                            <p:strVal val="#ppt_w"/>
                                          </p:val>
                                        </p:tav>
                                      </p:tavLst>
                                    </p:anim>
                                    <p:anim calcmode="lin" valueType="num">
                                      <p:cBhvr>
                                        <p:cTn id="46" dur="750" fill="hold"/>
                                        <p:tgtEl>
                                          <p:spTgt spid="6"/>
                                        </p:tgtEl>
                                        <p:attrNameLst>
                                          <p:attrName>ppt_h</p:attrName>
                                        </p:attrNameLst>
                                      </p:cBhvr>
                                      <p:tavLst>
                                        <p:tav tm="0">
                                          <p:val>
                                            <p:fltVal val="0"/>
                                          </p:val>
                                        </p:tav>
                                        <p:tav tm="100000">
                                          <p:val>
                                            <p:strVal val="#ppt_h"/>
                                          </p:val>
                                        </p:tav>
                                      </p:tavLst>
                                    </p:anim>
                                    <p:animEffect transition="in" filter="fade">
                                      <p:cBhvr>
                                        <p:cTn id="4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82154"/>
          </a:xfrm>
        </p:spPr>
        <p:txBody>
          <a:bodyPr>
            <a:normAutofit/>
          </a:bodyPr>
          <a:lstStyle/>
          <a:p>
            <a:r>
              <a:rPr lang="ru-RU" sz="4000" b="1" dirty="0">
                <a:solidFill>
                  <a:schemeClr val="bg1"/>
                </a:solidFill>
                <a:latin typeface="Arial" pitchFamily="34" charset="0"/>
                <a:cs typeface="Arial" pitchFamily="34" charset="0"/>
              </a:rPr>
              <a:t>Теоретические сведения</a:t>
            </a:r>
          </a:p>
        </p:txBody>
      </p:sp>
      <p:pic>
        <p:nvPicPr>
          <p:cNvPr id="1028" name="Picture 4" descr="C:\Documents and Settings\Admin\Мои документы\Загрузки\5254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58515" cy="6858673"/>
          </a:xfrm>
          <a:prstGeom prst="rect">
            <a:avLst/>
          </a:prstGeom>
          <a:noFill/>
          <a:extLst>
            <a:ext uri="{909E8E84-426E-40DD-AFC4-6F175D3DCCD1}">
              <a14:hiddenFill xmlns:a14="http://schemas.microsoft.com/office/drawing/2010/main">
                <a:solidFill>
                  <a:srgbClr val="FFFFFF"/>
                </a:solidFill>
              </a14:hiddenFill>
            </a:ext>
          </a:extLst>
        </p:spPr>
      </p:pic>
      <p:sp>
        <p:nvSpPr>
          <p:cNvPr id="10" name="Заголовок 1"/>
          <p:cNvSpPr txBox="1">
            <a:spLocks/>
          </p:cNvSpPr>
          <p:nvPr/>
        </p:nvSpPr>
        <p:spPr>
          <a:xfrm>
            <a:off x="323528" y="4149080"/>
            <a:ext cx="8229600" cy="15266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ru-RU" sz="5500" b="1" dirty="0" smtClean="0">
                <a:solidFill>
                  <a:schemeClr val="accent2">
                    <a:lumMod val="50000"/>
                  </a:schemeClr>
                </a:solidFill>
                <a:latin typeface="Arial" pitchFamily="34" charset="0"/>
                <a:cs typeface="Arial" pitchFamily="34" charset="0"/>
              </a:rPr>
              <a:t>Теоретические  сведения</a:t>
            </a:r>
            <a:endParaRPr lang="ru-RU" sz="5500" b="1" dirty="0">
              <a:solidFill>
                <a:schemeClr val="accent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442058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1"/>
          <p:cNvSpPr>
            <a:spLocks noGrp="1"/>
          </p:cNvSpPr>
          <p:nvPr>
            <p:ph type="title"/>
          </p:nvPr>
        </p:nvSpPr>
        <p:spPr>
          <a:xfrm>
            <a:off x="468513" y="505700"/>
            <a:ext cx="8229600" cy="1961729"/>
          </a:xfrm>
        </p:spPr>
        <p:style>
          <a:lnRef idx="2">
            <a:schemeClr val="accent1"/>
          </a:lnRef>
          <a:fillRef idx="1">
            <a:schemeClr val="lt1"/>
          </a:fillRef>
          <a:effectRef idx="0">
            <a:schemeClr val="accent1"/>
          </a:effectRef>
          <a:fontRef idx="minor">
            <a:schemeClr val="dk1"/>
          </a:fontRef>
        </p:style>
        <p:txBody>
          <a:bodyPr>
            <a:normAutofit/>
          </a:bodyPr>
          <a:lstStyle/>
          <a:p>
            <a:pPr algn="l"/>
            <a:r>
              <a:rPr lang="ru-RU" sz="1800" b="1" dirty="0">
                <a:solidFill>
                  <a:srgbClr val="FF0000"/>
                </a:solidFill>
                <a:latin typeface="Arial" pitchFamily="34" charset="0"/>
                <a:cs typeface="Arial" pitchFamily="34" charset="0"/>
              </a:rPr>
              <a:t>Задача </a:t>
            </a:r>
            <a:r>
              <a:rPr lang="ru-RU" sz="1900" b="1" dirty="0" smtClean="0">
                <a:solidFill>
                  <a:srgbClr val="FF0000"/>
                </a:solidFill>
                <a:latin typeface="Arial" pitchFamily="34" charset="0"/>
                <a:cs typeface="Arial" pitchFamily="34" charset="0"/>
              </a:rPr>
              <a:t>№13. </a:t>
            </a:r>
            <a:r>
              <a:rPr lang="ru-RU" sz="1900" dirty="0">
                <a:latin typeface="Arial" pitchFamily="34" charset="0"/>
                <a:cs typeface="Arial" pitchFamily="34" charset="0"/>
              </a:rPr>
              <a:t>Найдите трёхзначное число A, обладающее всеми следующими свойствами:</a:t>
            </a:r>
            <a:br>
              <a:rPr lang="ru-RU" sz="1900" dirty="0">
                <a:latin typeface="Arial" pitchFamily="34" charset="0"/>
                <a:cs typeface="Arial" pitchFamily="34" charset="0"/>
              </a:rPr>
            </a:br>
            <a:r>
              <a:rPr lang="ru-RU" sz="1900" dirty="0" smtClean="0">
                <a:latin typeface="Arial" pitchFamily="34" charset="0"/>
                <a:cs typeface="Arial" pitchFamily="34" charset="0"/>
              </a:rPr>
              <a:t>- сумма </a:t>
            </a:r>
            <a:r>
              <a:rPr lang="ru-RU" sz="1900" dirty="0">
                <a:latin typeface="Arial" pitchFamily="34" charset="0"/>
                <a:cs typeface="Arial" pitchFamily="34" charset="0"/>
              </a:rPr>
              <a:t>цифр числа </a:t>
            </a:r>
            <a:r>
              <a:rPr lang="ru-RU" sz="1900" i="1" dirty="0">
                <a:latin typeface="Arial" pitchFamily="34" charset="0"/>
                <a:cs typeface="Arial" pitchFamily="34" charset="0"/>
              </a:rPr>
              <a:t>A</a:t>
            </a:r>
            <a:r>
              <a:rPr lang="ru-RU" sz="1900" dirty="0">
                <a:latin typeface="Arial" pitchFamily="34" charset="0"/>
                <a:cs typeface="Arial" pitchFamily="34" charset="0"/>
              </a:rPr>
              <a:t> </a:t>
            </a:r>
            <a:r>
              <a:rPr lang="ru-RU" sz="1900" dirty="0" smtClean="0">
                <a:latin typeface="Arial" pitchFamily="34" charset="0"/>
                <a:cs typeface="Arial" pitchFamily="34" charset="0"/>
              </a:rPr>
              <a:t>делится </a:t>
            </a:r>
            <a:r>
              <a:rPr lang="ru-RU" sz="1900" dirty="0">
                <a:latin typeface="Arial" pitchFamily="34" charset="0"/>
                <a:cs typeface="Arial" pitchFamily="34" charset="0"/>
              </a:rPr>
              <a:t>на 8;</a:t>
            </a:r>
            <a:br>
              <a:rPr lang="ru-RU" sz="1900" dirty="0">
                <a:latin typeface="Arial" pitchFamily="34" charset="0"/>
                <a:cs typeface="Arial" pitchFamily="34" charset="0"/>
              </a:rPr>
            </a:br>
            <a:r>
              <a:rPr lang="ru-RU" sz="1900" dirty="0" smtClean="0">
                <a:latin typeface="Arial" pitchFamily="34" charset="0"/>
                <a:cs typeface="Arial" pitchFamily="34" charset="0"/>
              </a:rPr>
              <a:t>- сумма </a:t>
            </a:r>
            <a:r>
              <a:rPr lang="ru-RU" sz="1900" dirty="0">
                <a:latin typeface="Arial" pitchFamily="34" charset="0"/>
                <a:cs typeface="Arial" pitchFamily="34" charset="0"/>
              </a:rPr>
              <a:t>цифр числа </a:t>
            </a:r>
            <a:r>
              <a:rPr lang="ru-RU" sz="1900" dirty="0" smtClean="0">
                <a:latin typeface="Arial" pitchFamily="34" charset="0"/>
                <a:cs typeface="Arial" pitchFamily="34" charset="0"/>
              </a:rPr>
              <a:t> </a:t>
            </a:r>
            <a:r>
              <a:rPr lang="ru-RU" sz="1900" i="1" dirty="0" smtClean="0">
                <a:latin typeface="Arial" pitchFamily="34" charset="0"/>
                <a:cs typeface="Arial" pitchFamily="34" charset="0"/>
              </a:rPr>
              <a:t>A </a:t>
            </a:r>
            <a:r>
              <a:rPr lang="ru-RU" sz="1900" dirty="0">
                <a:latin typeface="Arial" pitchFamily="34" charset="0"/>
                <a:cs typeface="Arial" pitchFamily="34" charset="0"/>
              </a:rPr>
              <a:t>+ 1 делится на 8;</a:t>
            </a:r>
            <a:br>
              <a:rPr lang="ru-RU" sz="1900" dirty="0">
                <a:latin typeface="Arial" pitchFamily="34" charset="0"/>
                <a:cs typeface="Arial" pitchFamily="34" charset="0"/>
              </a:rPr>
            </a:br>
            <a:r>
              <a:rPr lang="ru-RU" sz="1900" dirty="0" smtClean="0">
                <a:latin typeface="Arial" pitchFamily="34" charset="0"/>
                <a:cs typeface="Arial" pitchFamily="34" charset="0"/>
              </a:rPr>
              <a:t>- в </a:t>
            </a:r>
            <a:r>
              <a:rPr lang="ru-RU" sz="1900" dirty="0">
                <a:latin typeface="Arial" pitchFamily="34" charset="0"/>
                <a:cs typeface="Arial" pitchFamily="34" charset="0"/>
              </a:rPr>
              <a:t>числе </a:t>
            </a:r>
            <a:r>
              <a:rPr lang="ru-RU" sz="1900" i="1" dirty="0">
                <a:latin typeface="Arial" pitchFamily="34" charset="0"/>
                <a:cs typeface="Arial" pitchFamily="34" charset="0"/>
              </a:rPr>
              <a:t>A</a:t>
            </a:r>
            <a:r>
              <a:rPr lang="ru-RU" sz="1900" dirty="0">
                <a:latin typeface="Arial" pitchFamily="34" charset="0"/>
                <a:cs typeface="Arial" pitchFamily="34" charset="0"/>
              </a:rPr>
              <a:t> сумма крайних цифр кратна средней цифре.</a:t>
            </a:r>
            <a:br>
              <a:rPr lang="ru-RU" sz="1900" dirty="0">
                <a:latin typeface="Arial" pitchFamily="34" charset="0"/>
                <a:cs typeface="Arial" pitchFamily="34" charset="0"/>
              </a:rPr>
            </a:br>
            <a:r>
              <a:rPr lang="ru-RU" sz="1900" dirty="0">
                <a:latin typeface="Arial" pitchFamily="34" charset="0"/>
                <a:cs typeface="Arial" pitchFamily="34" charset="0"/>
              </a:rPr>
              <a:t>В ответе укажите какое-нибудь одно такое число.</a:t>
            </a:r>
          </a:p>
        </p:txBody>
      </p:sp>
      <p:sp>
        <p:nvSpPr>
          <p:cNvPr id="8" name="TextBox 7"/>
          <p:cNvSpPr txBox="1"/>
          <p:nvPr/>
        </p:nvSpPr>
        <p:spPr>
          <a:xfrm>
            <a:off x="468512" y="2458603"/>
            <a:ext cx="1599166"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Решение:</a:t>
            </a:r>
            <a:endParaRPr lang="ru-RU" sz="2000" i="1"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1" name="Объект 2"/>
              <p:cNvSpPr>
                <a:spLocks noGrp="1"/>
              </p:cNvSpPr>
              <p:nvPr>
                <p:ph idx="1"/>
              </p:nvPr>
            </p:nvSpPr>
            <p:spPr>
              <a:xfrm>
                <a:off x="468512" y="2881746"/>
                <a:ext cx="8240058" cy="2694448"/>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ru-RU" sz="1900" dirty="0">
                    <a:solidFill>
                      <a:schemeClr val="tx1"/>
                    </a:solidFill>
                    <a:latin typeface="Arial" pitchFamily="34" charset="0"/>
                    <a:cs typeface="Arial" pitchFamily="34" charset="0"/>
                  </a:rPr>
                  <a:t>Пусть число имеет вид </a:t>
                </a:r>
                <a14:m>
                  <m:oMath xmlns:m="http://schemas.openxmlformats.org/officeDocument/2006/math">
                    <m:acc>
                      <m:accPr>
                        <m:chr m:val="̅"/>
                        <m:ctrlPr>
                          <a:rPr lang="ru-RU" sz="1900" b="1" i="1">
                            <a:solidFill>
                              <a:schemeClr val="tx1"/>
                            </a:solidFill>
                            <a:latin typeface="Cambria Math"/>
                          </a:rPr>
                        </m:ctrlPr>
                      </m:accPr>
                      <m:e>
                        <m:r>
                          <a:rPr lang="en-US" sz="1900" b="1" i="1">
                            <a:solidFill>
                              <a:schemeClr val="tx1"/>
                            </a:solidFill>
                            <a:latin typeface="Cambria Math"/>
                          </a:rPr>
                          <m:t>𝒂𝒃𝒄</m:t>
                        </m:r>
                      </m:e>
                    </m:acc>
                  </m:oMath>
                </a14:m>
                <a:r>
                  <a:rPr lang="ru-RU" sz="1900" dirty="0">
                    <a:solidFill>
                      <a:schemeClr val="tx1"/>
                    </a:solidFill>
                    <a:latin typeface="Arial" pitchFamily="34" charset="0"/>
                    <a:cs typeface="Arial" pitchFamily="34" charset="0"/>
                  </a:rPr>
                  <a:t>, если </a:t>
                </a:r>
                <a:r>
                  <a:rPr lang="en-US" sz="1900" b="1" i="1" dirty="0">
                    <a:solidFill>
                      <a:schemeClr val="tx1"/>
                    </a:solidFill>
                    <a:latin typeface="Arial" pitchFamily="34" charset="0"/>
                    <a:cs typeface="Arial" pitchFamily="34" charset="0"/>
                  </a:rPr>
                  <a:t>c</a:t>
                </a:r>
                <a:r>
                  <a:rPr lang="en-US" sz="1900" dirty="0">
                    <a:solidFill>
                      <a:schemeClr val="tx1"/>
                    </a:solidFill>
                    <a:latin typeface="Arial" pitchFamily="34" charset="0"/>
                    <a:cs typeface="Arial" pitchFamily="34" charset="0"/>
                  </a:rPr>
                  <a:t> </a:t>
                </a:r>
                <a:r>
                  <a:rPr lang="ru-RU" sz="1900" dirty="0">
                    <a:solidFill>
                      <a:schemeClr val="tx1"/>
                    </a:solidFill>
                    <a:latin typeface="Arial" pitchFamily="34" charset="0"/>
                    <a:cs typeface="Arial" pitchFamily="34" charset="0"/>
                  </a:rPr>
                  <a:t>&lt; 9, то сумма цифр в новом числе будет на 1 больше, чем в исходном, и обе они не могут делиться на 8. Значит </a:t>
                </a:r>
                <a14:m>
                  <m:oMath xmlns:m="http://schemas.openxmlformats.org/officeDocument/2006/math">
                    <m:r>
                      <a:rPr lang="ru-RU" sz="1900" b="1" i="1">
                        <a:solidFill>
                          <a:schemeClr val="tx1"/>
                        </a:solidFill>
                        <a:latin typeface="Cambria Math"/>
                      </a:rPr>
                      <m:t>𝒄</m:t>
                    </m:r>
                    <m:r>
                      <a:rPr lang="ru-RU" sz="1900" i="1">
                        <a:solidFill>
                          <a:schemeClr val="tx1"/>
                        </a:solidFill>
                        <a:latin typeface="Cambria Math"/>
                      </a:rPr>
                      <m:t>≥9</m:t>
                    </m:r>
                  </m:oMath>
                </a14:m>
                <a:r>
                  <a:rPr lang="ru-RU" sz="1900" dirty="0">
                    <a:solidFill>
                      <a:schemeClr val="tx1"/>
                    </a:solidFill>
                    <a:latin typeface="Arial" pitchFamily="34" charset="0"/>
                    <a:cs typeface="Arial" pitchFamily="34" charset="0"/>
                  </a:rPr>
                  <a:t>. Рассмотрим теперь 2 случая:</a:t>
                </a:r>
              </a:p>
              <a:p>
                <a:pPr marL="0" indent="0">
                  <a:buNone/>
                </a:pPr>
                <a:r>
                  <a:rPr lang="ru-RU" sz="1900" dirty="0">
                    <a:solidFill>
                      <a:schemeClr val="tx1"/>
                    </a:solidFill>
                    <a:latin typeface="Arial" pitchFamily="34" charset="0"/>
                    <a:cs typeface="Arial" pitchFamily="34" charset="0"/>
                  </a:rPr>
                  <a:t>1) </a:t>
                </a:r>
                <a14:m>
                  <m:oMath xmlns:m="http://schemas.openxmlformats.org/officeDocument/2006/math">
                    <m:acc>
                      <m:accPr>
                        <m:chr m:val="̅"/>
                        <m:ctrlPr>
                          <a:rPr lang="ru-RU" sz="1900" b="1" i="1">
                            <a:solidFill>
                              <a:schemeClr val="tx1"/>
                            </a:solidFill>
                            <a:latin typeface="Cambria Math"/>
                          </a:rPr>
                        </m:ctrlPr>
                      </m:accPr>
                      <m:e>
                        <m:r>
                          <a:rPr lang="en-US" sz="1900" b="1" i="1">
                            <a:solidFill>
                              <a:schemeClr val="tx1"/>
                            </a:solidFill>
                            <a:latin typeface="Cambria Math"/>
                          </a:rPr>
                          <m:t>𝒂𝒃</m:t>
                        </m:r>
                        <m:r>
                          <a:rPr lang="ru-RU" sz="1900" b="1" i="1">
                            <a:solidFill>
                              <a:schemeClr val="tx1"/>
                            </a:solidFill>
                            <a:latin typeface="Cambria Math"/>
                          </a:rPr>
                          <m:t>𝟗</m:t>
                        </m:r>
                      </m:e>
                    </m:acc>
                  </m:oMath>
                </a14:m>
                <a:r>
                  <a:rPr lang="ru-RU" sz="1900" b="1" dirty="0">
                    <a:solidFill>
                      <a:schemeClr val="tx1"/>
                    </a:solidFill>
                    <a:latin typeface="Arial" pitchFamily="34" charset="0"/>
                    <a:cs typeface="Arial" pitchFamily="34" charset="0"/>
                  </a:rPr>
                  <a:t>, </a:t>
                </a:r>
                <a14:m>
                  <m:oMath xmlns:m="http://schemas.openxmlformats.org/officeDocument/2006/math">
                    <m:r>
                      <a:rPr lang="en-US" sz="1900" b="1" i="1">
                        <a:solidFill>
                          <a:schemeClr val="tx1"/>
                        </a:solidFill>
                        <a:latin typeface="Cambria Math"/>
                      </a:rPr>
                      <m:t>𝒃</m:t>
                    </m:r>
                    <m:r>
                      <a:rPr lang="ru-RU" sz="1900" b="1" i="1">
                        <a:solidFill>
                          <a:schemeClr val="tx1"/>
                        </a:solidFill>
                        <a:latin typeface="Cambria Math"/>
                      </a:rPr>
                      <m:t>≠</m:t>
                    </m:r>
                    <m:r>
                      <a:rPr lang="ru-RU" sz="1900" b="1" i="1">
                        <a:solidFill>
                          <a:schemeClr val="tx1"/>
                        </a:solidFill>
                        <a:latin typeface="Cambria Math"/>
                      </a:rPr>
                      <m:t>𝟗</m:t>
                    </m:r>
                  </m:oMath>
                </a14:m>
                <a:r>
                  <a:rPr lang="ru-RU" sz="1900" dirty="0">
                    <a:solidFill>
                      <a:schemeClr val="tx1"/>
                    </a:solidFill>
                    <a:latin typeface="Arial" pitchFamily="34" charset="0"/>
                    <a:cs typeface="Arial" pitchFamily="34" charset="0"/>
                  </a:rPr>
                  <a:t>. Число перейдёт в </a:t>
                </a:r>
                <a14:m>
                  <m:oMath xmlns:m="http://schemas.openxmlformats.org/officeDocument/2006/math">
                    <m:acc>
                      <m:accPr>
                        <m:chr m:val="̅"/>
                        <m:ctrlPr>
                          <a:rPr lang="ru-RU" sz="1900" b="1" i="1">
                            <a:solidFill>
                              <a:schemeClr val="tx1"/>
                            </a:solidFill>
                            <a:latin typeface="Cambria Math"/>
                          </a:rPr>
                        </m:ctrlPr>
                      </m:accPr>
                      <m:e>
                        <m:r>
                          <a:rPr lang="ru-RU" sz="1900" b="1" i="1">
                            <a:solidFill>
                              <a:schemeClr val="tx1"/>
                            </a:solidFill>
                            <a:latin typeface="Cambria Math"/>
                          </a:rPr>
                          <m:t>𝒂</m:t>
                        </m:r>
                        <m:d>
                          <m:dPr>
                            <m:ctrlPr>
                              <a:rPr lang="ru-RU" sz="1900" b="1" i="1">
                                <a:solidFill>
                                  <a:schemeClr val="tx1"/>
                                </a:solidFill>
                                <a:latin typeface="Cambria Math"/>
                              </a:rPr>
                            </m:ctrlPr>
                          </m:dPr>
                          <m:e>
                            <m:r>
                              <a:rPr lang="ru-RU" sz="1900" b="1" i="1">
                                <a:solidFill>
                                  <a:schemeClr val="tx1"/>
                                </a:solidFill>
                                <a:latin typeface="Cambria Math"/>
                              </a:rPr>
                              <m:t>𝒃</m:t>
                            </m:r>
                            <m:r>
                              <a:rPr lang="ru-RU" sz="1900" b="1" i="1">
                                <a:solidFill>
                                  <a:schemeClr val="tx1"/>
                                </a:solidFill>
                                <a:latin typeface="Cambria Math"/>
                              </a:rPr>
                              <m:t>+</m:t>
                            </m:r>
                            <m:r>
                              <a:rPr lang="ru-RU" sz="1900" b="1" i="1">
                                <a:solidFill>
                                  <a:schemeClr val="tx1"/>
                                </a:solidFill>
                                <a:latin typeface="Cambria Math"/>
                              </a:rPr>
                              <m:t>𝟏</m:t>
                            </m:r>
                          </m:e>
                        </m:d>
                        <m:d>
                          <m:dPr>
                            <m:ctrlPr>
                              <a:rPr lang="ru-RU" sz="1900" b="1" i="1">
                                <a:solidFill>
                                  <a:schemeClr val="tx1"/>
                                </a:solidFill>
                                <a:latin typeface="Cambria Math"/>
                              </a:rPr>
                            </m:ctrlPr>
                          </m:dPr>
                          <m:e>
                            <m:r>
                              <a:rPr lang="ru-RU" sz="1900" b="1" i="1">
                                <a:solidFill>
                                  <a:schemeClr val="tx1"/>
                                </a:solidFill>
                                <a:latin typeface="Cambria Math"/>
                              </a:rPr>
                              <m:t>𝒄</m:t>
                            </m:r>
                            <m:r>
                              <a:rPr lang="ru-RU" sz="1900" b="1" i="1">
                                <a:solidFill>
                                  <a:schemeClr val="tx1"/>
                                </a:solidFill>
                                <a:latin typeface="Cambria Math"/>
                              </a:rPr>
                              <m:t>−</m:t>
                            </m:r>
                            <m:r>
                              <a:rPr lang="ru-RU" sz="1900" b="1" i="1">
                                <a:solidFill>
                                  <a:schemeClr val="tx1"/>
                                </a:solidFill>
                                <a:latin typeface="Cambria Math"/>
                              </a:rPr>
                              <m:t>𝟗</m:t>
                            </m:r>
                          </m:e>
                        </m:d>
                      </m:e>
                    </m:acc>
                  </m:oMath>
                </a14:m>
                <a:r>
                  <a:rPr lang="ru-RU" sz="1900" dirty="0">
                    <a:solidFill>
                      <a:schemeClr val="tx1"/>
                    </a:solidFill>
                    <a:latin typeface="Arial" pitchFamily="34" charset="0"/>
                    <a:cs typeface="Arial" pitchFamily="34" charset="0"/>
                  </a:rPr>
                  <a:t>, сумма изменится на 8.</a:t>
                </a:r>
              </a:p>
              <a:p>
                <a:pPr marL="0" indent="0">
                  <a:buNone/>
                </a:pPr>
                <a:r>
                  <a:rPr lang="ru-RU" sz="1900" dirty="0">
                    <a:solidFill>
                      <a:schemeClr val="tx1"/>
                    </a:solidFill>
                    <a:latin typeface="Arial" pitchFamily="34" charset="0"/>
                    <a:cs typeface="Arial" pitchFamily="34" charset="0"/>
                  </a:rPr>
                  <a:t>2) </a:t>
                </a:r>
                <a14:m>
                  <m:oMath xmlns:m="http://schemas.openxmlformats.org/officeDocument/2006/math">
                    <m:acc>
                      <m:accPr>
                        <m:chr m:val="̅"/>
                        <m:ctrlPr>
                          <a:rPr lang="ru-RU" sz="1900" b="1" i="1">
                            <a:solidFill>
                              <a:schemeClr val="tx1"/>
                            </a:solidFill>
                            <a:latin typeface="Cambria Math"/>
                          </a:rPr>
                        </m:ctrlPr>
                      </m:accPr>
                      <m:e>
                        <m:r>
                          <a:rPr lang="en-US" sz="1900" b="1" i="1">
                            <a:solidFill>
                              <a:schemeClr val="tx1"/>
                            </a:solidFill>
                            <a:latin typeface="Cambria Math"/>
                          </a:rPr>
                          <m:t>𝒂</m:t>
                        </m:r>
                        <m:r>
                          <a:rPr lang="ru-RU" sz="1900" b="1" i="1">
                            <a:solidFill>
                              <a:schemeClr val="tx1"/>
                            </a:solidFill>
                            <a:latin typeface="Cambria Math"/>
                          </a:rPr>
                          <m:t>𝟗𝟗</m:t>
                        </m:r>
                      </m:e>
                    </m:acc>
                  </m:oMath>
                </a14:m>
                <a:r>
                  <a:rPr lang="ru-RU" sz="1900" b="1" dirty="0">
                    <a:solidFill>
                      <a:schemeClr val="tx1"/>
                    </a:solidFill>
                    <a:latin typeface="Arial" pitchFamily="34" charset="0"/>
                    <a:cs typeface="Arial" pitchFamily="34" charset="0"/>
                  </a:rPr>
                  <a:t>, </a:t>
                </a:r>
                <a14:m>
                  <m:oMath xmlns:m="http://schemas.openxmlformats.org/officeDocument/2006/math">
                    <m:r>
                      <a:rPr lang="en-US" sz="1900" b="1" i="1">
                        <a:solidFill>
                          <a:schemeClr val="tx1"/>
                        </a:solidFill>
                        <a:latin typeface="Cambria Math"/>
                      </a:rPr>
                      <m:t>𝒂</m:t>
                    </m:r>
                    <m:r>
                      <a:rPr lang="ru-RU" sz="1900" b="1" i="1">
                        <a:solidFill>
                          <a:schemeClr val="tx1"/>
                        </a:solidFill>
                        <a:latin typeface="Cambria Math"/>
                      </a:rPr>
                      <m:t>≠</m:t>
                    </m:r>
                    <m:r>
                      <a:rPr lang="ru-RU" sz="1900" b="1" i="1">
                        <a:solidFill>
                          <a:schemeClr val="tx1"/>
                        </a:solidFill>
                        <a:latin typeface="Cambria Math"/>
                      </a:rPr>
                      <m:t>𝟗</m:t>
                    </m:r>
                  </m:oMath>
                </a14:m>
                <a:r>
                  <a:rPr lang="ru-RU" sz="1900" dirty="0">
                    <a:solidFill>
                      <a:schemeClr val="tx1"/>
                    </a:solidFill>
                    <a:latin typeface="Arial" pitchFamily="34" charset="0"/>
                    <a:cs typeface="Arial" pitchFamily="34" charset="0"/>
                  </a:rPr>
                  <a:t>. Число перейдёт в </a:t>
                </a:r>
                <a14:m>
                  <m:oMath xmlns:m="http://schemas.openxmlformats.org/officeDocument/2006/math">
                    <m:acc>
                      <m:accPr>
                        <m:chr m:val="̅"/>
                        <m:ctrlPr>
                          <a:rPr lang="ru-RU" sz="1900" b="1" i="1">
                            <a:solidFill>
                              <a:schemeClr val="tx1"/>
                            </a:solidFill>
                            <a:latin typeface="Cambria Math"/>
                          </a:rPr>
                        </m:ctrlPr>
                      </m:accPr>
                      <m:e>
                        <m:d>
                          <m:dPr>
                            <m:ctrlPr>
                              <a:rPr lang="ru-RU" sz="1900" b="1" i="1">
                                <a:solidFill>
                                  <a:schemeClr val="tx1"/>
                                </a:solidFill>
                                <a:latin typeface="Cambria Math"/>
                              </a:rPr>
                            </m:ctrlPr>
                          </m:dPr>
                          <m:e>
                            <m:r>
                              <a:rPr lang="ru-RU" sz="1900" b="1" i="1">
                                <a:solidFill>
                                  <a:schemeClr val="tx1"/>
                                </a:solidFill>
                                <a:latin typeface="Cambria Math"/>
                              </a:rPr>
                              <m:t>𝒂</m:t>
                            </m:r>
                            <m:r>
                              <a:rPr lang="ru-RU" sz="1900" b="1" i="1">
                                <a:solidFill>
                                  <a:schemeClr val="tx1"/>
                                </a:solidFill>
                                <a:latin typeface="Cambria Math"/>
                              </a:rPr>
                              <m:t>+</m:t>
                            </m:r>
                            <m:r>
                              <a:rPr lang="ru-RU" sz="1900" b="1" i="1">
                                <a:solidFill>
                                  <a:schemeClr val="tx1"/>
                                </a:solidFill>
                                <a:latin typeface="Cambria Math"/>
                              </a:rPr>
                              <m:t>𝟏</m:t>
                            </m:r>
                          </m:e>
                        </m:d>
                        <m:d>
                          <m:dPr>
                            <m:ctrlPr>
                              <a:rPr lang="ru-RU" sz="1900" b="1" i="1">
                                <a:solidFill>
                                  <a:schemeClr val="tx1"/>
                                </a:solidFill>
                                <a:latin typeface="Cambria Math"/>
                              </a:rPr>
                            </m:ctrlPr>
                          </m:dPr>
                          <m:e>
                            <m:r>
                              <a:rPr lang="ru-RU" sz="1900" b="1" i="1">
                                <a:solidFill>
                                  <a:schemeClr val="tx1"/>
                                </a:solidFill>
                                <a:latin typeface="Cambria Math"/>
                              </a:rPr>
                              <m:t>𝒃</m:t>
                            </m:r>
                            <m:r>
                              <a:rPr lang="ru-RU" sz="1900" b="1" i="1">
                                <a:solidFill>
                                  <a:schemeClr val="tx1"/>
                                </a:solidFill>
                                <a:latin typeface="Cambria Math"/>
                              </a:rPr>
                              <m:t>−</m:t>
                            </m:r>
                            <m:r>
                              <a:rPr lang="ru-RU" sz="1900" b="1" i="1">
                                <a:solidFill>
                                  <a:schemeClr val="tx1"/>
                                </a:solidFill>
                                <a:latin typeface="Cambria Math"/>
                              </a:rPr>
                              <m:t>𝟗</m:t>
                            </m:r>
                          </m:e>
                        </m:d>
                        <m:d>
                          <m:dPr>
                            <m:ctrlPr>
                              <a:rPr lang="ru-RU" sz="1900" b="1" i="1">
                                <a:solidFill>
                                  <a:schemeClr val="tx1"/>
                                </a:solidFill>
                                <a:latin typeface="Cambria Math"/>
                              </a:rPr>
                            </m:ctrlPr>
                          </m:dPr>
                          <m:e>
                            <m:r>
                              <a:rPr lang="ru-RU" sz="1900" b="1" i="1">
                                <a:solidFill>
                                  <a:schemeClr val="tx1"/>
                                </a:solidFill>
                                <a:latin typeface="Cambria Math"/>
                              </a:rPr>
                              <m:t>𝒄</m:t>
                            </m:r>
                            <m:r>
                              <a:rPr lang="ru-RU" sz="1900" b="1" i="1">
                                <a:solidFill>
                                  <a:schemeClr val="tx1"/>
                                </a:solidFill>
                                <a:latin typeface="Cambria Math"/>
                              </a:rPr>
                              <m:t>−</m:t>
                            </m:r>
                            <m:r>
                              <a:rPr lang="ru-RU" sz="1900" b="1" i="1">
                                <a:solidFill>
                                  <a:schemeClr val="tx1"/>
                                </a:solidFill>
                                <a:latin typeface="Cambria Math"/>
                              </a:rPr>
                              <m:t>𝟗</m:t>
                            </m:r>
                          </m:e>
                        </m:d>
                      </m:e>
                    </m:acc>
                  </m:oMath>
                </a14:m>
                <a:r>
                  <a:rPr lang="ru-RU" sz="1900" dirty="0">
                    <a:solidFill>
                      <a:schemeClr val="tx1"/>
                    </a:solidFill>
                    <a:latin typeface="Arial" pitchFamily="34" charset="0"/>
                    <a:cs typeface="Arial" pitchFamily="34" charset="0"/>
                  </a:rPr>
                  <a:t>, сумма изменится на 18.</a:t>
                </a:r>
              </a:p>
              <a:p>
                <a:pPr marL="0" indent="0">
                  <a:spcBef>
                    <a:spcPts val="0"/>
                  </a:spcBef>
                  <a:buNone/>
                </a:pPr>
                <a:r>
                  <a:rPr lang="ru-RU" sz="1900" dirty="0">
                    <a:solidFill>
                      <a:schemeClr val="tx1"/>
                    </a:solidFill>
                    <a:latin typeface="Arial" pitchFamily="34" charset="0"/>
                    <a:cs typeface="Arial" pitchFamily="34" charset="0"/>
                  </a:rPr>
                  <a:t>Итак, условиям задачи удовлетворяют числа вида </a:t>
                </a:r>
                <a14:m>
                  <m:oMath xmlns:m="http://schemas.openxmlformats.org/officeDocument/2006/math">
                    <m:acc>
                      <m:accPr>
                        <m:chr m:val="̅"/>
                        <m:ctrlPr>
                          <a:rPr lang="ru-RU" sz="1900" b="1" i="1">
                            <a:solidFill>
                              <a:schemeClr val="tx1"/>
                            </a:solidFill>
                            <a:latin typeface="Cambria Math"/>
                          </a:rPr>
                        </m:ctrlPr>
                      </m:accPr>
                      <m:e>
                        <m:r>
                          <a:rPr lang="en-US" sz="1900" b="1" i="1">
                            <a:solidFill>
                              <a:schemeClr val="tx1"/>
                            </a:solidFill>
                            <a:latin typeface="Cambria Math"/>
                          </a:rPr>
                          <m:t>𝒂𝒃</m:t>
                        </m:r>
                        <m:r>
                          <a:rPr lang="ru-RU" sz="1900" b="1" i="1">
                            <a:solidFill>
                              <a:schemeClr val="tx1"/>
                            </a:solidFill>
                            <a:latin typeface="Cambria Math"/>
                          </a:rPr>
                          <m:t>𝟗</m:t>
                        </m:r>
                      </m:e>
                    </m:acc>
                  </m:oMath>
                </a14:m>
                <a:r>
                  <a:rPr lang="ru-RU" sz="1900" dirty="0">
                    <a:solidFill>
                      <a:schemeClr val="tx1"/>
                    </a:solidFill>
                    <a:latin typeface="Arial" pitchFamily="34" charset="0"/>
                    <a:cs typeface="Arial" pitchFamily="34" charset="0"/>
                  </a:rPr>
                  <a:t>, где </a:t>
                </a:r>
                <a:endParaRPr lang="ru-RU" sz="1900" dirty="0" smtClean="0">
                  <a:solidFill>
                    <a:schemeClr val="tx1"/>
                  </a:solidFill>
                  <a:latin typeface="Arial" pitchFamily="34" charset="0"/>
                  <a:cs typeface="Arial" pitchFamily="34" charset="0"/>
                </a:endParaRPr>
              </a:p>
              <a:p>
                <a:pPr marL="0" indent="0">
                  <a:spcBef>
                    <a:spcPts val="0"/>
                  </a:spcBef>
                  <a:buNone/>
                </a:pPr>
                <a:r>
                  <a:rPr lang="en-US" sz="1900" b="1" i="1" dirty="0" smtClean="0">
                    <a:solidFill>
                      <a:schemeClr val="tx1"/>
                    </a:solidFill>
                    <a:latin typeface="Arial" pitchFamily="34" charset="0"/>
                    <a:cs typeface="Arial" pitchFamily="34" charset="0"/>
                  </a:rPr>
                  <a:t>a</a:t>
                </a:r>
                <a:r>
                  <a:rPr lang="en-US" sz="1900" dirty="0" smtClean="0">
                    <a:solidFill>
                      <a:schemeClr val="tx1"/>
                    </a:solidFill>
                    <a:latin typeface="Arial" pitchFamily="34" charset="0"/>
                    <a:cs typeface="Arial" pitchFamily="34" charset="0"/>
                  </a:rPr>
                  <a:t> </a:t>
                </a:r>
                <a:r>
                  <a:rPr lang="ru-RU" sz="1900" b="1" dirty="0">
                    <a:solidFill>
                      <a:schemeClr val="tx1"/>
                    </a:solidFill>
                    <a:latin typeface="Arial" pitchFamily="34" charset="0"/>
                    <a:cs typeface="Arial" pitchFamily="34" charset="0"/>
                  </a:rPr>
                  <a:t>+ 9</a:t>
                </a:r>
                <a:r>
                  <a:rPr lang="ru-RU" sz="1900" dirty="0">
                    <a:solidFill>
                      <a:schemeClr val="tx1"/>
                    </a:solidFill>
                    <a:latin typeface="Arial" pitchFamily="34" charset="0"/>
                    <a:cs typeface="Arial" pitchFamily="34" charset="0"/>
                  </a:rPr>
                  <a:t> кратно </a:t>
                </a:r>
                <a:r>
                  <a:rPr lang="en-US" sz="1900" b="1" i="1" dirty="0">
                    <a:solidFill>
                      <a:schemeClr val="tx1"/>
                    </a:solidFill>
                    <a:latin typeface="Arial" pitchFamily="34" charset="0"/>
                    <a:cs typeface="Arial" pitchFamily="34" charset="0"/>
                  </a:rPr>
                  <a:t>b</a:t>
                </a:r>
                <a:r>
                  <a:rPr lang="ru-RU" sz="1900" dirty="0">
                    <a:solidFill>
                      <a:schemeClr val="tx1"/>
                    </a:solidFill>
                    <a:latin typeface="Arial" pitchFamily="34" charset="0"/>
                    <a:cs typeface="Arial" pitchFamily="34" charset="0"/>
                  </a:rPr>
                  <a:t>. Одним из таких чисел является 349.</a:t>
                </a:r>
              </a:p>
              <a:p>
                <a:pPr marL="0" indent="0">
                  <a:spcBef>
                    <a:spcPts val="600"/>
                  </a:spcBef>
                  <a:buNone/>
                </a:pPr>
                <a:endParaRPr lang="ru-RU" sz="1700" dirty="0">
                  <a:latin typeface="Arial" pitchFamily="34" charset="0"/>
                  <a:cs typeface="Arial" pitchFamily="34" charset="0"/>
                </a:endParaRPr>
              </a:p>
            </p:txBody>
          </p:sp>
        </mc:Choice>
        <mc:Fallback xmlns="">
          <p:sp>
            <p:nvSpPr>
              <p:cNvPr id="11" name="Объект 2"/>
              <p:cNvSpPr>
                <a:spLocks noGrp="1" noRot="1" noChangeAspect="1" noMove="1" noResize="1" noEditPoints="1" noAdjustHandles="1" noChangeArrowheads="1" noChangeShapeType="1" noTextEdit="1"/>
              </p:cNvSpPr>
              <p:nvPr>
                <p:ph idx="1"/>
              </p:nvPr>
            </p:nvSpPr>
            <p:spPr>
              <a:xfrm>
                <a:off x="468512" y="2881746"/>
                <a:ext cx="8240058" cy="2694448"/>
              </a:xfrm>
              <a:blipFill rotWithShape="1">
                <a:blip r:embed="rId3"/>
                <a:stretch>
                  <a:fillRect l="-590" t="-448" r="-295"/>
                </a:stretch>
              </a:blipFill>
            </p:spPr>
            <p:txBody>
              <a:bodyPr/>
              <a:lstStyle/>
              <a:p>
                <a:r>
                  <a:rPr lang="ru-RU">
                    <a:noFill/>
                  </a:rPr>
                  <a:t> </a:t>
                </a:r>
              </a:p>
            </p:txBody>
          </p:sp>
        </mc:Fallback>
      </mc:AlternateContent>
      <p:sp>
        <p:nvSpPr>
          <p:cNvPr id="12" name="TextBox 11"/>
          <p:cNvSpPr txBox="1"/>
          <p:nvPr/>
        </p:nvSpPr>
        <p:spPr>
          <a:xfrm>
            <a:off x="468513" y="5572002"/>
            <a:ext cx="1599167"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Ответ: 349.</a:t>
            </a:r>
            <a:endParaRPr lang="ru-RU" sz="2000" i="1" dirty="0">
              <a:latin typeface="Arial" pitchFamily="34" charset="0"/>
              <a:cs typeface="Arial" pitchFamily="34" charset="0"/>
            </a:endParaRPr>
          </a:p>
        </p:txBody>
      </p:sp>
      <p:grpSp>
        <p:nvGrpSpPr>
          <p:cNvPr id="13" name="Group 87"/>
          <p:cNvGrpSpPr>
            <a:grpSpLocks/>
          </p:cNvGrpSpPr>
          <p:nvPr/>
        </p:nvGrpSpPr>
        <p:grpSpPr bwMode="auto">
          <a:xfrm>
            <a:off x="479639" y="5914146"/>
            <a:ext cx="3671886" cy="641351"/>
            <a:chOff x="3024" y="1426"/>
            <a:chExt cx="2313" cy="404"/>
          </a:xfrm>
        </p:grpSpPr>
        <p:grpSp>
          <p:nvGrpSpPr>
            <p:cNvPr id="14" name="Group 88"/>
            <p:cNvGrpSpPr>
              <a:grpSpLocks/>
            </p:cNvGrpSpPr>
            <p:nvPr/>
          </p:nvGrpSpPr>
          <p:grpSpPr bwMode="auto">
            <a:xfrm>
              <a:off x="4387" y="1499"/>
              <a:ext cx="578" cy="234"/>
              <a:chOff x="1849" y="2478"/>
              <a:chExt cx="657" cy="374"/>
            </a:xfrm>
          </p:grpSpPr>
          <p:sp>
            <p:nvSpPr>
              <p:cNvPr id="25"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6"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7"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8"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9"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5"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6"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7"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8"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4</a:t>
              </a:r>
              <a:endParaRPr lang="ru-RU" sz="3600" b="1" dirty="0"/>
            </a:p>
          </p:txBody>
        </p:sp>
        <p:sp>
          <p:nvSpPr>
            <p:cNvPr id="20"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sz="3600" b="1" dirty="0">
                <a:cs typeface="Arial" charset="0"/>
              </a:endParaRPr>
            </a:p>
          </p:txBody>
        </p:sp>
        <p:sp>
          <p:nvSpPr>
            <p:cNvPr id="21"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sz="3600" b="1" dirty="0"/>
            </a:p>
          </p:txBody>
        </p:sp>
        <p:sp>
          <p:nvSpPr>
            <p:cNvPr id="22"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9</a:t>
              </a:r>
              <a:endParaRPr lang="ru-RU" sz="3600" b="1" dirty="0"/>
            </a:p>
          </p:txBody>
        </p:sp>
        <p:sp>
          <p:nvSpPr>
            <p:cNvPr id="23"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4"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3</a:t>
              </a:r>
              <a:endParaRPr lang="ru-RU" altLang="ru-RU" sz="3600" b="1" dirty="0">
                <a:cs typeface="Arial" charset="0"/>
              </a:endParaRPr>
            </a:p>
          </p:txBody>
        </p:sp>
      </p:grpSp>
      <p:pic>
        <p:nvPicPr>
          <p:cNvPr id="30" name="Picture 5" descr="C:\Documents and Settings\Admin\Мои документы\РИСУНКИ\2_Школа\1_Учитель\Копия grandfather-bald-head-bald-patch-bald-man-grandp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26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ppt_w</p:attrName>
                                        </p:attrNameLst>
                                      </p:cBhvr>
                                      <p:tavLst>
                                        <p:tav tm="0">
                                          <p:val>
                                            <p:fltVal val="0"/>
                                          </p:val>
                                        </p:tav>
                                        <p:tav tm="100000">
                                          <p:val>
                                            <p:strVal val="#ppt_w"/>
                                          </p:val>
                                        </p:tav>
                                      </p:tavLst>
                                    </p:anim>
                                    <p:anim calcmode="lin" valueType="num">
                                      <p:cBhvr>
                                        <p:cTn id="8" dur="750" fill="hold"/>
                                        <p:tgtEl>
                                          <p:spTgt spid="8"/>
                                        </p:tgtEl>
                                        <p:attrNameLst>
                                          <p:attrName>ppt_h</p:attrName>
                                        </p:attrNameLst>
                                      </p:cBhvr>
                                      <p:tavLst>
                                        <p:tav tm="0">
                                          <p:val>
                                            <p:fltVal val="0"/>
                                          </p:val>
                                        </p:tav>
                                        <p:tav tm="100000">
                                          <p:val>
                                            <p:strVal val="#ppt_h"/>
                                          </p:val>
                                        </p:tav>
                                      </p:tavLst>
                                    </p:anim>
                                    <p:animEffect transition="in" filter="fade">
                                      <p:cBhvr>
                                        <p:cTn id="9" dur="75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bg/>
                                          </p:spTgt>
                                        </p:tgtEl>
                                        <p:attrNameLst>
                                          <p:attrName>style.visibility</p:attrName>
                                        </p:attrNameLst>
                                      </p:cBhvr>
                                      <p:to>
                                        <p:strVal val="visible"/>
                                      </p:to>
                                    </p:set>
                                    <p:anim calcmode="lin" valueType="num">
                                      <p:cBhvr>
                                        <p:cTn id="14" dur="750" fill="hold"/>
                                        <p:tgtEl>
                                          <p:spTgt spid="11">
                                            <p:bg/>
                                          </p:spTgt>
                                        </p:tgtEl>
                                        <p:attrNameLst>
                                          <p:attrName>ppt_w</p:attrName>
                                        </p:attrNameLst>
                                      </p:cBhvr>
                                      <p:tavLst>
                                        <p:tav tm="0">
                                          <p:val>
                                            <p:fltVal val="0"/>
                                          </p:val>
                                        </p:tav>
                                        <p:tav tm="100000">
                                          <p:val>
                                            <p:strVal val="#ppt_w"/>
                                          </p:val>
                                        </p:tav>
                                      </p:tavLst>
                                    </p:anim>
                                    <p:anim calcmode="lin" valueType="num">
                                      <p:cBhvr>
                                        <p:cTn id="15" dur="750" fill="hold"/>
                                        <p:tgtEl>
                                          <p:spTgt spid="11">
                                            <p:bg/>
                                          </p:spTgt>
                                        </p:tgtEl>
                                        <p:attrNameLst>
                                          <p:attrName>ppt_h</p:attrName>
                                        </p:attrNameLst>
                                      </p:cBhvr>
                                      <p:tavLst>
                                        <p:tav tm="0">
                                          <p:val>
                                            <p:fltVal val="0"/>
                                          </p:val>
                                        </p:tav>
                                        <p:tav tm="100000">
                                          <p:val>
                                            <p:strVal val="#ppt_h"/>
                                          </p:val>
                                        </p:tav>
                                      </p:tavLst>
                                    </p:anim>
                                    <p:animEffect transition="in" filter="fade">
                                      <p:cBhvr>
                                        <p:cTn id="16" dur="750"/>
                                        <p:tgtEl>
                                          <p:spTgt spid="11">
                                            <p:bg/>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999"/>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999"/>
                                          </p:stCondLst>
                                        </p:cTn>
                                        <p:tgtEl>
                                          <p:spTgt spid="11">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999"/>
                                          </p:stCondLst>
                                        </p:cTn>
                                        <p:tgtEl>
                                          <p:spTgt spid="1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999"/>
                                          </p:stCondLst>
                                        </p:cTn>
                                        <p:tgtEl>
                                          <p:spTgt spid="11">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999"/>
                                          </p:stCondLst>
                                        </p:cTn>
                                        <p:tgtEl>
                                          <p:spTgt spid="11">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750" fill="hold"/>
                                        <p:tgtEl>
                                          <p:spTgt spid="12"/>
                                        </p:tgtEl>
                                        <p:attrNameLst>
                                          <p:attrName>ppt_w</p:attrName>
                                        </p:attrNameLst>
                                      </p:cBhvr>
                                      <p:tavLst>
                                        <p:tav tm="0">
                                          <p:val>
                                            <p:fltVal val="0"/>
                                          </p:val>
                                        </p:tav>
                                        <p:tav tm="100000">
                                          <p:val>
                                            <p:strVal val="#ppt_w"/>
                                          </p:val>
                                        </p:tav>
                                      </p:tavLst>
                                    </p:anim>
                                    <p:anim calcmode="lin" valueType="num">
                                      <p:cBhvr>
                                        <p:cTn id="40" dur="750" fill="hold"/>
                                        <p:tgtEl>
                                          <p:spTgt spid="12"/>
                                        </p:tgtEl>
                                        <p:attrNameLst>
                                          <p:attrName>ppt_h</p:attrName>
                                        </p:attrNameLst>
                                      </p:cBhvr>
                                      <p:tavLst>
                                        <p:tav tm="0">
                                          <p:val>
                                            <p:fltVal val="0"/>
                                          </p:val>
                                        </p:tav>
                                        <p:tav tm="100000">
                                          <p:val>
                                            <p:strVal val="#ppt_h"/>
                                          </p:val>
                                        </p:tav>
                                      </p:tavLst>
                                    </p:anim>
                                    <p:animEffect transition="in" filter="fade">
                                      <p:cBhvr>
                                        <p:cTn id="41" dur="75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750" fill="hold"/>
                                        <p:tgtEl>
                                          <p:spTgt spid="13"/>
                                        </p:tgtEl>
                                        <p:attrNameLst>
                                          <p:attrName>ppt_w</p:attrName>
                                        </p:attrNameLst>
                                      </p:cBhvr>
                                      <p:tavLst>
                                        <p:tav tm="0">
                                          <p:val>
                                            <p:fltVal val="0"/>
                                          </p:val>
                                        </p:tav>
                                        <p:tav tm="100000">
                                          <p:val>
                                            <p:strVal val="#ppt_w"/>
                                          </p:val>
                                        </p:tav>
                                      </p:tavLst>
                                    </p:anim>
                                    <p:anim calcmode="lin" valueType="num">
                                      <p:cBhvr>
                                        <p:cTn id="47" dur="750" fill="hold"/>
                                        <p:tgtEl>
                                          <p:spTgt spid="13"/>
                                        </p:tgtEl>
                                        <p:attrNameLst>
                                          <p:attrName>ppt_h</p:attrName>
                                        </p:attrNameLst>
                                      </p:cBhvr>
                                      <p:tavLst>
                                        <p:tav tm="0">
                                          <p:val>
                                            <p:fltVal val="0"/>
                                          </p:val>
                                        </p:tav>
                                        <p:tav tm="100000">
                                          <p:val>
                                            <p:strVal val="#ppt_h"/>
                                          </p:val>
                                        </p:tav>
                                      </p:tavLst>
                                    </p:anim>
                                    <p:animEffect transition="in" filter="fade">
                                      <p:cBhvr>
                                        <p:cTn id="48"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uiExpand="1" build="p"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534" y="-48843"/>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1"/>
          <p:cNvSpPr>
            <a:spLocks noGrp="1"/>
          </p:cNvSpPr>
          <p:nvPr>
            <p:ph type="title"/>
          </p:nvPr>
        </p:nvSpPr>
        <p:spPr>
          <a:xfrm>
            <a:off x="453384" y="188640"/>
            <a:ext cx="8229600" cy="979083"/>
          </a:xfrm>
        </p:spPr>
        <p:style>
          <a:lnRef idx="2">
            <a:schemeClr val="accent1"/>
          </a:lnRef>
          <a:fillRef idx="1">
            <a:schemeClr val="lt1"/>
          </a:fillRef>
          <a:effectRef idx="0">
            <a:schemeClr val="accent1"/>
          </a:effectRef>
          <a:fontRef idx="minor">
            <a:schemeClr val="dk1"/>
          </a:fontRef>
        </p:style>
        <p:txBody>
          <a:bodyPr>
            <a:normAutofit/>
          </a:bodyPr>
          <a:lstStyle/>
          <a:p>
            <a:pPr algn="l"/>
            <a:r>
              <a:rPr lang="ru-RU" sz="1800" b="1" dirty="0">
                <a:solidFill>
                  <a:srgbClr val="FF0000"/>
                </a:solidFill>
                <a:latin typeface="Arial" pitchFamily="34" charset="0"/>
                <a:cs typeface="Arial" pitchFamily="34" charset="0"/>
              </a:rPr>
              <a:t>Задача </a:t>
            </a:r>
            <a:r>
              <a:rPr lang="ru-RU" sz="1900" b="1" dirty="0" smtClean="0">
                <a:solidFill>
                  <a:srgbClr val="FF0000"/>
                </a:solidFill>
                <a:latin typeface="Arial" pitchFamily="34" charset="0"/>
                <a:cs typeface="Arial" pitchFamily="34" charset="0"/>
              </a:rPr>
              <a:t>№14. </a:t>
            </a:r>
            <a:r>
              <a:rPr lang="ru-RU" sz="1900" dirty="0">
                <a:latin typeface="Arial" pitchFamily="34" charset="0"/>
                <a:cs typeface="Arial" pitchFamily="34" charset="0"/>
              </a:rPr>
              <a:t>Сумма цифр трёхзначного натурального число </a:t>
            </a:r>
            <a:r>
              <a:rPr lang="ru-RU" sz="1900" i="1" dirty="0">
                <a:latin typeface="Arial" pitchFamily="34" charset="0"/>
                <a:cs typeface="Arial" pitchFamily="34" charset="0"/>
              </a:rPr>
              <a:t>A</a:t>
            </a:r>
            <a:r>
              <a:rPr lang="ru-RU" sz="1900" dirty="0">
                <a:latin typeface="Arial" pitchFamily="34" charset="0"/>
                <a:cs typeface="Arial" pitchFamily="34" charset="0"/>
              </a:rPr>
              <a:t> делится на 8. Сумма цифр числа (</a:t>
            </a:r>
            <a:r>
              <a:rPr lang="ru-RU" sz="1900" i="1" dirty="0">
                <a:latin typeface="Arial" pitchFamily="34" charset="0"/>
                <a:cs typeface="Arial" pitchFamily="34" charset="0"/>
              </a:rPr>
              <a:t>A</a:t>
            </a:r>
            <a:r>
              <a:rPr lang="ru-RU" sz="1900" dirty="0">
                <a:latin typeface="Arial" pitchFamily="34" charset="0"/>
                <a:cs typeface="Arial" pitchFamily="34" charset="0"/>
              </a:rPr>
              <a:t> + 6) также делится на 12. Найдите наименьшее возможное число </a:t>
            </a:r>
            <a:r>
              <a:rPr lang="ru-RU" sz="1900" i="1" dirty="0">
                <a:latin typeface="Arial" pitchFamily="34" charset="0"/>
                <a:cs typeface="Arial" pitchFamily="34" charset="0"/>
              </a:rPr>
              <a:t>А</a:t>
            </a:r>
            <a:r>
              <a:rPr lang="ru-RU" sz="1900" dirty="0">
                <a:latin typeface="Arial" pitchFamily="34" charset="0"/>
                <a:cs typeface="Arial" pitchFamily="34" charset="0"/>
              </a:rPr>
              <a:t>.</a:t>
            </a:r>
          </a:p>
        </p:txBody>
      </p:sp>
      <p:sp>
        <p:nvSpPr>
          <p:cNvPr id="8" name="TextBox 7"/>
          <p:cNvSpPr txBox="1"/>
          <p:nvPr/>
        </p:nvSpPr>
        <p:spPr>
          <a:xfrm>
            <a:off x="439484" y="1176978"/>
            <a:ext cx="1599166"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Решение:</a:t>
            </a:r>
            <a:endParaRPr lang="ru-RU" sz="2000" i="1"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1" name="Объект 2"/>
              <p:cNvSpPr>
                <a:spLocks noGrp="1"/>
              </p:cNvSpPr>
              <p:nvPr>
                <p:ph idx="1"/>
              </p:nvPr>
            </p:nvSpPr>
            <p:spPr>
              <a:xfrm>
                <a:off x="438808" y="1563489"/>
                <a:ext cx="8309655" cy="4363585"/>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ru-RU" sz="1900" dirty="0">
                    <a:latin typeface="Arial" pitchFamily="34" charset="0"/>
                    <a:cs typeface="Arial" pitchFamily="34" charset="0"/>
                  </a:rPr>
                  <a:t>Пусть число </a:t>
                </a:r>
                <a:r>
                  <a:rPr lang="ru-RU" sz="1900" i="1" dirty="0">
                    <a:latin typeface="Arial" pitchFamily="34" charset="0"/>
                    <a:cs typeface="Arial" pitchFamily="34" charset="0"/>
                  </a:rPr>
                  <a:t>А</a:t>
                </a:r>
                <a:r>
                  <a:rPr lang="ru-RU" sz="1900" dirty="0">
                    <a:latin typeface="Arial" pitchFamily="34" charset="0"/>
                    <a:cs typeface="Arial" pitchFamily="34" charset="0"/>
                  </a:rPr>
                  <a:t> имеет вид </a:t>
                </a:r>
                <a14:m>
                  <m:oMath xmlns:m="http://schemas.openxmlformats.org/officeDocument/2006/math">
                    <m:acc>
                      <m:accPr>
                        <m:chr m:val="̅"/>
                        <m:ctrlPr>
                          <a:rPr lang="ru-RU" sz="1900" b="1" i="1">
                            <a:latin typeface="Cambria Math"/>
                          </a:rPr>
                        </m:ctrlPr>
                      </m:accPr>
                      <m:e>
                        <m:r>
                          <a:rPr lang="en-US" sz="1900" b="1" i="1">
                            <a:latin typeface="Cambria Math"/>
                          </a:rPr>
                          <m:t>𝒂𝒃𝒄</m:t>
                        </m:r>
                      </m:e>
                    </m:acc>
                  </m:oMath>
                </a14:m>
                <a:r>
                  <a:rPr lang="ru-RU" sz="1900" dirty="0">
                    <a:latin typeface="Arial" pitchFamily="34" charset="0"/>
                    <a:cs typeface="Arial" pitchFamily="34" charset="0"/>
                  </a:rPr>
                  <a:t>. Если </a:t>
                </a:r>
                <a14:m>
                  <m:oMath xmlns:m="http://schemas.openxmlformats.org/officeDocument/2006/math">
                    <m:r>
                      <a:rPr lang="ru-RU" sz="1900" b="1" i="1">
                        <a:latin typeface="Cambria Math"/>
                      </a:rPr>
                      <m:t>𝒄</m:t>
                    </m:r>
                    <m:r>
                      <a:rPr lang="ru-RU" sz="1900" i="1">
                        <a:latin typeface="Cambria Math"/>
                      </a:rPr>
                      <m:t>≤3</m:t>
                    </m:r>
                  </m:oMath>
                </a14:m>
                <a:r>
                  <a:rPr lang="ru-RU" sz="1900" dirty="0">
                    <a:latin typeface="Arial" pitchFamily="34" charset="0"/>
                    <a:cs typeface="Arial" pitchFamily="34" charset="0"/>
                  </a:rPr>
                  <a:t>, то сумма цифр в новом числе будет на 6 больше, чем в исходном. Пусть </a:t>
                </a:r>
                <a:r>
                  <a:rPr lang="ru-RU" sz="1900" i="1" dirty="0">
                    <a:latin typeface="Arial" pitchFamily="34" charset="0"/>
                    <a:cs typeface="Arial" pitchFamily="34" charset="0"/>
                  </a:rPr>
                  <a:t>А</a:t>
                </a:r>
                <a:r>
                  <a:rPr lang="ru-RU" sz="1900" dirty="0">
                    <a:latin typeface="Arial" pitchFamily="34" charset="0"/>
                    <a:cs typeface="Arial" pitchFamily="34" charset="0"/>
                  </a:rPr>
                  <a:t> делится на 12, тогда  </a:t>
                </a:r>
                <a14:m>
                  <m:oMath xmlns:m="http://schemas.openxmlformats.org/officeDocument/2006/math">
                    <m:f>
                      <m:fPr>
                        <m:ctrlPr>
                          <a:rPr lang="ru-RU" sz="2000" b="1" i="1">
                            <a:latin typeface="Cambria Math"/>
                          </a:rPr>
                        </m:ctrlPr>
                      </m:fPr>
                      <m:num>
                        <m:r>
                          <a:rPr lang="ru-RU" sz="2000" b="1" i="1">
                            <a:latin typeface="Cambria Math"/>
                          </a:rPr>
                          <m:t>А+</m:t>
                        </m:r>
                        <m:r>
                          <a:rPr lang="ru-RU" sz="2000" b="1" i="1">
                            <a:latin typeface="Cambria Math"/>
                          </a:rPr>
                          <m:t>𝟔</m:t>
                        </m:r>
                      </m:num>
                      <m:den>
                        <m:r>
                          <a:rPr lang="ru-RU" sz="2000" b="1" i="1">
                            <a:latin typeface="Cambria Math"/>
                          </a:rPr>
                          <m:t>𝟏𝟐</m:t>
                        </m:r>
                      </m:den>
                    </m:f>
                    <m:r>
                      <a:rPr lang="ru-RU" sz="2000" b="1" i="1">
                        <a:latin typeface="Cambria Math"/>
                      </a:rPr>
                      <m:t>=</m:t>
                    </m:r>
                    <m:f>
                      <m:fPr>
                        <m:ctrlPr>
                          <a:rPr lang="ru-RU" sz="2000" b="1" i="1">
                            <a:latin typeface="Cambria Math"/>
                          </a:rPr>
                        </m:ctrlPr>
                      </m:fPr>
                      <m:num>
                        <m:r>
                          <a:rPr lang="ru-RU" sz="2000" b="1" i="1">
                            <a:latin typeface="Cambria Math"/>
                          </a:rPr>
                          <m:t>А</m:t>
                        </m:r>
                      </m:num>
                      <m:den>
                        <m:r>
                          <a:rPr lang="ru-RU" sz="2000" b="1" i="1">
                            <a:latin typeface="Cambria Math"/>
                          </a:rPr>
                          <m:t>𝟏𝟐</m:t>
                        </m:r>
                      </m:den>
                    </m:f>
                    <m:r>
                      <a:rPr lang="ru-RU" sz="2000" b="1" i="1">
                        <a:latin typeface="Cambria Math"/>
                      </a:rPr>
                      <m:t>+</m:t>
                    </m:r>
                    <m:f>
                      <m:fPr>
                        <m:ctrlPr>
                          <a:rPr lang="ru-RU" sz="2000" b="1" i="1">
                            <a:latin typeface="Cambria Math"/>
                          </a:rPr>
                        </m:ctrlPr>
                      </m:fPr>
                      <m:num>
                        <m:r>
                          <a:rPr lang="ru-RU" sz="2000" b="1" i="1">
                            <a:latin typeface="Cambria Math"/>
                          </a:rPr>
                          <m:t>𝟏</m:t>
                        </m:r>
                      </m:num>
                      <m:den>
                        <m:r>
                          <a:rPr lang="ru-RU" sz="2000" b="1" i="1">
                            <a:latin typeface="Cambria Math"/>
                          </a:rPr>
                          <m:t>𝟐</m:t>
                        </m:r>
                      </m:den>
                    </m:f>
                  </m:oMath>
                </a14:m>
                <a:r>
                  <a:rPr lang="ru-RU" sz="2000" b="1" dirty="0">
                    <a:latin typeface="Arial" pitchFamily="34" charset="0"/>
                    <a:cs typeface="Arial" pitchFamily="34" charset="0"/>
                  </a:rPr>
                  <a:t> </a:t>
                </a:r>
                <a:r>
                  <a:rPr lang="ru-RU" sz="1900" b="1" dirty="0">
                    <a:latin typeface="Arial" pitchFamily="34" charset="0"/>
                    <a:cs typeface="Arial" pitchFamily="34" charset="0"/>
                  </a:rPr>
                  <a:t> </a:t>
                </a:r>
                <a:r>
                  <a:rPr lang="ru-RU" sz="1900" dirty="0">
                    <a:latin typeface="Arial" pitchFamily="34" charset="0"/>
                    <a:cs typeface="Arial" pitchFamily="34" charset="0"/>
                  </a:rPr>
                  <a:t>то есть число </a:t>
                </a:r>
                <a:r>
                  <a:rPr lang="ru-RU" sz="1900" i="1" dirty="0">
                    <a:latin typeface="Arial" pitchFamily="34" charset="0"/>
                    <a:cs typeface="Arial" pitchFamily="34" charset="0"/>
                  </a:rPr>
                  <a:t>А</a:t>
                </a:r>
                <a:r>
                  <a:rPr lang="ru-RU" sz="1900" dirty="0">
                    <a:latin typeface="Arial" pitchFamily="34" charset="0"/>
                    <a:cs typeface="Arial" pitchFamily="34" charset="0"/>
                  </a:rPr>
                  <a:t> + 6 не делиться на 12. Значит </a:t>
                </a:r>
                <a14:m>
                  <m:oMath xmlns:m="http://schemas.openxmlformats.org/officeDocument/2006/math">
                    <m:r>
                      <a:rPr lang="ru-RU" sz="1900" b="1" i="1">
                        <a:latin typeface="Cambria Math"/>
                      </a:rPr>
                      <m:t>𝒄</m:t>
                    </m:r>
                    <m:r>
                      <a:rPr lang="ru-RU" sz="1900" i="1">
                        <a:latin typeface="Cambria Math"/>
                      </a:rPr>
                      <m:t>≥4</m:t>
                    </m:r>
                  </m:oMath>
                </a14:m>
                <a:r>
                  <a:rPr lang="ru-RU" sz="1900" dirty="0">
                    <a:latin typeface="Arial" pitchFamily="34" charset="0"/>
                    <a:cs typeface="Arial" pitchFamily="34" charset="0"/>
                  </a:rPr>
                  <a:t>. Рассмотрим три случая:</a:t>
                </a:r>
              </a:p>
              <a:p>
                <a:pPr marL="0" indent="0">
                  <a:buNone/>
                </a:pPr>
                <a:r>
                  <a:rPr lang="ru-RU" sz="1900" dirty="0">
                    <a:latin typeface="Arial" pitchFamily="34" charset="0"/>
                    <a:cs typeface="Arial" pitchFamily="34" charset="0"/>
                  </a:rPr>
                  <a:t>1) </a:t>
                </a:r>
                <a14:m>
                  <m:oMath xmlns:m="http://schemas.openxmlformats.org/officeDocument/2006/math">
                    <m:acc>
                      <m:accPr>
                        <m:chr m:val="̅"/>
                        <m:ctrlPr>
                          <a:rPr lang="ru-RU" sz="1900" b="1" i="1">
                            <a:latin typeface="Cambria Math"/>
                          </a:rPr>
                        </m:ctrlPr>
                      </m:accPr>
                      <m:e>
                        <m:r>
                          <a:rPr lang="en-US" sz="1900" b="1" i="1">
                            <a:latin typeface="Cambria Math"/>
                          </a:rPr>
                          <m:t>𝒂𝒃</m:t>
                        </m:r>
                        <m:r>
                          <a:rPr lang="ru-RU" sz="1900" b="1" i="1">
                            <a:latin typeface="Cambria Math"/>
                          </a:rPr>
                          <m:t>𝒄</m:t>
                        </m:r>
                      </m:e>
                    </m:acc>
                  </m:oMath>
                </a14:m>
                <a:r>
                  <a:rPr lang="ru-RU" sz="1900" b="1" dirty="0">
                    <a:latin typeface="Arial" pitchFamily="34" charset="0"/>
                    <a:cs typeface="Arial" pitchFamily="34" charset="0"/>
                  </a:rPr>
                  <a:t>, </a:t>
                </a:r>
                <a14:m>
                  <m:oMath xmlns:m="http://schemas.openxmlformats.org/officeDocument/2006/math">
                    <m:r>
                      <a:rPr lang="en-US" sz="1900" b="1" i="1">
                        <a:latin typeface="Cambria Math"/>
                      </a:rPr>
                      <m:t>𝒃</m:t>
                    </m:r>
                    <m:r>
                      <a:rPr lang="ru-RU" sz="1900" b="1" i="1">
                        <a:latin typeface="Cambria Math"/>
                      </a:rPr>
                      <m:t>&lt;</m:t>
                    </m:r>
                    <m:r>
                      <a:rPr lang="ru-RU" sz="1900" b="1" i="1">
                        <a:latin typeface="Cambria Math"/>
                      </a:rPr>
                      <m:t>𝟗</m:t>
                    </m:r>
                  </m:oMath>
                </a14:m>
                <a:r>
                  <a:rPr lang="ru-RU" sz="1900" dirty="0">
                    <a:latin typeface="Arial" pitchFamily="34" charset="0"/>
                    <a:cs typeface="Arial" pitchFamily="34" charset="0"/>
                  </a:rPr>
                  <a:t>. Число </a:t>
                </a:r>
                <a:r>
                  <a:rPr lang="ru-RU" sz="1900" i="1" dirty="0">
                    <a:latin typeface="Arial" pitchFamily="34" charset="0"/>
                    <a:cs typeface="Arial" pitchFamily="34" charset="0"/>
                  </a:rPr>
                  <a:t>А</a:t>
                </a:r>
                <a:r>
                  <a:rPr lang="ru-RU" sz="1900" dirty="0">
                    <a:latin typeface="Arial" pitchFamily="34" charset="0"/>
                    <a:cs typeface="Arial" pitchFamily="34" charset="0"/>
                  </a:rPr>
                  <a:t> + 6 имеет вид:  </a:t>
                </a:r>
                <a14:m>
                  <m:oMath xmlns:m="http://schemas.openxmlformats.org/officeDocument/2006/math">
                    <m:acc>
                      <m:accPr>
                        <m:chr m:val="̅"/>
                        <m:ctrlPr>
                          <a:rPr lang="ru-RU" sz="1900" b="1" i="1">
                            <a:latin typeface="Cambria Math"/>
                          </a:rPr>
                        </m:ctrlPr>
                      </m:accPr>
                      <m:e>
                        <m:r>
                          <a:rPr lang="ru-RU" sz="1900" b="1" i="1">
                            <a:latin typeface="Cambria Math"/>
                          </a:rPr>
                          <m:t>𝒂</m:t>
                        </m:r>
                        <m:d>
                          <m:dPr>
                            <m:ctrlPr>
                              <a:rPr lang="ru-RU" sz="1900" b="1" i="1">
                                <a:latin typeface="Cambria Math"/>
                              </a:rPr>
                            </m:ctrlPr>
                          </m:dPr>
                          <m:e>
                            <m:r>
                              <a:rPr lang="ru-RU" sz="1900" b="1" i="1">
                                <a:latin typeface="Cambria Math"/>
                              </a:rPr>
                              <m:t>𝒃</m:t>
                            </m:r>
                            <m:r>
                              <a:rPr lang="ru-RU" sz="1900" b="1" i="1">
                                <a:latin typeface="Cambria Math"/>
                              </a:rPr>
                              <m:t>+</m:t>
                            </m:r>
                            <m:r>
                              <a:rPr lang="ru-RU" sz="1900" b="1" i="1">
                                <a:latin typeface="Cambria Math"/>
                              </a:rPr>
                              <m:t>𝟏</m:t>
                            </m:r>
                          </m:e>
                        </m:d>
                        <m:d>
                          <m:dPr>
                            <m:ctrlPr>
                              <a:rPr lang="ru-RU" sz="1900" b="1" i="1">
                                <a:latin typeface="Cambria Math"/>
                              </a:rPr>
                            </m:ctrlPr>
                          </m:dPr>
                          <m:e>
                            <m:r>
                              <a:rPr lang="ru-RU" sz="1900" b="1" i="1">
                                <a:latin typeface="Cambria Math"/>
                              </a:rPr>
                              <m:t>𝒄</m:t>
                            </m:r>
                            <m:r>
                              <a:rPr lang="ru-RU" sz="1900" b="1" i="1">
                                <a:latin typeface="Cambria Math"/>
                              </a:rPr>
                              <m:t>−</m:t>
                            </m:r>
                            <m:r>
                              <a:rPr lang="ru-RU" sz="1900" b="1" i="1">
                                <a:latin typeface="Cambria Math"/>
                              </a:rPr>
                              <m:t>𝟒</m:t>
                            </m:r>
                          </m:e>
                        </m:d>
                      </m:e>
                    </m:acc>
                  </m:oMath>
                </a14:m>
                <a:r>
                  <a:rPr lang="ru-RU" sz="1900" dirty="0">
                    <a:latin typeface="Arial" pitchFamily="34" charset="0"/>
                    <a:cs typeface="Arial" pitchFamily="34" charset="0"/>
                  </a:rPr>
                  <a:t>, сумма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 + 6 на 3 меньше суммы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a:t>
                </a:r>
              </a:p>
              <a:p>
                <a:pPr marL="0" indent="0">
                  <a:buNone/>
                </a:pPr>
                <a:r>
                  <a:rPr lang="ru-RU" sz="1900" dirty="0">
                    <a:latin typeface="Arial" pitchFamily="34" charset="0"/>
                    <a:cs typeface="Arial" pitchFamily="34" charset="0"/>
                  </a:rPr>
                  <a:t>2) </a:t>
                </a:r>
                <a14:m>
                  <m:oMath xmlns:m="http://schemas.openxmlformats.org/officeDocument/2006/math">
                    <m:acc>
                      <m:accPr>
                        <m:chr m:val="̅"/>
                        <m:ctrlPr>
                          <a:rPr lang="ru-RU" sz="1900" b="1" i="1">
                            <a:latin typeface="Cambria Math"/>
                          </a:rPr>
                        </m:ctrlPr>
                      </m:accPr>
                      <m:e>
                        <m:r>
                          <a:rPr lang="en-US" sz="1900" b="1" i="1">
                            <a:latin typeface="Cambria Math"/>
                          </a:rPr>
                          <m:t>𝒂</m:t>
                        </m:r>
                        <m:r>
                          <a:rPr lang="ru-RU" sz="1900" b="1" i="1">
                            <a:latin typeface="Cambria Math"/>
                          </a:rPr>
                          <m:t>𝟗</m:t>
                        </m:r>
                        <m:r>
                          <a:rPr lang="ru-RU" sz="1900" b="1" i="1">
                            <a:latin typeface="Cambria Math"/>
                          </a:rPr>
                          <m:t>с</m:t>
                        </m:r>
                      </m:e>
                    </m:acc>
                  </m:oMath>
                </a14:m>
                <a:r>
                  <a:rPr lang="ru-RU" sz="1900" b="1" dirty="0">
                    <a:latin typeface="Arial" pitchFamily="34" charset="0"/>
                    <a:cs typeface="Arial" pitchFamily="34" charset="0"/>
                  </a:rPr>
                  <a:t>, </a:t>
                </a:r>
                <a14:m>
                  <m:oMath xmlns:m="http://schemas.openxmlformats.org/officeDocument/2006/math">
                    <m:r>
                      <a:rPr lang="en-US" sz="1900" b="1" i="1">
                        <a:latin typeface="Cambria Math"/>
                      </a:rPr>
                      <m:t>𝒂</m:t>
                    </m:r>
                    <m:r>
                      <a:rPr lang="ru-RU" sz="1900" b="1" i="1">
                        <a:latin typeface="Cambria Math"/>
                      </a:rPr>
                      <m:t>&lt;</m:t>
                    </m:r>
                    <m:r>
                      <a:rPr lang="ru-RU" sz="1900" b="1" i="1">
                        <a:latin typeface="Cambria Math"/>
                      </a:rPr>
                      <m:t>𝟗</m:t>
                    </m:r>
                  </m:oMath>
                </a14:m>
                <a:r>
                  <a:rPr lang="ru-RU" sz="1900" dirty="0">
                    <a:latin typeface="Arial" pitchFamily="34" charset="0"/>
                    <a:cs typeface="Arial" pitchFamily="34" charset="0"/>
                  </a:rPr>
                  <a:t>. Число </a:t>
                </a:r>
                <a:r>
                  <a:rPr lang="ru-RU" sz="1900" i="1" dirty="0">
                    <a:latin typeface="Arial" pitchFamily="34" charset="0"/>
                    <a:cs typeface="Arial" pitchFamily="34" charset="0"/>
                  </a:rPr>
                  <a:t>А</a:t>
                </a:r>
                <a:r>
                  <a:rPr lang="ru-RU" sz="1900" dirty="0">
                    <a:latin typeface="Arial" pitchFamily="34" charset="0"/>
                    <a:cs typeface="Arial" pitchFamily="34" charset="0"/>
                  </a:rPr>
                  <a:t> + 6 имеет вид:  </a:t>
                </a:r>
                <a14:m>
                  <m:oMath xmlns:m="http://schemas.openxmlformats.org/officeDocument/2006/math">
                    <m:acc>
                      <m:accPr>
                        <m:chr m:val="̅"/>
                        <m:ctrlPr>
                          <a:rPr lang="ru-RU" sz="1900" b="1" i="1">
                            <a:latin typeface="Cambria Math"/>
                          </a:rPr>
                        </m:ctrlPr>
                      </m:accPr>
                      <m:e>
                        <m:d>
                          <m:dPr>
                            <m:ctrlPr>
                              <a:rPr lang="ru-RU" sz="1900" b="1" i="1">
                                <a:latin typeface="Cambria Math"/>
                              </a:rPr>
                            </m:ctrlPr>
                          </m:dPr>
                          <m:e>
                            <m:r>
                              <a:rPr lang="ru-RU" sz="1900" b="1" i="1">
                                <a:latin typeface="Cambria Math"/>
                              </a:rPr>
                              <m:t>𝒂</m:t>
                            </m:r>
                            <m:r>
                              <a:rPr lang="ru-RU" sz="1900" b="1" i="1">
                                <a:latin typeface="Cambria Math"/>
                              </a:rPr>
                              <m:t>+</m:t>
                            </m:r>
                            <m:r>
                              <a:rPr lang="ru-RU" sz="1900" b="1" i="1">
                                <a:latin typeface="Cambria Math"/>
                              </a:rPr>
                              <m:t>𝟏</m:t>
                            </m:r>
                          </m:e>
                        </m:d>
                        <m:r>
                          <a:rPr lang="ru-RU" sz="1900" b="1" i="1">
                            <a:latin typeface="Cambria Math"/>
                          </a:rPr>
                          <m:t>𝟎</m:t>
                        </m:r>
                        <m:d>
                          <m:dPr>
                            <m:ctrlPr>
                              <a:rPr lang="ru-RU" sz="1900" b="1" i="1">
                                <a:latin typeface="Cambria Math"/>
                              </a:rPr>
                            </m:ctrlPr>
                          </m:dPr>
                          <m:e>
                            <m:r>
                              <a:rPr lang="ru-RU" sz="1900" b="1" i="1">
                                <a:latin typeface="Cambria Math"/>
                              </a:rPr>
                              <m:t>𝒄</m:t>
                            </m:r>
                            <m:r>
                              <a:rPr lang="ru-RU" sz="1900" b="1" i="1">
                                <a:latin typeface="Cambria Math"/>
                              </a:rPr>
                              <m:t>−</m:t>
                            </m:r>
                            <m:r>
                              <a:rPr lang="ru-RU" sz="1900" b="1" i="1">
                                <a:latin typeface="Cambria Math"/>
                              </a:rPr>
                              <m:t>𝟒</m:t>
                            </m:r>
                          </m:e>
                        </m:d>
                      </m:e>
                    </m:acc>
                  </m:oMath>
                </a14:m>
                <a:r>
                  <a:rPr lang="ru-RU" sz="1900" dirty="0">
                    <a:latin typeface="Arial" pitchFamily="34" charset="0"/>
                    <a:cs typeface="Arial" pitchFamily="34" charset="0"/>
                  </a:rPr>
                  <a:t>, сумма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 + 6 на 12 меньше суммы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a:t>
                </a:r>
              </a:p>
              <a:p>
                <a:pPr marL="0" indent="0">
                  <a:buNone/>
                </a:pPr>
                <a:r>
                  <a:rPr lang="ru-RU" sz="1900" dirty="0">
                    <a:latin typeface="Arial" pitchFamily="34" charset="0"/>
                    <a:cs typeface="Arial" pitchFamily="34" charset="0"/>
                  </a:rPr>
                  <a:t>3) </a:t>
                </a:r>
                <a14:m>
                  <m:oMath xmlns:m="http://schemas.openxmlformats.org/officeDocument/2006/math">
                    <m:acc>
                      <m:accPr>
                        <m:chr m:val="̅"/>
                        <m:ctrlPr>
                          <a:rPr lang="ru-RU" sz="1900" b="1" i="1">
                            <a:latin typeface="Cambria Math"/>
                          </a:rPr>
                        </m:ctrlPr>
                      </m:accPr>
                      <m:e>
                        <m:r>
                          <a:rPr lang="en-US" sz="1900" b="1" i="1">
                            <a:latin typeface="Cambria Math"/>
                          </a:rPr>
                          <m:t>𝟗</m:t>
                        </m:r>
                        <m:r>
                          <a:rPr lang="ru-RU" sz="1900" b="1" i="1">
                            <a:latin typeface="Cambria Math"/>
                          </a:rPr>
                          <m:t>𝟗</m:t>
                        </m:r>
                        <m:r>
                          <a:rPr lang="ru-RU" sz="1900" b="1" i="1">
                            <a:latin typeface="Cambria Math"/>
                          </a:rPr>
                          <m:t>с</m:t>
                        </m:r>
                      </m:e>
                    </m:acc>
                    <m:r>
                      <a:rPr lang="ru-RU" sz="1900" b="1" i="1">
                        <a:latin typeface="Cambria Math"/>
                      </a:rPr>
                      <m:t>.</m:t>
                    </m:r>
                  </m:oMath>
                </a14:m>
                <a:r>
                  <a:rPr lang="ru-RU" sz="1900" b="1" dirty="0">
                    <a:latin typeface="Arial" pitchFamily="34" charset="0"/>
                    <a:cs typeface="Arial" pitchFamily="34" charset="0"/>
                  </a:rPr>
                  <a:t> </a:t>
                </a:r>
                <a:r>
                  <a:rPr lang="ru-RU" sz="1900" dirty="0">
                    <a:latin typeface="Arial" pitchFamily="34" charset="0"/>
                    <a:cs typeface="Arial" pitchFamily="34" charset="0"/>
                  </a:rPr>
                  <a:t>Число </a:t>
                </a:r>
                <a:r>
                  <a:rPr lang="ru-RU" sz="1900" i="1" dirty="0">
                    <a:latin typeface="Arial" pitchFamily="34" charset="0"/>
                    <a:cs typeface="Arial" pitchFamily="34" charset="0"/>
                  </a:rPr>
                  <a:t>А</a:t>
                </a:r>
                <a:r>
                  <a:rPr lang="ru-RU" sz="1900" dirty="0">
                    <a:latin typeface="Arial" pitchFamily="34" charset="0"/>
                    <a:cs typeface="Arial" pitchFamily="34" charset="0"/>
                  </a:rPr>
                  <a:t> + 6 имеет вид:  </a:t>
                </a:r>
                <a14:m>
                  <m:oMath xmlns:m="http://schemas.openxmlformats.org/officeDocument/2006/math">
                    <m:acc>
                      <m:accPr>
                        <m:chr m:val="̅"/>
                        <m:ctrlPr>
                          <a:rPr lang="ru-RU" sz="1900" b="1" i="1">
                            <a:latin typeface="Cambria Math"/>
                          </a:rPr>
                        </m:ctrlPr>
                      </m:accPr>
                      <m:e>
                        <m:r>
                          <a:rPr lang="ru-RU" sz="1900" b="1" i="1">
                            <a:latin typeface="Cambria Math"/>
                          </a:rPr>
                          <m:t>𝟏𝟎𝟎</m:t>
                        </m:r>
                        <m:d>
                          <m:dPr>
                            <m:ctrlPr>
                              <a:rPr lang="ru-RU" sz="1900" b="1" i="1">
                                <a:latin typeface="Cambria Math"/>
                              </a:rPr>
                            </m:ctrlPr>
                          </m:dPr>
                          <m:e>
                            <m:r>
                              <a:rPr lang="ru-RU" sz="1900" b="1" i="1">
                                <a:latin typeface="Cambria Math"/>
                              </a:rPr>
                              <m:t>𝒄</m:t>
                            </m:r>
                            <m:r>
                              <a:rPr lang="ru-RU" sz="1900" b="1" i="1">
                                <a:latin typeface="Cambria Math"/>
                              </a:rPr>
                              <m:t>−</m:t>
                            </m:r>
                            <m:r>
                              <a:rPr lang="ru-RU" sz="1900" b="1" i="1">
                                <a:latin typeface="Cambria Math"/>
                              </a:rPr>
                              <m:t>𝟒</m:t>
                            </m:r>
                          </m:e>
                        </m:d>
                      </m:e>
                    </m:acc>
                  </m:oMath>
                </a14:m>
                <a:r>
                  <a:rPr lang="ru-RU" sz="1900" dirty="0">
                    <a:latin typeface="Arial" pitchFamily="34" charset="0"/>
                    <a:cs typeface="Arial" pitchFamily="34" charset="0"/>
                  </a:rPr>
                  <a:t>, сумма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 + 6 на 21 меньше суммы цифр числа </a:t>
                </a:r>
                <a:r>
                  <a:rPr lang="ru-RU" sz="1900" i="1" dirty="0">
                    <a:latin typeface="Arial" pitchFamily="34" charset="0"/>
                    <a:cs typeface="Arial" pitchFamily="34" charset="0"/>
                  </a:rPr>
                  <a:t>А</a:t>
                </a:r>
                <a:r>
                  <a:rPr lang="ru-RU" sz="1900" dirty="0">
                    <a:latin typeface="Arial" pitchFamily="34" charset="0"/>
                    <a:cs typeface="Arial" pitchFamily="34" charset="0"/>
                  </a:rPr>
                  <a:t>.</a:t>
                </a:r>
              </a:p>
              <a:p>
                <a:pPr marL="0" indent="0">
                  <a:buNone/>
                </a:pPr>
                <a:r>
                  <a:rPr lang="ru-RU" sz="1900" dirty="0" smtClean="0">
                    <a:latin typeface="Arial" pitchFamily="34" charset="0"/>
                    <a:cs typeface="Arial" pitchFamily="34" charset="0"/>
                  </a:rPr>
                  <a:t>Итак</a:t>
                </a:r>
                <a:r>
                  <a:rPr lang="ru-RU" sz="1900" dirty="0">
                    <a:latin typeface="Arial" pitchFamily="34" charset="0"/>
                    <a:cs typeface="Arial" pitchFamily="34" charset="0"/>
                  </a:rPr>
                  <a:t>, условиям задачи удовлетворяют числа, рассмотренные в пункте 2. Подберём число </a:t>
                </a:r>
                <a:r>
                  <a:rPr lang="ru-RU" sz="1900" i="1" dirty="0">
                    <a:latin typeface="Arial" pitchFamily="34" charset="0"/>
                    <a:cs typeface="Arial" pitchFamily="34" charset="0"/>
                  </a:rPr>
                  <a:t>А</a:t>
                </a:r>
                <a:r>
                  <a:rPr lang="ru-RU" sz="1900" dirty="0">
                    <a:latin typeface="Arial" pitchFamily="34" charset="0"/>
                    <a:cs typeface="Arial" pitchFamily="34" charset="0"/>
                  </a:rPr>
                  <a:t> так, чтобы сумма его цифр делилась на 12. Наименьшее возможное </a:t>
                </a:r>
                <a:r>
                  <a:rPr lang="ru-RU" sz="1900" i="1" dirty="0">
                    <a:latin typeface="Arial" pitchFamily="34" charset="0"/>
                    <a:cs typeface="Arial" pitchFamily="34" charset="0"/>
                  </a:rPr>
                  <a:t>А</a:t>
                </a:r>
                <a:r>
                  <a:rPr lang="ru-RU" sz="1900" dirty="0">
                    <a:latin typeface="Arial" pitchFamily="34" charset="0"/>
                    <a:cs typeface="Arial" pitchFamily="34" charset="0"/>
                  </a:rPr>
                  <a:t>, удовлетворяющее условиям задачи, – 699.</a:t>
                </a:r>
              </a:p>
              <a:p>
                <a:pPr marL="0" indent="0">
                  <a:spcBef>
                    <a:spcPts val="600"/>
                  </a:spcBef>
                  <a:buNone/>
                </a:pPr>
                <a:endParaRPr lang="ru-RU" sz="1900" dirty="0">
                  <a:latin typeface="Arial" pitchFamily="34" charset="0"/>
                  <a:cs typeface="Arial" pitchFamily="34" charset="0"/>
                </a:endParaRPr>
              </a:p>
            </p:txBody>
          </p:sp>
        </mc:Choice>
        <mc:Fallback xmlns="">
          <p:sp>
            <p:nvSpPr>
              <p:cNvPr id="11" name="Объект 2"/>
              <p:cNvSpPr>
                <a:spLocks noGrp="1" noRot="1" noChangeAspect="1" noMove="1" noResize="1" noEditPoints="1" noAdjustHandles="1" noChangeArrowheads="1" noChangeShapeType="1" noTextEdit="1"/>
              </p:cNvSpPr>
              <p:nvPr>
                <p:ph idx="1"/>
              </p:nvPr>
            </p:nvSpPr>
            <p:spPr>
              <a:xfrm>
                <a:off x="438808" y="1563489"/>
                <a:ext cx="8309655" cy="4363585"/>
              </a:xfrm>
              <a:blipFill rotWithShape="1">
                <a:blip r:embed="rId3"/>
                <a:stretch>
                  <a:fillRect l="-585" t="-278" r="-1756" b="-833"/>
                </a:stretch>
              </a:blipFill>
            </p:spPr>
            <p:txBody>
              <a:bodyPr/>
              <a:lstStyle/>
              <a:p>
                <a:r>
                  <a:rPr lang="ru-RU">
                    <a:noFill/>
                  </a:rPr>
                  <a:t> </a:t>
                </a:r>
              </a:p>
            </p:txBody>
          </p:sp>
        </mc:Fallback>
      </mc:AlternateContent>
      <p:grpSp>
        <p:nvGrpSpPr>
          <p:cNvPr id="13" name="Group 87"/>
          <p:cNvGrpSpPr>
            <a:grpSpLocks/>
          </p:cNvGrpSpPr>
          <p:nvPr/>
        </p:nvGrpSpPr>
        <p:grpSpPr bwMode="auto">
          <a:xfrm>
            <a:off x="483027" y="5881036"/>
            <a:ext cx="3671886" cy="641351"/>
            <a:chOff x="3024" y="1426"/>
            <a:chExt cx="2313" cy="404"/>
          </a:xfrm>
        </p:grpSpPr>
        <p:grpSp>
          <p:nvGrpSpPr>
            <p:cNvPr id="14" name="Group 88"/>
            <p:cNvGrpSpPr>
              <a:grpSpLocks/>
            </p:cNvGrpSpPr>
            <p:nvPr/>
          </p:nvGrpSpPr>
          <p:grpSpPr bwMode="auto">
            <a:xfrm>
              <a:off x="4387" y="1499"/>
              <a:ext cx="578" cy="234"/>
              <a:chOff x="1849" y="2478"/>
              <a:chExt cx="657" cy="374"/>
            </a:xfrm>
          </p:grpSpPr>
          <p:sp>
            <p:nvSpPr>
              <p:cNvPr id="25"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26"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27"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28"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29"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15"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6"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7"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18"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19"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9</a:t>
              </a:r>
              <a:endParaRPr lang="ru-RU" sz="3600" b="1" dirty="0"/>
            </a:p>
          </p:txBody>
        </p:sp>
        <p:sp>
          <p:nvSpPr>
            <p:cNvPr id="20"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sz="3600" b="1" dirty="0">
                <a:cs typeface="Arial" charset="0"/>
              </a:endParaRPr>
            </a:p>
          </p:txBody>
        </p:sp>
        <p:sp>
          <p:nvSpPr>
            <p:cNvPr id="21"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sz="3600" b="1" dirty="0"/>
            </a:p>
          </p:txBody>
        </p:sp>
        <p:sp>
          <p:nvSpPr>
            <p:cNvPr id="22"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9</a:t>
              </a:r>
              <a:endParaRPr lang="ru-RU" sz="3600" b="1" dirty="0"/>
            </a:p>
          </p:txBody>
        </p:sp>
        <p:sp>
          <p:nvSpPr>
            <p:cNvPr id="23"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24"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6</a:t>
              </a:r>
              <a:endParaRPr lang="ru-RU" altLang="ru-RU" sz="3600" b="1" dirty="0">
                <a:cs typeface="Arial" charset="0"/>
              </a:endParaRPr>
            </a:p>
          </p:txBody>
        </p:sp>
      </p:grpSp>
    </p:spTree>
    <p:extLst>
      <p:ext uri="{BB962C8B-B14F-4D97-AF65-F5344CB8AC3E}">
        <p14:creationId xmlns:p14="http://schemas.microsoft.com/office/powerpoint/2010/main" val="137913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ppt_w</p:attrName>
                                        </p:attrNameLst>
                                      </p:cBhvr>
                                      <p:tavLst>
                                        <p:tav tm="0">
                                          <p:val>
                                            <p:fltVal val="0"/>
                                          </p:val>
                                        </p:tav>
                                        <p:tav tm="100000">
                                          <p:val>
                                            <p:strVal val="#ppt_w"/>
                                          </p:val>
                                        </p:tav>
                                      </p:tavLst>
                                    </p:anim>
                                    <p:anim calcmode="lin" valueType="num">
                                      <p:cBhvr>
                                        <p:cTn id="8" dur="750" fill="hold"/>
                                        <p:tgtEl>
                                          <p:spTgt spid="8"/>
                                        </p:tgtEl>
                                        <p:attrNameLst>
                                          <p:attrName>ppt_h</p:attrName>
                                        </p:attrNameLst>
                                      </p:cBhvr>
                                      <p:tavLst>
                                        <p:tav tm="0">
                                          <p:val>
                                            <p:fltVal val="0"/>
                                          </p:val>
                                        </p:tav>
                                        <p:tav tm="100000">
                                          <p:val>
                                            <p:strVal val="#ppt_h"/>
                                          </p:val>
                                        </p:tav>
                                      </p:tavLst>
                                    </p:anim>
                                    <p:animEffect transition="in" filter="fade">
                                      <p:cBhvr>
                                        <p:cTn id="9" dur="75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bg/>
                                          </p:spTgt>
                                        </p:tgtEl>
                                        <p:attrNameLst>
                                          <p:attrName>style.visibility</p:attrName>
                                        </p:attrNameLst>
                                      </p:cBhvr>
                                      <p:to>
                                        <p:strVal val="visible"/>
                                      </p:to>
                                    </p:set>
                                    <p:anim calcmode="lin" valueType="num">
                                      <p:cBhvr>
                                        <p:cTn id="14" dur="1000" fill="hold"/>
                                        <p:tgtEl>
                                          <p:spTgt spid="11">
                                            <p:bg/>
                                          </p:spTgt>
                                        </p:tgtEl>
                                        <p:attrNameLst>
                                          <p:attrName>ppt_w</p:attrName>
                                        </p:attrNameLst>
                                      </p:cBhvr>
                                      <p:tavLst>
                                        <p:tav tm="0">
                                          <p:val>
                                            <p:fltVal val="0"/>
                                          </p:val>
                                        </p:tav>
                                        <p:tav tm="100000">
                                          <p:val>
                                            <p:strVal val="#ppt_w"/>
                                          </p:val>
                                        </p:tav>
                                      </p:tavLst>
                                    </p:anim>
                                    <p:anim calcmode="lin" valueType="num">
                                      <p:cBhvr>
                                        <p:cTn id="15" dur="1000" fill="hold"/>
                                        <p:tgtEl>
                                          <p:spTgt spid="11">
                                            <p:bg/>
                                          </p:spTgt>
                                        </p:tgtEl>
                                        <p:attrNameLst>
                                          <p:attrName>ppt_h</p:attrName>
                                        </p:attrNameLst>
                                      </p:cBhvr>
                                      <p:tavLst>
                                        <p:tav tm="0">
                                          <p:val>
                                            <p:fltVal val="0"/>
                                          </p:val>
                                        </p:tav>
                                        <p:tav tm="100000">
                                          <p:val>
                                            <p:strVal val="#ppt_h"/>
                                          </p:val>
                                        </p:tav>
                                      </p:tavLst>
                                    </p:anim>
                                    <p:animEffect transition="in" filter="fade">
                                      <p:cBhvr>
                                        <p:cTn id="16" dur="1000"/>
                                        <p:tgtEl>
                                          <p:spTgt spid="11">
                                            <p:bg/>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999"/>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999"/>
                                          </p:stCondLst>
                                        </p:cTn>
                                        <p:tgtEl>
                                          <p:spTgt spid="11">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999"/>
                                          </p:stCondLst>
                                        </p:cTn>
                                        <p:tgtEl>
                                          <p:spTgt spid="1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999"/>
                                          </p:stCondLst>
                                        </p:cTn>
                                        <p:tgtEl>
                                          <p:spTgt spid="11">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999"/>
                                          </p:stCondLst>
                                        </p:cTn>
                                        <p:tgtEl>
                                          <p:spTgt spid="11">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uiExpand="1"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74638"/>
            <a:ext cx="8229600" cy="922114"/>
          </a:xfrm>
        </p:spPr>
        <p:style>
          <a:lnRef idx="2">
            <a:schemeClr val="accent1"/>
          </a:lnRef>
          <a:fillRef idx="1">
            <a:schemeClr val="lt1"/>
          </a:fillRef>
          <a:effectRef idx="0">
            <a:schemeClr val="accent1"/>
          </a:effectRef>
          <a:fontRef idx="minor">
            <a:schemeClr val="dk1"/>
          </a:fontRef>
        </p:style>
        <p:txBody>
          <a:bodyPr>
            <a:normAutofit/>
          </a:bodyPr>
          <a:lstStyle/>
          <a:p>
            <a:pPr algn="l"/>
            <a:r>
              <a:rPr lang="ru-RU" sz="2400" b="1" dirty="0">
                <a:solidFill>
                  <a:srgbClr val="FF0000"/>
                </a:solidFill>
                <a:latin typeface="Arial" pitchFamily="34" charset="0"/>
                <a:cs typeface="Arial" pitchFamily="34" charset="0"/>
              </a:rPr>
              <a:t>Задача </a:t>
            </a:r>
            <a:r>
              <a:rPr lang="ru-RU" sz="2300" b="1" dirty="0" smtClean="0">
                <a:solidFill>
                  <a:srgbClr val="FF0000"/>
                </a:solidFill>
                <a:latin typeface="Arial" pitchFamily="34" charset="0"/>
                <a:cs typeface="Arial" pitchFamily="34" charset="0"/>
              </a:rPr>
              <a:t>№8. </a:t>
            </a:r>
            <a:r>
              <a:rPr lang="ru-RU" sz="2300" dirty="0" smtClean="0">
                <a:latin typeface="Arial" pitchFamily="34" charset="0"/>
                <a:cs typeface="Arial" pitchFamily="34" charset="0"/>
              </a:rPr>
              <a:t>Найдите четырёхзначное число, кратное </a:t>
            </a:r>
            <a:r>
              <a:rPr lang="ru-RU" sz="2300" dirty="0">
                <a:latin typeface="Arial" pitchFamily="34" charset="0"/>
                <a:cs typeface="Arial" pitchFamily="34" charset="0"/>
              </a:rPr>
              <a:t>4</a:t>
            </a:r>
            <a:r>
              <a:rPr lang="ru-RU" sz="2300" dirty="0" smtClean="0">
                <a:latin typeface="Arial" pitchFamily="34" charset="0"/>
                <a:cs typeface="Arial" pitchFamily="34" charset="0"/>
              </a:rPr>
              <a:t>, сумма цифр которого равна  их произведению.</a:t>
            </a:r>
            <a:endParaRPr lang="ru-RU" sz="23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471715" y="2303646"/>
                <a:ext cx="4258816" cy="1284666"/>
              </a:xfrm>
            </p:spPr>
            <p:style>
              <a:lnRef idx="2">
                <a:schemeClr val="accent1"/>
              </a:lnRef>
              <a:fillRef idx="1">
                <a:schemeClr val="lt1"/>
              </a:fillRef>
              <a:effectRef idx="0">
                <a:schemeClr val="accent1"/>
              </a:effectRef>
              <a:fontRef idx="minor">
                <a:schemeClr val="dk1"/>
              </a:fontRef>
            </p:style>
            <p:txBody>
              <a:bodyPr>
                <a:noAutofit/>
              </a:bodyPr>
              <a:lstStyle/>
              <a:p>
                <a:pPr marL="0" indent="0" fontAlgn="base">
                  <a:spcBef>
                    <a:spcPts val="0"/>
                  </a:spcBef>
                  <a:spcAft>
                    <a:spcPct val="0"/>
                  </a:spcAft>
                  <a:buNone/>
                </a:pPr>
                <a:r>
                  <a:rPr lang="ru-RU" sz="2000" dirty="0" smtClean="0">
                    <a:latin typeface="Arial" pitchFamily="34" charset="0"/>
                    <a:cs typeface="Arial" pitchFamily="34" charset="0"/>
                  </a:rPr>
                  <a:t>Так как </a:t>
                </a:r>
                <a:r>
                  <a:rPr lang="ru-RU" sz="2000" i="1" dirty="0">
                    <a:latin typeface="Arial" pitchFamily="34" charset="0"/>
                    <a:cs typeface="Arial" pitchFamily="34" charset="0"/>
                  </a:rPr>
                  <a:t>а</a:t>
                </a:r>
                <a:r>
                  <a:rPr lang="en-US" sz="2000" i="1" dirty="0" err="1">
                    <a:latin typeface="Arial" pitchFamily="34" charset="0"/>
                    <a:cs typeface="Arial" pitchFamily="34" charset="0"/>
                  </a:rPr>
                  <a:t>bcd</a:t>
                </a:r>
                <a:r>
                  <a:rPr lang="ru-RU" sz="2000" i="1" dirty="0">
                    <a:latin typeface="Arial" pitchFamily="34" charset="0"/>
                    <a:cs typeface="Arial" pitchFamily="34" charset="0"/>
                  </a:rPr>
                  <a:t> </a:t>
                </a:r>
                <a14:m>
                  <m:oMath xmlns:m="http://schemas.openxmlformats.org/officeDocument/2006/math">
                    <m:r>
                      <a:rPr lang="en-US" sz="2000">
                        <a:latin typeface="Cambria Math"/>
                        <a:cs typeface="Arial" pitchFamily="34" charset="0"/>
                      </a:rPr>
                      <m:t>⋮</m:t>
                    </m:r>
                  </m:oMath>
                </a14:m>
                <a:r>
                  <a:rPr lang="ru-RU" sz="2000" dirty="0" smtClean="0">
                    <a:latin typeface="Arial" pitchFamily="34" charset="0"/>
                    <a:cs typeface="Arial" pitchFamily="34" charset="0"/>
                  </a:rPr>
                  <a:t> 4, то число, записанное двумя последними цифрами </a:t>
                </a:r>
                <a14:m>
                  <m:oMath xmlns:m="http://schemas.openxmlformats.org/officeDocument/2006/math">
                    <m:r>
                      <a:rPr lang="en-US" sz="2000">
                        <a:latin typeface="Cambria Math"/>
                        <a:cs typeface="Arial" pitchFamily="34" charset="0"/>
                      </a:rPr>
                      <m:t>⋮</m:t>
                    </m:r>
                  </m:oMath>
                </a14:m>
                <a:r>
                  <a:rPr lang="ru-RU" sz="2000" dirty="0" smtClean="0">
                    <a:latin typeface="Arial" pitchFamily="34" charset="0"/>
                    <a:cs typeface="Arial" pitchFamily="34" charset="0"/>
                  </a:rPr>
                  <a:t> 4, т.е. (</a:t>
                </a:r>
                <a:r>
                  <a:rPr lang="ru-RU" sz="2000" dirty="0">
                    <a:latin typeface="Arial" pitchFamily="34" charset="0"/>
                    <a:cs typeface="Arial" pitchFamily="34" charset="0"/>
                  </a:rPr>
                  <a:t>10</a:t>
                </a:r>
                <a:r>
                  <a:rPr lang="ru-RU" sz="2000" i="1" dirty="0">
                    <a:latin typeface="Arial" pitchFamily="34" charset="0"/>
                    <a:cs typeface="Arial" pitchFamily="34" charset="0"/>
                  </a:rPr>
                  <a:t>с+</a:t>
                </a:r>
                <a:r>
                  <a:rPr lang="en-US" sz="2000" i="1" dirty="0">
                    <a:latin typeface="Arial" pitchFamily="34" charset="0"/>
                    <a:cs typeface="Arial" pitchFamily="34" charset="0"/>
                  </a:rPr>
                  <a:t>d</a:t>
                </a:r>
                <a:r>
                  <a:rPr lang="ru-RU" sz="2000" dirty="0">
                    <a:latin typeface="Arial" pitchFamily="34" charset="0"/>
                    <a:cs typeface="Arial" pitchFamily="34" charset="0"/>
                  </a:rPr>
                  <a:t>)</a:t>
                </a:r>
                <a14:m>
                  <m:oMath xmlns:m="http://schemas.openxmlformats.org/officeDocument/2006/math">
                    <m:r>
                      <a:rPr lang="ru-RU" sz="2000" b="0" i="0" smtClean="0">
                        <a:latin typeface="Cambria Math"/>
                        <a:cs typeface="Arial" pitchFamily="34" charset="0"/>
                      </a:rPr>
                      <m:t> </m:t>
                    </m:r>
                    <m:r>
                      <a:rPr lang="en-US" sz="2000">
                        <a:latin typeface="Cambria Math"/>
                        <a:cs typeface="Arial" pitchFamily="34" charset="0"/>
                      </a:rPr>
                      <m:t>⋮</m:t>
                    </m:r>
                    <m:r>
                      <a:rPr lang="ru-RU" sz="2000" b="0" i="0" smtClean="0">
                        <a:latin typeface="Cambria Math"/>
                        <a:cs typeface="Arial" pitchFamily="34" charset="0"/>
                      </a:rPr>
                      <m:t> </m:t>
                    </m:r>
                  </m:oMath>
                </a14:m>
                <a:r>
                  <a:rPr lang="ru-RU" sz="2000" dirty="0" smtClean="0">
                    <a:latin typeface="Arial" pitchFamily="34" charset="0"/>
                    <a:cs typeface="Arial" pitchFamily="34" charset="0"/>
                  </a:rPr>
                  <a:t>4</a:t>
                </a:r>
                <a:r>
                  <a:rPr lang="ru-RU" sz="2000" dirty="0">
                    <a:latin typeface="Arial" pitchFamily="34" charset="0"/>
                    <a:cs typeface="Arial" pitchFamily="34" charset="0"/>
                  </a:rPr>
                  <a:t> и </a:t>
                </a:r>
                <a:r>
                  <a:rPr lang="en-US" sz="2000" i="1" dirty="0">
                    <a:latin typeface="Arial" pitchFamily="34" charset="0"/>
                    <a:cs typeface="Arial" pitchFamily="34" charset="0"/>
                  </a:rPr>
                  <a:t>d</a:t>
                </a:r>
                <a:r>
                  <a:rPr lang="ru-RU" sz="2000" dirty="0">
                    <a:latin typeface="Arial" pitchFamily="34" charset="0"/>
                    <a:cs typeface="Arial" pitchFamily="34" charset="0"/>
                  </a:rPr>
                  <a:t> - четное</a:t>
                </a: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471715" y="2303646"/>
                <a:ext cx="4258816" cy="1284666"/>
              </a:xfrm>
              <a:blipFill rotWithShape="1">
                <a:blip r:embed="rId3"/>
                <a:stretch>
                  <a:fillRect l="-1138" t="-930" b="-9767"/>
                </a:stretch>
              </a:blipFill>
            </p:spPr>
            <p:txBody>
              <a:bodyPr/>
              <a:lstStyle/>
              <a:p>
                <a:r>
                  <a:rPr lang="ru-RU">
                    <a:noFill/>
                  </a:rPr>
                  <a:t> </a:t>
                </a:r>
              </a:p>
            </p:txBody>
          </p:sp>
        </mc:Fallback>
      </mc:AlternateContent>
      <p:sp>
        <p:nvSpPr>
          <p:cNvPr id="4" name="Объект 2"/>
          <p:cNvSpPr txBox="1">
            <a:spLocks/>
          </p:cNvSpPr>
          <p:nvPr/>
        </p:nvSpPr>
        <p:spPr bwMode="auto">
          <a:xfrm>
            <a:off x="482058" y="1583940"/>
            <a:ext cx="4249599" cy="694803"/>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Font typeface="Arial" charset="0"/>
              <a:buNone/>
            </a:pPr>
            <a:r>
              <a:rPr lang="ru-RU" sz="2100" dirty="0">
                <a:latin typeface="Arial" pitchFamily="34" charset="0"/>
                <a:cs typeface="Arial" pitchFamily="34" charset="0"/>
              </a:rPr>
              <a:t>Пусть число </a:t>
            </a:r>
            <a:r>
              <a:rPr lang="ru-RU" sz="2100" dirty="0" smtClean="0">
                <a:latin typeface="Arial" pitchFamily="34" charset="0"/>
                <a:cs typeface="Arial" pitchFamily="34" charset="0"/>
              </a:rPr>
              <a:t>имеет вид </a:t>
            </a:r>
            <a:r>
              <a:rPr lang="ru-RU" sz="2100" i="1" dirty="0">
                <a:latin typeface="Arial" pitchFamily="34" charset="0"/>
                <a:cs typeface="Arial" pitchFamily="34" charset="0"/>
              </a:rPr>
              <a:t>а</a:t>
            </a:r>
            <a:r>
              <a:rPr lang="en-US" sz="2100" i="1" dirty="0" err="1">
                <a:latin typeface="Arial" pitchFamily="34" charset="0"/>
                <a:cs typeface="Arial" pitchFamily="34" charset="0"/>
              </a:rPr>
              <a:t>bcd</a:t>
            </a:r>
            <a:r>
              <a:rPr lang="ru-RU" sz="2100" dirty="0" smtClean="0">
                <a:latin typeface="Arial" pitchFamily="34" charset="0"/>
                <a:cs typeface="Arial" pitchFamily="34" charset="0"/>
              </a:rPr>
              <a:t>, тогда </a:t>
            </a:r>
            <a:r>
              <a:rPr lang="ru-RU" sz="2100" i="1" dirty="0" smtClean="0">
                <a:latin typeface="Arial" pitchFamily="34" charset="0"/>
                <a:cs typeface="Arial" pitchFamily="34" charset="0"/>
              </a:rPr>
              <a:t>а+</a:t>
            </a:r>
            <a:r>
              <a:rPr lang="en-US" sz="2100" i="1" dirty="0">
                <a:latin typeface="Arial" pitchFamily="34" charset="0"/>
                <a:cs typeface="Arial" pitchFamily="34" charset="0"/>
              </a:rPr>
              <a:t>b</a:t>
            </a:r>
            <a:r>
              <a:rPr lang="ru-RU" sz="2100" i="1" dirty="0">
                <a:latin typeface="Arial" pitchFamily="34" charset="0"/>
                <a:cs typeface="Arial" pitchFamily="34" charset="0"/>
              </a:rPr>
              <a:t>+</a:t>
            </a:r>
            <a:r>
              <a:rPr lang="en-US" sz="2100" i="1" dirty="0">
                <a:latin typeface="Arial" pitchFamily="34" charset="0"/>
                <a:cs typeface="Arial" pitchFamily="34" charset="0"/>
              </a:rPr>
              <a:t>c</a:t>
            </a:r>
            <a:r>
              <a:rPr lang="ru-RU" sz="2100" i="1" dirty="0">
                <a:latin typeface="Arial" pitchFamily="34" charset="0"/>
                <a:cs typeface="Arial" pitchFamily="34" charset="0"/>
              </a:rPr>
              <a:t>+</a:t>
            </a:r>
            <a:r>
              <a:rPr lang="en-US" sz="2100" i="1" dirty="0">
                <a:latin typeface="Arial" pitchFamily="34" charset="0"/>
                <a:cs typeface="Arial" pitchFamily="34" charset="0"/>
              </a:rPr>
              <a:t>d</a:t>
            </a:r>
            <a:r>
              <a:rPr lang="ru-RU" sz="2100" i="1" dirty="0">
                <a:latin typeface="Arial" pitchFamily="34" charset="0"/>
                <a:cs typeface="Arial" pitchFamily="34" charset="0"/>
              </a:rPr>
              <a:t>=</a:t>
            </a:r>
            <a:r>
              <a:rPr lang="en-US" sz="2100" i="1" dirty="0" err="1">
                <a:latin typeface="Arial" pitchFamily="34" charset="0"/>
                <a:cs typeface="Arial" pitchFamily="34" charset="0"/>
              </a:rPr>
              <a:t>a·b·c·d</a:t>
            </a:r>
            <a:endParaRPr lang="ru-RU" sz="2100" i="1" dirty="0">
              <a:latin typeface="Arial" pitchFamily="34" charset="0"/>
              <a:cs typeface="Arial" pitchFamily="34" charset="0"/>
            </a:endParaRPr>
          </a:p>
        </p:txBody>
      </p:sp>
      <p:sp>
        <p:nvSpPr>
          <p:cNvPr id="6" name="TextBox 5"/>
          <p:cNvSpPr txBox="1"/>
          <p:nvPr/>
        </p:nvSpPr>
        <p:spPr>
          <a:xfrm>
            <a:off x="459385" y="4349288"/>
            <a:ext cx="4272271" cy="10618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100" dirty="0">
                <a:latin typeface="Arial" pitchFamily="34" charset="0"/>
                <a:cs typeface="Arial" pitchFamily="34" charset="0"/>
              </a:rPr>
              <a:t>Среди цифр </a:t>
            </a:r>
            <a:r>
              <a:rPr lang="en-US" sz="2100" i="1" dirty="0">
                <a:latin typeface="Arial" pitchFamily="34" charset="0"/>
                <a:cs typeface="Arial" pitchFamily="34" charset="0"/>
              </a:rPr>
              <a:t>a</a:t>
            </a:r>
            <a:r>
              <a:rPr lang="ru-RU" sz="2100" i="1" dirty="0">
                <a:latin typeface="Arial" pitchFamily="34" charset="0"/>
                <a:cs typeface="Arial" pitchFamily="34" charset="0"/>
              </a:rPr>
              <a:t>, </a:t>
            </a:r>
            <a:r>
              <a:rPr lang="en-US" sz="2100" i="1" dirty="0">
                <a:latin typeface="Arial" pitchFamily="34" charset="0"/>
                <a:cs typeface="Arial" pitchFamily="34" charset="0"/>
              </a:rPr>
              <a:t>b</a:t>
            </a:r>
            <a:r>
              <a:rPr lang="ru-RU" sz="2100" i="1" dirty="0">
                <a:latin typeface="Arial" pitchFamily="34" charset="0"/>
                <a:cs typeface="Arial" pitchFamily="34" charset="0"/>
              </a:rPr>
              <a:t>, с </a:t>
            </a:r>
            <a:r>
              <a:rPr lang="ru-RU" sz="2100" dirty="0">
                <a:latin typeface="Arial" pitchFamily="34" charset="0"/>
                <a:cs typeface="Arial" pitchFamily="34" charset="0"/>
              </a:rPr>
              <a:t>и </a:t>
            </a:r>
            <a:r>
              <a:rPr lang="en-US" sz="2100" i="1" dirty="0">
                <a:latin typeface="Arial" pitchFamily="34" charset="0"/>
                <a:cs typeface="Arial" pitchFamily="34" charset="0"/>
              </a:rPr>
              <a:t>d</a:t>
            </a:r>
            <a:r>
              <a:rPr lang="en-US" sz="2100" dirty="0">
                <a:latin typeface="Arial" pitchFamily="34" charset="0"/>
                <a:cs typeface="Arial" pitchFamily="34" charset="0"/>
              </a:rPr>
              <a:t> </a:t>
            </a:r>
            <a:r>
              <a:rPr lang="ru-RU" sz="2100" dirty="0" smtClean="0">
                <a:latin typeface="Arial" pitchFamily="34" charset="0"/>
                <a:cs typeface="Arial" pitchFamily="34" charset="0"/>
              </a:rPr>
              <a:t>не </a:t>
            </a:r>
            <a:r>
              <a:rPr lang="ru-RU" sz="2100" dirty="0">
                <a:latin typeface="Arial" pitchFamily="34" charset="0"/>
                <a:cs typeface="Arial" pitchFamily="34" charset="0"/>
              </a:rPr>
              <a:t>может быть </a:t>
            </a:r>
            <a:r>
              <a:rPr lang="ru-RU" sz="2100" dirty="0" smtClean="0">
                <a:latin typeface="Arial" pitchFamily="34" charset="0"/>
                <a:cs typeface="Arial" pitchFamily="34" charset="0"/>
              </a:rPr>
              <a:t>трех </a:t>
            </a:r>
            <a:r>
              <a:rPr lang="ru-RU" sz="2100" dirty="0">
                <a:latin typeface="Arial" pitchFamily="34" charset="0"/>
                <a:cs typeface="Arial" pitchFamily="34" charset="0"/>
              </a:rPr>
              <a:t>единиц, 1+1+1+</a:t>
            </a:r>
            <a:r>
              <a:rPr lang="en-US" sz="2100" i="1" dirty="0" smtClean="0">
                <a:latin typeface="Arial" pitchFamily="34" charset="0"/>
                <a:cs typeface="Arial" pitchFamily="34" charset="0"/>
              </a:rPr>
              <a:t>d</a:t>
            </a:r>
            <a:r>
              <a:rPr lang="ru-RU" sz="2100" i="1" dirty="0" smtClean="0">
                <a:latin typeface="Arial" pitchFamily="34" charset="0"/>
                <a:cs typeface="Arial" pitchFamily="34" charset="0"/>
              </a:rPr>
              <a:t> </a:t>
            </a:r>
            <a:r>
              <a:rPr lang="ru-RU" sz="2100" dirty="0" smtClean="0">
                <a:latin typeface="Arial" pitchFamily="34" charset="0"/>
                <a:cs typeface="Arial" pitchFamily="34" charset="0"/>
              </a:rPr>
              <a:t>= =1</a:t>
            </a:r>
            <a:r>
              <a:rPr lang="en-US" sz="2100" i="1" dirty="0">
                <a:latin typeface="Arial" pitchFamily="34" charset="0"/>
                <a:cs typeface="Arial" pitchFamily="34" charset="0"/>
              </a:rPr>
              <a:t>·</a:t>
            </a:r>
            <a:r>
              <a:rPr lang="ru-RU" sz="2100" dirty="0" smtClean="0">
                <a:latin typeface="Arial" pitchFamily="34" charset="0"/>
                <a:cs typeface="Arial" pitchFamily="34" charset="0"/>
              </a:rPr>
              <a:t>1</a:t>
            </a:r>
            <a:r>
              <a:rPr lang="en-US" sz="2100" i="1" dirty="0">
                <a:latin typeface="Arial" pitchFamily="34" charset="0"/>
                <a:cs typeface="Arial" pitchFamily="34" charset="0"/>
              </a:rPr>
              <a:t>·</a:t>
            </a:r>
            <a:r>
              <a:rPr lang="ru-RU" sz="2100" dirty="0" smtClean="0">
                <a:latin typeface="Arial" pitchFamily="34" charset="0"/>
                <a:cs typeface="Arial" pitchFamily="34" charset="0"/>
              </a:rPr>
              <a:t>1</a:t>
            </a:r>
            <a:r>
              <a:rPr lang="en-US" sz="2100" i="1" dirty="0">
                <a:latin typeface="Arial" pitchFamily="34" charset="0"/>
                <a:cs typeface="Arial" pitchFamily="34" charset="0"/>
              </a:rPr>
              <a:t>·</a:t>
            </a:r>
            <a:r>
              <a:rPr lang="en-US" sz="2100" i="1" dirty="0" smtClean="0">
                <a:latin typeface="Arial" pitchFamily="34" charset="0"/>
                <a:cs typeface="Arial" pitchFamily="34" charset="0"/>
              </a:rPr>
              <a:t>d</a:t>
            </a:r>
            <a:r>
              <a:rPr lang="ru-RU" sz="2100" dirty="0" smtClean="0">
                <a:latin typeface="Arial" pitchFamily="34" charset="0"/>
                <a:cs typeface="Arial" pitchFamily="34" charset="0"/>
              </a:rPr>
              <a:t> – </a:t>
            </a:r>
            <a:r>
              <a:rPr lang="ru-RU" sz="2050" dirty="0" smtClean="0">
                <a:latin typeface="Arial" pitchFamily="34" charset="0"/>
                <a:cs typeface="Arial" pitchFamily="34" charset="0"/>
              </a:rPr>
              <a:t>равенство </a:t>
            </a:r>
            <a:r>
              <a:rPr lang="ru-RU" sz="2050" dirty="0">
                <a:latin typeface="Arial" pitchFamily="34" charset="0"/>
                <a:cs typeface="Arial" pitchFamily="34" charset="0"/>
              </a:rPr>
              <a:t>невозможно</a:t>
            </a:r>
          </a:p>
        </p:txBody>
      </p:sp>
      <p:sp>
        <p:nvSpPr>
          <p:cNvPr id="7" name="TextBox 6"/>
          <p:cNvSpPr txBox="1"/>
          <p:nvPr/>
        </p:nvSpPr>
        <p:spPr>
          <a:xfrm>
            <a:off x="488414" y="3604426"/>
            <a:ext cx="4249599"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100" dirty="0">
                <a:latin typeface="Arial" pitchFamily="34" charset="0"/>
                <a:cs typeface="Arial" pitchFamily="34" charset="0"/>
              </a:rPr>
              <a:t>Среди цифр </a:t>
            </a:r>
            <a:r>
              <a:rPr lang="en-US" sz="2100" i="1" dirty="0">
                <a:latin typeface="Arial" pitchFamily="34" charset="0"/>
                <a:cs typeface="Arial" pitchFamily="34" charset="0"/>
              </a:rPr>
              <a:t>a</a:t>
            </a:r>
            <a:r>
              <a:rPr lang="ru-RU" sz="2100" i="1" dirty="0">
                <a:latin typeface="Arial" pitchFamily="34" charset="0"/>
                <a:cs typeface="Arial" pitchFamily="34" charset="0"/>
              </a:rPr>
              <a:t>, </a:t>
            </a:r>
            <a:r>
              <a:rPr lang="en-US" sz="2100" i="1" dirty="0">
                <a:latin typeface="Arial" pitchFamily="34" charset="0"/>
                <a:cs typeface="Arial" pitchFamily="34" charset="0"/>
              </a:rPr>
              <a:t>b</a:t>
            </a:r>
            <a:r>
              <a:rPr lang="ru-RU" sz="2100" i="1" dirty="0">
                <a:latin typeface="Arial" pitchFamily="34" charset="0"/>
                <a:cs typeface="Arial" pitchFamily="34" charset="0"/>
              </a:rPr>
              <a:t>, с </a:t>
            </a:r>
            <a:r>
              <a:rPr lang="ru-RU" sz="2100" dirty="0">
                <a:latin typeface="Arial" pitchFamily="34" charset="0"/>
                <a:cs typeface="Arial" pitchFamily="34" charset="0"/>
              </a:rPr>
              <a:t>и </a:t>
            </a:r>
            <a:r>
              <a:rPr lang="en-US" sz="2100" i="1" dirty="0">
                <a:latin typeface="Arial" pitchFamily="34" charset="0"/>
                <a:cs typeface="Arial" pitchFamily="34" charset="0"/>
              </a:rPr>
              <a:t>d</a:t>
            </a:r>
            <a:r>
              <a:rPr lang="en-US" sz="2100" dirty="0">
                <a:latin typeface="Arial" pitchFamily="34" charset="0"/>
                <a:cs typeface="Arial" pitchFamily="34" charset="0"/>
              </a:rPr>
              <a:t> </a:t>
            </a:r>
            <a:r>
              <a:rPr lang="ru-RU" sz="2100" dirty="0">
                <a:latin typeface="Arial" pitchFamily="34" charset="0"/>
                <a:cs typeface="Arial" pitchFamily="34" charset="0"/>
              </a:rPr>
              <a:t>нет </a:t>
            </a:r>
            <a:r>
              <a:rPr lang="ru-RU" sz="2100" dirty="0" smtClean="0">
                <a:latin typeface="Arial" pitchFamily="34" charset="0"/>
                <a:cs typeface="Arial" pitchFamily="34" charset="0"/>
              </a:rPr>
              <a:t>нулей, </a:t>
            </a:r>
            <a:r>
              <a:rPr lang="ru-RU" sz="2100" dirty="0">
                <a:latin typeface="Arial" pitchFamily="34" charset="0"/>
                <a:cs typeface="Arial" pitchFamily="34" charset="0"/>
              </a:rPr>
              <a:t>иначе произведение </a:t>
            </a:r>
            <a:r>
              <a:rPr lang="ru-RU" sz="2100" dirty="0" smtClean="0">
                <a:latin typeface="Arial" pitchFamily="34" charset="0"/>
                <a:cs typeface="Arial" pitchFamily="34" charset="0"/>
              </a:rPr>
              <a:t>= </a:t>
            </a:r>
            <a:r>
              <a:rPr lang="ru-RU" sz="2100" dirty="0">
                <a:latin typeface="Arial" pitchFamily="34" charset="0"/>
                <a:cs typeface="Arial" pitchFamily="34" charset="0"/>
              </a:rPr>
              <a:t>0</a:t>
            </a:r>
          </a:p>
        </p:txBody>
      </p:sp>
      <p:sp>
        <p:nvSpPr>
          <p:cNvPr id="8" name="TextBox 7"/>
          <p:cNvSpPr txBox="1"/>
          <p:nvPr/>
        </p:nvSpPr>
        <p:spPr>
          <a:xfrm>
            <a:off x="444870" y="5430756"/>
            <a:ext cx="4286787" cy="13542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50" dirty="0">
                <a:latin typeface="Arial" pitchFamily="34" charset="0"/>
                <a:cs typeface="Arial" pitchFamily="34" charset="0"/>
              </a:rPr>
              <a:t>Среди цифр </a:t>
            </a:r>
            <a:r>
              <a:rPr lang="en-US" sz="2050" i="1" dirty="0">
                <a:latin typeface="Arial" pitchFamily="34" charset="0"/>
                <a:cs typeface="Arial" pitchFamily="34" charset="0"/>
              </a:rPr>
              <a:t>a</a:t>
            </a:r>
            <a:r>
              <a:rPr lang="ru-RU" sz="2050" i="1" dirty="0">
                <a:latin typeface="Arial" pitchFamily="34" charset="0"/>
                <a:cs typeface="Arial" pitchFamily="34" charset="0"/>
              </a:rPr>
              <a:t>, </a:t>
            </a:r>
            <a:r>
              <a:rPr lang="en-US" sz="2050" i="1" dirty="0">
                <a:latin typeface="Arial" pitchFamily="34" charset="0"/>
                <a:cs typeface="Arial" pitchFamily="34" charset="0"/>
              </a:rPr>
              <a:t>b</a:t>
            </a:r>
            <a:r>
              <a:rPr lang="ru-RU" sz="2050" i="1" dirty="0">
                <a:latin typeface="Arial" pitchFamily="34" charset="0"/>
                <a:cs typeface="Arial" pitchFamily="34" charset="0"/>
              </a:rPr>
              <a:t>, с </a:t>
            </a:r>
            <a:r>
              <a:rPr lang="ru-RU" sz="2050" dirty="0">
                <a:latin typeface="Arial" pitchFamily="34" charset="0"/>
                <a:cs typeface="Arial" pitchFamily="34" charset="0"/>
              </a:rPr>
              <a:t>и </a:t>
            </a:r>
            <a:r>
              <a:rPr lang="en-US" sz="2050" i="1" dirty="0">
                <a:latin typeface="Arial" pitchFamily="34" charset="0"/>
                <a:cs typeface="Arial" pitchFamily="34" charset="0"/>
              </a:rPr>
              <a:t>d</a:t>
            </a:r>
            <a:r>
              <a:rPr lang="en-US" sz="2050" dirty="0">
                <a:latin typeface="Arial" pitchFamily="34" charset="0"/>
                <a:cs typeface="Arial" pitchFamily="34" charset="0"/>
              </a:rPr>
              <a:t> </a:t>
            </a:r>
            <a:r>
              <a:rPr lang="ru-RU" sz="2050" dirty="0" smtClean="0">
                <a:latin typeface="Arial" pitchFamily="34" charset="0"/>
                <a:cs typeface="Arial" pitchFamily="34" charset="0"/>
              </a:rPr>
              <a:t>не </a:t>
            </a:r>
            <a:r>
              <a:rPr lang="ru-RU" sz="2050" dirty="0">
                <a:latin typeface="Arial" pitchFamily="34" charset="0"/>
                <a:cs typeface="Arial" pitchFamily="34" charset="0"/>
              </a:rPr>
              <a:t>может быть  только одна  единица, 1</a:t>
            </a:r>
            <a:r>
              <a:rPr lang="ru-RU" sz="2050" i="1" dirty="0">
                <a:latin typeface="Arial" pitchFamily="34" charset="0"/>
                <a:cs typeface="Arial" pitchFamily="34" charset="0"/>
              </a:rPr>
              <a:t>+</a:t>
            </a:r>
            <a:r>
              <a:rPr lang="en-US" sz="2050" i="1" dirty="0">
                <a:latin typeface="Arial" pitchFamily="34" charset="0"/>
                <a:cs typeface="Arial" pitchFamily="34" charset="0"/>
              </a:rPr>
              <a:t>b</a:t>
            </a:r>
            <a:r>
              <a:rPr lang="ru-RU" sz="2050" i="1" dirty="0">
                <a:latin typeface="Arial" pitchFamily="34" charset="0"/>
                <a:cs typeface="Arial" pitchFamily="34" charset="0"/>
              </a:rPr>
              <a:t>+</a:t>
            </a:r>
            <a:r>
              <a:rPr lang="en-US" sz="2050" i="1" dirty="0">
                <a:latin typeface="Arial" pitchFamily="34" charset="0"/>
                <a:cs typeface="Arial" pitchFamily="34" charset="0"/>
              </a:rPr>
              <a:t>c</a:t>
            </a:r>
            <a:r>
              <a:rPr lang="ru-RU" sz="2050" i="1" dirty="0">
                <a:latin typeface="Arial" pitchFamily="34" charset="0"/>
                <a:cs typeface="Arial" pitchFamily="34" charset="0"/>
              </a:rPr>
              <a:t>+</a:t>
            </a:r>
            <a:r>
              <a:rPr lang="en-US" sz="2050" i="1" dirty="0" smtClean="0">
                <a:latin typeface="Arial" pitchFamily="34" charset="0"/>
                <a:cs typeface="Arial" pitchFamily="34" charset="0"/>
              </a:rPr>
              <a:t>d</a:t>
            </a:r>
            <a:r>
              <a:rPr lang="ru-RU" sz="2050" i="1" dirty="0" smtClean="0">
                <a:latin typeface="Arial" pitchFamily="34" charset="0"/>
                <a:cs typeface="Arial" pitchFamily="34" charset="0"/>
              </a:rPr>
              <a:t> </a:t>
            </a:r>
            <a:r>
              <a:rPr lang="ru-RU" sz="2050" dirty="0" smtClean="0">
                <a:latin typeface="Arial" pitchFamily="34" charset="0"/>
                <a:cs typeface="Arial" pitchFamily="34" charset="0"/>
              </a:rPr>
              <a:t>=1</a:t>
            </a:r>
            <a:r>
              <a:rPr lang="en-US" sz="2050" i="1" dirty="0">
                <a:latin typeface="Arial" pitchFamily="34" charset="0"/>
                <a:cs typeface="Arial" pitchFamily="34" charset="0"/>
              </a:rPr>
              <a:t>·</a:t>
            </a:r>
            <a:r>
              <a:rPr lang="en-US" sz="2050" i="1" dirty="0" err="1" smtClean="0">
                <a:latin typeface="Arial" pitchFamily="34" charset="0"/>
                <a:cs typeface="Arial" pitchFamily="34" charset="0"/>
              </a:rPr>
              <a:t>b·c·d</a:t>
            </a:r>
            <a:r>
              <a:rPr lang="ru-RU" sz="2050" dirty="0" smtClean="0">
                <a:latin typeface="Arial" pitchFamily="34" charset="0"/>
                <a:cs typeface="Arial" pitchFamily="34" charset="0"/>
              </a:rPr>
              <a:t> – равенство </a:t>
            </a:r>
            <a:r>
              <a:rPr lang="ru-RU" sz="2050" dirty="0">
                <a:latin typeface="Arial" pitchFamily="34" charset="0"/>
                <a:cs typeface="Arial" pitchFamily="34" charset="0"/>
              </a:rPr>
              <a:t>невозможно</a:t>
            </a:r>
          </a:p>
        </p:txBody>
      </p:sp>
      <p:sp>
        <p:nvSpPr>
          <p:cNvPr id="9" name="TextBox 8"/>
          <p:cNvSpPr txBox="1"/>
          <p:nvPr/>
        </p:nvSpPr>
        <p:spPr>
          <a:xfrm>
            <a:off x="467544" y="1181076"/>
            <a:ext cx="426411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Решение: </a:t>
            </a:r>
            <a:r>
              <a:rPr lang="ru-RU" sz="2000" b="1" i="1" dirty="0" smtClean="0">
                <a:solidFill>
                  <a:srgbClr val="FF0000"/>
                </a:solidFill>
                <a:latin typeface="Arial" pitchFamily="34" charset="0"/>
                <a:cs typeface="Arial" pitchFamily="34" charset="0"/>
              </a:rPr>
              <a:t>2 способ</a:t>
            </a:r>
            <a:endParaRPr lang="ru-RU" sz="2000" b="1" i="1" dirty="0">
              <a:solidFill>
                <a:srgbClr val="FF0000"/>
              </a:solidFill>
              <a:latin typeface="Arial" pitchFamily="34" charset="0"/>
              <a:cs typeface="Arial" pitchFamily="34" charset="0"/>
            </a:endParaRPr>
          </a:p>
        </p:txBody>
      </p:sp>
      <p:sp>
        <p:nvSpPr>
          <p:cNvPr id="11" name="TextBox 10"/>
          <p:cNvSpPr txBox="1"/>
          <p:nvPr/>
        </p:nvSpPr>
        <p:spPr>
          <a:xfrm>
            <a:off x="4796204" y="1583940"/>
            <a:ext cx="3858278" cy="7232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50" dirty="0">
                <a:latin typeface="Arial" pitchFamily="34" charset="0"/>
                <a:cs typeface="Arial" pitchFamily="34" charset="0"/>
              </a:rPr>
              <a:t>Среди цифр </a:t>
            </a:r>
            <a:r>
              <a:rPr lang="en-US" sz="2050" i="1" dirty="0">
                <a:latin typeface="Arial" pitchFamily="34" charset="0"/>
                <a:cs typeface="Arial" pitchFamily="34" charset="0"/>
              </a:rPr>
              <a:t>a</a:t>
            </a:r>
            <a:r>
              <a:rPr lang="ru-RU" sz="2050" i="1" dirty="0">
                <a:latin typeface="Arial" pitchFamily="34" charset="0"/>
                <a:cs typeface="Arial" pitchFamily="34" charset="0"/>
              </a:rPr>
              <a:t>, </a:t>
            </a:r>
            <a:r>
              <a:rPr lang="en-US" sz="2050" i="1" dirty="0">
                <a:latin typeface="Arial" pitchFamily="34" charset="0"/>
                <a:cs typeface="Arial" pitchFamily="34" charset="0"/>
              </a:rPr>
              <a:t>b</a:t>
            </a:r>
            <a:r>
              <a:rPr lang="ru-RU" sz="2050" i="1" dirty="0">
                <a:latin typeface="Arial" pitchFamily="34" charset="0"/>
                <a:cs typeface="Arial" pitchFamily="34" charset="0"/>
              </a:rPr>
              <a:t>, с </a:t>
            </a:r>
            <a:r>
              <a:rPr lang="ru-RU" sz="2050" dirty="0">
                <a:latin typeface="Arial" pitchFamily="34" charset="0"/>
                <a:cs typeface="Arial" pitchFamily="34" charset="0"/>
              </a:rPr>
              <a:t>и </a:t>
            </a:r>
            <a:r>
              <a:rPr lang="en-US" sz="2050" i="1" dirty="0">
                <a:latin typeface="Arial" pitchFamily="34" charset="0"/>
                <a:cs typeface="Arial" pitchFamily="34" charset="0"/>
              </a:rPr>
              <a:t>d</a:t>
            </a:r>
            <a:r>
              <a:rPr lang="en-US" sz="2050" dirty="0">
                <a:latin typeface="Arial" pitchFamily="34" charset="0"/>
                <a:cs typeface="Arial" pitchFamily="34" charset="0"/>
              </a:rPr>
              <a:t> </a:t>
            </a:r>
            <a:endParaRPr lang="ru-RU" sz="2050" dirty="0">
              <a:latin typeface="Arial" pitchFamily="34" charset="0"/>
              <a:cs typeface="Arial" pitchFamily="34" charset="0"/>
            </a:endParaRPr>
          </a:p>
          <a:p>
            <a:r>
              <a:rPr lang="ru-RU" sz="2050" dirty="0">
                <a:latin typeface="Arial" pitchFamily="34" charset="0"/>
                <a:cs typeface="Arial" pitchFamily="34" charset="0"/>
              </a:rPr>
              <a:t>две единицы </a:t>
            </a:r>
          </a:p>
        </p:txBody>
      </p:sp>
      <p:sp>
        <p:nvSpPr>
          <p:cNvPr id="12" name="Объект 2"/>
          <p:cNvSpPr txBox="1">
            <a:spLocks/>
          </p:cNvSpPr>
          <p:nvPr/>
        </p:nvSpPr>
        <p:spPr>
          <a:xfrm>
            <a:off x="4788452" y="2307215"/>
            <a:ext cx="3858278" cy="191938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Font typeface="Arial" pitchFamily="34" charset="0"/>
              <a:buNone/>
            </a:pPr>
            <a:r>
              <a:rPr lang="ru-RU" sz="2100" dirty="0" smtClean="0">
                <a:latin typeface="Arial" pitchFamily="34" charset="0"/>
                <a:cs typeface="Arial" pitchFamily="34" charset="0"/>
              </a:rPr>
              <a:t>Рассмотрим двузначные числа кратные 4: </a:t>
            </a:r>
          </a:p>
          <a:p>
            <a:pPr marL="0" indent="0">
              <a:buFont typeface="Arial" pitchFamily="34" charset="0"/>
              <a:buNone/>
            </a:pPr>
            <a:r>
              <a:rPr lang="ru-RU" sz="2100" dirty="0" smtClean="0">
                <a:latin typeface="Arial" pitchFamily="34" charset="0"/>
                <a:cs typeface="Arial" pitchFamily="34" charset="0"/>
              </a:rPr>
              <a:t>12; </a:t>
            </a:r>
          </a:p>
          <a:p>
            <a:pPr marL="0" indent="0">
              <a:buFont typeface="Arial" pitchFamily="34" charset="0"/>
              <a:buNone/>
            </a:pPr>
            <a:r>
              <a:rPr lang="ru-RU" sz="2100" dirty="0" smtClean="0">
                <a:latin typeface="Arial" pitchFamily="34" charset="0"/>
                <a:cs typeface="Arial" pitchFamily="34" charset="0"/>
              </a:rPr>
              <a:t>16; </a:t>
            </a:r>
          </a:p>
          <a:p>
            <a:pPr marL="0" indent="0">
              <a:buFont typeface="Arial" pitchFamily="34" charset="0"/>
              <a:buNone/>
            </a:pPr>
            <a:r>
              <a:rPr lang="ru-RU" sz="2100" dirty="0" smtClean="0">
                <a:latin typeface="Arial" pitchFamily="34" charset="0"/>
                <a:cs typeface="Arial" pitchFamily="34" charset="0"/>
              </a:rPr>
              <a:t>24. </a:t>
            </a:r>
            <a:endParaRPr lang="ru-RU" sz="2100" dirty="0">
              <a:latin typeface="Arial" pitchFamily="34" charset="0"/>
              <a:cs typeface="Arial" pitchFamily="34" charset="0"/>
            </a:endParaRPr>
          </a:p>
        </p:txBody>
      </p:sp>
      <p:sp>
        <p:nvSpPr>
          <p:cNvPr id="13" name="TextBox 12"/>
          <p:cNvSpPr txBox="1"/>
          <p:nvPr/>
        </p:nvSpPr>
        <p:spPr>
          <a:xfrm>
            <a:off x="4788452" y="4226595"/>
            <a:ext cx="3862063"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Из 1 равенства </a:t>
            </a:r>
            <a:r>
              <a:rPr lang="ru-RU" sz="2000" i="1" dirty="0" smtClean="0">
                <a:latin typeface="Arial" pitchFamily="34" charset="0"/>
                <a:cs typeface="Arial" pitchFamily="34" charset="0"/>
              </a:rPr>
              <a:t>с</a:t>
            </a:r>
            <a:r>
              <a:rPr lang="ru-RU" sz="2000" dirty="0" smtClean="0">
                <a:latin typeface="Arial" pitchFamily="34" charset="0"/>
                <a:cs typeface="Arial" pitchFamily="34" charset="0"/>
              </a:rPr>
              <a:t>+4=2</a:t>
            </a:r>
            <a:r>
              <a:rPr lang="ru-RU" sz="2000" i="1" dirty="0" smtClean="0">
                <a:latin typeface="Arial" pitchFamily="34" charset="0"/>
                <a:cs typeface="Arial" pitchFamily="34" charset="0"/>
              </a:rPr>
              <a:t>с</a:t>
            </a:r>
            <a:r>
              <a:rPr lang="ru-RU" sz="2000" dirty="0" smtClean="0">
                <a:latin typeface="Arial" pitchFamily="34" charset="0"/>
                <a:cs typeface="Arial" pitchFamily="34" charset="0"/>
              </a:rPr>
              <a:t>, =</a:t>
            </a:r>
            <a:r>
              <a:rPr lang="en-US" sz="2000" dirty="0" smtClean="0">
                <a:latin typeface="Arial" pitchFamily="34" charset="0"/>
                <a:cs typeface="Arial" pitchFamily="34" charset="0"/>
              </a:rPr>
              <a:t>&gt;</a:t>
            </a:r>
            <a:r>
              <a:rPr lang="ru-RU" sz="2000" i="1" dirty="0" smtClean="0">
                <a:latin typeface="Arial" pitchFamily="34" charset="0"/>
                <a:cs typeface="Arial" pitchFamily="34" charset="0"/>
              </a:rPr>
              <a:t>с </a:t>
            </a:r>
            <a:r>
              <a:rPr lang="ru-RU" sz="2000" dirty="0" smtClean="0">
                <a:latin typeface="Arial" pitchFamily="34" charset="0"/>
                <a:cs typeface="Arial" pitchFamily="34" charset="0"/>
              </a:rPr>
              <a:t>=4</a:t>
            </a:r>
            <a:endParaRPr lang="ru-RU" sz="2000" dirty="0">
              <a:latin typeface="Arial" pitchFamily="34" charset="0"/>
              <a:cs typeface="Arial" pitchFamily="34" charset="0"/>
            </a:endParaRPr>
          </a:p>
        </p:txBody>
      </p:sp>
      <p:sp>
        <p:nvSpPr>
          <p:cNvPr id="14" name="TextBox 13"/>
          <p:cNvSpPr txBox="1"/>
          <p:nvPr/>
        </p:nvSpPr>
        <p:spPr>
          <a:xfrm>
            <a:off x="4795507" y="4645944"/>
            <a:ext cx="3862357"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100" dirty="0" smtClean="0">
                <a:latin typeface="Arial" pitchFamily="34" charset="0"/>
                <a:cs typeface="Arial" pitchFamily="34" charset="0"/>
              </a:rPr>
              <a:t>Из 2 равенства </a:t>
            </a:r>
            <a:r>
              <a:rPr lang="ru-RU" sz="2100" i="1" dirty="0" smtClean="0">
                <a:latin typeface="Arial" pitchFamily="34" charset="0"/>
                <a:cs typeface="Arial" pitchFamily="34" charset="0"/>
              </a:rPr>
              <a:t>с</a:t>
            </a:r>
            <a:r>
              <a:rPr lang="ru-RU" sz="2100" dirty="0" smtClean="0">
                <a:latin typeface="Arial" pitchFamily="34" charset="0"/>
                <a:cs typeface="Arial" pitchFamily="34" charset="0"/>
              </a:rPr>
              <a:t>+8=6</a:t>
            </a:r>
            <a:r>
              <a:rPr lang="ru-RU" sz="2100" i="1" dirty="0" smtClean="0">
                <a:latin typeface="Arial" pitchFamily="34" charset="0"/>
                <a:cs typeface="Arial" pitchFamily="34" charset="0"/>
              </a:rPr>
              <a:t>с</a:t>
            </a:r>
            <a:r>
              <a:rPr lang="ru-RU" sz="2100" dirty="0" smtClean="0">
                <a:latin typeface="Arial" pitchFamily="34" charset="0"/>
                <a:cs typeface="Arial" pitchFamily="34" charset="0"/>
              </a:rPr>
              <a:t>, </a:t>
            </a:r>
            <a:r>
              <a:rPr lang="ru-RU" sz="2100" i="1" dirty="0" smtClean="0">
                <a:latin typeface="Arial" pitchFamily="34" charset="0"/>
                <a:cs typeface="Arial" pitchFamily="34" charset="0"/>
              </a:rPr>
              <a:t>с</a:t>
            </a:r>
            <a:r>
              <a:rPr lang="ru-RU" sz="2100" dirty="0" smtClean="0">
                <a:latin typeface="Arial" pitchFamily="34" charset="0"/>
                <a:cs typeface="Arial" pitchFamily="34" charset="0"/>
              </a:rPr>
              <a:t> – дробное, чего быть не может</a:t>
            </a:r>
            <a:endParaRPr lang="ru-RU" sz="2100" dirty="0">
              <a:latin typeface="Arial" pitchFamily="34" charset="0"/>
              <a:cs typeface="Arial" pitchFamily="34" charset="0"/>
            </a:endParaRPr>
          </a:p>
        </p:txBody>
      </p:sp>
      <p:sp>
        <p:nvSpPr>
          <p:cNvPr id="15" name="TextBox 14"/>
          <p:cNvSpPr txBox="1"/>
          <p:nvPr/>
        </p:nvSpPr>
        <p:spPr>
          <a:xfrm>
            <a:off x="4795507" y="5399123"/>
            <a:ext cx="3862357"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3-е равенство верное</a:t>
            </a:r>
            <a:endParaRPr lang="ru-RU" sz="2000" dirty="0">
              <a:latin typeface="Arial" pitchFamily="34" charset="0"/>
              <a:cs typeface="Arial" pitchFamily="34" charset="0"/>
            </a:endParaRPr>
          </a:p>
        </p:txBody>
      </p:sp>
      <p:sp>
        <p:nvSpPr>
          <p:cNvPr id="16" name="TextBox 15"/>
          <p:cNvSpPr txBox="1"/>
          <p:nvPr/>
        </p:nvSpPr>
        <p:spPr>
          <a:xfrm>
            <a:off x="4795506" y="5784719"/>
            <a:ext cx="4014665" cy="41549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2000" dirty="0" smtClean="0">
                <a:latin typeface="Arial" pitchFamily="34" charset="0"/>
                <a:cs typeface="Arial" pitchFamily="34" charset="0"/>
              </a:rPr>
              <a:t>Искомые числа:4112, 1412, 1124</a:t>
            </a:r>
            <a:endParaRPr lang="ru-RU" sz="2000" dirty="0">
              <a:latin typeface="Arial" pitchFamily="34" charset="0"/>
              <a:cs typeface="Arial" pitchFamily="34" charset="0"/>
            </a:endParaRPr>
          </a:p>
        </p:txBody>
      </p:sp>
      <p:sp>
        <p:nvSpPr>
          <p:cNvPr id="17" name="TextBox 16"/>
          <p:cNvSpPr txBox="1"/>
          <p:nvPr/>
        </p:nvSpPr>
        <p:spPr>
          <a:xfrm>
            <a:off x="5386085" y="3005295"/>
            <a:ext cx="2952328" cy="415498"/>
          </a:xfrm>
          <a:prstGeom prst="rect">
            <a:avLst/>
          </a:prstGeom>
          <a:noFill/>
        </p:spPr>
        <p:txBody>
          <a:bodyPr wrap="square" rtlCol="0">
            <a:spAutoFit/>
          </a:bodyPr>
          <a:lstStyle/>
          <a:p>
            <a:r>
              <a:rPr lang="ru-RU" sz="2100" dirty="0" smtClean="0">
                <a:latin typeface="Arial" pitchFamily="34" charset="0"/>
                <a:cs typeface="Arial" pitchFamily="34" charset="0"/>
              </a:rPr>
              <a:t>1+</a:t>
            </a:r>
            <a:r>
              <a:rPr lang="ru-RU" sz="2100" i="1" dirty="0" smtClean="0">
                <a:latin typeface="Arial" pitchFamily="34" charset="0"/>
                <a:cs typeface="Arial" pitchFamily="34" charset="0"/>
              </a:rPr>
              <a:t>с</a:t>
            </a:r>
            <a:r>
              <a:rPr lang="ru-RU" sz="2100" dirty="0" smtClean="0">
                <a:latin typeface="Arial" pitchFamily="34" charset="0"/>
                <a:cs typeface="Arial" pitchFamily="34" charset="0"/>
              </a:rPr>
              <a:t>+1+2=1</a:t>
            </a:r>
            <a:r>
              <a:rPr lang="ru-RU" sz="2100" dirty="0" smtClean="0">
                <a:latin typeface="Arial" pitchFamily="34" charset="0"/>
                <a:ea typeface="Cambria Math"/>
                <a:cs typeface="Arial" pitchFamily="34" charset="0"/>
              </a:rPr>
              <a:t>·</a:t>
            </a:r>
            <a:r>
              <a:rPr lang="ru-RU" sz="2100" i="1" dirty="0" smtClean="0">
                <a:latin typeface="Arial" pitchFamily="34" charset="0"/>
                <a:ea typeface="Cambria Math"/>
                <a:cs typeface="Arial" pitchFamily="34" charset="0"/>
              </a:rPr>
              <a:t>с</a:t>
            </a:r>
            <a:r>
              <a:rPr lang="ru-RU" sz="2100" dirty="0" smtClean="0">
                <a:latin typeface="Arial" pitchFamily="34" charset="0"/>
                <a:ea typeface="Cambria Math"/>
                <a:cs typeface="Arial" pitchFamily="34" charset="0"/>
              </a:rPr>
              <a:t>·1·2</a:t>
            </a:r>
            <a:endParaRPr lang="ru-RU" sz="2100" dirty="0">
              <a:latin typeface="Arial" pitchFamily="34" charset="0"/>
              <a:cs typeface="Arial" pitchFamily="34" charset="0"/>
            </a:endParaRPr>
          </a:p>
        </p:txBody>
      </p:sp>
      <p:sp>
        <p:nvSpPr>
          <p:cNvPr id="18" name="TextBox 17"/>
          <p:cNvSpPr txBox="1"/>
          <p:nvPr/>
        </p:nvSpPr>
        <p:spPr>
          <a:xfrm>
            <a:off x="5388633" y="3396677"/>
            <a:ext cx="2952328" cy="415498"/>
          </a:xfrm>
          <a:prstGeom prst="rect">
            <a:avLst/>
          </a:prstGeom>
          <a:noFill/>
        </p:spPr>
        <p:txBody>
          <a:bodyPr wrap="square" rtlCol="0">
            <a:spAutoFit/>
          </a:bodyPr>
          <a:lstStyle/>
          <a:p>
            <a:r>
              <a:rPr lang="ru-RU" sz="2100" dirty="0" smtClean="0">
                <a:latin typeface="Arial" pitchFamily="34" charset="0"/>
                <a:cs typeface="Arial" pitchFamily="34" charset="0"/>
              </a:rPr>
              <a:t>1+</a:t>
            </a:r>
            <a:r>
              <a:rPr lang="ru-RU" sz="2100" i="1" dirty="0" smtClean="0">
                <a:latin typeface="Arial" pitchFamily="34" charset="0"/>
                <a:cs typeface="Arial" pitchFamily="34" charset="0"/>
              </a:rPr>
              <a:t>с</a:t>
            </a:r>
            <a:r>
              <a:rPr lang="ru-RU" sz="2100" dirty="0" smtClean="0">
                <a:latin typeface="Arial" pitchFamily="34" charset="0"/>
                <a:cs typeface="Arial" pitchFamily="34" charset="0"/>
              </a:rPr>
              <a:t>+1+6=1</a:t>
            </a:r>
            <a:r>
              <a:rPr lang="ru-RU" sz="2100" dirty="0" smtClean="0">
                <a:latin typeface="Arial" pitchFamily="34" charset="0"/>
                <a:ea typeface="Cambria Math"/>
                <a:cs typeface="Arial" pitchFamily="34" charset="0"/>
              </a:rPr>
              <a:t>·</a:t>
            </a:r>
            <a:r>
              <a:rPr lang="ru-RU" sz="2100" i="1" dirty="0" smtClean="0">
                <a:latin typeface="Arial" pitchFamily="34" charset="0"/>
                <a:ea typeface="Cambria Math"/>
                <a:cs typeface="Arial" pitchFamily="34" charset="0"/>
              </a:rPr>
              <a:t>с</a:t>
            </a:r>
            <a:r>
              <a:rPr lang="ru-RU" sz="2100" dirty="0" smtClean="0">
                <a:latin typeface="Arial" pitchFamily="34" charset="0"/>
                <a:ea typeface="Cambria Math"/>
                <a:cs typeface="Arial" pitchFamily="34" charset="0"/>
              </a:rPr>
              <a:t>·1·6</a:t>
            </a:r>
            <a:endParaRPr lang="ru-RU" sz="2100" dirty="0">
              <a:latin typeface="Arial" pitchFamily="34" charset="0"/>
              <a:cs typeface="Arial" pitchFamily="34" charset="0"/>
            </a:endParaRPr>
          </a:p>
        </p:txBody>
      </p:sp>
      <p:sp>
        <p:nvSpPr>
          <p:cNvPr id="19" name="TextBox 18"/>
          <p:cNvSpPr txBox="1"/>
          <p:nvPr/>
        </p:nvSpPr>
        <p:spPr>
          <a:xfrm>
            <a:off x="5377500" y="3774370"/>
            <a:ext cx="2952328" cy="415498"/>
          </a:xfrm>
          <a:prstGeom prst="rect">
            <a:avLst/>
          </a:prstGeom>
          <a:noFill/>
        </p:spPr>
        <p:txBody>
          <a:bodyPr wrap="square" rtlCol="0">
            <a:spAutoFit/>
          </a:bodyPr>
          <a:lstStyle/>
          <a:p>
            <a:r>
              <a:rPr lang="ru-RU" sz="2100" dirty="0" smtClean="0">
                <a:latin typeface="Arial" pitchFamily="34" charset="0"/>
                <a:cs typeface="Arial" pitchFamily="34" charset="0"/>
              </a:rPr>
              <a:t>1+1+2+4=1</a:t>
            </a:r>
            <a:r>
              <a:rPr lang="ru-RU" sz="2100" dirty="0" smtClean="0">
                <a:latin typeface="Arial" pitchFamily="34" charset="0"/>
                <a:ea typeface="Cambria Math"/>
                <a:cs typeface="Arial" pitchFamily="34" charset="0"/>
              </a:rPr>
              <a:t>·1·2·4</a:t>
            </a:r>
            <a:endParaRPr lang="ru-RU" sz="2100" dirty="0">
              <a:latin typeface="Arial" pitchFamily="34" charset="0"/>
              <a:cs typeface="Arial" pitchFamily="34" charset="0"/>
            </a:endParaRPr>
          </a:p>
        </p:txBody>
      </p:sp>
      <p:grpSp>
        <p:nvGrpSpPr>
          <p:cNvPr id="40" name="Group 87"/>
          <p:cNvGrpSpPr>
            <a:grpSpLocks/>
          </p:cNvGrpSpPr>
          <p:nvPr/>
        </p:nvGrpSpPr>
        <p:grpSpPr bwMode="auto">
          <a:xfrm>
            <a:off x="4796204" y="6166675"/>
            <a:ext cx="3671886" cy="641351"/>
            <a:chOff x="3024" y="1426"/>
            <a:chExt cx="2313" cy="404"/>
          </a:xfrm>
        </p:grpSpPr>
        <p:grpSp>
          <p:nvGrpSpPr>
            <p:cNvPr id="41" name="Group 88"/>
            <p:cNvGrpSpPr>
              <a:grpSpLocks/>
            </p:cNvGrpSpPr>
            <p:nvPr/>
          </p:nvGrpSpPr>
          <p:grpSpPr bwMode="auto">
            <a:xfrm>
              <a:off x="4387" y="1499"/>
              <a:ext cx="578" cy="234"/>
              <a:chOff x="1849" y="2478"/>
              <a:chExt cx="657" cy="374"/>
            </a:xfrm>
          </p:grpSpPr>
          <p:sp>
            <p:nvSpPr>
              <p:cNvPr id="52" name="Text Box 89"/>
              <p:cNvSpPr txBox="1">
                <a:spLocks noChangeArrowheads="1"/>
              </p:cNvSpPr>
              <p:nvPr/>
            </p:nvSpPr>
            <p:spPr bwMode="auto">
              <a:xfrm>
                <a:off x="1858" y="2491"/>
                <a:ext cx="27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3</a:t>
                </a:r>
              </a:p>
            </p:txBody>
          </p:sp>
          <p:sp>
            <p:nvSpPr>
              <p:cNvPr id="53" name="Text Box 90"/>
              <p:cNvSpPr txBox="1">
                <a:spLocks noChangeArrowheads="1"/>
              </p:cNvSpPr>
              <p:nvPr/>
            </p:nvSpPr>
            <p:spPr bwMode="auto">
              <a:xfrm>
                <a:off x="2323" y="2478"/>
                <a:ext cx="183"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sp>
            <p:nvSpPr>
              <p:cNvPr id="54" name="Text Box 91"/>
              <p:cNvSpPr txBox="1">
                <a:spLocks noChangeArrowheads="1"/>
              </p:cNvSpPr>
              <p:nvPr/>
            </p:nvSpPr>
            <p:spPr bwMode="auto">
              <a:xfrm>
                <a:off x="1849" y="2606"/>
                <a:ext cx="27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1</a:t>
                </a:r>
              </a:p>
            </p:txBody>
          </p:sp>
          <p:sp>
            <p:nvSpPr>
              <p:cNvPr id="55" name="Text Box 92"/>
              <p:cNvSpPr txBox="1">
                <a:spLocks noChangeArrowheads="1"/>
              </p:cNvSpPr>
              <p:nvPr/>
            </p:nvSpPr>
            <p:spPr bwMode="auto">
              <a:xfrm>
                <a:off x="1928" y="2608"/>
                <a:ext cx="17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0</a:t>
                </a:r>
              </a:p>
            </p:txBody>
          </p:sp>
          <p:sp>
            <p:nvSpPr>
              <p:cNvPr id="56" name="Text Box 93"/>
              <p:cNvSpPr txBox="1">
                <a:spLocks noChangeArrowheads="1"/>
              </p:cNvSpPr>
              <p:nvPr/>
            </p:nvSpPr>
            <p:spPr bwMode="auto">
              <a:xfrm>
                <a:off x="2024" y="2592"/>
                <a:ext cx="182"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1000" b="1">
                    <a:cs typeface="Arial" charset="0"/>
                  </a:rPr>
                  <a:t>х</a:t>
                </a:r>
              </a:p>
            </p:txBody>
          </p:sp>
        </p:grpSp>
        <p:sp>
          <p:nvSpPr>
            <p:cNvPr id="42" name="Rectangle 94"/>
            <p:cNvSpPr>
              <a:spLocks noChangeArrowheads="1"/>
            </p:cNvSpPr>
            <p:nvPr/>
          </p:nvSpPr>
          <p:spPr bwMode="auto">
            <a:xfrm>
              <a:off x="3024" y="1455"/>
              <a:ext cx="2313" cy="342"/>
            </a:xfrm>
            <a:prstGeom prst="rect">
              <a:avLst/>
            </a:prstGeom>
            <a:solidFill>
              <a:srgbClr val="FFCCCC"/>
            </a:solidFill>
            <a:ln w="28575">
              <a:solidFill>
                <a:srgbClr val="FF99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3" name="AutoShape 95"/>
            <p:cNvSpPr>
              <a:spLocks noChangeArrowheads="1"/>
            </p:cNvSpPr>
            <p:nvPr/>
          </p:nvSpPr>
          <p:spPr bwMode="auto">
            <a:xfrm>
              <a:off x="3064" y="1483"/>
              <a:ext cx="519" cy="287"/>
            </a:xfrm>
            <a:prstGeom prst="bevel">
              <a:avLst>
                <a:gd name="adj" fmla="val 12500"/>
              </a:avLst>
            </a:prstGeom>
            <a:solidFill>
              <a:srgbClr val="FF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4" name="Text Box 96"/>
            <p:cNvSpPr txBox="1">
              <a:spLocks noChangeArrowheads="1"/>
            </p:cNvSpPr>
            <p:nvPr/>
          </p:nvSpPr>
          <p:spPr bwMode="auto">
            <a:xfrm>
              <a:off x="3099" y="1490"/>
              <a:ext cx="493" cy="25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rgbClr val="FF9999"/>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2000" b="1" dirty="0">
                  <a:cs typeface="Arial" charset="0"/>
                </a:rPr>
                <a:t>В </a:t>
              </a:r>
              <a:r>
                <a:rPr lang="ru-RU" altLang="ru-RU" sz="2000" b="1" dirty="0" smtClean="0">
                  <a:cs typeface="Arial" charset="0"/>
                </a:rPr>
                <a:t>19</a:t>
              </a:r>
              <a:endParaRPr lang="ru-RU" altLang="ru-RU" sz="2000" b="1" dirty="0">
                <a:cs typeface="Arial" charset="0"/>
              </a:endParaRPr>
            </a:p>
          </p:txBody>
        </p:sp>
        <p:sp>
          <p:nvSpPr>
            <p:cNvPr id="45" name="Rectangle 97"/>
            <p:cNvSpPr>
              <a:spLocks noChangeArrowheads="1"/>
            </p:cNvSpPr>
            <p:nvPr/>
          </p:nvSpPr>
          <p:spPr bwMode="auto">
            <a:xfrm>
              <a:off x="3662"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46" name="Rectangle 98"/>
            <p:cNvSpPr>
              <a:spLocks noChangeArrowheads="1"/>
            </p:cNvSpPr>
            <p:nvPr/>
          </p:nvSpPr>
          <p:spPr bwMode="auto">
            <a:xfrm>
              <a:off x="3942" y="1492"/>
              <a:ext cx="239" cy="27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47" name="Rectangle 99"/>
            <p:cNvSpPr>
              <a:spLocks noChangeArrowheads="1"/>
            </p:cNvSpPr>
            <p:nvPr/>
          </p:nvSpPr>
          <p:spPr bwMode="auto">
            <a:xfrm>
              <a:off x="4772" y="1483"/>
              <a:ext cx="239" cy="28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endParaRPr lang="ru-RU" altLang="ru-RU" sz="3600" b="1" dirty="0">
                <a:cs typeface="Arial" charset="0"/>
              </a:endParaRPr>
            </a:p>
          </p:txBody>
        </p:sp>
        <p:sp>
          <p:nvSpPr>
            <p:cNvPr id="48" name="Rectangle 100"/>
            <p:cNvSpPr>
              <a:spLocks noChangeArrowheads="1"/>
            </p:cNvSpPr>
            <p:nvPr/>
          </p:nvSpPr>
          <p:spPr bwMode="auto">
            <a:xfrm>
              <a:off x="4500"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a:t>2</a:t>
              </a:r>
            </a:p>
          </p:txBody>
        </p:sp>
        <p:sp>
          <p:nvSpPr>
            <p:cNvPr id="49" name="Rectangle 101"/>
            <p:cNvSpPr>
              <a:spLocks noChangeArrowheads="1"/>
            </p:cNvSpPr>
            <p:nvPr/>
          </p:nvSpPr>
          <p:spPr bwMode="auto">
            <a:xfrm>
              <a:off x="4227" y="1483"/>
              <a:ext cx="240"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ru-RU" sz="3600" b="1" dirty="0" smtClean="0"/>
                <a:t>1</a:t>
              </a:r>
              <a:endParaRPr lang="ru-RU" sz="3600" b="1" dirty="0"/>
            </a:p>
          </p:txBody>
        </p:sp>
        <p:sp>
          <p:nvSpPr>
            <p:cNvPr id="50" name="Rectangle 102"/>
            <p:cNvSpPr>
              <a:spLocks noChangeArrowheads="1"/>
            </p:cNvSpPr>
            <p:nvPr/>
          </p:nvSpPr>
          <p:spPr bwMode="auto">
            <a:xfrm>
              <a:off x="5058" y="1483"/>
              <a:ext cx="239" cy="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ru-RU"/>
            </a:p>
          </p:txBody>
        </p:sp>
        <p:sp>
          <p:nvSpPr>
            <p:cNvPr id="51" name="Text Box 105"/>
            <p:cNvSpPr txBox="1">
              <a:spLocks noChangeArrowheads="1"/>
            </p:cNvSpPr>
            <p:nvPr/>
          </p:nvSpPr>
          <p:spPr bwMode="auto">
            <a:xfrm>
              <a:off x="3651" y="1426"/>
              <a:ext cx="3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pPr>
              <a:r>
                <a:rPr lang="ru-RU" altLang="ru-RU" sz="3600" b="1" dirty="0" smtClean="0">
                  <a:cs typeface="Arial" charset="0"/>
                </a:rPr>
                <a:t>4</a:t>
              </a:r>
              <a:endParaRPr lang="ru-RU" altLang="ru-RU" sz="3600" b="1" dirty="0">
                <a:cs typeface="Arial" charset="0"/>
              </a:endParaRPr>
            </a:p>
          </p:txBody>
        </p:sp>
      </p:grpSp>
    </p:spTree>
    <p:extLst>
      <p:ext uri="{BB962C8B-B14F-4D97-AF65-F5344CB8AC3E}">
        <p14:creationId xmlns:p14="http://schemas.microsoft.com/office/powerpoint/2010/main" val="236009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Effect transition="in" filter="fade">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1000" fill="hold"/>
                                        <p:tgtEl>
                                          <p:spTgt spid="3"/>
                                        </p:tgtEl>
                                        <p:attrNameLst>
                                          <p:attrName>ppt_w</p:attrName>
                                        </p:attrNameLst>
                                      </p:cBhvr>
                                      <p:tavLst>
                                        <p:tav tm="0">
                                          <p:val>
                                            <p:fltVal val="0"/>
                                          </p:val>
                                        </p:tav>
                                        <p:tav tm="100000">
                                          <p:val>
                                            <p:strVal val="#ppt_w"/>
                                          </p:val>
                                        </p:tav>
                                      </p:tavLst>
                                    </p:anim>
                                    <p:anim calcmode="lin" valueType="num">
                                      <p:cBhvr>
                                        <p:cTn id="22" dur="1000" fill="hold"/>
                                        <p:tgtEl>
                                          <p:spTgt spid="3"/>
                                        </p:tgtEl>
                                        <p:attrNameLst>
                                          <p:attrName>ppt_h</p:attrName>
                                        </p:attrNameLst>
                                      </p:cBhvr>
                                      <p:tavLst>
                                        <p:tav tm="0">
                                          <p:val>
                                            <p:fltVal val="0"/>
                                          </p:val>
                                        </p:tav>
                                        <p:tav tm="100000">
                                          <p:val>
                                            <p:strVal val="#ppt_h"/>
                                          </p:val>
                                        </p:tav>
                                      </p:tavLst>
                                    </p:anim>
                                    <p:animEffect transition="in" filter="fade">
                                      <p:cBhvr>
                                        <p:cTn id="23" dur="10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fltVal val="0"/>
                                          </p:val>
                                        </p:tav>
                                        <p:tav tm="100000">
                                          <p:val>
                                            <p:strVal val="#ppt_w"/>
                                          </p:val>
                                        </p:tav>
                                      </p:tavLst>
                                    </p:anim>
                                    <p:anim calcmode="lin" valueType="num">
                                      <p:cBhvr>
                                        <p:cTn id="36" dur="1000" fill="hold"/>
                                        <p:tgtEl>
                                          <p:spTgt spid="6"/>
                                        </p:tgtEl>
                                        <p:attrNameLst>
                                          <p:attrName>ppt_h</p:attrName>
                                        </p:attrNameLst>
                                      </p:cBhvr>
                                      <p:tavLst>
                                        <p:tav tm="0">
                                          <p:val>
                                            <p:fltVal val="0"/>
                                          </p:val>
                                        </p:tav>
                                        <p:tav tm="100000">
                                          <p:val>
                                            <p:strVal val="#ppt_h"/>
                                          </p:val>
                                        </p:tav>
                                      </p:tavLst>
                                    </p:anim>
                                    <p:animEffect transition="in" filter="fade">
                                      <p:cBhvr>
                                        <p:cTn id="37" dur="1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1000" fill="hold"/>
                                        <p:tgtEl>
                                          <p:spTgt spid="8"/>
                                        </p:tgtEl>
                                        <p:attrNameLst>
                                          <p:attrName>ppt_w</p:attrName>
                                        </p:attrNameLst>
                                      </p:cBhvr>
                                      <p:tavLst>
                                        <p:tav tm="0">
                                          <p:val>
                                            <p:fltVal val="0"/>
                                          </p:val>
                                        </p:tav>
                                        <p:tav tm="100000">
                                          <p:val>
                                            <p:strVal val="#ppt_w"/>
                                          </p:val>
                                        </p:tav>
                                      </p:tavLst>
                                    </p:anim>
                                    <p:anim calcmode="lin" valueType="num">
                                      <p:cBhvr>
                                        <p:cTn id="43" dur="1000" fill="hold"/>
                                        <p:tgtEl>
                                          <p:spTgt spid="8"/>
                                        </p:tgtEl>
                                        <p:attrNameLst>
                                          <p:attrName>ppt_h</p:attrName>
                                        </p:attrNameLst>
                                      </p:cBhvr>
                                      <p:tavLst>
                                        <p:tav tm="0">
                                          <p:val>
                                            <p:fltVal val="0"/>
                                          </p:val>
                                        </p:tav>
                                        <p:tav tm="100000">
                                          <p:val>
                                            <p:strVal val="#ppt_h"/>
                                          </p:val>
                                        </p:tav>
                                      </p:tavLst>
                                    </p:anim>
                                    <p:animEffect transition="in" filter="fade">
                                      <p:cBhvr>
                                        <p:cTn id="44" dur="10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2">
                                            <p:bg/>
                                          </p:spTgt>
                                        </p:tgtEl>
                                        <p:attrNameLst>
                                          <p:attrName>style.visibility</p:attrName>
                                        </p:attrNameLst>
                                      </p:cBhvr>
                                      <p:to>
                                        <p:strVal val="visible"/>
                                      </p:to>
                                    </p:set>
                                    <p:anim calcmode="lin" valueType="num">
                                      <p:cBhvr>
                                        <p:cTn id="56" dur="1000" fill="hold"/>
                                        <p:tgtEl>
                                          <p:spTgt spid="12">
                                            <p:bg/>
                                          </p:spTgt>
                                        </p:tgtEl>
                                        <p:attrNameLst>
                                          <p:attrName>ppt_w</p:attrName>
                                        </p:attrNameLst>
                                      </p:cBhvr>
                                      <p:tavLst>
                                        <p:tav tm="0">
                                          <p:val>
                                            <p:fltVal val="0"/>
                                          </p:val>
                                        </p:tav>
                                        <p:tav tm="100000">
                                          <p:val>
                                            <p:strVal val="#ppt_w"/>
                                          </p:val>
                                        </p:tav>
                                      </p:tavLst>
                                    </p:anim>
                                    <p:anim calcmode="lin" valueType="num">
                                      <p:cBhvr>
                                        <p:cTn id="57" dur="1000" fill="hold"/>
                                        <p:tgtEl>
                                          <p:spTgt spid="12">
                                            <p:bg/>
                                          </p:spTgt>
                                        </p:tgtEl>
                                        <p:attrNameLst>
                                          <p:attrName>ppt_h</p:attrName>
                                        </p:attrNameLst>
                                      </p:cBhvr>
                                      <p:tavLst>
                                        <p:tav tm="0">
                                          <p:val>
                                            <p:fltVal val="0"/>
                                          </p:val>
                                        </p:tav>
                                        <p:tav tm="100000">
                                          <p:val>
                                            <p:strVal val="#ppt_h"/>
                                          </p:val>
                                        </p:tav>
                                      </p:tavLst>
                                    </p:anim>
                                    <p:animEffect transition="in" filter="fade">
                                      <p:cBhvr>
                                        <p:cTn id="58" dur="1000"/>
                                        <p:tgtEl>
                                          <p:spTgt spid="12">
                                            <p:bg/>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2">
                                            <p:txEl>
                                              <p:pRg st="0" end="0"/>
                                            </p:txEl>
                                          </p:spTgt>
                                        </p:tgtEl>
                                        <p:attrNameLst>
                                          <p:attrName>style.visibility</p:attrName>
                                        </p:attrNameLst>
                                      </p:cBhvr>
                                      <p:to>
                                        <p:strVal val="visible"/>
                                      </p:to>
                                    </p:set>
                                    <p:anim calcmode="lin" valueType="num">
                                      <p:cBhvr>
                                        <p:cTn id="63"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64"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65" dur="1000"/>
                                        <p:tgtEl>
                                          <p:spTgt spid="12">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2">
                                            <p:txEl>
                                              <p:pRg st="1" end="1"/>
                                            </p:txEl>
                                          </p:spTgt>
                                        </p:tgtEl>
                                        <p:attrNameLst>
                                          <p:attrName>style.visibility</p:attrName>
                                        </p:attrNameLst>
                                      </p:cBhvr>
                                      <p:to>
                                        <p:strVal val="visible"/>
                                      </p:to>
                                    </p:set>
                                    <p:anim calcmode="lin" valueType="num">
                                      <p:cBhvr>
                                        <p:cTn id="70"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71" dur="1000" fill="hold"/>
                                        <p:tgtEl>
                                          <p:spTgt spid="12">
                                            <p:txEl>
                                              <p:pRg st="1" end="1"/>
                                            </p:txEl>
                                          </p:spTgt>
                                        </p:tgtEl>
                                        <p:attrNameLst>
                                          <p:attrName>ppt_h</p:attrName>
                                        </p:attrNameLst>
                                      </p:cBhvr>
                                      <p:tavLst>
                                        <p:tav tm="0">
                                          <p:val>
                                            <p:fltVal val="0"/>
                                          </p:val>
                                        </p:tav>
                                        <p:tav tm="100000">
                                          <p:val>
                                            <p:strVal val="#ppt_h"/>
                                          </p:val>
                                        </p:tav>
                                      </p:tavLst>
                                    </p:anim>
                                    <p:animEffect transition="in" filter="fade">
                                      <p:cBhvr>
                                        <p:cTn id="72" dur="1000"/>
                                        <p:tgtEl>
                                          <p:spTgt spid="12">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2">
                                            <p:txEl>
                                              <p:pRg st="2" end="2"/>
                                            </p:txEl>
                                          </p:spTgt>
                                        </p:tgtEl>
                                        <p:attrNameLst>
                                          <p:attrName>style.visibility</p:attrName>
                                        </p:attrNameLst>
                                      </p:cBhvr>
                                      <p:to>
                                        <p:strVal val="visible"/>
                                      </p:to>
                                    </p:set>
                                    <p:anim calcmode="lin" valueType="num">
                                      <p:cBhvr>
                                        <p:cTn id="77"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78" dur="10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79" dur="1000"/>
                                        <p:tgtEl>
                                          <p:spTgt spid="12">
                                            <p:txEl>
                                              <p:pRg st="2" end="2"/>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2">
                                            <p:txEl>
                                              <p:pRg st="3" end="3"/>
                                            </p:txEl>
                                          </p:spTgt>
                                        </p:tgtEl>
                                        <p:attrNameLst>
                                          <p:attrName>style.visibility</p:attrName>
                                        </p:attrNameLst>
                                      </p:cBhvr>
                                      <p:to>
                                        <p:strVal val="visible"/>
                                      </p:to>
                                    </p:set>
                                    <p:anim calcmode="lin" valueType="num">
                                      <p:cBhvr>
                                        <p:cTn id="84" dur="10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85" dur="100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86" dur="1000"/>
                                        <p:tgtEl>
                                          <p:spTgt spid="12">
                                            <p:txEl>
                                              <p:pRg st="3" end="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1000" fill="hold"/>
                                        <p:tgtEl>
                                          <p:spTgt spid="17"/>
                                        </p:tgtEl>
                                        <p:attrNameLst>
                                          <p:attrName>ppt_w</p:attrName>
                                        </p:attrNameLst>
                                      </p:cBhvr>
                                      <p:tavLst>
                                        <p:tav tm="0">
                                          <p:val>
                                            <p:fltVal val="0"/>
                                          </p:val>
                                        </p:tav>
                                        <p:tav tm="100000">
                                          <p:val>
                                            <p:strVal val="#ppt_w"/>
                                          </p:val>
                                        </p:tav>
                                      </p:tavLst>
                                    </p:anim>
                                    <p:anim calcmode="lin" valueType="num">
                                      <p:cBhvr>
                                        <p:cTn id="92" dur="1000" fill="hold"/>
                                        <p:tgtEl>
                                          <p:spTgt spid="17"/>
                                        </p:tgtEl>
                                        <p:attrNameLst>
                                          <p:attrName>ppt_h</p:attrName>
                                        </p:attrNameLst>
                                      </p:cBhvr>
                                      <p:tavLst>
                                        <p:tav tm="0">
                                          <p:val>
                                            <p:fltVal val="0"/>
                                          </p:val>
                                        </p:tav>
                                        <p:tav tm="100000">
                                          <p:val>
                                            <p:strVal val="#ppt_h"/>
                                          </p:val>
                                        </p:tav>
                                      </p:tavLst>
                                    </p:anim>
                                    <p:animEffect transition="in" filter="fade">
                                      <p:cBhvr>
                                        <p:cTn id="93" dur="1000"/>
                                        <p:tgtEl>
                                          <p:spTgt spid="17"/>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anim calcmode="lin" valueType="num">
                                      <p:cBhvr>
                                        <p:cTn id="98" dur="1000" fill="hold"/>
                                        <p:tgtEl>
                                          <p:spTgt spid="18"/>
                                        </p:tgtEl>
                                        <p:attrNameLst>
                                          <p:attrName>ppt_w</p:attrName>
                                        </p:attrNameLst>
                                      </p:cBhvr>
                                      <p:tavLst>
                                        <p:tav tm="0">
                                          <p:val>
                                            <p:fltVal val="0"/>
                                          </p:val>
                                        </p:tav>
                                        <p:tav tm="100000">
                                          <p:val>
                                            <p:strVal val="#ppt_w"/>
                                          </p:val>
                                        </p:tav>
                                      </p:tavLst>
                                    </p:anim>
                                    <p:anim calcmode="lin" valueType="num">
                                      <p:cBhvr>
                                        <p:cTn id="99" dur="1000" fill="hold"/>
                                        <p:tgtEl>
                                          <p:spTgt spid="18"/>
                                        </p:tgtEl>
                                        <p:attrNameLst>
                                          <p:attrName>ppt_h</p:attrName>
                                        </p:attrNameLst>
                                      </p:cBhvr>
                                      <p:tavLst>
                                        <p:tav tm="0">
                                          <p:val>
                                            <p:fltVal val="0"/>
                                          </p:val>
                                        </p:tav>
                                        <p:tav tm="100000">
                                          <p:val>
                                            <p:strVal val="#ppt_h"/>
                                          </p:val>
                                        </p:tav>
                                      </p:tavLst>
                                    </p:anim>
                                    <p:animEffect transition="in" filter="fade">
                                      <p:cBhvr>
                                        <p:cTn id="100" dur="1000"/>
                                        <p:tgtEl>
                                          <p:spTgt spid="1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9"/>
                                        </p:tgtEl>
                                        <p:attrNameLst>
                                          <p:attrName>style.visibility</p:attrName>
                                        </p:attrNameLst>
                                      </p:cBhvr>
                                      <p:to>
                                        <p:strVal val="visible"/>
                                      </p:to>
                                    </p:set>
                                    <p:anim calcmode="lin" valueType="num">
                                      <p:cBhvr>
                                        <p:cTn id="105" dur="1000" fill="hold"/>
                                        <p:tgtEl>
                                          <p:spTgt spid="19"/>
                                        </p:tgtEl>
                                        <p:attrNameLst>
                                          <p:attrName>ppt_w</p:attrName>
                                        </p:attrNameLst>
                                      </p:cBhvr>
                                      <p:tavLst>
                                        <p:tav tm="0">
                                          <p:val>
                                            <p:fltVal val="0"/>
                                          </p:val>
                                        </p:tav>
                                        <p:tav tm="100000">
                                          <p:val>
                                            <p:strVal val="#ppt_w"/>
                                          </p:val>
                                        </p:tav>
                                      </p:tavLst>
                                    </p:anim>
                                    <p:anim calcmode="lin" valueType="num">
                                      <p:cBhvr>
                                        <p:cTn id="106" dur="1000" fill="hold"/>
                                        <p:tgtEl>
                                          <p:spTgt spid="19"/>
                                        </p:tgtEl>
                                        <p:attrNameLst>
                                          <p:attrName>ppt_h</p:attrName>
                                        </p:attrNameLst>
                                      </p:cBhvr>
                                      <p:tavLst>
                                        <p:tav tm="0">
                                          <p:val>
                                            <p:fltVal val="0"/>
                                          </p:val>
                                        </p:tav>
                                        <p:tav tm="100000">
                                          <p:val>
                                            <p:strVal val="#ppt_h"/>
                                          </p:val>
                                        </p:tav>
                                      </p:tavLst>
                                    </p:anim>
                                    <p:animEffect transition="in" filter="fade">
                                      <p:cBhvr>
                                        <p:cTn id="107" dur="1000"/>
                                        <p:tgtEl>
                                          <p:spTgt spid="19"/>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13"/>
                                        </p:tgtEl>
                                        <p:attrNameLst>
                                          <p:attrName>style.visibility</p:attrName>
                                        </p:attrNameLst>
                                      </p:cBhvr>
                                      <p:to>
                                        <p:strVal val="visible"/>
                                      </p:to>
                                    </p:set>
                                    <p:anim calcmode="lin" valueType="num">
                                      <p:cBhvr>
                                        <p:cTn id="112" dur="1000" fill="hold"/>
                                        <p:tgtEl>
                                          <p:spTgt spid="13"/>
                                        </p:tgtEl>
                                        <p:attrNameLst>
                                          <p:attrName>ppt_w</p:attrName>
                                        </p:attrNameLst>
                                      </p:cBhvr>
                                      <p:tavLst>
                                        <p:tav tm="0">
                                          <p:val>
                                            <p:fltVal val="0"/>
                                          </p:val>
                                        </p:tav>
                                        <p:tav tm="100000">
                                          <p:val>
                                            <p:strVal val="#ppt_w"/>
                                          </p:val>
                                        </p:tav>
                                      </p:tavLst>
                                    </p:anim>
                                    <p:anim calcmode="lin" valueType="num">
                                      <p:cBhvr>
                                        <p:cTn id="113" dur="1000" fill="hold"/>
                                        <p:tgtEl>
                                          <p:spTgt spid="13"/>
                                        </p:tgtEl>
                                        <p:attrNameLst>
                                          <p:attrName>ppt_h</p:attrName>
                                        </p:attrNameLst>
                                      </p:cBhvr>
                                      <p:tavLst>
                                        <p:tav tm="0">
                                          <p:val>
                                            <p:fltVal val="0"/>
                                          </p:val>
                                        </p:tav>
                                        <p:tav tm="100000">
                                          <p:val>
                                            <p:strVal val="#ppt_h"/>
                                          </p:val>
                                        </p:tav>
                                      </p:tavLst>
                                    </p:anim>
                                    <p:animEffect transition="in" filter="fade">
                                      <p:cBhvr>
                                        <p:cTn id="114" dur="1000"/>
                                        <p:tgtEl>
                                          <p:spTgt spid="13"/>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14"/>
                                        </p:tgtEl>
                                        <p:attrNameLst>
                                          <p:attrName>style.visibility</p:attrName>
                                        </p:attrNameLst>
                                      </p:cBhvr>
                                      <p:to>
                                        <p:strVal val="visible"/>
                                      </p:to>
                                    </p:set>
                                    <p:anim calcmode="lin" valueType="num">
                                      <p:cBhvr>
                                        <p:cTn id="119" dur="1000" fill="hold"/>
                                        <p:tgtEl>
                                          <p:spTgt spid="14"/>
                                        </p:tgtEl>
                                        <p:attrNameLst>
                                          <p:attrName>ppt_w</p:attrName>
                                        </p:attrNameLst>
                                      </p:cBhvr>
                                      <p:tavLst>
                                        <p:tav tm="0">
                                          <p:val>
                                            <p:fltVal val="0"/>
                                          </p:val>
                                        </p:tav>
                                        <p:tav tm="100000">
                                          <p:val>
                                            <p:strVal val="#ppt_w"/>
                                          </p:val>
                                        </p:tav>
                                      </p:tavLst>
                                    </p:anim>
                                    <p:anim calcmode="lin" valueType="num">
                                      <p:cBhvr>
                                        <p:cTn id="120" dur="1000" fill="hold"/>
                                        <p:tgtEl>
                                          <p:spTgt spid="14"/>
                                        </p:tgtEl>
                                        <p:attrNameLst>
                                          <p:attrName>ppt_h</p:attrName>
                                        </p:attrNameLst>
                                      </p:cBhvr>
                                      <p:tavLst>
                                        <p:tav tm="0">
                                          <p:val>
                                            <p:fltVal val="0"/>
                                          </p:val>
                                        </p:tav>
                                        <p:tav tm="100000">
                                          <p:val>
                                            <p:strVal val="#ppt_h"/>
                                          </p:val>
                                        </p:tav>
                                      </p:tavLst>
                                    </p:anim>
                                    <p:animEffect transition="in" filter="fade">
                                      <p:cBhvr>
                                        <p:cTn id="121" dur="1000"/>
                                        <p:tgtEl>
                                          <p:spTgt spid="14"/>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15"/>
                                        </p:tgtEl>
                                        <p:attrNameLst>
                                          <p:attrName>style.visibility</p:attrName>
                                        </p:attrNameLst>
                                      </p:cBhvr>
                                      <p:to>
                                        <p:strVal val="visible"/>
                                      </p:to>
                                    </p:set>
                                    <p:anim calcmode="lin" valueType="num">
                                      <p:cBhvr>
                                        <p:cTn id="126" dur="1000" fill="hold"/>
                                        <p:tgtEl>
                                          <p:spTgt spid="15"/>
                                        </p:tgtEl>
                                        <p:attrNameLst>
                                          <p:attrName>ppt_w</p:attrName>
                                        </p:attrNameLst>
                                      </p:cBhvr>
                                      <p:tavLst>
                                        <p:tav tm="0">
                                          <p:val>
                                            <p:fltVal val="0"/>
                                          </p:val>
                                        </p:tav>
                                        <p:tav tm="100000">
                                          <p:val>
                                            <p:strVal val="#ppt_w"/>
                                          </p:val>
                                        </p:tav>
                                      </p:tavLst>
                                    </p:anim>
                                    <p:anim calcmode="lin" valueType="num">
                                      <p:cBhvr>
                                        <p:cTn id="127" dur="1000" fill="hold"/>
                                        <p:tgtEl>
                                          <p:spTgt spid="15"/>
                                        </p:tgtEl>
                                        <p:attrNameLst>
                                          <p:attrName>ppt_h</p:attrName>
                                        </p:attrNameLst>
                                      </p:cBhvr>
                                      <p:tavLst>
                                        <p:tav tm="0">
                                          <p:val>
                                            <p:fltVal val="0"/>
                                          </p:val>
                                        </p:tav>
                                        <p:tav tm="100000">
                                          <p:val>
                                            <p:strVal val="#ppt_h"/>
                                          </p:val>
                                        </p:tav>
                                      </p:tavLst>
                                    </p:anim>
                                    <p:animEffect transition="in" filter="fade">
                                      <p:cBhvr>
                                        <p:cTn id="128" dur="1000"/>
                                        <p:tgtEl>
                                          <p:spTgt spid="15"/>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16"/>
                                        </p:tgtEl>
                                        <p:attrNameLst>
                                          <p:attrName>style.visibility</p:attrName>
                                        </p:attrNameLst>
                                      </p:cBhvr>
                                      <p:to>
                                        <p:strVal val="visible"/>
                                      </p:to>
                                    </p:set>
                                    <p:anim calcmode="lin" valueType="num">
                                      <p:cBhvr>
                                        <p:cTn id="133" dur="1000" fill="hold"/>
                                        <p:tgtEl>
                                          <p:spTgt spid="16"/>
                                        </p:tgtEl>
                                        <p:attrNameLst>
                                          <p:attrName>ppt_w</p:attrName>
                                        </p:attrNameLst>
                                      </p:cBhvr>
                                      <p:tavLst>
                                        <p:tav tm="0">
                                          <p:val>
                                            <p:fltVal val="0"/>
                                          </p:val>
                                        </p:tav>
                                        <p:tav tm="100000">
                                          <p:val>
                                            <p:strVal val="#ppt_w"/>
                                          </p:val>
                                        </p:tav>
                                      </p:tavLst>
                                    </p:anim>
                                    <p:anim calcmode="lin" valueType="num">
                                      <p:cBhvr>
                                        <p:cTn id="134" dur="1000" fill="hold"/>
                                        <p:tgtEl>
                                          <p:spTgt spid="16"/>
                                        </p:tgtEl>
                                        <p:attrNameLst>
                                          <p:attrName>ppt_h</p:attrName>
                                        </p:attrNameLst>
                                      </p:cBhvr>
                                      <p:tavLst>
                                        <p:tav tm="0">
                                          <p:val>
                                            <p:fltVal val="0"/>
                                          </p:val>
                                        </p:tav>
                                        <p:tav tm="100000">
                                          <p:val>
                                            <p:strVal val="#ppt_h"/>
                                          </p:val>
                                        </p:tav>
                                      </p:tavLst>
                                    </p:anim>
                                    <p:animEffect transition="in" filter="fade">
                                      <p:cBhvr>
                                        <p:cTn id="135" dur="1000"/>
                                        <p:tgtEl>
                                          <p:spTgt spid="16"/>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nodeType="clickEffect">
                                  <p:stCondLst>
                                    <p:cond delay="0"/>
                                  </p:stCondLst>
                                  <p:childTnLst>
                                    <p:set>
                                      <p:cBhvr>
                                        <p:cTn id="139" dur="1" fill="hold">
                                          <p:stCondLst>
                                            <p:cond delay="0"/>
                                          </p:stCondLst>
                                        </p:cTn>
                                        <p:tgtEl>
                                          <p:spTgt spid="40"/>
                                        </p:tgtEl>
                                        <p:attrNameLst>
                                          <p:attrName>style.visibility</p:attrName>
                                        </p:attrNameLst>
                                      </p:cBhvr>
                                      <p:to>
                                        <p:strVal val="visible"/>
                                      </p:to>
                                    </p:set>
                                    <p:anim calcmode="lin" valueType="num">
                                      <p:cBhvr>
                                        <p:cTn id="140" dur="1000" fill="hold"/>
                                        <p:tgtEl>
                                          <p:spTgt spid="40"/>
                                        </p:tgtEl>
                                        <p:attrNameLst>
                                          <p:attrName>ppt_w</p:attrName>
                                        </p:attrNameLst>
                                      </p:cBhvr>
                                      <p:tavLst>
                                        <p:tav tm="0">
                                          <p:val>
                                            <p:fltVal val="0"/>
                                          </p:val>
                                        </p:tav>
                                        <p:tav tm="100000">
                                          <p:val>
                                            <p:strVal val="#ppt_w"/>
                                          </p:val>
                                        </p:tav>
                                      </p:tavLst>
                                    </p:anim>
                                    <p:anim calcmode="lin" valueType="num">
                                      <p:cBhvr>
                                        <p:cTn id="141" dur="1000" fill="hold"/>
                                        <p:tgtEl>
                                          <p:spTgt spid="40"/>
                                        </p:tgtEl>
                                        <p:attrNameLst>
                                          <p:attrName>ppt_h</p:attrName>
                                        </p:attrNameLst>
                                      </p:cBhvr>
                                      <p:tavLst>
                                        <p:tav tm="0">
                                          <p:val>
                                            <p:fltVal val="0"/>
                                          </p:val>
                                        </p:tav>
                                        <p:tav tm="100000">
                                          <p:val>
                                            <p:strVal val="#ppt_h"/>
                                          </p:val>
                                        </p:tav>
                                      </p:tavLst>
                                    </p:anim>
                                    <p:animEffect transition="in" filter="fade">
                                      <p:cBhvr>
                                        <p:cTn id="142"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1" grpId="0" animBg="1"/>
      <p:bldP spid="12" grpId="0" uiExpand="1" build="p" animBg="1"/>
      <p:bldP spid="13" grpId="0" animBg="1"/>
      <p:bldP spid="14" grpId="0" animBg="1"/>
      <p:bldP spid="15" grpId="0" animBg="1"/>
      <p:bldP spid="16" grpId="0" animBg="1"/>
      <p:bldP spid="17"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74638"/>
            <a:ext cx="8229600" cy="1282154"/>
          </a:xfrm>
        </p:spPr>
        <p:txBody>
          <a:bodyPr>
            <a:normAutofit/>
          </a:bodyPr>
          <a:lstStyle/>
          <a:p>
            <a:r>
              <a:rPr lang="ru-RU" sz="3600" b="1" dirty="0">
                <a:solidFill>
                  <a:srgbClr val="FFFF00"/>
                </a:solidFill>
                <a:latin typeface="Arial" pitchFamily="34" charset="0"/>
                <a:cs typeface="Arial" pitchFamily="34" charset="0"/>
              </a:rPr>
              <a:t>1. Признаки делимости чисел</a:t>
            </a:r>
          </a:p>
        </p:txBody>
      </p:sp>
      <p:sp>
        <p:nvSpPr>
          <p:cNvPr id="3" name="Объект 2"/>
          <p:cNvSpPr>
            <a:spLocks noGrp="1"/>
          </p:cNvSpPr>
          <p:nvPr>
            <p:ph idx="1"/>
          </p:nvPr>
        </p:nvSpPr>
        <p:spPr>
          <a:xfrm>
            <a:off x="468107" y="1556792"/>
            <a:ext cx="8147248" cy="4309939"/>
          </a:xfrm>
        </p:spPr>
        <p:txBody>
          <a:bodyPr>
            <a:normAutofit/>
          </a:bodyPr>
          <a:lstStyle/>
          <a:p>
            <a:pPr marL="0" indent="0">
              <a:spcBef>
                <a:spcPts val="0"/>
              </a:spcBef>
              <a:spcAft>
                <a:spcPts val="600"/>
              </a:spcAft>
              <a:buNone/>
            </a:pPr>
            <a:r>
              <a:rPr lang="ru-RU" sz="2400" dirty="0">
                <a:solidFill>
                  <a:schemeClr val="bg1"/>
                </a:solidFill>
                <a:latin typeface="Arial" pitchFamily="34" charset="0"/>
                <a:cs typeface="Arial" pitchFamily="34" charset="0"/>
              </a:rPr>
              <a:t>Признаки делимости чисел на 2, 3, 4, 5, 6, 8, 9, 10, 11, 25 и другие числа полезно знать для быстрого решения задач на Цифровую запись числа. Вместо того чтобы делить одно число на другое, достаточно проверить ряд признаков, на основании которых можно однозначно определить, делится ли одно число на другое нацело (кратно ли оно) или нет.</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067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97761" y="3684619"/>
            <a:ext cx="8147248" cy="896509"/>
          </a:xfrm>
        </p:spPr>
        <p:txBody>
          <a:bodyPr>
            <a:normAutofit/>
          </a:bodyPr>
          <a:lstStyle/>
          <a:p>
            <a:pPr marL="0" indent="0">
              <a:buNone/>
            </a:pPr>
            <a:r>
              <a:rPr lang="ru-RU" sz="2400" dirty="0" smtClean="0">
                <a:solidFill>
                  <a:schemeClr val="bg1"/>
                </a:solidFill>
                <a:latin typeface="Arial" pitchFamily="34" charset="0"/>
                <a:cs typeface="Arial" pitchFamily="34" charset="0"/>
              </a:rPr>
              <a:t>Число </a:t>
            </a:r>
            <a:r>
              <a:rPr lang="ru-RU" sz="2400" dirty="0">
                <a:solidFill>
                  <a:schemeClr val="bg1"/>
                </a:solidFill>
                <a:latin typeface="Arial" pitchFamily="34" charset="0"/>
                <a:cs typeface="Arial" pitchFamily="34" charset="0"/>
              </a:rPr>
              <a:t>делится нацело на 3, если сумма его цифр делится на </a:t>
            </a:r>
            <a:r>
              <a:rPr lang="ru-RU" sz="2400" dirty="0" smtClean="0">
                <a:solidFill>
                  <a:schemeClr val="bg1"/>
                </a:solidFill>
                <a:latin typeface="Arial" pitchFamily="34" charset="0"/>
                <a:cs typeface="Arial" pitchFamily="34" charset="0"/>
              </a:rPr>
              <a:t>3. </a:t>
            </a: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99360" y="679873"/>
            <a:ext cx="5234917"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«2»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58800" y="1165109"/>
            <a:ext cx="7901632" cy="830997"/>
          </a:xfrm>
          <a:prstGeom prst="rect">
            <a:avLst/>
          </a:prstGeom>
        </p:spPr>
        <p:txBody>
          <a:bodyPr wrap="square">
            <a:spAutoFit/>
          </a:bodyPr>
          <a:lstStyle/>
          <a:p>
            <a:r>
              <a:rPr lang="ru-RU" sz="2400" dirty="0">
                <a:solidFill>
                  <a:schemeClr val="bg1"/>
                </a:solidFill>
                <a:latin typeface="Arial" pitchFamily="34" charset="0"/>
                <a:cs typeface="Arial" pitchFamily="34" charset="0"/>
              </a:rPr>
              <a:t>Число делится нацело на 2, если число является чётным (последняя цифра равна 0, 2, 4, 6 или 8</a:t>
            </a:r>
            <a:r>
              <a:rPr lang="ru-RU" sz="2400" dirty="0" smtClean="0">
                <a:solidFill>
                  <a:schemeClr val="bg1"/>
                </a:solidFill>
                <a:latin typeface="Arial" pitchFamily="34" charset="0"/>
                <a:cs typeface="Arial" pitchFamily="34" charset="0"/>
              </a:rPr>
              <a:t>). </a:t>
            </a:r>
            <a:endParaRPr lang="ru-RU" sz="2400" dirty="0">
              <a:solidFill>
                <a:schemeClr val="bg1"/>
              </a:solidFill>
              <a:latin typeface="Arial" pitchFamily="34" charset="0"/>
              <a:cs typeface="Arial" pitchFamily="34" charset="0"/>
            </a:endParaRPr>
          </a:p>
        </p:txBody>
      </p:sp>
      <p:sp>
        <p:nvSpPr>
          <p:cNvPr id="9" name="Прямоугольник 8"/>
          <p:cNvSpPr/>
          <p:nvPr/>
        </p:nvSpPr>
        <p:spPr>
          <a:xfrm>
            <a:off x="529772" y="3237468"/>
            <a:ext cx="5319020"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числа на «3» </a:t>
            </a:r>
            <a:endParaRPr lang="ru-RU" sz="2400" dirty="0">
              <a:solidFill>
                <a:srgbClr val="FFFF00"/>
              </a:solidFill>
              <a:latin typeface="Arial" pitchFamily="34" charset="0"/>
              <a:cs typeface="Arial" pitchFamily="34" charset="0"/>
            </a:endParaRPr>
          </a:p>
        </p:txBody>
      </p:sp>
      <p:sp>
        <p:nvSpPr>
          <p:cNvPr id="2" name="Прямоугольник 1"/>
          <p:cNvSpPr/>
          <p:nvPr/>
        </p:nvSpPr>
        <p:spPr>
          <a:xfrm>
            <a:off x="534045" y="4552099"/>
            <a:ext cx="8026859" cy="1446550"/>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 </a:t>
            </a:r>
            <a:r>
              <a:rPr lang="ru-RU" sz="2200" dirty="0">
                <a:solidFill>
                  <a:schemeClr val="bg1"/>
                </a:solidFill>
                <a:latin typeface="Arial" pitchFamily="34" charset="0"/>
                <a:cs typeface="Arial" pitchFamily="34" charset="0"/>
              </a:rPr>
              <a:t>Число 4761 делится на 3 нацело, поскольку сумма его цифр равна 18 и она делится на 3. А число 143 не кратно 3, поскольку сумма его цифр равна 8 и она не делится на 3. </a:t>
            </a:r>
          </a:p>
        </p:txBody>
      </p:sp>
      <p:sp>
        <p:nvSpPr>
          <p:cNvPr id="6" name="Прямоугольник 5"/>
          <p:cNvSpPr/>
          <p:nvPr/>
        </p:nvSpPr>
        <p:spPr>
          <a:xfrm>
            <a:off x="555951" y="2051653"/>
            <a:ext cx="7961409"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a:t>
            </a:r>
            <a:r>
              <a:rPr lang="ru-RU" sz="2200" dirty="0">
                <a:solidFill>
                  <a:srgbClr val="FFFF00"/>
                </a:solidFill>
                <a:latin typeface="Arial" pitchFamily="34" charset="0"/>
                <a:cs typeface="Arial" pitchFamily="34" charset="0"/>
              </a:rPr>
              <a:t> </a:t>
            </a:r>
            <a:r>
              <a:rPr lang="ru-RU" sz="2200" dirty="0">
                <a:solidFill>
                  <a:schemeClr val="bg1"/>
                </a:solidFill>
                <a:latin typeface="Arial" pitchFamily="34" charset="0"/>
                <a:cs typeface="Arial" pitchFamily="34" charset="0"/>
              </a:rPr>
              <a:t>Число 1256 кратно 2, поскольку оно заканчивается на 6. А число 49603 не делится нацело на 2, поскольку оно заканчивается на 3. </a:t>
            </a:r>
          </a:p>
        </p:txBody>
      </p:sp>
    </p:spTree>
    <p:extLst>
      <p:ext uri="{BB962C8B-B14F-4D97-AF65-F5344CB8AC3E}">
        <p14:creationId xmlns:p14="http://schemas.microsoft.com/office/powerpoint/2010/main" val="420922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1000" fill="hold"/>
                                        <p:tgtEl>
                                          <p:spTgt spid="2"/>
                                        </p:tgtEl>
                                        <p:attrNameLst>
                                          <p:attrName>ppt_w</p:attrName>
                                        </p:attrNameLst>
                                      </p:cBhvr>
                                      <p:tavLst>
                                        <p:tav tm="0">
                                          <p:val>
                                            <p:fltVal val="0"/>
                                          </p:val>
                                        </p:tav>
                                        <p:tav tm="100000">
                                          <p:val>
                                            <p:strVal val="#ppt_w"/>
                                          </p:val>
                                        </p:tav>
                                      </p:tavLst>
                                    </p:anim>
                                    <p:anim calcmode="lin" valueType="num">
                                      <p:cBhvr>
                                        <p:cTn id="36" dur="1000" fill="hold"/>
                                        <p:tgtEl>
                                          <p:spTgt spid="2"/>
                                        </p:tgtEl>
                                        <p:attrNameLst>
                                          <p:attrName>ppt_h</p:attrName>
                                        </p:attrNameLst>
                                      </p:cBhvr>
                                      <p:tavLst>
                                        <p:tav tm="0">
                                          <p:val>
                                            <p:fltVal val="0"/>
                                          </p:val>
                                        </p:tav>
                                        <p:tav tm="100000">
                                          <p:val>
                                            <p:strVal val="#ppt_h"/>
                                          </p:val>
                                        </p:tav>
                                      </p:tavLst>
                                    </p:anim>
                                    <p:animEffect transition="in" filter="fade">
                                      <p:cBhvr>
                                        <p:cTn id="3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2"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512275" y="3655590"/>
            <a:ext cx="8147248" cy="824501"/>
          </a:xfrm>
        </p:spPr>
        <p:txBody>
          <a:bodyPr>
            <a:normAutofit/>
          </a:bodyPr>
          <a:lstStyle/>
          <a:p>
            <a:pPr marL="0" indent="0">
              <a:buNone/>
            </a:pPr>
            <a:r>
              <a:rPr lang="ru-RU" sz="2400" dirty="0">
                <a:solidFill>
                  <a:schemeClr val="bg1"/>
                </a:solidFill>
                <a:latin typeface="Arial" pitchFamily="34" charset="0"/>
                <a:cs typeface="Arial" pitchFamily="34" charset="0"/>
              </a:rPr>
              <a:t>Число делится нацело на 9, если сумма его цифр делится на </a:t>
            </a:r>
            <a:r>
              <a:rPr lang="ru-RU" sz="2400" dirty="0" smtClean="0">
                <a:solidFill>
                  <a:schemeClr val="bg1"/>
                </a:solidFill>
                <a:latin typeface="Arial" pitchFamily="34" charset="0"/>
                <a:cs typeface="Arial" pitchFamily="34" charset="0"/>
              </a:rPr>
              <a:t>9. </a:t>
            </a:r>
            <a:endParaRPr lang="ru-RU" sz="2400" dirty="0">
              <a:solidFill>
                <a:schemeClr val="bg1"/>
              </a:solidFill>
              <a:latin typeface="Arial" pitchFamily="34" charset="0"/>
              <a:cs typeface="Arial" pitchFamily="34" charset="0"/>
            </a:endParaRPr>
          </a:p>
        </p:txBody>
      </p:sp>
      <p:pic>
        <p:nvPicPr>
          <p:cNvPr id="5" name="Picture 5" descr="C:\Documents and Settings\Admin\Мои документы\РИСУНКИ\2_Школа\1_Учитель\Копия grandfather-bald-head-bald-patch-bald-man-grandp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065" y="5035479"/>
            <a:ext cx="1301129" cy="1545742"/>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99360" y="679873"/>
            <a:ext cx="5234917"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«5»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58800" y="1165109"/>
            <a:ext cx="7901632" cy="830997"/>
          </a:xfrm>
          <a:prstGeom prst="rect">
            <a:avLst/>
          </a:prstGeom>
        </p:spPr>
        <p:txBody>
          <a:bodyPr wrap="square">
            <a:spAutoFit/>
          </a:bodyPr>
          <a:lstStyle/>
          <a:p>
            <a:r>
              <a:rPr lang="ru-RU" sz="2400" dirty="0">
                <a:solidFill>
                  <a:schemeClr val="bg1"/>
                </a:solidFill>
                <a:latin typeface="Arial" pitchFamily="34" charset="0"/>
                <a:cs typeface="Arial" pitchFamily="34" charset="0"/>
              </a:rPr>
              <a:t>Число делится нацело на 5, если последняя цифра числа равна 0 или </a:t>
            </a:r>
            <a:r>
              <a:rPr lang="ru-RU" sz="2400" dirty="0" smtClean="0">
                <a:solidFill>
                  <a:schemeClr val="bg1"/>
                </a:solidFill>
                <a:latin typeface="Arial" pitchFamily="34" charset="0"/>
                <a:cs typeface="Arial" pitchFamily="34" charset="0"/>
              </a:rPr>
              <a:t>5. </a:t>
            </a:r>
            <a:endParaRPr lang="ru-RU" sz="2400" dirty="0">
              <a:solidFill>
                <a:schemeClr val="bg1"/>
              </a:solidFill>
              <a:latin typeface="Arial" pitchFamily="34" charset="0"/>
              <a:cs typeface="Arial" pitchFamily="34" charset="0"/>
            </a:endParaRPr>
          </a:p>
        </p:txBody>
      </p:sp>
      <p:sp>
        <p:nvSpPr>
          <p:cNvPr id="9" name="Прямоугольник 8"/>
          <p:cNvSpPr/>
          <p:nvPr/>
        </p:nvSpPr>
        <p:spPr>
          <a:xfrm>
            <a:off x="529772" y="3237468"/>
            <a:ext cx="5319020"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«9» </a:t>
            </a:r>
            <a:endParaRPr lang="ru-RU" sz="2400" dirty="0">
              <a:solidFill>
                <a:srgbClr val="FFFF00"/>
              </a:solidFill>
              <a:latin typeface="Arial" pitchFamily="34" charset="0"/>
              <a:cs typeface="Arial" pitchFamily="34" charset="0"/>
            </a:endParaRPr>
          </a:p>
        </p:txBody>
      </p:sp>
      <p:sp>
        <p:nvSpPr>
          <p:cNvPr id="2" name="Прямоугольник 1"/>
          <p:cNvSpPr/>
          <p:nvPr/>
        </p:nvSpPr>
        <p:spPr>
          <a:xfrm>
            <a:off x="598368" y="2010620"/>
            <a:ext cx="8063574"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a:t>
            </a:r>
            <a:r>
              <a:rPr lang="ru-RU" sz="2200" dirty="0">
                <a:solidFill>
                  <a:schemeClr val="bg1"/>
                </a:solidFill>
                <a:latin typeface="Arial" pitchFamily="34" charset="0"/>
                <a:cs typeface="Arial" pitchFamily="34" charset="0"/>
              </a:rPr>
              <a:t> Число 5830 делится нацело на 5, поскольку оно заканчивается на 0. А число 4921 не делится на 5 нацело, поскольку оно заканчивается на 1. </a:t>
            </a:r>
          </a:p>
        </p:txBody>
      </p:sp>
      <p:sp>
        <p:nvSpPr>
          <p:cNvPr id="6" name="Прямоугольник 5"/>
          <p:cNvSpPr/>
          <p:nvPr/>
        </p:nvSpPr>
        <p:spPr>
          <a:xfrm>
            <a:off x="512274" y="4508556"/>
            <a:ext cx="7861072" cy="1446550"/>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a:t>
            </a:r>
            <a:r>
              <a:rPr lang="ru-RU" sz="2200" dirty="0">
                <a:solidFill>
                  <a:schemeClr val="bg1"/>
                </a:solidFill>
                <a:latin typeface="Arial" pitchFamily="34" charset="0"/>
                <a:cs typeface="Arial" pitchFamily="34" charset="0"/>
              </a:rPr>
              <a:t> Число 2916 кратно 9, поскольку сумма цифр равна 18 и она делится на 9. А число 831 не делится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на </a:t>
            </a:r>
            <a:r>
              <a:rPr lang="ru-RU" sz="2200" dirty="0">
                <a:solidFill>
                  <a:schemeClr val="bg1"/>
                </a:solidFill>
                <a:latin typeface="Arial" pitchFamily="34" charset="0"/>
                <a:cs typeface="Arial" pitchFamily="34" charset="0"/>
              </a:rPr>
              <a:t>9 нацело, поскольку сумма цифр числа равна 12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и </a:t>
            </a:r>
            <a:r>
              <a:rPr lang="ru-RU" sz="2200" dirty="0">
                <a:solidFill>
                  <a:schemeClr val="bg1"/>
                </a:solidFill>
                <a:latin typeface="Arial" pitchFamily="34" charset="0"/>
                <a:cs typeface="Arial" pitchFamily="34" charset="0"/>
              </a:rPr>
              <a:t>она не делится на 9. </a:t>
            </a:r>
          </a:p>
        </p:txBody>
      </p:sp>
    </p:spTree>
    <p:extLst>
      <p:ext uri="{BB962C8B-B14F-4D97-AF65-F5344CB8AC3E}">
        <p14:creationId xmlns:p14="http://schemas.microsoft.com/office/powerpoint/2010/main" val="334219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fltVal val="0"/>
                                          </p:val>
                                        </p:tav>
                                        <p:tav tm="100000">
                                          <p:val>
                                            <p:strVal val="#ppt_w"/>
                                          </p:val>
                                        </p:tav>
                                      </p:tavLst>
                                    </p:anim>
                                    <p:anim calcmode="lin" valueType="num">
                                      <p:cBhvr>
                                        <p:cTn id="36" dur="1000" fill="hold"/>
                                        <p:tgtEl>
                                          <p:spTgt spid="6"/>
                                        </p:tgtEl>
                                        <p:attrNameLst>
                                          <p:attrName>ppt_h</p:attrName>
                                        </p:attrNameLst>
                                      </p:cBhvr>
                                      <p:tavLst>
                                        <p:tav tm="0">
                                          <p:val>
                                            <p:fltVal val="0"/>
                                          </p:val>
                                        </p:tav>
                                        <p:tav tm="100000">
                                          <p:val>
                                            <p:strVal val="#ppt_h"/>
                                          </p:val>
                                        </p:tav>
                                      </p:tavLst>
                                    </p:anim>
                                    <p:animEffect transition="in" filter="fade">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97761" y="3684619"/>
            <a:ext cx="8147248" cy="1256549"/>
          </a:xfrm>
        </p:spPr>
        <p:txBody>
          <a:bodyPr>
            <a:normAutofit/>
          </a:bodyPr>
          <a:lstStyle/>
          <a:p>
            <a:pPr marL="0" indent="0">
              <a:buNone/>
            </a:pPr>
            <a:r>
              <a:rPr lang="ru-RU" sz="2400" dirty="0">
                <a:solidFill>
                  <a:schemeClr val="bg1"/>
                </a:solidFill>
                <a:latin typeface="Arial" pitchFamily="34" charset="0"/>
                <a:cs typeface="Arial" pitchFamily="34" charset="0"/>
              </a:rPr>
              <a:t>Число делится нацело на 4, если последние две цифры числа равны нулю или число, составленное из двух последних цифр, делится на </a:t>
            </a:r>
            <a:r>
              <a:rPr lang="ru-RU" sz="2400" dirty="0" smtClean="0">
                <a:solidFill>
                  <a:schemeClr val="bg1"/>
                </a:solidFill>
                <a:latin typeface="Arial" pitchFamily="34" charset="0"/>
                <a:cs typeface="Arial" pitchFamily="34" charset="0"/>
              </a:rPr>
              <a:t>4. </a:t>
            </a:r>
            <a:endParaRPr lang="ru-RU" sz="2400" dirty="0">
              <a:solidFill>
                <a:schemeClr val="bg1"/>
              </a:solidFill>
              <a:latin typeface="Arial" pitchFamily="34" charset="0"/>
              <a:cs typeface="Arial" pitchFamily="34" charset="0"/>
            </a:endParaRPr>
          </a:p>
        </p:txBody>
      </p:sp>
      <p:sp>
        <p:nvSpPr>
          <p:cNvPr id="7" name="Прямоугольник 6"/>
          <p:cNvSpPr/>
          <p:nvPr/>
        </p:nvSpPr>
        <p:spPr>
          <a:xfrm>
            <a:off x="599360" y="679873"/>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«10»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58800" y="1165109"/>
            <a:ext cx="7901632" cy="830997"/>
          </a:xfrm>
          <a:prstGeom prst="rect">
            <a:avLst/>
          </a:prstGeom>
        </p:spPr>
        <p:txBody>
          <a:bodyPr wrap="square">
            <a:spAutoFit/>
          </a:bodyPr>
          <a:lstStyle/>
          <a:p>
            <a:r>
              <a:rPr lang="ru-RU" sz="2400" dirty="0">
                <a:solidFill>
                  <a:schemeClr val="bg1"/>
                </a:solidFill>
                <a:latin typeface="Arial" pitchFamily="34" charset="0"/>
                <a:cs typeface="Arial" pitchFamily="34" charset="0"/>
              </a:rPr>
              <a:t>Число делится нацело на 10, если оно заканчивается на </a:t>
            </a:r>
            <a:r>
              <a:rPr lang="ru-RU" sz="2400" dirty="0" smtClean="0">
                <a:solidFill>
                  <a:schemeClr val="bg1"/>
                </a:solidFill>
                <a:latin typeface="Arial" pitchFamily="34" charset="0"/>
                <a:cs typeface="Arial" pitchFamily="34" charset="0"/>
              </a:rPr>
              <a:t>0. </a:t>
            </a:r>
            <a:endParaRPr lang="ru-RU" sz="2400" dirty="0">
              <a:solidFill>
                <a:schemeClr val="bg1"/>
              </a:solidFill>
              <a:latin typeface="Arial" pitchFamily="34" charset="0"/>
              <a:cs typeface="Arial" pitchFamily="34" charset="0"/>
            </a:endParaRPr>
          </a:p>
        </p:txBody>
      </p:sp>
      <p:sp>
        <p:nvSpPr>
          <p:cNvPr id="9" name="Прямоугольник 8"/>
          <p:cNvSpPr/>
          <p:nvPr/>
        </p:nvSpPr>
        <p:spPr>
          <a:xfrm>
            <a:off x="529772" y="3237468"/>
            <a:ext cx="5490542"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«4» </a:t>
            </a:r>
            <a:endParaRPr lang="ru-RU" sz="2400" dirty="0">
              <a:solidFill>
                <a:srgbClr val="FFFF00"/>
              </a:solidFill>
              <a:latin typeface="Arial" pitchFamily="34" charset="0"/>
              <a:cs typeface="Arial" pitchFamily="34" charset="0"/>
            </a:endParaRPr>
          </a:p>
        </p:txBody>
      </p:sp>
      <p:sp>
        <p:nvSpPr>
          <p:cNvPr id="2" name="Прямоугольник 1"/>
          <p:cNvSpPr/>
          <p:nvPr/>
        </p:nvSpPr>
        <p:spPr>
          <a:xfrm>
            <a:off x="584417" y="1980700"/>
            <a:ext cx="7976488"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a:t>
            </a:r>
            <a:r>
              <a:rPr lang="ru-RU" sz="2200" dirty="0">
                <a:solidFill>
                  <a:schemeClr val="bg1"/>
                </a:solidFill>
                <a:latin typeface="Arial" pitchFamily="34" charset="0"/>
                <a:cs typeface="Arial" pitchFamily="34" charset="0"/>
              </a:rPr>
              <a:t> Число 39590 делится на 10 нацело, поскольку оно заканчивается на 0. А число 5964 не делится на 10 нацело, поскольку оно заканчивается не на 0. </a:t>
            </a:r>
          </a:p>
        </p:txBody>
      </p:sp>
      <p:sp>
        <p:nvSpPr>
          <p:cNvPr id="5" name="Прямоугольник 4"/>
          <p:cNvSpPr/>
          <p:nvPr/>
        </p:nvSpPr>
        <p:spPr>
          <a:xfrm>
            <a:off x="558800" y="4985274"/>
            <a:ext cx="8045648"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 </a:t>
            </a:r>
            <a:r>
              <a:rPr lang="ru-RU" sz="2200" dirty="0">
                <a:solidFill>
                  <a:schemeClr val="bg1"/>
                </a:solidFill>
                <a:latin typeface="Arial" pitchFamily="34" charset="0"/>
                <a:cs typeface="Arial" pitchFamily="34" charset="0"/>
              </a:rPr>
              <a:t>Число 2344 кратно 4, поскольку 44 : 4 = 11. А число 3951 не делится нацело на 4, поскольку 51 на 4 не делится. </a:t>
            </a:r>
          </a:p>
        </p:txBody>
      </p:sp>
    </p:spTree>
    <p:extLst>
      <p:ext uri="{BB962C8B-B14F-4D97-AF65-F5344CB8AC3E}">
        <p14:creationId xmlns:p14="http://schemas.microsoft.com/office/powerpoint/2010/main" val="176008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fltVal val="0"/>
                                          </p:val>
                                        </p:tav>
                                        <p:tav tm="100000">
                                          <p:val>
                                            <p:strVal val="#ppt_w"/>
                                          </p:val>
                                        </p:tav>
                                      </p:tavLst>
                                    </p:anim>
                                    <p:anim calcmode="lin" valueType="num">
                                      <p:cBhvr>
                                        <p:cTn id="36" dur="1000" fill="hold"/>
                                        <p:tgtEl>
                                          <p:spTgt spid="5"/>
                                        </p:tgtEl>
                                        <p:attrNameLst>
                                          <p:attrName>ppt_h</p:attrName>
                                        </p:attrNameLst>
                                      </p:cBhvr>
                                      <p:tavLst>
                                        <p:tav tm="0">
                                          <p:val>
                                            <p:fltVal val="0"/>
                                          </p:val>
                                        </p:tav>
                                        <p:tav tm="100000">
                                          <p:val>
                                            <p:strVal val="#ppt_h"/>
                                          </p:val>
                                        </p:tav>
                                      </p:tavLst>
                                    </p:anim>
                                    <p:animEffect transition="in" filter="fade">
                                      <p:cBhvr>
                                        <p:cTn id="3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97761" y="3684619"/>
            <a:ext cx="8147248" cy="1256549"/>
          </a:xfrm>
        </p:spPr>
        <p:txBody>
          <a:bodyPr>
            <a:normAutofit/>
          </a:bodyPr>
          <a:lstStyle/>
          <a:p>
            <a:pPr marL="0" indent="0">
              <a:buNone/>
            </a:pPr>
            <a:r>
              <a:rPr lang="ru-RU" sz="2400" dirty="0">
                <a:solidFill>
                  <a:schemeClr val="bg1"/>
                </a:solidFill>
                <a:latin typeface="Arial" pitchFamily="34" charset="0"/>
                <a:cs typeface="Arial" pitchFamily="34" charset="0"/>
              </a:rPr>
              <a:t>Число делится нацело на 8, если три последние цифры числа равны нулю или число, составленное из трех последних цифр числа, делится на </a:t>
            </a:r>
            <a:r>
              <a:rPr lang="ru-RU" sz="2400" dirty="0" smtClean="0">
                <a:solidFill>
                  <a:schemeClr val="bg1"/>
                </a:solidFill>
                <a:latin typeface="Arial" pitchFamily="34" charset="0"/>
                <a:cs typeface="Arial" pitchFamily="34" charset="0"/>
              </a:rPr>
              <a:t>8. </a:t>
            </a:r>
          </a:p>
        </p:txBody>
      </p:sp>
      <p:sp>
        <p:nvSpPr>
          <p:cNvPr id="7" name="Прямоугольник 6"/>
          <p:cNvSpPr/>
          <p:nvPr/>
        </p:nvSpPr>
        <p:spPr>
          <a:xfrm>
            <a:off x="599360" y="679873"/>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«25»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58800" y="1165109"/>
            <a:ext cx="7901632" cy="830997"/>
          </a:xfrm>
          <a:prstGeom prst="rect">
            <a:avLst/>
          </a:prstGeom>
        </p:spPr>
        <p:txBody>
          <a:bodyPr wrap="square">
            <a:spAutoFit/>
          </a:bodyPr>
          <a:lstStyle/>
          <a:p>
            <a:r>
              <a:rPr lang="ru-RU" sz="2400" dirty="0">
                <a:solidFill>
                  <a:schemeClr val="bg1"/>
                </a:solidFill>
                <a:latin typeface="Arial" pitchFamily="34" charset="0"/>
                <a:cs typeface="Arial" pitchFamily="34" charset="0"/>
              </a:rPr>
              <a:t>Число делится нацело на 25, если оно заканчивается на 00, 25, 50 или </a:t>
            </a:r>
            <a:r>
              <a:rPr lang="ru-RU" sz="2400" dirty="0" smtClean="0">
                <a:solidFill>
                  <a:schemeClr val="bg1"/>
                </a:solidFill>
                <a:latin typeface="Arial" pitchFamily="34" charset="0"/>
                <a:cs typeface="Arial" pitchFamily="34" charset="0"/>
              </a:rPr>
              <a:t>75. </a:t>
            </a:r>
          </a:p>
        </p:txBody>
      </p:sp>
      <p:sp>
        <p:nvSpPr>
          <p:cNvPr id="9" name="Прямоугольник 8"/>
          <p:cNvSpPr/>
          <p:nvPr/>
        </p:nvSpPr>
        <p:spPr>
          <a:xfrm>
            <a:off x="529772" y="3237468"/>
            <a:ext cx="5490542"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«8» </a:t>
            </a:r>
            <a:endParaRPr lang="ru-RU" sz="2400" dirty="0">
              <a:solidFill>
                <a:srgbClr val="FFFF00"/>
              </a:solidFill>
              <a:latin typeface="Arial" pitchFamily="34" charset="0"/>
              <a:cs typeface="Arial" pitchFamily="34" charset="0"/>
            </a:endParaRPr>
          </a:p>
        </p:txBody>
      </p:sp>
      <p:sp>
        <p:nvSpPr>
          <p:cNvPr id="2" name="Прямоугольник 1"/>
          <p:cNvSpPr/>
          <p:nvPr/>
        </p:nvSpPr>
        <p:spPr>
          <a:xfrm>
            <a:off x="531034" y="1989241"/>
            <a:ext cx="7832472"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a:t>
            </a:r>
            <a:r>
              <a:rPr lang="ru-RU" sz="2200" dirty="0">
                <a:solidFill>
                  <a:schemeClr val="bg1"/>
                </a:solidFill>
                <a:latin typeface="Arial" pitchFamily="34" charset="0"/>
                <a:cs typeface="Arial" pitchFamily="34" charset="0"/>
              </a:rPr>
              <a:t> Число 4950 кратно 25, поскольку оно заканчивается на 50. А 4935 не делится на 25, поскольку заканчивается на 35.</a:t>
            </a:r>
          </a:p>
        </p:txBody>
      </p:sp>
      <p:sp>
        <p:nvSpPr>
          <p:cNvPr id="5" name="Прямоугольник 4"/>
          <p:cNvSpPr/>
          <p:nvPr/>
        </p:nvSpPr>
        <p:spPr>
          <a:xfrm>
            <a:off x="505634" y="4941168"/>
            <a:ext cx="7883272" cy="1107996"/>
          </a:xfrm>
          <a:prstGeom prst="rect">
            <a:avLst/>
          </a:prstGeom>
        </p:spPr>
        <p:txBody>
          <a:bodyPr wrap="square">
            <a:spAutoFit/>
          </a:bodyPr>
          <a:lstStyle/>
          <a:p>
            <a:r>
              <a:rPr lang="ru-RU" sz="2200" i="1" dirty="0">
                <a:solidFill>
                  <a:srgbClr val="FFFF00"/>
                </a:solidFill>
                <a:latin typeface="Arial" pitchFamily="34" charset="0"/>
                <a:cs typeface="Arial" pitchFamily="34" charset="0"/>
              </a:rPr>
              <a:t>Пример: </a:t>
            </a:r>
            <a:r>
              <a:rPr lang="ru-RU" sz="2200" dirty="0">
                <a:solidFill>
                  <a:schemeClr val="bg1"/>
                </a:solidFill>
                <a:latin typeface="Arial" pitchFamily="34" charset="0"/>
                <a:cs typeface="Arial" pitchFamily="34" charset="0"/>
              </a:rPr>
              <a:t>Число 93112 делится нацело на 8, поскольку число 112 : 8 = 14. А число 9212 не кратно 8, поскольку 212 не делится на 8.</a:t>
            </a:r>
          </a:p>
        </p:txBody>
      </p:sp>
    </p:spTree>
    <p:extLst>
      <p:ext uri="{BB962C8B-B14F-4D97-AF65-F5344CB8AC3E}">
        <p14:creationId xmlns:p14="http://schemas.microsoft.com/office/powerpoint/2010/main" val="13596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fltVal val="0"/>
                                          </p:val>
                                        </p:tav>
                                        <p:tav tm="100000">
                                          <p:val>
                                            <p:strVal val="#ppt_w"/>
                                          </p:val>
                                        </p:tav>
                                      </p:tavLst>
                                    </p:anim>
                                    <p:anim calcmode="lin" valueType="num">
                                      <p:cBhvr>
                                        <p:cTn id="36" dur="1000" fill="hold"/>
                                        <p:tgtEl>
                                          <p:spTgt spid="5"/>
                                        </p:tgtEl>
                                        <p:attrNameLst>
                                          <p:attrName>ppt_h</p:attrName>
                                        </p:attrNameLst>
                                      </p:cBhvr>
                                      <p:tavLst>
                                        <p:tav tm="0">
                                          <p:val>
                                            <p:fltVal val="0"/>
                                          </p:val>
                                        </p:tav>
                                        <p:tav tm="100000">
                                          <p:val>
                                            <p:strVal val="#ppt_h"/>
                                          </p:val>
                                        </p:tav>
                                      </p:tavLst>
                                    </p:anim>
                                    <p:animEffect transition="in" filter="fade">
                                      <p:cBhvr>
                                        <p:cTn id="3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Мои документы\Загрузки\Школьные картинки-ассорти, для презентаций\Школьные картинки-ассорти, для презентаций\школьная доска зеленая.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220" y="-48842"/>
            <a:ext cx="9649437" cy="7012349"/>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99360" y="679873"/>
            <a:ext cx="5556816" cy="461665"/>
          </a:xfrm>
          <a:prstGeom prst="rect">
            <a:avLst/>
          </a:prstGeom>
        </p:spPr>
        <p:txBody>
          <a:bodyPr wrap="square">
            <a:spAutoFit/>
          </a:bodyPr>
          <a:lstStyle/>
          <a:p>
            <a:r>
              <a:rPr lang="ru-RU" sz="2400" b="1" dirty="0">
                <a:solidFill>
                  <a:srgbClr val="FFFF00"/>
                </a:solidFill>
                <a:latin typeface="Arial" pitchFamily="34" charset="0"/>
                <a:cs typeface="Arial" pitchFamily="34" charset="0"/>
              </a:rPr>
              <a:t>Признак делимости числа на </a:t>
            </a:r>
            <a:r>
              <a:rPr lang="ru-RU" sz="2400" b="1" dirty="0" smtClean="0">
                <a:solidFill>
                  <a:srgbClr val="FFFF00"/>
                </a:solidFill>
                <a:latin typeface="Arial" pitchFamily="34" charset="0"/>
                <a:cs typeface="Arial" pitchFamily="34" charset="0"/>
              </a:rPr>
              <a:t>«11» </a:t>
            </a:r>
            <a:endParaRPr lang="ru-RU" sz="2400" dirty="0">
              <a:solidFill>
                <a:srgbClr val="FFFF00"/>
              </a:solidFill>
              <a:latin typeface="Arial" pitchFamily="34" charset="0"/>
              <a:cs typeface="Arial" pitchFamily="34" charset="0"/>
            </a:endParaRPr>
          </a:p>
        </p:txBody>
      </p:sp>
      <p:sp>
        <p:nvSpPr>
          <p:cNvPr id="8" name="Прямоугольник 7"/>
          <p:cNvSpPr/>
          <p:nvPr/>
        </p:nvSpPr>
        <p:spPr>
          <a:xfrm>
            <a:off x="558800" y="1165109"/>
            <a:ext cx="8117656" cy="1569660"/>
          </a:xfrm>
          <a:prstGeom prst="rect">
            <a:avLst/>
          </a:prstGeom>
        </p:spPr>
        <p:txBody>
          <a:bodyPr wrap="square">
            <a:spAutoFit/>
          </a:bodyPr>
          <a:lstStyle/>
          <a:p>
            <a:r>
              <a:rPr lang="ru-RU" sz="2400" dirty="0">
                <a:solidFill>
                  <a:schemeClr val="bg1"/>
                </a:solidFill>
                <a:latin typeface="Arial" pitchFamily="34" charset="0"/>
                <a:cs typeface="Arial" pitchFamily="34" charset="0"/>
              </a:rPr>
              <a:t>Число делится нацело на 11, если сумма цифр, стоящих на </a:t>
            </a:r>
            <a:r>
              <a:rPr lang="ru-RU" sz="2400" dirty="0" smtClean="0">
                <a:solidFill>
                  <a:schemeClr val="bg1"/>
                </a:solidFill>
                <a:latin typeface="Arial" pitchFamily="34" charset="0"/>
                <a:cs typeface="Arial" pitchFamily="34" charset="0"/>
              </a:rPr>
              <a:t>нечётных </a:t>
            </a:r>
            <a:r>
              <a:rPr lang="ru-RU" sz="2400" dirty="0">
                <a:solidFill>
                  <a:schemeClr val="bg1"/>
                </a:solidFill>
                <a:latin typeface="Arial" pitchFamily="34" charset="0"/>
                <a:cs typeface="Arial" pitchFamily="34" charset="0"/>
              </a:rPr>
              <a:t>местах, равна сумме цифр, стоящих на </a:t>
            </a:r>
            <a:r>
              <a:rPr lang="ru-RU" sz="2400" dirty="0" smtClean="0">
                <a:solidFill>
                  <a:schemeClr val="bg1"/>
                </a:solidFill>
                <a:latin typeface="Arial" pitchFamily="34" charset="0"/>
                <a:cs typeface="Arial" pitchFamily="34" charset="0"/>
              </a:rPr>
              <a:t>чётных </a:t>
            </a:r>
            <a:r>
              <a:rPr lang="ru-RU" sz="2400" dirty="0">
                <a:solidFill>
                  <a:schemeClr val="bg1"/>
                </a:solidFill>
                <a:latin typeface="Arial" pitchFamily="34" charset="0"/>
                <a:cs typeface="Arial" pitchFamily="34" charset="0"/>
              </a:rPr>
              <a:t>местах или суммы должны отличаться на </a:t>
            </a:r>
            <a:r>
              <a:rPr lang="ru-RU" sz="2400" dirty="0" smtClean="0">
                <a:solidFill>
                  <a:schemeClr val="bg1"/>
                </a:solidFill>
                <a:latin typeface="Arial" pitchFamily="34" charset="0"/>
                <a:cs typeface="Arial" pitchFamily="34" charset="0"/>
              </a:rPr>
              <a:t>11. </a:t>
            </a:r>
          </a:p>
        </p:txBody>
      </p:sp>
      <p:sp>
        <p:nvSpPr>
          <p:cNvPr id="9" name="Прямоугольник 8"/>
          <p:cNvSpPr/>
          <p:nvPr/>
        </p:nvSpPr>
        <p:spPr>
          <a:xfrm>
            <a:off x="599360" y="4054260"/>
            <a:ext cx="7600992" cy="461665"/>
          </a:xfrm>
          <a:prstGeom prst="rect">
            <a:avLst/>
          </a:prstGeom>
        </p:spPr>
        <p:txBody>
          <a:bodyPr wrap="none">
            <a:spAutoFit/>
          </a:bodyPr>
          <a:lstStyle/>
          <a:p>
            <a:r>
              <a:rPr lang="ru-RU" sz="2400" b="1" dirty="0">
                <a:solidFill>
                  <a:srgbClr val="FFFF00"/>
                </a:solidFill>
                <a:latin typeface="Arial" pitchFamily="34" charset="0"/>
                <a:cs typeface="Arial" pitchFamily="34" charset="0"/>
              </a:rPr>
              <a:t>Признак делимости </a:t>
            </a:r>
            <a:r>
              <a:rPr lang="ru-RU" sz="2400" b="1" dirty="0" smtClean="0">
                <a:solidFill>
                  <a:srgbClr val="FFFF00"/>
                </a:solidFill>
                <a:latin typeface="Arial" pitchFamily="34" charset="0"/>
                <a:cs typeface="Arial" pitchFamily="34" charset="0"/>
              </a:rPr>
              <a:t>трёхзначного числа </a:t>
            </a:r>
            <a:r>
              <a:rPr lang="ru-RU" sz="2400" b="1" dirty="0">
                <a:solidFill>
                  <a:srgbClr val="FFFF00"/>
                </a:solidFill>
                <a:latin typeface="Arial" pitchFamily="34" charset="0"/>
                <a:cs typeface="Arial" pitchFamily="34" charset="0"/>
              </a:rPr>
              <a:t>на </a:t>
            </a:r>
            <a:r>
              <a:rPr lang="ru-RU" sz="2400" b="1" dirty="0" smtClean="0">
                <a:solidFill>
                  <a:srgbClr val="FFFF00"/>
                </a:solidFill>
                <a:latin typeface="Arial" pitchFamily="34" charset="0"/>
                <a:cs typeface="Arial" pitchFamily="34" charset="0"/>
              </a:rPr>
              <a:t>«11» </a:t>
            </a:r>
            <a:endParaRPr lang="ru-RU" sz="2400" dirty="0">
              <a:solidFill>
                <a:srgbClr val="FFFF00"/>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0" name="Прямоугольник 9"/>
              <p:cNvSpPr/>
              <p:nvPr/>
            </p:nvSpPr>
            <p:spPr>
              <a:xfrm>
                <a:off x="599360" y="4536385"/>
                <a:ext cx="8117656" cy="863634"/>
              </a:xfrm>
              <a:prstGeom prst="rect">
                <a:avLst/>
              </a:prstGeom>
            </p:spPr>
            <p:txBody>
              <a:bodyPr wrap="square">
                <a:spAutoFit/>
              </a:bodyPr>
              <a:lstStyle/>
              <a:p>
                <a:r>
                  <a:rPr lang="ru-RU" sz="2400" dirty="0" smtClean="0">
                    <a:solidFill>
                      <a:schemeClr val="bg1"/>
                    </a:solidFill>
                    <a:latin typeface="Arial" pitchFamily="34" charset="0"/>
                    <a:cs typeface="Arial" pitchFamily="34" charset="0"/>
                  </a:rPr>
                  <a:t>Трёхзначное число </a:t>
                </a:r>
                <a14:m>
                  <m:oMath xmlns:m="http://schemas.openxmlformats.org/officeDocument/2006/math">
                    <m:acc>
                      <m:accPr>
                        <m:chr m:val="̅"/>
                        <m:ctrlPr>
                          <a:rPr lang="en-US" sz="2400" b="1" i="1" dirty="0" smtClean="0">
                            <a:solidFill>
                              <a:srgbClr val="FFFF00"/>
                            </a:solidFill>
                            <a:latin typeface="Cambria Math"/>
                            <a:cs typeface="Arial" pitchFamily="34" charset="0"/>
                          </a:rPr>
                        </m:ctrlPr>
                      </m:accPr>
                      <m:e>
                        <m:r>
                          <a:rPr lang="en-US" sz="2400" b="1" i="1" dirty="0">
                            <a:solidFill>
                              <a:srgbClr val="FFFF00"/>
                            </a:solidFill>
                            <a:latin typeface="Cambria Math"/>
                            <a:cs typeface="Arial" pitchFamily="34" charset="0"/>
                          </a:rPr>
                          <m:t>𝒂𝒃𝒄</m:t>
                        </m:r>
                      </m:e>
                    </m:acc>
                  </m:oMath>
                </a14:m>
                <a:r>
                  <a:rPr lang="en-US" sz="2400" dirty="0" smtClean="0">
                    <a:solidFill>
                      <a:schemeClr val="bg1"/>
                    </a:solidFill>
                    <a:latin typeface="Arial" pitchFamily="34" charset="0"/>
                    <a:cs typeface="Arial" pitchFamily="34" charset="0"/>
                  </a:rPr>
                  <a:t> </a:t>
                </a:r>
                <a:r>
                  <a:rPr lang="ru-RU" sz="2400" dirty="0" smtClean="0">
                    <a:solidFill>
                      <a:schemeClr val="bg1"/>
                    </a:solidFill>
                    <a:latin typeface="Arial" pitchFamily="34" charset="0"/>
                    <a:cs typeface="Arial" pitchFamily="34" charset="0"/>
                  </a:rPr>
                  <a:t>делится </a:t>
                </a:r>
                <a:r>
                  <a:rPr lang="ru-RU" sz="2400" dirty="0">
                    <a:solidFill>
                      <a:schemeClr val="bg1"/>
                    </a:solidFill>
                    <a:latin typeface="Arial" pitchFamily="34" charset="0"/>
                    <a:cs typeface="Arial" pitchFamily="34" charset="0"/>
                  </a:rPr>
                  <a:t>нацело на 11, если </a:t>
                </a:r>
                <a:endParaRPr lang="en-US" sz="2400" dirty="0" smtClean="0">
                  <a:solidFill>
                    <a:schemeClr val="bg1"/>
                  </a:solidFill>
                  <a:latin typeface="Arial" pitchFamily="34" charset="0"/>
                  <a:cs typeface="Arial" pitchFamily="34" charset="0"/>
                </a:endParaRPr>
              </a:p>
              <a:p>
                <a:r>
                  <a:rPr lang="en-US" sz="2400" b="1" i="1" dirty="0" smtClean="0">
                    <a:solidFill>
                      <a:srgbClr val="FFFF00"/>
                    </a:solidFill>
                    <a:latin typeface="Arial" pitchFamily="34" charset="0"/>
                    <a:cs typeface="Arial" pitchFamily="34" charset="0"/>
                  </a:rPr>
                  <a:t>a + c = b</a:t>
                </a:r>
                <a:r>
                  <a:rPr lang="en-US" sz="2400" dirty="0">
                    <a:solidFill>
                      <a:schemeClr val="bg1"/>
                    </a:solidFill>
                    <a:latin typeface="Arial" pitchFamily="34" charset="0"/>
                    <a:cs typeface="Arial" pitchFamily="34" charset="0"/>
                  </a:rPr>
                  <a:t> </a:t>
                </a:r>
                <a:r>
                  <a:rPr lang="ru-RU" sz="2400" dirty="0" smtClean="0">
                    <a:solidFill>
                      <a:schemeClr val="bg1"/>
                    </a:solidFill>
                    <a:latin typeface="Arial" pitchFamily="34" charset="0"/>
                    <a:cs typeface="Arial" pitchFamily="34" charset="0"/>
                  </a:rPr>
                  <a:t>или </a:t>
                </a:r>
                <a:r>
                  <a:rPr lang="en-US" sz="2400" b="1" i="1" dirty="0">
                    <a:solidFill>
                      <a:srgbClr val="FFFF00"/>
                    </a:solidFill>
                    <a:latin typeface="Arial" pitchFamily="34" charset="0"/>
                    <a:cs typeface="Arial" pitchFamily="34" charset="0"/>
                  </a:rPr>
                  <a:t>a + c = b</a:t>
                </a:r>
                <a:r>
                  <a:rPr lang="en-US" sz="2400" dirty="0">
                    <a:solidFill>
                      <a:schemeClr val="bg1"/>
                    </a:solidFill>
                    <a:latin typeface="Arial" pitchFamily="34" charset="0"/>
                    <a:cs typeface="Arial" pitchFamily="34" charset="0"/>
                  </a:rPr>
                  <a:t> </a:t>
                </a:r>
                <a:r>
                  <a:rPr lang="ru-RU" sz="2400" b="1" i="1" dirty="0" smtClean="0">
                    <a:solidFill>
                      <a:srgbClr val="FFFF00"/>
                    </a:solidFill>
                    <a:latin typeface="Arial" pitchFamily="34" charset="0"/>
                    <a:cs typeface="Arial" pitchFamily="34" charset="0"/>
                  </a:rPr>
                  <a:t>+ </a:t>
                </a:r>
                <a:r>
                  <a:rPr lang="ru-RU" sz="2400" b="1" dirty="0" smtClean="0">
                    <a:solidFill>
                      <a:srgbClr val="FFFF00"/>
                    </a:solidFill>
                    <a:latin typeface="Arial" pitchFamily="34" charset="0"/>
                    <a:cs typeface="Arial" pitchFamily="34" charset="0"/>
                  </a:rPr>
                  <a:t>11</a:t>
                </a:r>
                <a:r>
                  <a:rPr lang="ru-RU" sz="2400" b="1" i="1" dirty="0">
                    <a:solidFill>
                      <a:srgbClr val="FFFF00"/>
                    </a:solidFill>
                    <a:latin typeface="Arial" pitchFamily="34" charset="0"/>
                    <a:cs typeface="Arial" pitchFamily="34" charset="0"/>
                  </a:rPr>
                  <a:t>.</a:t>
                </a:r>
              </a:p>
            </p:txBody>
          </p:sp>
        </mc:Choice>
        <mc:Fallback xmlns="">
          <p:sp>
            <p:nvSpPr>
              <p:cNvPr id="10" name="Прямоугольник 9"/>
              <p:cNvSpPr>
                <a:spLocks noRot="1" noChangeAspect="1" noMove="1" noResize="1" noEditPoints="1" noAdjustHandles="1" noChangeArrowheads="1" noChangeShapeType="1" noTextEdit="1"/>
              </p:cNvSpPr>
              <p:nvPr/>
            </p:nvSpPr>
            <p:spPr>
              <a:xfrm>
                <a:off x="599360" y="4536385"/>
                <a:ext cx="8117656" cy="863634"/>
              </a:xfrm>
              <a:prstGeom prst="rect">
                <a:avLst/>
              </a:prstGeom>
              <a:blipFill rotWithShape="1">
                <a:blip r:embed="rId3"/>
                <a:stretch>
                  <a:fillRect l="-1126" t="-4225" b="-12676"/>
                </a:stretch>
              </a:blipFill>
            </p:spPr>
            <p:txBody>
              <a:bodyPr/>
              <a:lstStyle/>
              <a:p>
                <a:r>
                  <a:rPr lang="ru-RU">
                    <a:noFill/>
                  </a:rPr>
                  <a:t> </a:t>
                </a:r>
              </a:p>
            </p:txBody>
          </p:sp>
        </mc:Fallback>
      </mc:AlternateContent>
      <p:sp>
        <p:nvSpPr>
          <p:cNvPr id="11" name="Прямоугольник 10"/>
          <p:cNvSpPr/>
          <p:nvPr/>
        </p:nvSpPr>
        <p:spPr>
          <a:xfrm>
            <a:off x="558800" y="2689726"/>
            <a:ext cx="8117656" cy="1154162"/>
          </a:xfrm>
          <a:prstGeom prst="rect">
            <a:avLst/>
          </a:prstGeom>
        </p:spPr>
        <p:txBody>
          <a:bodyPr wrap="square">
            <a:spAutoFit/>
          </a:bodyPr>
          <a:lstStyle/>
          <a:p>
            <a:r>
              <a:rPr lang="ru-RU" sz="2300" i="1" dirty="0" smtClean="0">
                <a:solidFill>
                  <a:srgbClr val="FFFF00"/>
                </a:solidFill>
                <a:latin typeface="Arial" pitchFamily="34" charset="0"/>
                <a:cs typeface="Arial" pitchFamily="34" charset="0"/>
              </a:rPr>
              <a:t>Пример</a:t>
            </a:r>
            <a:r>
              <a:rPr lang="ru-RU" sz="2300" i="1" dirty="0">
                <a:solidFill>
                  <a:srgbClr val="FFFF00"/>
                </a:solidFill>
                <a:latin typeface="Arial" pitchFamily="34" charset="0"/>
                <a:cs typeface="Arial" pitchFamily="34" charset="0"/>
              </a:rPr>
              <a:t>:</a:t>
            </a:r>
            <a:r>
              <a:rPr lang="ru-RU" sz="2300" b="1" i="1" dirty="0">
                <a:solidFill>
                  <a:srgbClr val="FFFF00"/>
                </a:solidFill>
                <a:latin typeface="Arial" pitchFamily="34" charset="0"/>
                <a:cs typeface="Arial" pitchFamily="34" charset="0"/>
              </a:rPr>
              <a:t> </a:t>
            </a:r>
            <a:r>
              <a:rPr lang="ru-RU" sz="2300" dirty="0">
                <a:solidFill>
                  <a:schemeClr val="bg1"/>
                </a:solidFill>
                <a:latin typeface="Arial" pitchFamily="34" charset="0"/>
                <a:cs typeface="Arial" pitchFamily="34" charset="0"/>
              </a:rPr>
              <a:t>Число 3762 делится нацело на 11, поскольку </a:t>
            </a:r>
            <a:endParaRPr lang="ru-RU" sz="2300" dirty="0" smtClean="0">
              <a:solidFill>
                <a:schemeClr val="bg1"/>
              </a:solidFill>
              <a:latin typeface="Arial" pitchFamily="34" charset="0"/>
              <a:cs typeface="Arial" pitchFamily="34" charset="0"/>
            </a:endParaRPr>
          </a:p>
          <a:p>
            <a:r>
              <a:rPr lang="ru-RU" sz="2300" dirty="0" smtClean="0">
                <a:solidFill>
                  <a:schemeClr val="bg1"/>
                </a:solidFill>
                <a:latin typeface="Arial" pitchFamily="34" charset="0"/>
                <a:cs typeface="Arial" pitchFamily="34" charset="0"/>
              </a:rPr>
              <a:t>3 </a:t>
            </a:r>
            <a:r>
              <a:rPr lang="ru-RU" sz="2300" dirty="0">
                <a:solidFill>
                  <a:schemeClr val="bg1"/>
                </a:solidFill>
                <a:latin typeface="Arial" pitchFamily="34" charset="0"/>
                <a:cs typeface="Arial" pitchFamily="34" charset="0"/>
              </a:rPr>
              <a:t>+ 6 = 7 + 2 = 9. А число 2374 на 11 не делится, поскольку 2 + 7 = 9, а 3 + 4 = 7. </a:t>
            </a:r>
          </a:p>
        </p:txBody>
      </p:sp>
      <p:sp>
        <p:nvSpPr>
          <p:cNvPr id="12" name="Прямоугольник 11"/>
          <p:cNvSpPr/>
          <p:nvPr/>
        </p:nvSpPr>
        <p:spPr>
          <a:xfrm>
            <a:off x="600058" y="5374026"/>
            <a:ext cx="8117656" cy="830997"/>
          </a:xfrm>
          <a:prstGeom prst="rect">
            <a:avLst/>
          </a:prstGeom>
        </p:spPr>
        <p:txBody>
          <a:bodyPr wrap="square">
            <a:spAutoFit/>
          </a:bodyPr>
          <a:lstStyle/>
          <a:p>
            <a:r>
              <a:rPr lang="ru-RU" sz="2300" i="1" dirty="0" smtClean="0">
                <a:solidFill>
                  <a:srgbClr val="FFFF00"/>
                </a:solidFill>
                <a:latin typeface="Arial" pitchFamily="34" charset="0"/>
                <a:cs typeface="Arial" pitchFamily="34" charset="0"/>
              </a:rPr>
              <a:t>Пример</a:t>
            </a:r>
            <a:r>
              <a:rPr lang="ru-RU" sz="2300" i="1" dirty="0">
                <a:solidFill>
                  <a:srgbClr val="FFFF00"/>
                </a:solidFill>
                <a:latin typeface="Arial" pitchFamily="34" charset="0"/>
                <a:cs typeface="Arial" pitchFamily="34" charset="0"/>
              </a:rPr>
              <a:t>: </a:t>
            </a:r>
            <a:r>
              <a:rPr lang="ru-RU" sz="2300" dirty="0">
                <a:solidFill>
                  <a:schemeClr val="bg1"/>
                </a:solidFill>
                <a:latin typeface="Arial" pitchFamily="34" charset="0"/>
                <a:cs typeface="Arial" pitchFamily="34" charset="0"/>
              </a:rPr>
              <a:t>Число </a:t>
            </a:r>
            <a:r>
              <a:rPr lang="ru-RU" sz="2300" dirty="0" smtClean="0">
                <a:solidFill>
                  <a:schemeClr val="bg1"/>
                </a:solidFill>
                <a:latin typeface="Arial" pitchFamily="34" charset="0"/>
                <a:cs typeface="Arial" pitchFamily="34" charset="0"/>
              </a:rPr>
              <a:t>484 </a:t>
            </a:r>
            <a:r>
              <a:rPr lang="ru-RU" sz="2300" dirty="0">
                <a:solidFill>
                  <a:schemeClr val="bg1"/>
                </a:solidFill>
                <a:latin typeface="Arial" pitchFamily="34" charset="0"/>
                <a:cs typeface="Arial" pitchFamily="34" charset="0"/>
              </a:rPr>
              <a:t>делится </a:t>
            </a:r>
            <a:r>
              <a:rPr lang="ru-RU" sz="2300" dirty="0" smtClean="0">
                <a:solidFill>
                  <a:schemeClr val="bg1"/>
                </a:solidFill>
                <a:latin typeface="Arial" pitchFamily="34" charset="0"/>
                <a:cs typeface="Arial" pitchFamily="34" charset="0"/>
              </a:rPr>
              <a:t>на </a:t>
            </a:r>
            <a:r>
              <a:rPr lang="ru-RU" sz="2300" dirty="0">
                <a:solidFill>
                  <a:schemeClr val="bg1"/>
                </a:solidFill>
                <a:latin typeface="Arial" pitchFamily="34" charset="0"/>
                <a:cs typeface="Arial" pitchFamily="34" charset="0"/>
              </a:rPr>
              <a:t>11, поскольку </a:t>
            </a:r>
            <a:r>
              <a:rPr lang="ru-RU" sz="2300" dirty="0" smtClean="0">
                <a:solidFill>
                  <a:schemeClr val="bg1"/>
                </a:solidFill>
                <a:latin typeface="Arial" pitchFamily="34" charset="0"/>
                <a:cs typeface="Arial" pitchFamily="34" charset="0"/>
              </a:rPr>
              <a:t>4+4 </a:t>
            </a:r>
            <a:r>
              <a:rPr lang="ru-RU" sz="2300" dirty="0">
                <a:solidFill>
                  <a:schemeClr val="bg1"/>
                </a:solidFill>
                <a:latin typeface="Arial" pitchFamily="34" charset="0"/>
                <a:cs typeface="Arial" pitchFamily="34" charset="0"/>
              </a:rPr>
              <a:t>= </a:t>
            </a:r>
            <a:r>
              <a:rPr lang="ru-RU" sz="2300" dirty="0" smtClean="0">
                <a:solidFill>
                  <a:schemeClr val="bg1"/>
                </a:solidFill>
                <a:latin typeface="Arial" pitchFamily="34" charset="0"/>
                <a:cs typeface="Arial" pitchFamily="34" charset="0"/>
              </a:rPr>
              <a:t>8. </a:t>
            </a:r>
            <a:r>
              <a:rPr lang="ru-RU" sz="2300" dirty="0">
                <a:solidFill>
                  <a:schemeClr val="bg1"/>
                </a:solidFill>
                <a:latin typeface="Arial" pitchFamily="34" charset="0"/>
                <a:cs typeface="Arial" pitchFamily="34" charset="0"/>
              </a:rPr>
              <a:t>Ч</a:t>
            </a:r>
            <a:r>
              <a:rPr lang="ru-RU" sz="2300" dirty="0" smtClean="0">
                <a:solidFill>
                  <a:schemeClr val="bg1"/>
                </a:solidFill>
                <a:latin typeface="Arial" pitchFamily="34" charset="0"/>
                <a:cs typeface="Arial" pitchFamily="34" charset="0"/>
              </a:rPr>
              <a:t>исло 616 </a:t>
            </a:r>
            <a:r>
              <a:rPr lang="ru-RU" sz="2300" dirty="0">
                <a:solidFill>
                  <a:schemeClr val="bg1"/>
                </a:solidFill>
                <a:latin typeface="Arial" pitchFamily="34" charset="0"/>
                <a:cs typeface="Arial" pitchFamily="34" charset="0"/>
              </a:rPr>
              <a:t>на </a:t>
            </a:r>
            <a:r>
              <a:rPr lang="ru-RU" sz="2300" dirty="0" smtClean="0">
                <a:solidFill>
                  <a:schemeClr val="bg1"/>
                </a:solidFill>
                <a:latin typeface="Arial" pitchFamily="34" charset="0"/>
                <a:cs typeface="Arial" pitchFamily="34" charset="0"/>
              </a:rPr>
              <a:t>делится 11</a:t>
            </a:r>
            <a:r>
              <a:rPr lang="ru-RU" sz="2300" dirty="0">
                <a:solidFill>
                  <a:schemeClr val="bg1"/>
                </a:solidFill>
                <a:latin typeface="Arial" pitchFamily="34" charset="0"/>
                <a:cs typeface="Arial" pitchFamily="34" charset="0"/>
              </a:rPr>
              <a:t>, поскольку </a:t>
            </a:r>
            <a:r>
              <a:rPr lang="ru-RU" sz="2300" dirty="0" smtClean="0">
                <a:solidFill>
                  <a:schemeClr val="bg1"/>
                </a:solidFill>
                <a:latin typeface="Arial" pitchFamily="34" charset="0"/>
                <a:cs typeface="Arial" pitchFamily="34" charset="0"/>
              </a:rPr>
              <a:t>6+6 </a:t>
            </a:r>
            <a:r>
              <a:rPr lang="ru-RU" sz="2300" dirty="0">
                <a:solidFill>
                  <a:schemeClr val="bg1"/>
                </a:solidFill>
                <a:latin typeface="Arial" pitchFamily="34" charset="0"/>
                <a:cs typeface="Arial" pitchFamily="34" charset="0"/>
              </a:rPr>
              <a:t>= </a:t>
            </a:r>
            <a:r>
              <a:rPr lang="ru-RU" sz="2300" dirty="0" smtClean="0">
                <a:solidFill>
                  <a:schemeClr val="bg1"/>
                </a:solidFill>
                <a:latin typeface="Arial" pitchFamily="34" charset="0"/>
                <a:cs typeface="Arial" pitchFamily="34" charset="0"/>
              </a:rPr>
              <a:t>1+11.</a:t>
            </a:r>
            <a:endParaRPr lang="ru-RU" sz="23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1169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fltVal val="0"/>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Effect transition="in" filter="fade">
                                      <p:cBhvr>
                                        <p:cTn id="3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4062</Words>
  <Application>Microsoft Office PowerPoint</Application>
  <PresentationFormat>Экран (4:3)</PresentationFormat>
  <Paragraphs>390</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 Office</vt:lpstr>
      <vt:lpstr>Задание №19 Числа и их свойства</vt:lpstr>
      <vt:lpstr>Характеристика задания</vt:lpstr>
      <vt:lpstr>Теоретические сведения</vt:lpstr>
      <vt:lpstr>1. Признаки делимости чисел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Признаки делимости на  составное число</vt:lpstr>
      <vt:lpstr>Презентация PowerPoint</vt:lpstr>
      <vt:lpstr>Презентация PowerPoint</vt:lpstr>
      <vt:lpstr>3. Деление с остатком</vt:lpstr>
      <vt:lpstr>4. Теорема про деление с остатком</vt:lpstr>
      <vt:lpstr>Задача №1. Найдите трёхзначное натуральное число, большее 400, которое при делении на 6 и на 5 даёт равные ненулевые остатки и первая слева цифра которого является средним арифметическим двух других цифр. В ответе укажите какое-нибудь одно такое число.</vt:lpstr>
      <vt:lpstr>Задача №2. Найдите трёхзначное натуральное число, большее 500, которое при делении на 8 и на 5 даёт равные ненулевые остатки и средняя цифра которого является средним арифметическим крайних цифр. В ответе укажите какое-нибудь одно такое число.</vt:lpstr>
      <vt:lpstr>5. Представление числа  через его разряды</vt:lpstr>
      <vt:lpstr>6. Признаки делимости  суммы и произведения</vt:lpstr>
      <vt:lpstr>Задача №3. Приведите пример трёхзначного числа, сумма цифр которого равна 20, а сумма квадратов цифр делится на 3, но не делится на 9.</vt:lpstr>
      <vt:lpstr>Задача №4. Найдите наименьшее четырехзначное число, кратное 15, произведение цифр которого больше 40, но меньше 50.</vt:lpstr>
      <vt:lpstr>Задача №5. Вычеркните в числе 123456 три цифры так, чтобы получившееся трехзначное число было кратно 35.</vt:lpstr>
      <vt:lpstr>Задача №6. Вычеркните в числе 123456 три цифры так, чтобы получившееся трехзначное число было кратно 27.</vt:lpstr>
      <vt:lpstr>Задача №7. Цифры четырёхзначного числа, кратного 5, записали в обратном порядке и получили второе четырёхзначное число. Затем из первого числа вычли второе и получили 2457. Приведите пример такого числа. </vt:lpstr>
      <vt:lpstr>Задача №8. Найдите четырёхзначное число, кратное 4, сумма цифр которого равна  их произведению.</vt:lpstr>
      <vt:lpstr>Задача №9. Вычеркните в числе 53164018 три цифры так, чтобы получившееся число делилось на 15. В ответе укажите ровно одно получившееся число. </vt:lpstr>
      <vt:lpstr>Презентация PowerPoint</vt:lpstr>
      <vt:lpstr>Задача №11. Найдите наименьшее трехзначное число. Которое при делении на 2 дает остаток 1, при делении на 3 дает остаток 2, а при делении на 5 дает остаток 4 и которое записано тремя различными нечетными цифрами.</vt:lpstr>
      <vt:lpstr>Задача №12. Найдите трёхзначное число, кратное 11, все цифры которого различны, а сумма квадратов цифр делится на 4, но не делится на 16. В ответе укажите какое-нибудь одно такое число.</vt:lpstr>
      <vt:lpstr>Задача №13. Найдите трёхзначное число A, обладающее всеми следующими свойствами: - сумма цифр числа A делится на 8; - сумма цифр числа  A + 1 делится на 8; - в числе A сумма крайних цифр кратна средней цифре. В ответе укажите какое-нибудь одно такое число.</vt:lpstr>
      <vt:lpstr>Задача №14. Сумма цифр трёхзначного натурального число A делится на 8. Сумма цифр числа (A + 6) также делится на 12. Найдите наименьшее возможное число А.</vt:lpstr>
      <vt:lpstr>Задача №8. Найдите четырёхзначное число, кратное 4, сумма цифр которого равна  их произведению.</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Графики функций</dc:title>
  <dc:creator>Догадова</dc:creator>
  <cp:lastModifiedBy>Догадова</cp:lastModifiedBy>
  <cp:revision>77</cp:revision>
  <dcterms:created xsi:type="dcterms:W3CDTF">2016-08-08T13:26:46Z</dcterms:created>
  <dcterms:modified xsi:type="dcterms:W3CDTF">2018-01-04T07:59:30Z</dcterms:modified>
</cp:coreProperties>
</file>