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5" r:id="rId11"/>
    <p:sldId id="272" r:id="rId12"/>
    <p:sldId id="266" r:id="rId13"/>
    <p:sldId id="267" r:id="rId14"/>
    <p:sldId id="278" r:id="rId15"/>
    <p:sldId id="277" r:id="rId16"/>
    <p:sldId id="279" r:id="rId17"/>
    <p:sldId id="275" r:id="rId18"/>
    <p:sldId id="273" r:id="rId19"/>
    <p:sldId id="274" r:id="rId20"/>
    <p:sldId id="276" r:id="rId21"/>
    <p:sldId id="271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69A52-F30B-4E8F-8883-4700D804CC90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C8C3A-970A-41B3-83B5-3806F1380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8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10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11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15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16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17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18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19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20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4F2A3-4D2D-4609-B023-2A5CE3FD70AA}" type="slidenum">
              <a:rPr lang="ru-RU"/>
              <a:pPr/>
              <a:t>21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EF7474-03AB-4108-BE01-E48B3D2A15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8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5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6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9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1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4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7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199F4-4B7B-40EC-9C3C-76DA39D3401A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4AA50-BDDC-45B6-91D1-27251B89A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9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alarm_clock_on_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0" t="282" r="3732" b="1"/>
          <a:stretch/>
        </p:blipFill>
        <p:spPr bwMode="auto">
          <a:xfrm>
            <a:off x="0" y="-1"/>
            <a:ext cx="9144000" cy="6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90" y="1814844"/>
            <a:ext cx="4966320" cy="14700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Посмотрим </a:t>
            </a:r>
            <a:br>
              <a:rPr lang="ru-RU" sz="5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  на часы…</a:t>
            </a:r>
            <a:endParaRPr lang="ru-RU" sz="54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695" y="3197986"/>
            <a:ext cx="4752528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ГИА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43" y="2183434"/>
            <a:ext cx="4114303" cy="41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Какой угол (в градусах) образуют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минутная и часовая стрелки часов в 5 ч?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1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ОГЭ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68" name="Freeform 32"/>
          <p:cNvSpPr>
            <a:spLocks/>
          </p:cNvSpPr>
          <p:nvPr/>
        </p:nvSpPr>
        <p:spPr bwMode="auto">
          <a:xfrm>
            <a:off x="6096000" y="4254500"/>
            <a:ext cx="723900" cy="1168400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9" name="Freeform 33"/>
          <p:cNvSpPr>
            <a:spLocks/>
          </p:cNvSpPr>
          <p:nvPr/>
        </p:nvSpPr>
        <p:spPr bwMode="auto">
          <a:xfrm>
            <a:off x="5892800" y="2463800"/>
            <a:ext cx="368300" cy="1790700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 rot="9534351">
            <a:off x="6185354" y="3860799"/>
            <a:ext cx="311150" cy="595313"/>
          </a:xfrm>
          <a:prstGeom prst="moon">
            <a:avLst>
              <a:gd name="adj" fmla="val 255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6372225" y="3573463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233770" y="6005479"/>
            <a:ext cx="2915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150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228" y="2438497"/>
            <a:ext cx="3661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1) 360° : 12 = 30° - угол между двумя числами на циферблате, выражающими часы.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3770" y="3819027"/>
            <a:ext cx="347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2) 30° · 5 = 150°- искомый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угол.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0" grpId="0" animBg="1"/>
      <p:bldP spid="39971" grpId="0"/>
      <p:bldP spid="2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4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ОГЭ</a:t>
            </a: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132856"/>
            <a:ext cx="3621286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33"/>
          <p:cNvSpPr>
            <a:spLocks/>
          </p:cNvSpPr>
          <p:nvPr/>
        </p:nvSpPr>
        <p:spPr bwMode="auto">
          <a:xfrm>
            <a:off x="2011363" y="2525486"/>
            <a:ext cx="368300" cy="1452924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 rot="1581597" flipH="1">
            <a:off x="1499339" y="3737024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513" y="632073"/>
            <a:ext cx="6769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200" dirty="0">
                <a:latin typeface="Arial" pitchFamily="34" charset="0"/>
                <a:cs typeface="Arial" pitchFamily="34" charset="0"/>
              </a:rPr>
              <a:t>Какой угол образуют минутная и часовая стрелки когда часы показывают ровно часов в 8 ч? </a:t>
            </a: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 rot="13019710" flipH="1" flipV="1">
            <a:off x="1723715" y="3518775"/>
            <a:ext cx="335767" cy="539755"/>
          </a:xfrm>
          <a:prstGeom prst="moon">
            <a:avLst>
              <a:gd name="adj" fmla="val 255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293317" y="3405279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20963" y="6103979"/>
            <a:ext cx="24295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58" y="2125376"/>
            <a:ext cx="4114303" cy="41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Какой угол (в градусах) описывает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минутная стрелка за 10 мин?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ОГЭ</a:t>
            </a:r>
          </a:p>
        </p:txBody>
      </p:sp>
      <p:sp>
        <p:nvSpPr>
          <p:cNvPr id="57376" name="Freeform 32"/>
          <p:cNvSpPr>
            <a:spLocks/>
          </p:cNvSpPr>
          <p:nvPr/>
        </p:nvSpPr>
        <p:spPr bwMode="auto">
          <a:xfrm>
            <a:off x="6108700" y="2463800"/>
            <a:ext cx="368300" cy="1790700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77" name="AutoShape 33"/>
          <p:cNvSpPr>
            <a:spLocks noChangeArrowheads="1"/>
          </p:cNvSpPr>
          <p:nvPr/>
        </p:nvSpPr>
        <p:spPr bwMode="auto">
          <a:xfrm rot="7219429">
            <a:off x="6585744" y="3142457"/>
            <a:ext cx="311150" cy="595312"/>
          </a:xfrm>
          <a:prstGeom prst="moon">
            <a:avLst>
              <a:gd name="adj" fmla="val 255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Rectangle 34"/>
          <p:cNvSpPr>
            <a:spLocks noChangeArrowheads="1"/>
          </p:cNvSpPr>
          <p:nvPr/>
        </p:nvSpPr>
        <p:spPr bwMode="auto">
          <a:xfrm>
            <a:off x="6588125" y="2708275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7379" name="Freeform 35"/>
          <p:cNvSpPr>
            <a:spLocks/>
          </p:cNvSpPr>
          <p:nvPr/>
        </p:nvSpPr>
        <p:spPr bwMode="auto">
          <a:xfrm rot="3616687">
            <a:off x="6867525" y="2862263"/>
            <a:ext cx="368300" cy="1790700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265471" y="6050641"/>
            <a:ext cx="22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228" y="2438497"/>
            <a:ext cx="3661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1) 360° : 12 = 30° - угол между двумя числами на циферблате, выражающими часы.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70" y="3819027"/>
            <a:ext cx="347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2) 30° ·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60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°- искомый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угол.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77" grpId="0" animBg="1"/>
      <p:bldP spid="57378" grpId="0"/>
      <p:bldP spid="57379" grpId="0" animBg="1"/>
      <p:bldP spid="57382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29" y="2197948"/>
            <a:ext cx="4114303" cy="41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43"/>
          <p:cNvSpPr>
            <a:spLocks/>
          </p:cNvSpPr>
          <p:nvPr/>
        </p:nvSpPr>
        <p:spPr bwMode="auto">
          <a:xfrm rot="1864705">
            <a:off x="6498423" y="2939747"/>
            <a:ext cx="304059" cy="1369696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Какой угол (в градусах) описывает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часовая стрелка за 20 мин? 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ОГЭ</a:t>
            </a:r>
          </a:p>
        </p:txBody>
      </p:sp>
      <p:sp>
        <p:nvSpPr>
          <p:cNvPr id="59421" name="Freeform 29"/>
          <p:cNvSpPr>
            <a:spLocks/>
          </p:cNvSpPr>
          <p:nvPr/>
        </p:nvSpPr>
        <p:spPr bwMode="auto">
          <a:xfrm>
            <a:off x="6134100" y="2806700"/>
            <a:ext cx="292100" cy="1460500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0" name="Freeform 38"/>
          <p:cNvSpPr>
            <a:spLocks/>
          </p:cNvSpPr>
          <p:nvPr/>
        </p:nvSpPr>
        <p:spPr bwMode="auto">
          <a:xfrm>
            <a:off x="6286500" y="2298700"/>
            <a:ext cx="1588" cy="533400"/>
          </a:xfrm>
          <a:custGeom>
            <a:avLst/>
            <a:gdLst>
              <a:gd name="T0" fmla="*/ 0 w 1"/>
              <a:gd name="T1" fmla="*/ 336 h 336"/>
              <a:gd name="T2" fmla="*/ 0 w 1"/>
              <a:gd name="T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36">
                <a:moveTo>
                  <a:pt x="0" y="336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1" name="Freeform 39"/>
          <p:cNvSpPr>
            <a:spLocks/>
          </p:cNvSpPr>
          <p:nvPr/>
        </p:nvSpPr>
        <p:spPr bwMode="auto">
          <a:xfrm>
            <a:off x="6997700" y="2603500"/>
            <a:ext cx="266700" cy="457200"/>
          </a:xfrm>
          <a:custGeom>
            <a:avLst/>
            <a:gdLst>
              <a:gd name="T0" fmla="*/ 0 w 168"/>
              <a:gd name="T1" fmla="*/ 288 h 288"/>
              <a:gd name="T2" fmla="*/ 168 w 168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" h="288">
                <a:moveTo>
                  <a:pt x="0" y="288"/>
                </a:moveTo>
                <a:lnTo>
                  <a:pt x="168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2" name="Freeform 40"/>
          <p:cNvSpPr>
            <a:spLocks/>
          </p:cNvSpPr>
          <p:nvPr/>
        </p:nvSpPr>
        <p:spPr bwMode="auto">
          <a:xfrm>
            <a:off x="6680200" y="2349500"/>
            <a:ext cx="25400" cy="139700"/>
          </a:xfrm>
          <a:custGeom>
            <a:avLst/>
            <a:gdLst>
              <a:gd name="T0" fmla="*/ 0 w 16"/>
              <a:gd name="T1" fmla="*/ 88 h 88"/>
              <a:gd name="T2" fmla="*/ 16 w 16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88">
                <a:moveTo>
                  <a:pt x="0" y="88"/>
                </a:moveTo>
                <a:lnTo>
                  <a:pt x="16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3" name="Freeform 41"/>
          <p:cNvSpPr>
            <a:spLocks/>
          </p:cNvSpPr>
          <p:nvPr/>
        </p:nvSpPr>
        <p:spPr bwMode="auto">
          <a:xfrm>
            <a:off x="6921500" y="2413000"/>
            <a:ext cx="63500" cy="139700"/>
          </a:xfrm>
          <a:custGeom>
            <a:avLst/>
            <a:gdLst>
              <a:gd name="T0" fmla="*/ 0 w 40"/>
              <a:gd name="T1" fmla="*/ 88 h 88"/>
              <a:gd name="T2" fmla="*/ 40 w 40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88">
                <a:moveTo>
                  <a:pt x="0" y="88"/>
                </a:moveTo>
                <a:lnTo>
                  <a:pt x="4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4" name="Freeform 42"/>
          <p:cNvSpPr>
            <a:spLocks/>
          </p:cNvSpPr>
          <p:nvPr/>
        </p:nvSpPr>
        <p:spPr bwMode="auto">
          <a:xfrm>
            <a:off x="6300788" y="2349500"/>
            <a:ext cx="406400" cy="1930400"/>
          </a:xfrm>
          <a:custGeom>
            <a:avLst/>
            <a:gdLst>
              <a:gd name="T0" fmla="*/ 0 w 256"/>
              <a:gd name="T1" fmla="*/ 1216 h 1216"/>
              <a:gd name="T2" fmla="*/ 256 w 256"/>
              <a:gd name="T3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6" h="1216">
                <a:moveTo>
                  <a:pt x="0" y="1216"/>
                </a:moveTo>
                <a:lnTo>
                  <a:pt x="256" y="0"/>
                </a:lnTo>
              </a:path>
            </a:pathLst>
          </a:custGeom>
          <a:noFill/>
          <a:ln w="508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5" name="Freeform 43"/>
          <p:cNvSpPr>
            <a:spLocks/>
          </p:cNvSpPr>
          <p:nvPr/>
        </p:nvSpPr>
        <p:spPr bwMode="auto">
          <a:xfrm rot="709654">
            <a:off x="6300788" y="2852738"/>
            <a:ext cx="292100" cy="1460500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7" name="AutoShape 45"/>
          <p:cNvSpPr>
            <a:spLocks noChangeArrowheads="1"/>
          </p:cNvSpPr>
          <p:nvPr/>
        </p:nvSpPr>
        <p:spPr bwMode="auto">
          <a:xfrm rot="5868661">
            <a:off x="6297613" y="2927350"/>
            <a:ext cx="215900" cy="355600"/>
          </a:xfrm>
          <a:prstGeom prst="moon">
            <a:avLst>
              <a:gd name="adj" fmla="val 4084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85092" y="6204416"/>
            <a:ext cx="1937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9036" y="2588754"/>
            <a:ext cx="3661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1) За 1 час часовая стрелка описывает угол в 30° (угол между двумя числами на циферблате, выражающими часы).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7313" y="4022227"/>
                <a:ext cx="3474630" cy="746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ru-RU" sz="3000" b="0" i="1" smtClean="0">
                        <a:latin typeface="Cambria Math"/>
                        <a:cs typeface="Arial" pitchFamily="34" charset="0"/>
                      </a:rPr>
                      <m:t>20 мин= </m:t>
                    </m:r>
                    <m:f>
                      <m:fPr>
                        <m:ctrlPr>
                          <a:rPr lang="ru-RU" sz="30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0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0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ru-RU" sz="3000" b="0" i="1" smtClean="0">
                        <a:latin typeface="Cambria Math"/>
                        <a:cs typeface="Arial" pitchFamily="34" charset="0"/>
                      </a:rPr>
                      <m:t>ч,</m:t>
                    </m:r>
                  </m:oMath>
                </a14:m>
                <a:endParaRPr lang="ru-RU" sz="3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13" y="4022227"/>
                <a:ext cx="3474630" cy="746615"/>
              </a:xfrm>
              <a:prstGeom prst="rect">
                <a:avLst/>
              </a:prstGeom>
              <a:blipFill rotWithShape="1">
                <a:blip r:embed="rId3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35369" y="4718120"/>
            <a:ext cx="3474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поэтому за 20 минут часовая стрелка пройдёт в три раза меньший угол: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30° : 3 = 10°.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53030" y="2050763"/>
            <a:ext cx="2822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Решение: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способ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430" grpId="0" animBg="1"/>
      <p:bldP spid="59431" grpId="0" animBg="1"/>
      <p:bldP spid="59432" grpId="0" animBg="1"/>
      <p:bldP spid="59433" grpId="0" animBg="1"/>
      <p:bldP spid="59434" grpId="0" animBg="1"/>
      <p:bldP spid="59435" grpId="0" animBg="1"/>
      <p:bldP spid="59437" grpId="0" animBg="1"/>
      <p:bldP spid="33" grpId="0"/>
      <p:bldP spid="34" grpId="0"/>
      <p:bldP spid="35" grpId="0"/>
      <p:bldP spid="3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29" y="2197948"/>
            <a:ext cx="4114303" cy="41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43"/>
          <p:cNvSpPr>
            <a:spLocks/>
          </p:cNvSpPr>
          <p:nvPr/>
        </p:nvSpPr>
        <p:spPr bwMode="auto">
          <a:xfrm rot="1864705">
            <a:off x="6498423" y="2939747"/>
            <a:ext cx="304059" cy="1369696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Какой угол (в градусах) описывает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часовая стрелка за 20 мин? 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4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4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ОГЭ</a:t>
            </a:r>
          </a:p>
        </p:txBody>
      </p:sp>
      <p:sp>
        <p:nvSpPr>
          <p:cNvPr id="59421" name="Freeform 29"/>
          <p:cNvSpPr>
            <a:spLocks/>
          </p:cNvSpPr>
          <p:nvPr/>
        </p:nvSpPr>
        <p:spPr bwMode="auto">
          <a:xfrm>
            <a:off x="6134100" y="2806700"/>
            <a:ext cx="292100" cy="1460500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0" name="Freeform 38"/>
          <p:cNvSpPr>
            <a:spLocks/>
          </p:cNvSpPr>
          <p:nvPr/>
        </p:nvSpPr>
        <p:spPr bwMode="auto">
          <a:xfrm>
            <a:off x="6286500" y="2298700"/>
            <a:ext cx="1588" cy="533400"/>
          </a:xfrm>
          <a:custGeom>
            <a:avLst/>
            <a:gdLst>
              <a:gd name="T0" fmla="*/ 0 w 1"/>
              <a:gd name="T1" fmla="*/ 336 h 336"/>
              <a:gd name="T2" fmla="*/ 0 w 1"/>
              <a:gd name="T3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336">
                <a:moveTo>
                  <a:pt x="0" y="336"/>
                </a:moveTo>
                <a:lnTo>
                  <a:pt x="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1" name="Freeform 39"/>
          <p:cNvSpPr>
            <a:spLocks/>
          </p:cNvSpPr>
          <p:nvPr/>
        </p:nvSpPr>
        <p:spPr bwMode="auto">
          <a:xfrm>
            <a:off x="6997700" y="2603500"/>
            <a:ext cx="266700" cy="457200"/>
          </a:xfrm>
          <a:custGeom>
            <a:avLst/>
            <a:gdLst>
              <a:gd name="T0" fmla="*/ 0 w 168"/>
              <a:gd name="T1" fmla="*/ 288 h 288"/>
              <a:gd name="T2" fmla="*/ 168 w 168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8" h="288">
                <a:moveTo>
                  <a:pt x="0" y="288"/>
                </a:moveTo>
                <a:lnTo>
                  <a:pt x="168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2" name="Freeform 40"/>
          <p:cNvSpPr>
            <a:spLocks/>
          </p:cNvSpPr>
          <p:nvPr/>
        </p:nvSpPr>
        <p:spPr bwMode="auto">
          <a:xfrm>
            <a:off x="6680200" y="2349500"/>
            <a:ext cx="25400" cy="139700"/>
          </a:xfrm>
          <a:custGeom>
            <a:avLst/>
            <a:gdLst>
              <a:gd name="T0" fmla="*/ 0 w 16"/>
              <a:gd name="T1" fmla="*/ 88 h 88"/>
              <a:gd name="T2" fmla="*/ 16 w 16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" h="88">
                <a:moveTo>
                  <a:pt x="0" y="88"/>
                </a:moveTo>
                <a:lnTo>
                  <a:pt x="16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3" name="Freeform 41"/>
          <p:cNvSpPr>
            <a:spLocks/>
          </p:cNvSpPr>
          <p:nvPr/>
        </p:nvSpPr>
        <p:spPr bwMode="auto">
          <a:xfrm>
            <a:off x="6921500" y="2413000"/>
            <a:ext cx="63500" cy="139700"/>
          </a:xfrm>
          <a:custGeom>
            <a:avLst/>
            <a:gdLst>
              <a:gd name="T0" fmla="*/ 0 w 40"/>
              <a:gd name="T1" fmla="*/ 88 h 88"/>
              <a:gd name="T2" fmla="*/ 40 w 40"/>
              <a:gd name="T3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" h="88">
                <a:moveTo>
                  <a:pt x="0" y="88"/>
                </a:moveTo>
                <a:lnTo>
                  <a:pt x="40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4" name="Freeform 42"/>
          <p:cNvSpPr>
            <a:spLocks/>
          </p:cNvSpPr>
          <p:nvPr/>
        </p:nvSpPr>
        <p:spPr bwMode="auto">
          <a:xfrm>
            <a:off x="6300788" y="2349500"/>
            <a:ext cx="406400" cy="1930400"/>
          </a:xfrm>
          <a:custGeom>
            <a:avLst/>
            <a:gdLst>
              <a:gd name="T0" fmla="*/ 0 w 256"/>
              <a:gd name="T1" fmla="*/ 1216 h 1216"/>
              <a:gd name="T2" fmla="*/ 256 w 256"/>
              <a:gd name="T3" fmla="*/ 0 h 12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6" h="1216">
                <a:moveTo>
                  <a:pt x="0" y="1216"/>
                </a:moveTo>
                <a:lnTo>
                  <a:pt x="256" y="0"/>
                </a:lnTo>
              </a:path>
            </a:pathLst>
          </a:custGeom>
          <a:noFill/>
          <a:ln w="508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5" name="Freeform 43"/>
          <p:cNvSpPr>
            <a:spLocks/>
          </p:cNvSpPr>
          <p:nvPr/>
        </p:nvSpPr>
        <p:spPr bwMode="auto">
          <a:xfrm rot="709654">
            <a:off x="6300788" y="2852738"/>
            <a:ext cx="292100" cy="1460500"/>
          </a:xfrm>
          <a:custGeom>
            <a:avLst/>
            <a:gdLst>
              <a:gd name="T0" fmla="*/ 104 w 184"/>
              <a:gd name="T1" fmla="*/ 920 h 920"/>
              <a:gd name="T2" fmla="*/ 184 w 184"/>
              <a:gd name="T3" fmla="*/ 240 h 920"/>
              <a:gd name="T4" fmla="*/ 96 w 184"/>
              <a:gd name="T5" fmla="*/ 0 h 920"/>
              <a:gd name="T6" fmla="*/ 0 w 184"/>
              <a:gd name="T7" fmla="*/ 240 h 920"/>
              <a:gd name="T8" fmla="*/ 104 w 184"/>
              <a:gd name="T9" fmla="*/ 912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920">
                <a:moveTo>
                  <a:pt x="104" y="920"/>
                </a:moveTo>
                <a:lnTo>
                  <a:pt x="184" y="240"/>
                </a:lnTo>
                <a:lnTo>
                  <a:pt x="96" y="0"/>
                </a:lnTo>
                <a:lnTo>
                  <a:pt x="0" y="240"/>
                </a:lnTo>
                <a:lnTo>
                  <a:pt x="104" y="912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37" name="AutoShape 45"/>
          <p:cNvSpPr>
            <a:spLocks noChangeArrowheads="1"/>
          </p:cNvSpPr>
          <p:nvPr/>
        </p:nvSpPr>
        <p:spPr bwMode="auto">
          <a:xfrm rot="5868661">
            <a:off x="6297613" y="2927350"/>
            <a:ext cx="215900" cy="355600"/>
          </a:xfrm>
          <a:prstGeom prst="moon">
            <a:avLst>
              <a:gd name="adj" fmla="val 4084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250393" y="6089765"/>
            <a:ext cx="22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482059" y="3535305"/>
            <a:ext cx="27061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Минутная     Часовая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360°      -       30°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120°      -        ?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75" y="2595277"/>
            <a:ext cx="3923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 20 мин минутная стрелка описывает угол в 30°· 4 = 120°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08733" y="4740222"/>
                <a:ext cx="2825645" cy="844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i="1" smtClean="0">
                          <a:latin typeface="Cambria Math"/>
                        </a:rPr>
                        <m:t>𝑥</m:t>
                      </m:r>
                      <m:r>
                        <a:rPr lang="ru-RU" sz="2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600" b="0" i="1" smtClean="0">
                              <a:latin typeface="Cambria Math"/>
                            </a:rPr>
                            <m:t>120</m:t>
                          </m:r>
                          <m:r>
                            <a:rPr lang="ru-RU" sz="2600" i="1">
                              <a:latin typeface="Cambria Math"/>
                            </a:rPr>
                            <m:t>∙3</m:t>
                          </m:r>
                          <m:r>
                            <a:rPr lang="ru-RU" sz="2600" b="0" i="1" smtClean="0">
                              <a:latin typeface="Cambria Math"/>
                            </a:rPr>
                            <m:t>0</m:t>
                          </m:r>
                        </m:num>
                        <m:den>
                          <m:r>
                            <a:rPr lang="ru-RU" sz="2600" i="1">
                              <a:latin typeface="Cambria Math"/>
                            </a:rPr>
                            <m:t>3</m:t>
                          </m:r>
                          <m:r>
                            <a:rPr lang="ru-RU" sz="2600" b="0" i="1" smtClean="0">
                              <a:latin typeface="Cambria Math"/>
                            </a:rPr>
                            <m:t>6</m:t>
                          </m:r>
                          <m:r>
                            <a:rPr lang="ru-RU" sz="2600" i="1"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ru-RU" sz="2600" i="1">
                          <a:latin typeface="Cambria Math"/>
                        </a:rPr>
                        <m:t>=</m:t>
                      </m:r>
                      <m:r>
                        <a:rPr lang="ru-RU" sz="26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ru-RU" sz="2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33" y="4740222"/>
                <a:ext cx="2825645" cy="844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453030" y="2050763"/>
            <a:ext cx="2822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Решение: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способ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9430" grpId="0" animBg="1"/>
      <p:bldP spid="59431" grpId="0" animBg="1"/>
      <p:bldP spid="59432" grpId="0" animBg="1"/>
      <p:bldP spid="59433" grpId="0" animBg="1"/>
      <p:bldP spid="59434" grpId="0" animBg="1"/>
      <p:bldP spid="59435" grpId="0" animBg="1"/>
      <p:bldP spid="59437" grpId="0" animBg="1"/>
      <p:bldP spid="33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4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ОГЭ</a:t>
            </a: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132856"/>
            <a:ext cx="3621286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32"/>
          <p:cNvSpPr>
            <a:spLocks/>
          </p:cNvSpPr>
          <p:nvPr/>
        </p:nvSpPr>
        <p:spPr bwMode="auto">
          <a:xfrm rot="1581597" flipH="1">
            <a:off x="1499339" y="3737024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88083" y="462796"/>
            <a:ext cx="6769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200" dirty="0">
                <a:latin typeface="Arial" pitchFamily="34" charset="0"/>
                <a:cs typeface="Arial" pitchFamily="34" charset="0"/>
              </a:rPr>
              <a:t>На какой угол (в градусах) поворачивается минутная стрелка, пока часовая поворачивается на 3°? 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20963" y="6103979"/>
            <a:ext cx="22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32"/>
          <p:cNvSpPr>
            <a:spLocks/>
          </p:cNvSpPr>
          <p:nvPr/>
        </p:nvSpPr>
        <p:spPr bwMode="auto">
          <a:xfrm rot="2247635" flipH="1">
            <a:off x="1449473" y="3633449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877598" y="3864113"/>
                <a:ext cx="283199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/>
                        </a:rPr>
                        <m:t>𝑥</m:t>
                      </m:r>
                      <m:r>
                        <a:rPr lang="ru-RU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/>
                            </a:rPr>
                            <m:t>360∙3</m:t>
                          </m:r>
                        </m:num>
                        <m:den>
                          <m:r>
                            <a:rPr lang="ru-RU" sz="2800" i="1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ru-RU" sz="2800" i="1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598" y="3864113"/>
                <a:ext cx="2831994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686425" y="2267328"/>
            <a:ext cx="3214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Минутная     Часовая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360°      -       30°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?          -        3°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872506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19 ОГЭ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 ЕГЭ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(профиль)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9" y="2349314"/>
            <a:ext cx="3621286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32"/>
          <p:cNvSpPr>
            <a:spLocks/>
          </p:cNvSpPr>
          <p:nvPr/>
        </p:nvSpPr>
        <p:spPr bwMode="auto">
          <a:xfrm rot="18839906" flipH="1">
            <a:off x="2039289" y="4215023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07957" y="380995"/>
            <a:ext cx="6769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Механические часы с двенадцатичасовым циферблатом в какой-то момент сломались и перестали ходить. Найдите вероятность того, что часовая стрелка застыла, достигнув отметки 5, но не дойдя до отметки 8 часов. 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320963" y="6103979"/>
            <a:ext cx="25289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0,25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33"/>
          <p:cNvSpPr>
            <a:spLocks/>
          </p:cNvSpPr>
          <p:nvPr/>
        </p:nvSpPr>
        <p:spPr bwMode="auto">
          <a:xfrm rot="11490025">
            <a:off x="1865285" y="4149303"/>
            <a:ext cx="368300" cy="1452924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1099" y="4204345"/>
                <a:ext cx="3673641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𝑃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/>
                        </a:rPr>
                        <m:t>=0,25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099" y="4204345"/>
                <a:ext cx="3673641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301099" y="2495957"/>
            <a:ext cx="44473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На циферблате между 5 и 8 часами три часовых промежутка. Всего на циферблате 12 часовых промежутков. Поэтому искомая вероятность равна:</a:t>
            </a:r>
          </a:p>
        </p:txBody>
      </p:sp>
    </p:spTree>
    <p:extLst>
      <p:ext uri="{BB962C8B-B14F-4D97-AF65-F5344CB8AC3E}">
        <p14:creationId xmlns:p14="http://schemas.microsoft.com/office/powerpoint/2010/main" val="17649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Задание 11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ЕГЭ (профиль)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10027" y="474686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Часы со стрелками показывают 8 часов 00 минут. Через сколько минут минутная стрелка в четвёртый раз поравняется с часовой?</a:t>
            </a: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132856"/>
            <a:ext cx="3621286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33"/>
          <p:cNvSpPr>
            <a:spLocks/>
          </p:cNvSpPr>
          <p:nvPr/>
        </p:nvSpPr>
        <p:spPr bwMode="auto">
          <a:xfrm>
            <a:off x="2011363" y="2525486"/>
            <a:ext cx="368300" cy="1452924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 rot="1581597" flipH="1">
            <a:off x="1499339" y="3737024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12548921">
            <a:off x="2127918" y="3714304"/>
            <a:ext cx="448919" cy="595312"/>
          </a:xfrm>
          <a:prstGeom prst="moon">
            <a:avLst>
              <a:gd name="adj" fmla="val 255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47300" y="2035509"/>
                <a:ext cx="4824661" cy="4098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700" dirty="0"/>
                  <a:t>Скорость минутной стрелки 360°/час.</a:t>
                </a:r>
              </a:p>
              <a:p>
                <a:r>
                  <a:rPr lang="ru-RU" sz="1700" dirty="0"/>
                  <a:t>Скорость часовой стрелки 30°/час.</a:t>
                </a:r>
              </a:p>
              <a:p>
                <a:r>
                  <a:rPr lang="ru-RU" sz="1700" dirty="0"/>
                  <a:t>В </a:t>
                </a:r>
                <a:r>
                  <a:rPr lang="ru-RU" sz="1700" dirty="0" smtClean="0"/>
                  <a:t>8:00 минутная </a:t>
                </a:r>
                <a:r>
                  <a:rPr lang="ru-RU" sz="1700" dirty="0"/>
                  <a:t>стрелка на цифре 12, часовая – на 8.</a:t>
                </a:r>
              </a:p>
              <a:p>
                <a:r>
                  <a:rPr lang="ru-RU" sz="1700" dirty="0"/>
                  <a:t>Пусть первый раз они встретятся через  </a:t>
                </a:r>
                <a:r>
                  <a:rPr lang="ru-RU" sz="1700" b="1" i="1" dirty="0"/>
                  <a:t>х</a:t>
                </a:r>
                <a:r>
                  <a:rPr lang="ru-RU" sz="1700" dirty="0"/>
                  <a:t>  часов, минутная стрелка, чтобы поравняться с часовой, должна пройти на 240° больше (8 · 30° = 240°), поэтому:</a:t>
                </a:r>
              </a:p>
              <a:p>
                <a:r>
                  <a:rPr lang="ru-RU" sz="1700" b="1" i="1" dirty="0"/>
                  <a:t>х</a:t>
                </a:r>
                <a:r>
                  <a:rPr lang="ru-RU" sz="1700" dirty="0"/>
                  <a:t>·360°/час – </a:t>
                </a:r>
                <a:r>
                  <a:rPr lang="ru-RU" sz="1700" b="1" i="1" dirty="0"/>
                  <a:t>х</a:t>
                </a:r>
                <a:r>
                  <a:rPr lang="ru-RU" sz="1700" dirty="0"/>
                  <a:t>·30°/час = 240°</a:t>
                </a:r>
              </a:p>
              <a:p>
                <a:r>
                  <a:rPr lang="ru-RU" sz="1700" dirty="0"/>
                  <a:t>360</a:t>
                </a:r>
                <a:r>
                  <a:rPr lang="ru-RU" sz="1700" b="1" i="1" dirty="0"/>
                  <a:t>х</a:t>
                </a:r>
                <a:r>
                  <a:rPr lang="ru-RU" sz="1700" dirty="0"/>
                  <a:t> – 30</a:t>
                </a:r>
                <a:r>
                  <a:rPr lang="ru-RU" sz="1700" b="1" i="1" dirty="0"/>
                  <a:t>х</a:t>
                </a:r>
                <a:r>
                  <a:rPr lang="ru-RU" sz="1700" dirty="0"/>
                  <a:t> = 240</a:t>
                </a:r>
              </a:p>
              <a:p>
                <a:r>
                  <a:rPr lang="ru-RU" sz="1700" dirty="0"/>
                  <a:t>330</a:t>
                </a:r>
                <a:r>
                  <a:rPr lang="ru-RU" sz="1700" b="1" i="1" dirty="0"/>
                  <a:t>х</a:t>
                </a:r>
                <a:r>
                  <a:rPr lang="ru-RU" sz="1700" dirty="0"/>
                  <a:t> = 240</a:t>
                </a:r>
              </a:p>
              <a:p>
                <a:r>
                  <a:rPr lang="ru-RU" sz="1700" b="1" i="1" dirty="0"/>
                  <a:t>х</a:t>
                </a:r>
                <a:r>
                  <a:rPr lang="ru-RU" sz="1700" dirty="0"/>
                  <a:t> = 240 : 330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700" i="1">
                          <a:latin typeface="Cambria Math"/>
                        </a:rPr>
                        <m:t>𝑥</m:t>
                      </m:r>
                      <m:r>
                        <a:rPr lang="en-US" sz="17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700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1700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700" dirty="0"/>
              </a:p>
              <a:p>
                <a:r>
                  <a:rPr lang="ru-RU" sz="1700" dirty="0"/>
                  <a:t>Итак, первый раз стрелки встретятся </a:t>
                </a:r>
                <a:r>
                  <a:rPr lang="ru-RU" sz="1700" dirty="0" smtClean="0"/>
                  <a:t>через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7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700" i="1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ru-RU" sz="1700" i="1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sz="1700" dirty="0"/>
                  <a:t> </a:t>
                </a:r>
                <a:r>
                  <a:rPr lang="ru-RU" sz="1700" dirty="0" smtClean="0"/>
                  <a:t>ч.</a:t>
                </a:r>
                <a:endParaRPr lang="ru-RU" sz="17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00" y="2035509"/>
                <a:ext cx="4824661" cy="4098045"/>
              </a:xfrm>
              <a:prstGeom prst="rect">
                <a:avLst/>
              </a:prstGeom>
              <a:blipFill rotWithShape="1">
                <a:blip r:embed="rId4"/>
                <a:stretch>
                  <a:fillRect l="-758" t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1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11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ЕГЭ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95513" y="503714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Часы со стрелками показывают 8 часов 00 минут. Через сколько минут минутная стрелка в четвёртый раз поравняется с часовой?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01946" y="193965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Следующий раз стрелки встретятся только на новом обороте минутной стрелки, то есть когда минутная пройдёт на 360° больше.</a:t>
            </a:r>
          </a:p>
          <a:p>
            <a:r>
              <a:rPr lang="ru-RU" dirty="0"/>
              <a:t>Пусть второй раз они встретятся через  </a:t>
            </a:r>
            <a:r>
              <a:rPr lang="ru-RU" b="1" i="1" dirty="0"/>
              <a:t>у</a:t>
            </a:r>
            <a:r>
              <a:rPr lang="ru-RU" dirty="0"/>
              <a:t>  часов, поэтому: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60003" y="3465809"/>
                <a:ext cx="4572000" cy="27200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ru-RU" b="1" i="1" dirty="0"/>
                  <a:t>у</a:t>
                </a:r>
                <a:r>
                  <a:rPr lang="ru-RU" dirty="0"/>
                  <a:t>·360°/час – </a:t>
                </a:r>
                <a:r>
                  <a:rPr lang="ru-RU" b="1" i="1" dirty="0"/>
                  <a:t>у</a:t>
                </a:r>
                <a:r>
                  <a:rPr lang="ru-RU" dirty="0"/>
                  <a:t>·30°/час = 360°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dirty="0"/>
                  <a:t>360</a:t>
                </a:r>
                <a:r>
                  <a:rPr lang="ru-RU" b="1" i="1" dirty="0"/>
                  <a:t>у</a:t>
                </a:r>
                <a:r>
                  <a:rPr lang="ru-RU" dirty="0"/>
                  <a:t> – 30</a:t>
                </a:r>
                <a:r>
                  <a:rPr lang="ru-RU" b="1" i="1" dirty="0"/>
                  <a:t>у</a:t>
                </a:r>
                <a:r>
                  <a:rPr lang="ru-RU" dirty="0"/>
                  <a:t> = 360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dirty="0"/>
                  <a:t>330</a:t>
                </a:r>
                <a:r>
                  <a:rPr lang="ru-RU" b="1" i="1" dirty="0"/>
                  <a:t>у</a:t>
                </a:r>
                <a:r>
                  <a:rPr lang="ru-RU" dirty="0"/>
                  <a:t> = 360</a:t>
                </a:r>
              </a:p>
              <a:p>
                <a:pPr>
                  <a:lnSpc>
                    <a:spcPct val="120000"/>
                  </a:lnSpc>
                </a:pPr>
                <a:r>
                  <a:rPr lang="ru-RU" b="1" i="1" dirty="0"/>
                  <a:t>у</a:t>
                </a:r>
                <a:r>
                  <a:rPr lang="ru-RU" dirty="0"/>
                  <a:t> = 360 : 330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Итак, второй раз стрелки встретятся </a:t>
                </a:r>
                <a:endParaRPr lang="ru-RU" dirty="0" smtClean="0"/>
              </a:p>
              <a:p>
                <a:r>
                  <a:rPr lang="ru-RU" dirty="0" smtClean="0"/>
                  <a:t>через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 часа.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003" y="3465809"/>
                <a:ext cx="4572000" cy="2720040"/>
              </a:xfrm>
              <a:prstGeom prst="rect">
                <a:avLst/>
              </a:prstGeom>
              <a:blipFill rotWithShape="1">
                <a:blip r:embed="rId3"/>
                <a:stretch>
                  <a:fillRect l="-1200" b="-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 rotWithShape="1">
          <a:blip r:embed="rId4"/>
          <a:srcRect l="22646" t="38889" r="44744" b="17633"/>
          <a:stretch/>
        </p:blipFill>
        <p:spPr bwMode="auto">
          <a:xfrm>
            <a:off x="327078" y="1773238"/>
            <a:ext cx="2932707" cy="2936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20291" t="37440" r="44201" b="16667"/>
          <a:stretch/>
        </p:blipFill>
        <p:spPr bwMode="auto">
          <a:xfrm>
            <a:off x="1108528" y="3933056"/>
            <a:ext cx="3093418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216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11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ЕГЭ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95513" y="508962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Часы со стрелками показывают 8 часов 00 минут. Через сколько минут минутная стрелка в четвёртый раз поравняется с часовой?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21559" t="38889" r="44926" b="17150"/>
          <a:stretch/>
        </p:blipFill>
        <p:spPr bwMode="auto">
          <a:xfrm>
            <a:off x="1059543" y="2322286"/>
            <a:ext cx="3135086" cy="29899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21740" t="37440" r="44745" b="17875"/>
          <a:stretch/>
        </p:blipFill>
        <p:spPr bwMode="auto">
          <a:xfrm>
            <a:off x="4671908" y="2302609"/>
            <a:ext cx="3151291" cy="3037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59477" y="5228637"/>
                <a:ext cx="7338459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Аналогично, третий и четвёртый раз стрелки встретятся через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ru-RU" i="1">
                            <a:latin typeface="Cambria Math"/>
                          </a:rPr>
                          <m:t>11</m:t>
                        </m:r>
                      </m:den>
                    </m:f>
                  </m:oMath>
                </a14:m>
                <a:r>
                  <a:rPr lang="ru-RU" dirty="0"/>
                  <a:t> часа.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77" y="5228637"/>
                <a:ext cx="7338459" cy="491096"/>
              </a:xfrm>
              <a:prstGeom prst="rect">
                <a:avLst/>
              </a:prstGeom>
              <a:blipFill rotWithShape="1">
                <a:blip r:embed="rId5"/>
                <a:stretch>
                  <a:fillRect l="-748" b="-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2932" y="5709313"/>
                <a:ext cx="7921476" cy="102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𝑡</m:t>
                      </m:r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∙3=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36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44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=4ч=4∙60мин=240мин.</m:t>
                      </m:r>
                    </m:oMath>
                  </m:oMathPara>
                </a14:m>
                <a:endParaRPr lang="ru-RU" dirty="0"/>
              </a:p>
              <a:p>
                <a:pPr>
                  <a:lnSpc>
                    <a:spcPct val="150000"/>
                  </a:lnSpc>
                </a:pPr>
                <a:r>
                  <a:rPr lang="ru-RU" b="1" dirty="0"/>
                  <a:t>Ответ: 240.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2" y="5709313"/>
                <a:ext cx="7921476" cy="1026435"/>
              </a:xfrm>
              <a:prstGeom prst="rect">
                <a:avLst/>
              </a:prstGeom>
              <a:blipFill rotWithShape="1">
                <a:blip r:embed="rId6"/>
                <a:stretch>
                  <a:fillRect l="-693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30448" y="1888600"/>
            <a:ext cx="8590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Через какой промежуток времени стрелки встретятся третий </a:t>
            </a:r>
            <a:r>
              <a:rPr lang="ru-RU" dirty="0"/>
              <a:t>и четвёртый </a:t>
            </a:r>
            <a:r>
              <a:rPr lang="ru-RU" dirty="0" smtClean="0"/>
              <a:t>раз?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9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Мои документы\Загрузки\Alarm_clock_Clock_face_Gray_background_519579_3888x259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6D2E2"/>
              </a:clrFrom>
              <a:clrTo>
                <a:srgbClr val="C6D2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116" r="314"/>
          <a:stretch/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004" y="1181674"/>
            <a:ext cx="4178896" cy="450916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ОГЭ и ЕГЭ вы можете встретить задачу про часы.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Часы – удивительное изобретение человечества.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Часы с циферблатом и стрелками появились не очень давно, несколько столетий назад, а измерять время люди научились в самой глубокой древности. Как же они это делали?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11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ЕГЭ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10027" y="474686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Часы со стрелками показывают 8 часов 00 минут. Через сколько минут минутная стрелка в четвёртый раз поравняется с часовой?</a:t>
            </a: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2132856"/>
            <a:ext cx="3621286" cy="36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33"/>
          <p:cNvSpPr>
            <a:spLocks/>
          </p:cNvSpPr>
          <p:nvPr/>
        </p:nvSpPr>
        <p:spPr bwMode="auto">
          <a:xfrm>
            <a:off x="2011363" y="2525486"/>
            <a:ext cx="368300" cy="1452924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 rot="1581597" flipH="1">
            <a:off x="1499339" y="3737024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rot="12548921">
            <a:off x="2127918" y="3714304"/>
            <a:ext cx="448919" cy="595312"/>
          </a:xfrm>
          <a:prstGeom prst="moon">
            <a:avLst>
              <a:gd name="adj" fmla="val 255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142365" y="1937857"/>
                <a:ext cx="4914550" cy="4799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2 способ решения:</a:t>
                </a:r>
              </a:p>
              <a:p>
                <a:r>
                  <a:rPr lang="ru-RU" dirty="0"/>
                  <a:t>Скорость минутной стрелки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dirty="0"/>
                  <a:t> = 12 дел /час.</a:t>
                </a:r>
              </a:p>
              <a:p>
                <a:r>
                  <a:rPr lang="ru-RU" dirty="0"/>
                  <a:t>Скорость часовой стрелки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ч</m:t>
                        </m:r>
                      </m:sub>
                    </m:sSub>
                  </m:oMath>
                </a14:m>
                <a:r>
                  <a:rPr lang="ru-RU" dirty="0"/>
                  <a:t> = 1 дел /час.</a:t>
                </a:r>
              </a:p>
              <a:p>
                <a:r>
                  <a:rPr lang="ru-RU" dirty="0"/>
                  <a:t>Скорость сближения (вдогонку</a:t>
                </a:r>
                <a:r>
                  <a:rPr lang="ru-RU" dirty="0" smtClean="0"/>
                  <a:t>)</a:t>
                </a:r>
              </a:p>
              <a:p>
                <a:r>
                  <a:rPr lang="en-US" i="1" dirty="0" smtClean="0"/>
                  <a:t>v</a:t>
                </a:r>
                <a:r>
                  <a:rPr lang="ru-RU" dirty="0" smtClean="0"/>
                  <a:t> </a:t>
                </a:r>
                <a:r>
                  <a:rPr lang="ru-RU" dirty="0"/>
                  <a:t>= 12 дел /час – 1 дел /час = 11 дел /час.</a:t>
                </a:r>
              </a:p>
              <a:p>
                <a:r>
                  <a:rPr lang="ru-RU" dirty="0"/>
                  <a:t>Пусть первый раз они встретятся через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делений.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=8 дел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=12 дел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=12 дел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=12 дел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=9+12+12+12=44 дел</m:t>
                      </m:r>
                    </m:oMath>
                  </m:oMathPara>
                </a14:m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44 </m:t>
                          </m:r>
                          <m:r>
                            <a:rPr lang="ru-RU" i="1">
                              <a:latin typeface="Cambria Math"/>
                            </a:rPr>
                            <m:t>дел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11дел/ч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=4 ч=4∙60мин=240 мин</m:t>
                      </m:r>
                    </m:oMath>
                  </m:oMathPara>
                </a14:m>
                <a:endParaRPr lang="ru-RU" dirty="0"/>
              </a:p>
              <a:p>
                <a:endParaRPr lang="ru-RU" sz="1000" dirty="0" smtClean="0"/>
              </a:p>
              <a:p>
                <a:r>
                  <a:rPr lang="ru-RU" dirty="0" smtClean="0"/>
                  <a:t>Ответ</a:t>
                </a:r>
                <a:r>
                  <a:rPr lang="ru-RU" dirty="0"/>
                  <a:t>: 240.</a:t>
                </a:r>
              </a:p>
              <a:p>
                <a:endParaRPr lang="ru-RU" sz="17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65" y="1937857"/>
                <a:ext cx="4914550" cy="4799006"/>
              </a:xfrm>
              <a:prstGeom prst="rect">
                <a:avLst/>
              </a:prstGeom>
              <a:blipFill rotWithShape="1">
                <a:blip r:embed="rId4"/>
                <a:stretch>
                  <a:fillRect l="-1117" t="-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9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195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388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Задача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Задание 11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ЕГЭ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95513" y="508962"/>
            <a:ext cx="676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0113"/>
            <a:r>
              <a:rPr lang="ru-RU" sz="2000" dirty="0">
                <a:latin typeface="Arial" pitchFamily="34" charset="0"/>
                <a:cs typeface="Arial" pitchFamily="34" charset="0"/>
              </a:rPr>
              <a:t>Часы со стрелками показывают  9 часов 00 минут. Через сколько минут минутная стрелка в третий раз поравняется с часовой?</a:t>
            </a:r>
          </a:p>
        </p:txBody>
      </p:sp>
      <p:pic>
        <p:nvPicPr>
          <p:cNvPr id="1026" name="Picture 2" descr="C:\Documents and Settings\Admin\Мои документы\Загрузки\Часы_рис\Копия 08101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9" y="2278742"/>
            <a:ext cx="3675368" cy="35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33"/>
          <p:cNvSpPr>
            <a:spLocks/>
          </p:cNvSpPr>
          <p:nvPr/>
        </p:nvSpPr>
        <p:spPr bwMode="auto">
          <a:xfrm>
            <a:off x="2040393" y="2656115"/>
            <a:ext cx="368300" cy="1452924"/>
          </a:xfrm>
          <a:custGeom>
            <a:avLst/>
            <a:gdLst>
              <a:gd name="T0" fmla="*/ 128 w 232"/>
              <a:gd name="T1" fmla="*/ 1128 h 1128"/>
              <a:gd name="T2" fmla="*/ 0 w 232"/>
              <a:gd name="T3" fmla="*/ 288 h 1128"/>
              <a:gd name="T4" fmla="*/ 112 w 232"/>
              <a:gd name="T5" fmla="*/ 0 h 1128"/>
              <a:gd name="T6" fmla="*/ 232 w 232"/>
              <a:gd name="T7" fmla="*/ 288 h 1128"/>
              <a:gd name="T8" fmla="*/ 128 w 232"/>
              <a:gd name="T9" fmla="*/ 112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" h="1128">
                <a:moveTo>
                  <a:pt x="128" y="1128"/>
                </a:moveTo>
                <a:lnTo>
                  <a:pt x="0" y="288"/>
                </a:lnTo>
                <a:lnTo>
                  <a:pt x="112" y="0"/>
                </a:lnTo>
                <a:lnTo>
                  <a:pt x="232" y="288"/>
                </a:lnTo>
                <a:lnTo>
                  <a:pt x="128" y="1120"/>
                </a:lnTo>
              </a:path>
            </a:pathLst>
          </a:custGeom>
          <a:gradFill rotWithShape="1">
            <a:gsLst>
              <a:gs pos="0">
                <a:srgbClr val="008080">
                  <a:gamma/>
                  <a:tint val="55294"/>
                  <a:invGamma/>
                </a:srgbClr>
              </a:gs>
              <a:gs pos="50000">
                <a:srgbClr val="008080">
                  <a:alpha val="99001"/>
                </a:srgbClr>
              </a:gs>
              <a:gs pos="100000">
                <a:srgbClr val="008080">
                  <a:gamma/>
                  <a:tint val="55294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 rot="3440822" flipH="1">
            <a:off x="1425292" y="3608807"/>
            <a:ext cx="577333" cy="939414"/>
          </a:xfrm>
          <a:custGeom>
            <a:avLst/>
            <a:gdLst>
              <a:gd name="T0" fmla="*/ 0 w 456"/>
              <a:gd name="T1" fmla="*/ 0 h 736"/>
              <a:gd name="T2" fmla="*/ 216 w 456"/>
              <a:gd name="T3" fmla="*/ 568 h 736"/>
              <a:gd name="T4" fmla="*/ 456 w 456"/>
              <a:gd name="T5" fmla="*/ 736 h 736"/>
              <a:gd name="T6" fmla="*/ 384 w 456"/>
              <a:gd name="T7" fmla="*/ 464 h 736"/>
              <a:gd name="T8" fmla="*/ 0 w 456"/>
              <a:gd name="T9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736">
                <a:moveTo>
                  <a:pt x="0" y="0"/>
                </a:moveTo>
                <a:lnTo>
                  <a:pt x="216" y="568"/>
                </a:lnTo>
                <a:lnTo>
                  <a:pt x="456" y="736"/>
                </a:lnTo>
                <a:lnTo>
                  <a:pt x="384" y="46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003366">
                  <a:gamma/>
                  <a:tint val="78039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tint val="78039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211960" y="1856561"/>
                <a:ext cx="4572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dirty="0"/>
                  <a:t>Скорость минутной стрелки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dirty="0"/>
                  <a:t> = 12 дел /час.</a:t>
                </a:r>
              </a:p>
              <a:p>
                <a:r>
                  <a:rPr lang="ru-RU" dirty="0"/>
                  <a:t>Скорость часовой стрелки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ч</m:t>
                        </m:r>
                      </m:sub>
                    </m:sSub>
                  </m:oMath>
                </a14:m>
                <a:r>
                  <a:rPr lang="ru-RU" dirty="0"/>
                  <a:t> = 1 дел /час.</a:t>
                </a:r>
              </a:p>
              <a:p>
                <a:r>
                  <a:rPr lang="ru-RU" dirty="0"/>
                  <a:t>Скорость сближения (вдогонку) </a:t>
                </a:r>
                <a:r>
                  <a:rPr lang="en-US" i="1" dirty="0"/>
                  <a:t>v</a:t>
                </a:r>
                <a:r>
                  <a:rPr lang="ru-RU" dirty="0"/>
                  <a:t> = 12 дел /час – 1 дел /час = 11 дел /час.</a:t>
                </a:r>
              </a:p>
              <a:p>
                <a:r>
                  <a:rPr lang="ru-RU" dirty="0"/>
                  <a:t>Пусть первый раз они встретятся через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/>
                  <a:t> делений.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856561"/>
                <a:ext cx="4572000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1200" t="-1742" r="-933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37919" y="3700752"/>
                <a:ext cx="13131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=9 дел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919" y="3700752"/>
                <a:ext cx="13131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21713" y="4152583"/>
                <a:ext cx="1441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=12 дел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13" y="4152583"/>
                <a:ext cx="144135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21715" y="4560475"/>
                <a:ext cx="1441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=12 дел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15" y="4560475"/>
                <a:ext cx="14413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07200" y="4966483"/>
                <a:ext cx="29321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о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=9+12+12=33 дел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200" y="4966483"/>
                <a:ext cx="2932149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67200" y="5487483"/>
                <a:ext cx="4862286" cy="12134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33 </m:t>
                          </m:r>
                          <m:r>
                            <a:rPr lang="ru-RU" i="1">
                              <a:latin typeface="Cambria Math"/>
                            </a:rPr>
                            <m:t>дел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11дел/ч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=3 ч=3∙60мин=180 мин</m:t>
                      </m:r>
                    </m:oMath>
                  </m:oMathPara>
                </a14:m>
                <a:endParaRPr lang="ru-RU" dirty="0"/>
              </a:p>
              <a:p>
                <a:pPr>
                  <a:lnSpc>
                    <a:spcPct val="200000"/>
                  </a:lnSpc>
                </a:pPr>
                <a:r>
                  <a:rPr lang="ru-RU" b="1" dirty="0"/>
                  <a:t>Ответ: 180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487483"/>
                <a:ext cx="4862286" cy="1213409"/>
              </a:xfrm>
              <a:prstGeom prst="rect">
                <a:avLst/>
              </a:prstGeom>
              <a:blipFill rotWithShape="1">
                <a:blip r:embed="rId9"/>
                <a:stretch>
                  <a:fillRect l="-1003" b="-1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/>
          <p:cNvPicPr/>
          <p:nvPr/>
        </p:nvPicPr>
        <p:blipFill rotWithShape="1">
          <a:blip r:embed="rId10"/>
          <a:srcRect l="22465" t="40097" r="44201" b="17391"/>
          <a:stretch/>
        </p:blipFill>
        <p:spPr bwMode="auto">
          <a:xfrm>
            <a:off x="213495" y="4574989"/>
            <a:ext cx="2195198" cy="2111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11"/>
          <a:srcRect l="21197" t="39372" r="44019" b="16425"/>
          <a:stretch/>
        </p:blipFill>
        <p:spPr bwMode="auto">
          <a:xfrm>
            <a:off x="1937306" y="4630617"/>
            <a:ext cx="2209970" cy="2112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207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Мои документы\Загрузки\Часы\Часы_рис\Копия Me Clock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5" y="-10885"/>
            <a:ext cx="9187541" cy="68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Мои документы\Загрузки\Часы\Часы_рис\Копия Копия Me Clock (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0"/>
          <a:stretch/>
        </p:blipFill>
        <p:spPr bwMode="auto">
          <a:xfrm rot="20236699">
            <a:off x="6382926" y="2330473"/>
            <a:ext cx="1778725" cy="19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66344" y="2044777"/>
            <a:ext cx="461885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Желаем удачи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экзаменах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sz="3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решении задач про часы!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Солнечные часы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5" y="1251515"/>
            <a:ext cx="8075240" cy="187220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Самые первые часы на земле – солнечные. Они были гениально простыми: воткнутый в землю шест. Вокруг него нарисована шкала времени. Тень от шеста, передвигаясь по ней, показывала, который сейчас час.</a:t>
            </a:r>
          </a:p>
        </p:txBody>
      </p:sp>
      <p:pic>
        <p:nvPicPr>
          <p:cNvPr id="3074" name="Picture 2" descr="C:\Documents and Settings\Admin\Мои документы\Загрузки\1467215189_kamesh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8" y="3022121"/>
            <a:ext cx="4536504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3112358"/>
            <a:ext cx="3801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Древние греки начали использовать солнечные часы еще в 1459 году до нашей эры. </a:t>
            </a:r>
          </a:p>
        </p:txBody>
      </p:sp>
    </p:spTree>
    <p:extLst>
      <p:ext uri="{BB962C8B-B14F-4D97-AF65-F5344CB8AC3E}">
        <p14:creationId xmlns:p14="http://schemas.microsoft.com/office/powerpoint/2010/main" val="39156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653136"/>
            <a:ext cx="8229600" cy="176482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Солнечные часы имели один существенный недостаток: они могли «ходить» только солнечным днём. В другие периоды, когда солнца не было, время измеряли водяными, песочными и даже огненными часами.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Documents and Settings\Admin\Мои документы\Загрузки\i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5369"/>
            <a:ext cx="6282968" cy="387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Песочные часы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5" y="1251515"/>
            <a:ext cx="8075240" cy="160142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Песочные часы вам, наверно, знакомы: это два сосуда с песком, соединённые очень узкой щелью. Песок медленно и равномерно пересыпается из одного сосуда в другой.</a:t>
            </a:r>
          </a:p>
        </p:txBody>
      </p:sp>
      <p:pic>
        <p:nvPicPr>
          <p:cNvPr id="4098" name="Picture 2" descr="C:\Documents and Settings\Admin\Мои документы\Загрузки\w101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2712"/>
          <a:stretch/>
        </p:blipFill>
        <p:spPr bwMode="auto">
          <a:xfrm>
            <a:off x="886768" y="3052440"/>
            <a:ext cx="2054908" cy="33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Загрузки\fc2c25fd476b22d89b9ed2a996abab1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8" t="3780" r="5426"/>
          <a:stretch/>
        </p:blipFill>
        <p:spPr bwMode="auto">
          <a:xfrm>
            <a:off x="3709595" y="2839548"/>
            <a:ext cx="1876728" cy="36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Загрузки\market_MlL73gZmyV6Dpbs0dfBG1w_6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86" y="3022599"/>
            <a:ext cx="2099071" cy="33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Водяные часы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5" y="1251515"/>
            <a:ext cx="8075240" cy="953349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Примерно так же устроены водяные часы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клепсиды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 сосудах делали метки, которые указывали время.</a:t>
            </a:r>
          </a:p>
        </p:txBody>
      </p:sp>
      <p:pic>
        <p:nvPicPr>
          <p:cNvPr id="5122" name="Picture 2" descr="C:\Documents and Settings\Admin\Мои документы\Загрузки\clo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" b="4950"/>
          <a:stretch/>
        </p:blipFill>
        <p:spPr bwMode="auto">
          <a:xfrm>
            <a:off x="6068527" y="2174145"/>
            <a:ext cx="2629935" cy="32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Загрузки\i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t="497" b="12982"/>
          <a:stretch/>
        </p:blipFill>
        <p:spPr bwMode="auto">
          <a:xfrm>
            <a:off x="463093" y="2232202"/>
            <a:ext cx="2274989" cy="33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Мои документы\Загрузки\i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211" r="2598"/>
          <a:stretch/>
        </p:blipFill>
        <p:spPr bwMode="auto">
          <a:xfrm>
            <a:off x="2990642" y="2688082"/>
            <a:ext cx="2829588" cy="268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18365" y="5743687"/>
            <a:ext cx="8397035" cy="953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Мы довольно часто говорим «время истекло». Это выражение возникло при использовании водяных часов.</a:t>
            </a:r>
          </a:p>
        </p:txBody>
      </p:sp>
    </p:spTree>
    <p:extLst>
      <p:ext uri="{BB962C8B-B14F-4D97-AF65-F5344CB8AC3E}">
        <p14:creationId xmlns:p14="http://schemas.microsoft.com/office/powerpoint/2010/main" val="39415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Огненные часы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565" y="1251515"/>
            <a:ext cx="5093547" cy="512981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 что такое огненные часы? Это длинные свечи с делениями. Их делали из специальных смесей, которые очень долго и равномерно сгорали.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Иногда к свече в определённых местах прикрепляли металлические шарики. Когда свеча догорала до такого места, шарик падал на дно сосуда, и раздавался звон. Вот такие были древние часы с боем! </a:t>
            </a:r>
          </a:p>
        </p:txBody>
      </p:sp>
      <p:pic>
        <p:nvPicPr>
          <p:cNvPr id="1026" name="Picture 2" descr="C:\Documents and Settings\Admin\Мои документы\Загрузки\i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714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Загрузки\0030-064-Ognennye-cha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1843616" cy="391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Загрузки\Копия 135016348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181674"/>
            <a:ext cx="3826768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3 часа ночи в замке появилось приведение. Часы на башне замка, которые до этого показывали правильное время, пошли с обычной скоростью, но в обратном направлении. Приведение исчезло с рассветом в 4 часа 45 минут. Какое время в этот момент показывали часы?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233770" y="6005479"/>
            <a:ext cx="3546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1ч 15 мин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1837" y="303064"/>
            <a:ext cx="445336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4ч 45 мин – 3ч = 1ч 45 мин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3ч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1ч 45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 =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2ч 60мин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1ч 45 мин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1ч 15 мин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Загрузки\resize-img.ph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Часы на ГИА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725144"/>
            <a:ext cx="5328592" cy="165618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базу данных ОГЭ и ЕГЭ по математике включены задачи про часы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циферблатом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стрелками.</a:t>
            </a:r>
          </a:p>
        </p:txBody>
      </p:sp>
    </p:spTree>
    <p:extLst>
      <p:ext uri="{BB962C8B-B14F-4D97-AF65-F5344CB8AC3E}">
        <p14:creationId xmlns:p14="http://schemas.microsoft.com/office/powerpoint/2010/main" val="8383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1412</Words>
  <Application>Microsoft Office PowerPoint</Application>
  <PresentationFormat>Экран (4:3)</PresentationFormat>
  <Paragraphs>169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Посмотрим    на часы…</vt:lpstr>
      <vt:lpstr>Презентация PowerPoint</vt:lpstr>
      <vt:lpstr>Солнечные часы</vt:lpstr>
      <vt:lpstr>Презентация PowerPoint</vt:lpstr>
      <vt:lpstr>Песочные часы</vt:lpstr>
      <vt:lpstr>Водяные часы</vt:lpstr>
      <vt:lpstr>Огненные часы</vt:lpstr>
      <vt:lpstr>Презентация PowerPoint</vt:lpstr>
      <vt:lpstr> Часы на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Посмотрим    на часы…</dc:title>
  <dc:creator>Догадова</dc:creator>
  <cp:lastModifiedBy>Догадова</cp:lastModifiedBy>
  <cp:revision>59</cp:revision>
  <dcterms:created xsi:type="dcterms:W3CDTF">2017-06-10T13:34:59Z</dcterms:created>
  <dcterms:modified xsi:type="dcterms:W3CDTF">2017-06-27T10:02:28Z</dcterms:modified>
</cp:coreProperties>
</file>