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5"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257022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70827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211270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390994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2274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20AC1D-2C80-493D-ABD6-72F3AA400922}"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160998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20AC1D-2C80-493D-ABD6-72F3AA400922}" type="datetimeFigureOut">
              <a:rPr lang="ru-RU" smtClean="0"/>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255286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20AC1D-2C80-493D-ABD6-72F3AA400922}" type="datetimeFigureOut">
              <a:rPr lang="ru-RU" smtClean="0"/>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304108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20AC1D-2C80-493D-ABD6-72F3AA400922}" type="datetimeFigureOut">
              <a:rPr lang="ru-RU" smtClean="0"/>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393685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20AC1D-2C80-493D-ABD6-72F3AA400922}"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62074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20AC1D-2C80-493D-ABD6-72F3AA400922}"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00CD6-F998-4456-87B1-6915AE4D1208}" type="slidenum">
              <a:rPr lang="ru-RU" smtClean="0"/>
              <a:t>‹#›</a:t>
            </a:fld>
            <a:endParaRPr lang="ru-RU"/>
          </a:p>
        </p:txBody>
      </p:sp>
    </p:spTree>
    <p:extLst>
      <p:ext uri="{BB962C8B-B14F-4D97-AF65-F5344CB8AC3E}">
        <p14:creationId xmlns:p14="http://schemas.microsoft.com/office/powerpoint/2010/main" val="379166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0AC1D-2C80-493D-ABD6-72F3AA400922}" type="datetimeFigureOut">
              <a:rPr lang="ru-RU" smtClean="0"/>
              <a:t>27.04.2020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00CD6-F998-4456-87B1-6915AE4D1208}" type="slidenum">
              <a:rPr lang="ru-RU" smtClean="0"/>
              <a:t>‹#›</a:t>
            </a:fld>
            <a:endParaRPr lang="ru-RU"/>
          </a:p>
        </p:txBody>
      </p:sp>
    </p:spTree>
    <p:extLst>
      <p:ext uri="{BB962C8B-B14F-4D97-AF65-F5344CB8AC3E}">
        <p14:creationId xmlns:p14="http://schemas.microsoft.com/office/powerpoint/2010/main" val="279755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Documents and Settings\Admin\Мои документы\Загрузки\80.gif"/>
          <p:cNvPicPr>
            <a:picLocks noChangeAspect="1" noChangeArrowheads="1"/>
          </p:cNvPicPr>
          <p:nvPr/>
        </p:nvPicPr>
        <p:blipFill rotWithShape="1">
          <a:blip r:embed="rId2">
            <a:extLst>
              <a:ext uri="{28A0092B-C50C-407E-A947-70E740481C1C}">
                <a14:useLocalDpi xmlns:a14="http://schemas.microsoft.com/office/drawing/2010/main" val="0"/>
              </a:ext>
            </a:extLst>
          </a:blip>
          <a:srcRect l="55583"/>
          <a:stretch/>
        </p:blipFill>
        <p:spPr bwMode="auto">
          <a:xfrm flipH="1">
            <a:off x="6372200" y="98516"/>
            <a:ext cx="2465765" cy="26673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Documents and Settings\Admin\Мои документы\Загрузки\step_00.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125" r="4351" b="5655"/>
          <a:stretch/>
        </p:blipFill>
        <p:spPr bwMode="auto">
          <a:xfrm rot="20359902" flipH="1">
            <a:off x="386103" y="3855991"/>
            <a:ext cx="2915386" cy="27194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1871228"/>
            <a:ext cx="8856984" cy="1296144"/>
          </a:xfrm>
        </p:spPr>
        <p:txBody>
          <a:bodyPr>
            <a:noAutofit/>
          </a:bodyPr>
          <a:lstStyle/>
          <a:p>
            <a:r>
              <a:rPr lang="ru-RU" sz="5000" b="1" dirty="0" smtClean="0">
                <a:solidFill>
                  <a:srgbClr val="FF0000"/>
                </a:solidFill>
                <a:latin typeface="Arial" pitchFamily="34" charset="0"/>
                <a:cs typeface="Arial" pitchFamily="34" charset="0"/>
              </a:rPr>
              <a:t>Артиллерийская стрельба </a:t>
            </a:r>
            <a:endParaRPr lang="ru-RU" sz="5000" b="1" dirty="0">
              <a:solidFill>
                <a:srgbClr val="FF0000"/>
              </a:solidFill>
              <a:latin typeface="Arial" pitchFamily="34" charset="0"/>
              <a:cs typeface="Arial" pitchFamily="34" charset="0"/>
            </a:endParaRPr>
          </a:p>
        </p:txBody>
      </p:sp>
      <p:sp>
        <p:nvSpPr>
          <p:cNvPr id="5" name="Подзаголовок 2"/>
          <p:cNvSpPr>
            <a:spLocks noGrp="1"/>
          </p:cNvSpPr>
          <p:nvPr>
            <p:ph type="subTitle" idx="1"/>
          </p:nvPr>
        </p:nvSpPr>
        <p:spPr>
          <a:xfrm>
            <a:off x="1375182" y="2895914"/>
            <a:ext cx="6400800" cy="1382103"/>
          </a:xfrm>
        </p:spPr>
        <p:txBody>
          <a:bodyPr>
            <a:normAutofit/>
          </a:bodyPr>
          <a:lstStyle/>
          <a:p>
            <a:pPr>
              <a:lnSpc>
                <a:spcPct val="90000"/>
              </a:lnSpc>
              <a:spcBef>
                <a:spcPts val="0"/>
              </a:spcBef>
            </a:pPr>
            <a:r>
              <a:rPr lang="ru-RU" sz="3000" b="1" dirty="0">
                <a:solidFill>
                  <a:srgbClr val="FF0000"/>
                </a:solidFill>
                <a:latin typeface="Arial" charset="0"/>
              </a:rPr>
              <a:t>Задача по ТВ</a:t>
            </a:r>
          </a:p>
          <a:p>
            <a:pPr>
              <a:lnSpc>
                <a:spcPct val="90000"/>
              </a:lnSpc>
              <a:spcBef>
                <a:spcPts val="0"/>
              </a:spcBef>
            </a:pPr>
            <a:r>
              <a:rPr lang="ru-RU" sz="3000" b="1" dirty="0" smtClean="0">
                <a:solidFill>
                  <a:srgbClr val="FF0000"/>
                </a:solidFill>
                <a:latin typeface="Arial" charset="0"/>
              </a:rPr>
              <a:t>Задание 4 ЕГЭ (профиль)</a:t>
            </a:r>
          </a:p>
          <a:p>
            <a:pPr>
              <a:lnSpc>
                <a:spcPct val="90000"/>
              </a:lnSpc>
              <a:spcBef>
                <a:spcPts val="0"/>
              </a:spcBef>
            </a:pPr>
            <a:r>
              <a:rPr lang="ru-RU" sz="3000" b="1" dirty="0" smtClean="0">
                <a:solidFill>
                  <a:srgbClr val="FF0000"/>
                </a:solidFill>
                <a:latin typeface="Arial" charset="0"/>
              </a:rPr>
              <a:t>Задание 10 ЕГЭ (база)</a:t>
            </a:r>
            <a:endParaRPr lang="ru-RU" sz="3000" dirty="0">
              <a:solidFill>
                <a:srgbClr val="FF0000"/>
              </a:solidFill>
            </a:endParaRPr>
          </a:p>
        </p:txBody>
      </p:sp>
    </p:spTree>
    <p:extLst>
      <p:ext uri="{BB962C8B-B14F-4D97-AF65-F5344CB8AC3E}">
        <p14:creationId xmlns:p14="http://schemas.microsoft.com/office/powerpoint/2010/main" val="195757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792" y="3799155"/>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10141" y="171857"/>
            <a:ext cx="8640960" cy="2074242"/>
          </a:xfrm>
        </p:spPr>
        <p:txBody>
          <a:bodyPr>
            <a:noAutofit/>
          </a:bodyPr>
          <a:lstStyle/>
          <a:p>
            <a:pPr algn="l"/>
            <a:r>
              <a:rPr lang="ru-RU" sz="1800" dirty="0" smtClean="0">
                <a:latin typeface="Arial" pitchFamily="34" charset="0"/>
                <a:cs typeface="Arial" pitchFamily="34" charset="0"/>
              </a:rPr>
              <a:t>При артиллерийской стрельбе автоматическая </a:t>
            </a:r>
            <a:r>
              <a:rPr lang="ru-RU" sz="1800" dirty="0">
                <a:latin typeface="Arial" pitchFamily="34" charset="0"/>
                <a:cs typeface="Arial" pitchFamily="34" charset="0"/>
              </a:rPr>
              <a:t>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a:t>
            </a:r>
            <a:r>
              <a:rPr lang="ru-RU" sz="1800" b="1" dirty="0">
                <a:latin typeface="Arial" pitchFamily="34" charset="0"/>
                <a:cs typeface="Arial" pitchFamily="34" charset="0"/>
              </a:rPr>
              <a:t>уничтожения</a:t>
            </a:r>
            <a:r>
              <a:rPr lang="ru-RU" sz="1800" dirty="0">
                <a:latin typeface="Arial" pitchFamily="34" charset="0"/>
                <a:cs typeface="Arial" pitchFamily="34" charset="0"/>
              </a:rPr>
              <a:t> некоторой цели при </a:t>
            </a:r>
            <a:r>
              <a:rPr lang="ru-RU" sz="1800" b="1" dirty="0">
                <a:latin typeface="Arial" pitchFamily="34" charset="0"/>
                <a:cs typeface="Arial" pitchFamily="34" charset="0"/>
              </a:rPr>
              <a:t>первом выстреле равна 0,4</a:t>
            </a:r>
            <a:r>
              <a:rPr lang="ru-RU" sz="1800" dirty="0">
                <a:latin typeface="Arial" pitchFamily="34" charset="0"/>
                <a:cs typeface="Arial" pitchFamily="34" charset="0"/>
              </a:rPr>
              <a:t>, а при каждом </a:t>
            </a:r>
            <a:r>
              <a:rPr lang="ru-RU" sz="1800" b="1" dirty="0">
                <a:latin typeface="Arial" pitchFamily="34" charset="0"/>
                <a:cs typeface="Arial" pitchFamily="34" charset="0"/>
              </a:rPr>
              <a:t>последующем – 0,6</a:t>
            </a:r>
            <a:r>
              <a:rPr lang="ru-RU" sz="1800" dirty="0">
                <a:latin typeface="Arial" pitchFamily="34" charset="0"/>
                <a:cs typeface="Arial" pitchFamily="34" charset="0"/>
              </a:rPr>
              <a:t>. Сколько выстрелов потребуется для того, чтобы вероятность уничтожения цели была не менее 0,98?</a:t>
            </a:r>
            <a:br>
              <a:rPr lang="ru-RU" sz="1800" dirty="0">
                <a:latin typeface="Arial" pitchFamily="34" charset="0"/>
                <a:cs typeface="Arial" pitchFamily="34" charset="0"/>
              </a:rPr>
            </a:br>
            <a:r>
              <a:rPr lang="ru-RU" sz="1800" i="1" dirty="0">
                <a:latin typeface="Arial" pitchFamily="34" charset="0"/>
                <a:cs typeface="Arial" pitchFamily="34" charset="0"/>
              </a:rPr>
              <a:t>В ответе укажите наименьшее необходимое количество выстрелов</a:t>
            </a:r>
            <a:r>
              <a:rPr lang="ru-RU" sz="1800" i="1" dirty="0" smtClean="0">
                <a:latin typeface="Arial" pitchFamily="34" charset="0"/>
                <a:cs typeface="Arial" pitchFamily="34" charset="0"/>
              </a:rPr>
              <a:t>.</a:t>
            </a:r>
            <a:endParaRPr lang="ru-RU" sz="1800" dirty="0">
              <a:latin typeface="Arial" pitchFamily="34" charset="0"/>
              <a:cs typeface="Arial" pitchFamily="34" charset="0"/>
            </a:endParaRPr>
          </a:p>
        </p:txBody>
      </p:sp>
      <p:pic>
        <p:nvPicPr>
          <p:cNvPr id="102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77" y="2260614"/>
            <a:ext cx="1476164" cy="14761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Мои документы\Загрузки\darts_PNG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202" y="2821880"/>
            <a:ext cx="1474610" cy="97956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2070" y="2650024"/>
            <a:ext cx="3074640" cy="646331"/>
          </a:xfrm>
          <a:prstGeom prst="rect">
            <a:avLst/>
          </a:prstGeom>
        </p:spPr>
        <p:txBody>
          <a:bodyPr wrap="square">
            <a:spAutoFit/>
          </a:bodyPr>
          <a:lstStyle/>
          <a:p>
            <a:r>
              <a:rPr lang="ru-RU" sz="3600" b="1" dirty="0" smtClean="0">
                <a:latin typeface="Arial" pitchFamily="34" charset="0"/>
                <a:cs typeface="Arial" pitchFamily="34" charset="0"/>
              </a:rPr>
              <a:t>Р = </a:t>
            </a:r>
            <a:r>
              <a:rPr lang="ru-RU" sz="3600" b="1" dirty="0" smtClean="0">
                <a:solidFill>
                  <a:srgbClr val="FF0000"/>
                </a:solidFill>
                <a:latin typeface="Arial" pitchFamily="34" charset="0"/>
                <a:cs typeface="Arial" pitchFamily="34" charset="0"/>
              </a:rPr>
              <a:t>0,4</a:t>
            </a:r>
            <a:endParaRPr lang="ru-RU" sz="3600" b="1" dirty="0">
              <a:solidFill>
                <a:srgbClr val="FF0000"/>
              </a:solidFill>
            </a:endParaRPr>
          </a:p>
        </p:txBody>
      </p:sp>
      <p:pic>
        <p:nvPicPr>
          <p:cNvPr id="1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18" y="3801442"/>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Documents and Settings\Admin\Мои документы\Загрузки\darts_PNG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789" y="4362041"/>
            <a:ext cx="1474610" cy="97956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499992" y="5386948"/>
            <a:ext cx="4286030" cy="646331"/>
          </a:xfrm>
          <a:prstGeom prst="rect">
            <a:avLst/>
          </a:prstGeom>
        </p:spPr>
        <p:txBody>
          <a:bodyPr wrap="square">
            <a:spAutoFit/>
          </a:bodyPr>
          <a:lstStyle/>
          <a:p>
            <a:r>
              <a:rPr lang="ru-RU" sz="3600" b="1" dirty="0" smtClean="0">
                <a:latin typeface="Arial" pitchFamily="34" charset="0"/>
                <a:cs typeface="Arial" pitchFamily="34" charset="0"/>
              </a:rPr>
              <a:t>Р = 0,6∙0,6 = </a:t>
            </a:r>
            <a:r>
              <a:rPr lang="ru-RU" sz="3600" b="1" dirty="0" smtClean="0">
                <a:solidFill>
                  <a:srgbClr val="FF0000"/>
                </a:solidFill>
                <a:latin typeface="Arial" pitchFamily="34" charset="0"/>
                <a:cs typeface="Arial" pitchFamily="34" charset="0"/>
              </a:rPr>
              <a:t>0,36</a:t>
            </a:r>
            <a:endParaRPr lang="ru-RU" sz="3600" b="1" dirty="0">
              <a:solidFill>
                <a:srgbClr val="FF0000"/>
              </a:solidFill>
            </a:endParaRPr>
          </a:p>
        </p:txBody>
      </p:sp>
      <p:sp>
        <p:nvSpPr>
          <p:cNvPr id="19" name="Прямоугольник 18"/>
          <p:cNvSpPr/>
          <p:nvPr/>
        </p:nvSpPr>
        <p:spPr>
          <a:xfrm>
            <a:off x="480657" y="5386949"/>
            <a:ext cx="168028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20" name="Прямоугольник 19"/>
          <p:cNvSpPr/>
          <p:nvPr/>
        </p:nvSpPr>
        <p:spPr>
          <a:xfrm>
            <a:off x="2240774" y="5379692"/>
            <a:ext cx="168028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6" name="Прямоугольник 5"/>
          <p:cNvSpPr/>
          <p:nvPr/>
        </p:nvSpPr>
        <p:spPr>
          <a:xfrm>
            <a:off x="4667373" y="2366513"/>
            <a:ext cx="3463449" cy="923330"/>
          </a:xfrm>
          <a:prstGeom prst="rect">
            <a:avLst/>
          </a:prstGeom>
        </p:spPr>
        <p:txBody>
          <a:bodyPr wrap="none">
            <a:spAutoFit/>
          </a:bodyPr>
          <a:lstStyle/>
          <a:p>
            <a:r>
              <a:rPr lang="ru-RU" b="1" i="1" u="sng" dirty="0" smtClean="0">
                <a:solidFill>
                  <a:srgbClr val="FF0000"/>
                </a:solidFill>
                <a:latin typeface="Arial" pitchFamily="34" charset="0"/>
                <a:cs typeface="Arial" pitchFamily="34" charset="0"/>
              </a:rPr>
              <a:t>1 способ</a:t>
            </a:r>
          </a:p>
          <a:p>
            <a:r>
              <a:rPr lang="ru-RU" b="1" i="1" dirty="0" smtClean="0">
                <a:solidFill>
                  <a:srgbClr val="FF0000"/>
                </a:solidFill>
                <a:latin typeface="Arial" pitchFamily="34" charset="0"/>
                <a:cs typeface="Arial" pitchFamily="34" charset="0"/>
              </a:rPr>
              <a:t>Рассмотрим вероятности </a:t>
            </a:r>
          </a:p>
          <a:p>
            <a:r>
              <a:rPr lang="ru-RU" b="1" i="1" dirty="0" smtClean="0">
                <a:solidFill>
                  <a:srgbClr val="FF0000"/>
                </a:solidFill>
                <a:latin typeface="Arial" pitchFamily="34" charset="0"/>
                <a:cs typeface="Arial" pitchFamily="34" charset="0"/>
              </a:rPr>
              <a:t>уничтожения цели:</a:t>
            </a:r>
            <a:endParaRPr lang="ru-RU" b="1" i="1" dirty="0">
              <a:solidFill>
                <a:srgbClr val="FF0000"/>
              </a:solidFill>
            </a:endParaRPr>
          </a:p>
        </p:txBody>
      </p:sp>
    </p:spTree>
    <p:extLst>
      <p:ext uri="{BB962C8B-B14F-4D97-AF65-F5344CB8AC3E}">
        <p14:creationId xmlns:p14="http://schemas.microsoft.com/office/powerpoint/2010/main" val="42366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9" grpId="0"/>
      <p:bldP spid="2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90"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227"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234"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42746" y="5864758"/>
            <a:ext cx="7700823" cy="646331"/>
          </a:xfrm>
          <a:prstGeom prst="rect">
            <a:avLst/>
          </a:prstGeom>
        </p:spPr>
        <p:txBody>
          <a:bodyPr wrap="square">
            <a:spAutoFit/>
          </a:bodyPr>
          <a:lstStyle/>
          <a:p>
            <a:r>
              <a:rPr lang="ru-RU" sz="3600" b="1" dirty="0" smtClean="0">
                <a:latin typeface="Arial" pitchFamily="34" charset="0"/>
                <a:cs typeface="Arial" pitchFamily="34" charset="0"/>
              </a:rPr>
              <a:t>Р = 0,6∙0,4∙0,4∙0,6 = </a:t>
            </a:r>
            <a:r>
              <a:rPr lang="ru-RU" sz="3600" b="1" dirty="0" smtClean="0">
                <a:solidFill>
                  <a:srgbClr val="FF0000"/>
                </a:solidFill>
                <a:latin typeface="Arial" pitchFamily="34" charset="0"/>
                <a:cs typeface="Arial" pitchFamily="34" charset="0"/>
              </a:rPr>
              <a:t>0,0576</a:t>
            </a:r>
            <a:endParaRPr lang="ru-RU" sz="3600" b="1" dirty="0">
              <a:solidFill>
                <a:srgbClr val="FF0000"/>
              </a:solidFill>
            </a:endParaRPr>
          </a:p>
        </p:txBody>
      </p:sp>
      <p:pic>
        <p:nvPicPr>
          <p:cNvPr id="11" name="Picture 3" descr="C:\Documents and Settings\Admin\Мои документы\Загрузки\darts_PNG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936177"/>
            <a:ext cx="1474610" cy="97956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542746" y="2003693"/>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14" name="Прямоугольник 13"/>
          <p:cNvSpPr/>
          <p:nvPr/>
        </p:nvSpPr>
        <p:spPr>
          <a:xfrm>
            <a:off x="2472983" y="2034884"/>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15" name="Прямоугольник 14"/>
          <p:cNvSpPr/>
          <p:nvPr/>
        </p:nvSpPr>
        <p:spPr>
          <a:xfrm>
            <a:off x="4467234" y="2027626"/>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16" name="Прямоугольник 15"/>
          <p:cNvSpPr/>
          <p:nvPr/>
        </p:nvSpPr>
        <p:spPr>
          <a:xfrm>
            <a:off x="542746" y="2689351"/>
            <a:ext cx="5204297" cy="646331"/>
          </a:xfrm>
          <a:prstGeom prst="rect">
            <a:avLst/>
          </a:prstGeom>
        </p:spPr>
        <p:txBody>
          <a:bodyPr wrap="square">
            <a:spAutoFit/>
          </a:bodyPr>
          <a:lstStyle/>
          <a:p>
            <a:r>
              <a:rPr lang="ru-RU" sz="3600" b="1" dirty="0" smtClean="0">
                <a:latin typeface="Arial" pitchFamily="34" charset="0"/>
                <a:cs typeface="Arial" pitchFamily="34" charset="0"/>
              </a:rPr>
              <a:t>Р = 0,6∙0,4∙0,6 = </a:t>
            </a:r>
            <a:r>
              <a:rPr lang="ru-RU" sz="3600" b="1" dirty="0" smtClean="0">
                <a:solidFill>
                  <a:srgbClr val="FF0000"/>
                </a:solidFill>
                <a:latin typeface="Arial" pitchFamily="34" charset="0"/>
                <a:cs typeface="Arial" pitchFamily="34" charset="0"/>
              </a:rPr>
              <a:t>0,144</a:t>
            </a:r>
            <a:endParaRPr lang="ru-RU" sz="3600" b="1" dirty="0">
              <a:solidFill>
                <a:srgbClr val="FF0000"/>
              </a:solidFill>
            </a:endParaRPr>
          </a:p>
        </p:txBody>
      </p:sp>
      <p:pic>
        <p:nvPicPr>
          <p:cNvPr id="1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54"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644"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881"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189"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Documents and Settings\Admin\Мои документы\Загрузки\darts_PNG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342" y="4180120"/>
            <a:ext cx="1474610" cy="979562"/>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542746" y="5174771"/>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23" name="Прямоугольник 22"/>
          <p:cNvSpPr/>
          <p:nvPr/>
        </p:nvSpPr>
        <p:spPr>
          <a:xfrm>
            <a:off x="5927972" y="5174771"/>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24" name="Прямоугольник 23"/>
          <p:cNvSpPr/>
          <p:nvPr/>
        </p:nvSpPr>
        <p:spPr>
          <a:xfrm>
            <a:off x="2313945" y="5178197"/>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25" name="Прямоугольник 24"/>
          <p:cNvSpPr/>
          <p:nvPr/>
        </p:nvSpPr>
        <p:spPr>
          <a:xfrm>
            <a:off x="4058152" y="5185025"/>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Tree>
    <p:extLst>
      <p:ext uri="{BB962C8B-B14F-4D97-AF65-F5344CB8AC3E}">
        <p14:creationId xmlns:p14="http://schemas.microsoft.com/office/powerpoint/2010/main" val="21018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500" fill="hold"/>
                                        <p:tgtEl>
                                          <p:spTgt spid="10"/>
                                        </p:tgtEl>
                                        <p:attrNameLst>
                                          <p:attrName>ppt_w</p:attrName>
                                        </p:attrNameLst>
                                      </p:cBhvr>
                                      <p:tavLst>
                                        <p:tav tm="0">
                                          <p:val>
                                            <p:fltVal val="0"/>
                                          </p:val>
                                        </p:tav>
                                        <p:tav tm="100000">
                                          <p:val>
                                            <p:strVal val="#ppt_w"/>
                                          </p:val>
                                        </p:tav>
                                      </p:tavLst>
                                    </p:anim>
                                    <p:anim calcmode="lin" valueType="num">
                                      <p:cBhvr>
                                        <p:cTn id="113" dur="500" fill="hold"/>
                                        <p:tgtEl>
                                          <p:spTgt spid="10"/>
                                        </p:tgtEl>
                                        <p:attrNameLst>
                                          <p:attrName>ppt_h</p:attrName>
                                        </p:attrNameLst>
                                      </p:cBhvr>
                                      <p:tavLst>
                                        <p:tav tm="0">
                                          <p:val>
                                            <p:fltVal val="0"/>
                                          </p:val>
                                        </p:tav>
                                        <p:tav tm="100000">
                                          <p:val>
                                            <p:strVal val="#ppt_h"/>
                                          </p:val>
                                        </p:tav>
                                      </p:tavLst>
                                    </p:anim>
                                    <p:animEffect transition="in" filter="fade">
                                      <p:cBhvr>
                                        <p:cTn id="1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2350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551"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Documents and Settings\Admin\Мои документы\Загрузки\darts_PNG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973173"/>
            <a:ext cx="1259632" cy="83675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48663" y="1952735"/>
            <a:ext cx="1661898" cy="584775"/>
          </a:xfrm>
          <a:prstGeom prst="rect">
            <a:avLst/>
          </a:prstGeom>
        </p:spPr>
        <p:txBody>
          <a:bodyPr wrap="square">
            <a:spAutoFit/>
          </a:bodyPr>
          <a:lstStyle/>
          <a:p>
            <a:r>
              <a:rPr lang="ru-RU" sz="3200" b="1" dirty="0" smtClean="0">
                <a:latin typeface="Arial" pitchFamily="34" charset="0"/>
                <a:cs typeface="Arial" pitchFamily="34" charset="0"/>
              </a:rPr>
              <a:t>Р = 0,6</a:t>
            </a:r>
            <a:endParaRPr lang="ru-RU" sz="3200" b="1" dirty="0"/>
          </a:p>
        </p:txBody>
      </p:sp>
      <p:sp>
        <p:nvSpPr>
          <p:cNvPr id="13" name="Прямоугольник 12"/>
          <p:cNvSpPr/>
          <p:nvPr/>
        </p:nvSpPr>
        <p:spPr>
          <a:xfrm>
            <a:off x="2005883" y="1953297"/>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4" name="Прямоугольник 13"/>
          <p:cNvSpPr/>
          <p:nvPr/>
        </p:nvSpPr>
        <p:spPr>
          <a:xfrm>
            <a:off x="3878238" y="1975068"/>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5" name="Прямоугольник 14"/>
          <p:cNvSpPr/>
          <p:nvPr/>
        </p:nvSpPr>
        <p:spPr>
          <a:xfrm>
            <a:off x="5606848" y="1968375"/>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6" name="Прямоугольник 15"/>
          <p:cNvSpPr/>
          <p:nvPr/>
        </p:nvSpPr>
        <p:spPr>
          <a:xfrm>
            <a:off x="7267311" y="1975069"/>
            <a:ext cx="1661898" cy="584775"/>
          </a:xfrm>
          <a:prstGeom prst="rect">
            <a:avLst/>
          </a:prstGeom>
        </p:spPr>
        <p:txBody>
          <a:bodyPr wrap="square">
            <a:spAutoFit/>
          </a:bodyPr>
          <a:lstStyle/>
          <a:p>
            <a:r>
              <a:rPr lang="ru-RU" sz="3200" b="1" dirty="0" smtClean="0">
                <a:latin typeface="Arial" pitchFamily="34" charset="0"/>
                <a:cs typeface="Arial" pitchFamily="34" charset="0"/>
              </a:rPr>
              <a:t>Р = 0,6</a:t>
            </a:r>
            <a:endParaRPr lang="ru-RU" sz="3200" b="1" dirty="0"/>
          </a:p>
        </p:txBody>
      </p:sp>
      <p:sp>
        <p:nvSpPr>
          <p:cNvPr id="17" name="Прямоугольник 16"/>
          <p:cNvSpPr/>
          <p:nvPr/>
        </p:nvSpPr>
        <p:spPr>
          <a:xfrm>
            <a:off x="377598" y="2780928"/>
            <a:ext cx="7700823" cy="646331"/>
          </a:xfrm>
          <a:prstGeom prst="rect">
            <a:avLst/>
          </a:prstGeom>
        </p:spPr>
        <p:txBody>
          <a:bodyPr wrap="square">
            <a:spAutoFit/>
          </a:bodyPr>
          <a:lstStyle/>
          <a:p>
            <a:r>
              <a:rPr lang="ru-RU" sz="3600" b="1" dirty="0" smtClean="0">
                <a:latin typeface="Arial" pitchFamily="34" charset="0"/>
                <a:cs typeface="Arial" pitchFamily="34" charset="0"/>
              </a:rPr>
              <a:t>Р = 0,6∙0,4∙0,4∙0,4∙0,6 = </a:t>
            </a:r>
            <a:r>
              <a:rPr lang="ru-RU" sz="3600" b="1" dirty="0" smtClean="0">
                <a:solidFill>
                  <a:srgbClr val="FF0000"/>
                </a:solidFill>
                <a:latin typeface="Arial" pitchFamily="34" charset="0"/>
                <a:cs typeface="Arial" pitchFamily="34" charset="0"/>
              </a:rPr>
              <a:t>0,02304</a:t>
            </a:r>
            <a:endParaRPr lang="ru-RU" sz="3600" b="1" dirty="0">
              <a:solidFill>
                <a:srgbClr val="FF0000"/>
              </a:solidFill>
            </a:endParaRPr>
          </a:p>
        </p:txBody>
      </p:sp>
    </p:spTree>
    <p:extLst>
      <p:ext uri="{BB962C8B-B14F-4D97-AF65-F5344CB8AC3E}">
        <p14:creationId xmlns:p14="http://schemas.microsoft.com/office/powerpoint/2010/main" val="29597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00" t="45960" r="16072" b="21628"/>
          <a:stretch/>
        </p:blipFill>
        <p:spPr bwMode="auto">
          <a:xfrm>
            <a:off x="323529" y="116632"/>
            <a:ext cx="4104455" cy="188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53" t="27975" r="17560" b="17263"/>
          <a:stretch/>
        </p:blipFill>
        <p:spPr bwMode="auto">
          <a:xfrm>
            <a:off x="247418" y="2005338"/>
            <a:ext cx="3958429" cy="315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209" t="28571" r="10518" b="45040"/>
          <a:stretch/>
        </p:blipFill>
        <p:spPr bwMode="auto">
          <a:xfrm>
            <a:off x="323529" y="5298424"/>
            <a:ext cx="4608511" cy="15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074346" y="187467"/>
            <a:ext cx="5897037" cy="1200329"/>
          </a:xfrm>
          <a:prstGeom prst="rect">
            <a:avLst/>
          </a:prstGeom>
        </p:spPr>
        <p:txBody>
          <a:bodyPr wrap="square">
            <a:spAutoFit/>
          </a:bodyPr>
          <a:lstStyle/>
          <a:p>
            <a:r>
              <a:rPr lang="ru-RU" dirty="0" smtClean="0">
                <a:latin typeface="Arial" pitchFamily="34" charset="0"/>
                <a:cs typeface="Arial" pitchFamily="34" charset="0"/>
              </a:rPr>
              <a:t>Сколько выстрелов потребуется </a:t>
            </a:r>
            <a:r>
              <a:rPr lang="ru-RU" dirty="0">
                <a:latin typeface="Arial" pitchFamily="34" charset="0"/>
                <a:cs typeface="Arial" pitchFamily="34" charset="0"/>
              </a:rPr>
              <a:t>для того, чтобы вероятность уничтожения цели была </a:t>
            </a:r>
            <a:r>
              <a:rPr lang="ru-RU" b="1" dirty="0">
                <a:latin typeface="Arial" pitchFamily="34" charset="0"/>
                <a:cs typeface="Arial" pitchFamily="34" charset="0"/>
              </a:rPr>
              <a:t>не менее 0,98</a:t>
            </a:r>
            <a:r>
              <a:rPr lang="ru-RU" dirty="0">
                <a:latin typeface="Arial" pitchFamily="34" charset="0"/>
                <a:cs typeface="Arial" pitchFamily="34" charset="0"/>
              </a:rPr>
              <a:t>?</a:t>
            </a:r>
            <a:br>
              <a:rPr lang="ru-RU" dirty="0">
                <a:latin typeface="Arial" pitchFamily="34" charset="0"/>
                <a:cs typeface="Arial" pitchFamily="34" charset="0"/>
              </a:rPr>
            </a:br>
            <a:r>
              <a:rPr lang="ru-RU" i="1" dirty="0">
                <a:latin typeface="Arial" pitchFamily="34" charset="0"/>
                <a:cs typeface="Arial" pitchFamily="34" charset="0"/>
              </a:rPr>
              <a:t>В ответе укажите наименьшее необходимое количество выстрелов.</a:t>
            </a:r>
            <a:endParaRPr lang="ru-RU" dirty="0"/>
          </a:p>
        </p:txBody>
      </p:sp>
      <p:sp>
        <p:nvSpPr>
          <p:cNvPr id="8" name="Прямоугольник 7"/>
          <p:cNvSpPr/>
          <p:nvPr/>
        </p:nvSpPr>
        <p:spPr>
          <a:xfrm>
            <a:off x="5123622" y="5300463"/>
            <a:ext cx="4020378" cy="830997"/>
          </a:xfrm>
          <a:prstGeom prst="rect">
            <a:avLst/>
          </a:prstGeom>
        </p:spPr>
        <p:txBody>
          <a:bodyPr wrap="square">
            <a:spAutoFit/>
          </a:bodyPr>
          <a:lstStyle/>
          <a:p>
            <a:r>
              <a:rPr lang="ru-RU" sz="2400" b="1" dirty="0" smtClean="0">
                <a:latin typeface="Arial" pitchFamily="34" charset="0"/>
                <a:cs typeface="Arial" pitchFamily="34" charset="0"/>
              </a:rPr>
              <a:t>Р=0,4+0,36+0,144+0,0576+ +0,02304=</a:t>
            </a:r>
            <a:r>
              <a:rPr lang="ru-RU" sz="2400" b="1" dirty="0" smtClean="0">
                <a:solidFill>
                  <a:srgbClr val="FF0000"/>
                </a:solidFill>
                <a:latin typeface="Arial" pitchFamily="34" charset="0"/>
                <a:cs typeface="Arial" pitchFamily="34" charset="0"/>
              </a:rPr>
              <a:t>0,98464</a:t>
            </a:r>
            <a:endParaRPr lang="ru-RU" sz="2400" b="1" dirty="0">
              <a:solidFill>
                <a:srgbClr val="FF0000"/>
              </a:solidFill>
            </a:endParaRPr>
          </a:p>
        </p:txBody>
      </p:sp>
      <p:sp>
        <p:nvSpPr>
          <p:cNvPr id="9" name="Прямоугольник 8"/>
          <p:cNvSpPr/>
          <p:nvPr/>
        </p:nvSpPr>
        <p:spPr>
          <a:xfrm>
            <a:off x="5219375" y="1704293"/>
            <a:ext cx="2736304" cy="461665"/>
          </a:xfrm>
          <a:prstGeom prst="rect">
            <a:avLst/>
          </a:prstGeom>
        </p:spPr>
        <p:txBody>
          <a:bodyPr wrap="square">
            <a:spAutoFit/>
          </a:bodyPr>
          <a:lstStyle/>
          <a:p>
            <a:r>
              <a:rPr lang="ru-RU" sz="2400" b="1" dirty="0" smtClean="0">
                <a:latin typeface="Arial" pitchFamily="34" charset="0"/>
                <a:cs typeface="Arial" pitchFamily="34" charset="0"/>
              </a:rPr>
              <a:t>Р=0,4+0,36=</a:t>
            </a:r>
            <a:r>
              <a:rPr lang="ru-RU" sz="2400" b="1" dirty="0" smtClean="0">
                <a:solidFill>
                  <a:srgbClr val="FF0000"/>
                </a:solidFill>
                <a:latin typeface="Arial" pitchFamily="34" charset="0"/>
                <a:cs typeface="Arial" pitchFamily="34" charset="0"/>
              </a:rPr>
              <a:t>0,76</a:t>
            </a:r>
            <a:endParaRPr lang="ru-RU" sz="2400" b="1" dirty="0">
              <a:solidFill>
                <a:srgbClr val="FF0000"/>
              </a:solidFill>
            </a:endParaRPr>
          </a:p>
        </p:txBody>
      </p:sp>
      <p:sp>
        <p:nvSpPr>
          <p:cNvPr id="10" name="Прямоугольник 9"/>
          <p:cNvSpPr/>
          <p:nvPr/>
        </p:nvSpPr>
        <p:spPr>
          <a:xfrm>
            <a:off x="5184431" y="2790753"/>
            <a:ext cx="3823025" cy="461665"/>
          </a:xfrm>
          <a:prstGeom prst="rect">
            <a:avLst/>
          </a:prstGeom>
        </p:spPr>
        <p:txBody>
          <a:bodyPr wrap="square">
            <a:spAutoFit/>
          </a:bodyPr>
          <a:lstStyle/>
          <a:p>
            <a:r>
              <a:rPr lang="ru-RU" sz="2400" b="1" dirty="0" smtClean="0">
                <a:latin typeface="Arial" pitchFamily="34" charset="0"/>
                <a:cs typeface="Arial" pitchFamily="34" charset="0"/>
              </a:rPr>
              <a:t>Р=0,4+0,36+0,144=</a:t>
            </a:r>
            <a:r>
              <a:rPr lang="ru-RU" sz="2400" b="1" dirty="0" smtClean="0">
                <a:solidFill>
                  <a:srgbClr val="FF0000"/>
                </a:solidFill>
                <a:latin typeface="Arial" pitchFamily="34" charset="0"/>
                <a:cs typeface="Arial" pitchFamily="34" charset="0"/>
              </a:rPr>
              <a:t>0,904</a:t>
            </a:r>
            <a:endParaRPr lang="ru-RU" sz="2400" b="1" dirty="0">
              <a:solidFill>
                <a:srgbClr val="FF0000"/>
              </a:solidFill>
            </a:endParaRPr>
          </a:p>
        </p:txBody>
      </p:sp>
      <p:sp>
        <p:nvSpPr>
          <p:cNvPr id="11" name="Прямоугольник 10"/>
          <p:cNvSpPr/>
          <p:nvPr/>
        </p:nvSpPr>
        <p:spPr>
          <a:xfrm>
            <a:off x="5155403" y="3874424"/>
            <a:ext cx="3067448" cy="830997"/>
          </a:xfrm>
          <a:prstGeom prst="rect">
            <a:avLst/>
          </a:prstGeom>
        </p:spPr>
        <p:txBody>
          <a:bodyPr wrap="square">
            <a:spAutoFit/>
          </a:bodyPr>
          <a:lstStyle/>
          <a:p>
            <a:r>
              <a:rPr lang="ru-RU" sz="2400" b="1" dirty="0" smtClean="0">
                <a:latin typeface="Arial" pitchFamily="34" charset="0"/>
                <a:cs typeface="Arial" pitchFamily="34" charset="0"/>
              </a:rPr>
              <a:t>Р=0,4+0,36+0,144+</a:t>
            </a:r>
          </a:p>
          <a:p>
            <a:r>
              <a:rPr lang="ru-RU" sz="2400" b="1" dirty="0">
                <a:latin typeface="Arial" pitchFamily="34" charset="0"/>
                <a:cs typeface="Arial" pitchFamily="34" charset="0"/>
              </a:rPr>
              <a:t>+</a:t>
            </a:r>
            <a:r>
              <a:rPr lang="ru-RU" sz="2400" b="1" dirty="0" smtClean="0">
                <a:latin typeface="Arial" pitchFamily="34" charset="0"/>
                <a:cs typeface="Arial" pitchFamily="34" charset="0"/>
              </a:rPr>
              <a:t>0,0576=</a:t>
            </a:r>
            <a:r>
              <a:rPr lang="ru-RU" sz="2400" b="1" dirty="0" smtClean="0">
                <a:solidFill>
                  <a:srgbClr val="FF0000"/>
                </a:solidFill>
                <a:latin typeface="Arial" pitchFamily="34" charset="0"/>
                <a:cs typeface="Arial" pitchFamily="34" charset="0"/>
              </a:rPr>
              <a:t>0,9616</a:t>
            </a:r>
            <a:endParaRPr lang="ru-RU" sz="2400" b="1" dirty="0">
              <a:solidFill>
                <a:srgbClr val="FF0000"/>
              </a:solidFill>
            </a:endParaRPr>
          </a:p>
        </p:txBody>
      </p:sp>
      <p:sp>
        <p:nvSpPr>
          <p:cNvPr id="12" name="Прямоугольник 11"/>
          <p:cNvSpPr/>
          <p:nvPr/>
        </p:nvSpPr>
        <p:spPr>
          <a:xfrm>
            <a:off x="7847948" y="5667126"/>
            <a:ext cx="1225330" cy="461665"/>
          </a:xfrm>
          <a:prstGeom prst="rect">
            <a:avLst/>
          </a:prstGeom>
        </p:spPr>
        <p:txBody>
          <a:bodyPr wrap="square">
            <a:spAutoFit/>
          </a:bodyPr>
          <a:lstStyle/>
          <a:p>
            <a:r>
              <a:rPr lang="ru-RU" sz="2400" b="1" dirty="0" smtClean="0">
                <a:latin typeface="Arial" pitchFamily="34" charset="0"/>
                <a:cs typeface="Arial" pitchFamily="34" charset="0"/>
              </a:rPr>
              <a:t>≥ 0,98</a:t>
            </a:r>
            <a:endParaRPr lang="ru-RU" sz="2400" b="1" dirty="0"/>
          </a:p>
        </p:txBody>
      </p:sp>
      <p:sp>
        <p:nvSpPr>
          <p:cNvPr id="5" name="Прямоугольник 4"/>
          <p:cNvSpPr/>
          <p:nvPr/>
        </p:nvSpPr>
        <p:spPr>
          <a:xfrm>
            <a:off x="5499775" y="6280185"/>
            <a:ext cx="2988126" cy="400110"/>
          </a:xfrm>
          <a:prstGeom prst="rect">
            <a:avLst/>
          </a:prstGeom>
        </p:spPr>
        <p:txBody>
          <a:bodyPr wrap="none">
            <a:spAutoFit/>
          </a:bodyPr>
          <a:lstStyle/>
          <a:p>
            <a:r>
              <a:rPr lang="ru-RU" sz="2000" b="1" i="1" dirty="0" smtClean="0">
                <a:latin typeface="Arial" pitchFamily="34" charset="0"/>
                <a:cs typeface="Arial" pitchFamily="34" charset="0"/>
              </a:rPr>
              <a:t>Ответ: </a:t>
            </a:r>
            <a:r>
              <a:rPr lang="ru-RU" sz="2000" b="1" dirty="0" smtClean="0">
                <a:solidFill>
                  <a:srgbClr val="FF0000"/>
                </a:solidFill>
                <a:latin typeface="Arial" pitchFamily="34" charset="0"/>
                <a:cs typeface="Arial" pitchFamily="34" charset="0"/>
              </a:rPr>
              <a:t>5 выстрелов </a:t>
            </a:r>
            <a:endParaRPr lang="ru-RU" sz="2000" b="1" dirty="0">
              <a:solidFill>
                <a:srgbClr val="FF0000"/>
              </a:solidFill>
            </a:endParaRPr>
          </a:p>
        </p:txBody>
      </p:sp>
    </p:spTree>
    <p:extLst>
      <p:ext uri="{BB962C8B-B14F-4D97-AF65-F5344CB8AC3E}">
        <p14:creationId xmlns:p14="http://schemas.microsoft.com/office/powerpoint/2010/main" val="20238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792" y="3799155"/>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10141" y="171857"/>
            <a:ext cx="8640960" cy="2074242"/>
          </a:xfrm>
        </p:spPr>
        <p:txBody>
          <a:bodyPr>
            <a:noAutofit/>
          </a:bodyPr>
          <a:lstStyle/>
          <a:p>
            <a:pPr algn="l"/>
            <a:r>
              <a:rPr lang="ru-RU" sz="1800" dirty="0" smtClean="0">
                <a:latin typeface="Arial" pitchFamily="34" charset="0"/>
                <a:cs typeface="Arial" pitchFamily="34" charset="0"/>
              </a:rPr>
              <a:t>При артиллерийской стрельбе автоматическая </a:t>
            </a:r>
            <a:r>
              <a:rPr lang="ru-RU" sz="1800" dirty="0">
                <a:latin typeface="Arial" pitchFamily="34" charset="0"/>
                <a:cs typeface="Arial" pitchFamily="34" charset="0"/>
              </a:rPr>
              <a:t>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a:t>
            </a:r>
            <a:r>
              <a:rPr lang="ru-RU" sz="1800" b="1" dirty="0">
                <a:latin typeface="Arial" pitchFamily="34" charset="0"/>
                <a:cs typeface="Arial" pitchFamily="34" charset="0"/>
              </a:rPr>
              <a:t>уничтожения</a:t>
            </a:r>
            <a:r>
              <a:rPr lang="ru-RU" sz="1800" dirty="0">
                <a:latin typeface="Arial" pitchFamily="34" charset="0"/>
                <a:cs typeface="Arial" pitchFamily="34" charset="0"/>
              </a:rPr>
              <a:t> некоторой цели при </a:t>
            </a:r>
            <a:r>
              <a:rPr lang="ru-RU" sz="1800" b="1" dirty="0">
                <a:latin typeface="Arial" pitchFamily="34" charset="0"/>
                <a:cs typeface="Arial" pitchFamily="34" charset="0"/>
              </a:rPr>
              <a:t>первом выстреле равна 0,4</a:t>
            </a:r>
            <a:r>
              <a:rPr lang="ru-RU" sz="1800" dirty="0">
                <a:latin typeface="Arial" pitchFamily="34" charset="0"/>
                <a:cs typeface="Arial" pitchFamily="34" charset="0"/>
              </a:rPr>
              <a:t>, а при каждом </a:t>
            </a:r>
            <a:r>
              <a:rPr lang="ru-RU" sz="1800" b="1" dirty="0">
                <a:latin typeface="Arial" pitchFamily="34" charset="0"/>
                <a:cs typeface="Arial" pitchFamily="34" charset="0"/>
              </a:rPr>
              <a:t>последующем – 0,6</a:t>
            </a:r>
            <a:r>
              <a:rPr lang="ru-RU" sz="1800" dirty="0">
                <a:latin typeface="Arial" pitchFamily="34" charset="0"/>
                <a:cs typeface="Arial" pitchFamily="34" charset="0"/>
              </a:rPr>
              <a:t>. Сколько выстрелов потребуется для того, чтобы вероятность уничтожения цели была не менее 0,98?</a:t>
            </a:r>
            <a:br>
              <a:rPr lang="ru-RU" sz="1800" dirty="0">
                <a:latin typeface="Arial" pitchFamily="34" charset="0"/>
                <a:cs typeface="Arial" pitchFamily="34" charset="0"/>
              </a:rPr>
            </a:br>
            <a:r>
              <a:rPr lang="ru-RU" sz="1800" i="1" dirty="0">
                <a:latin typeface="Arial" pitchFamily="34" charset="0"/>
                <a:cs typeface="Arial" pitchFamily="34" charset="0"/>
              </a:rPr>
              <a:t>В ответе укажите наименьшее необходимое количество выстрелов</a:t>
            </a:r>
            <a:r>
              <a:rPr lang="ru-RU" sz="1800" i="1" dirty="0" smtClean="0">
                <a:latin typeface="Arial" pitchFamily="34" charset="0"/>
                <a:cs typeface="Arial" pitchFamily="34" charset="0"/>
              </a:rPr>
              <a:t>.</a:t>
            </a:r>
            <a:endParaRPr lang="ru-RU" sz="1800" dirty="0">
              <a:latin typeface="Arial" pitchFamily="34" charset="0"/>
              <a:cs typeface="Arial" pitchFamily="34" charset="0"/>
            </a:endParaRPr>
          </a:p>
        </p:txBody>
      </p:sp>
      <p:pic>
        <p:nvPicPr>
          <p:cNvPr id="102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77" y="2260614"/>
            <a:ext cx="1476164" cy="14761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3742" y="2654559"/>
            <a:ext cx="1756210" cy="646331"/>
          </a:xfrm>
          <a:prstGeom prst="rect">
            <a:avLst/>
          </a:prstGeom>
        </p:spPr>
        <p:txBody>
          <a:bodyPr wrap="square">
            <a:spAutoFit/>
          </a:bodyPr>
          <a:lstStyle/>
          <a:p>
            <a:r>
              <a:rPr lang="ru-RU" sz="3600" b="1" dirty="0" smtClean="0">
                <a:latin typeface="Arial" pitchFamily="34" charset="0"/>
                <a:cs typeface="Arial" pitchFamily="34" charset="0"/>
              </a:rPr>
              <a:t>Р = </a:t>
            </a:r>
            <a:r>
              <a:rPr lang="ru-RU" sz="3600" b="1" dirty="0" smtClean="0">
                <a:solidFill>
                  <a:srgbClr val="FF0000"/>
                </a:solidFill>
                <a:latin typeface="Arial" pitchFamily="34" charset="0"/>
                <a:cs typeface="Arial" pitchFamily="34" charset="0"/>
              </a:rPr>
              <a:t>0,6</a:t>
            </a:r>
            <a:endParaRPr lang="ru-RU" sz="3600" b="1" dirty="0">
              <a:solidFill>
                <a:srgbClr val="FF0000"/>
              </a:solidFill>
            </a:endParaRPr>
          </a:p>
        </p:txBody>
      </p:sp>
      <p:pic>
        <p:nvPicPr>
          <p:cNvPr id="1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18" y="3801442"/>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499992" y="5386948"/>
            <a:ext cx="4286030" cy="646331"/>
          </a:xfrm>
          <a:prstGeom prst="rect">
            <a:avLst/>
          </a:prstGeom>
        </p:spPr>
        <p:txBody>
          <a:bodyPr wrap="square">
            <a:spAutoFit/>
          </a:bodyPr>
          <a:lstStyle/>
          <a:p>
            <a:r>
              <a:rPr lang="ru-RU" sz="3600" b="1" dirty="0" smtClean="0">
                <a:latin typeface="Arial" pitchFamily="34" charset="0"/>
                <a:cs typeface="Arial" pitchFamily="34" charset="0"/>
              </a:rPr>
              <a:t>Р = 0,6∙0,4 = </a:t>
            </a:r>
            <a:r>
              <a:rPr lang="ru-RU" sz="3600" b="1" dirty="0" smtClean="0">
                <a:solidFill>
                  <a:srgbClr val="FF0000"/>
                </a:solidFill>
                <a:latin typeface="Arial" pitchFamily="34" charset="0"/>
                <a:cs typeface="Arial" pitchFamily="34" charset="0"/>
              </a:rPr>
              <a:t>0,24</a:t>
            </a:r>
            <a:endParaRPr lang="ru-RU" sz="3600" b="1" dirty="0">
              <a:solidFill>
                <a:srgbClr val="FF0000"/>
              </a:solidFill>
            </a:endParaRPr>
          </a:p>
        </p:txBody>
      </p:sp>
      <p:sp>
        <p:nvSpPr>
          <p:cNvPr id="19" name="Прямоугольник 18"/>
          <p:cNvSpPr/>
          <p:nvPr/>
        </p:nvSpPr>
        <p:spPr>
          <a:xfrm>
            <a:off x="480657" y="5386949"/>
            <a:ext cx="168028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20" name="Прямоугольник 19"/>
          <p:cNvSpPr/>
          <p:nvPr/>
        </p:nvSpPr>
        <p:spPr>
          <a:xfrm>
            <a:off x="2240774" y="5379692"/>
            <a:ext cx="168028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6" name="Прямоугольник 5"/>
          <p:cNvSpPr/>
          <p:nvPr/>
        </p:nvSpPr>
        <p:spPr>
          <a:xfrm>
            <a:off x="4357008" y="2366513"/>
            <a:ext cx="4572000" cy="646331"/>
          </a:xfrm>
          <a:prstGeom prst="rect">
            <a:avLst/>
          </a:prstGeom>
        </p:spPr>
        <p:txBody>
          <a:bodyPr wrap="square">
            <a:spAutoFit/>
          </a:bodyPr>
          <a:lstStyle/>
          <a:p>
            <a:r>
              <a:rPr lang="ru-RU" b="1" i="1" u="sng" dirty="0" smtClean="0">
                <a:solidFill>
                  <a:srgbClr val="FF0000"/>
                </a:solidFill>
                <a:latin typeface="Arial" pitchFamily="34" charset="0"/>
                <a:cs typeface="Arial" pitchFamily="34" charset="0"/>
              </a:rPr>
              <a:t>2 способ</a:t>
            </a:r>
          </a:p>
          <a:p>
            <a:r>
              <a:rPr lang="ru-RU" b="1" i="1" dirty="0" smtClean="0">
                <a:solidFill>
                  <a:srgbClr val="FF0000"/>
                </a:solidFill>
                <a:latin typeface="Arial" pitchFamily="34" charset="0"/>
                <a:cs typeface="Arial" pitchFamily="34" charset="0"/>
              </a:rPr>
              <a:t>Рассмотрим вероятности промаха:</a:t>
            </a:r>
            <a:endParaRPr lang="ru-RU" b="1" i="1" dirty="0">
              <a:solidFill>
                <a:srgbClr val="FF0000"/>
              </a:solidFill>
            </a:endParaRPr>
          </a:p>
        </p:txBody>
      </p:sp>
      <p:sp>
        <p:nvSpPr>
          <p:cNvPr id="3" name="Прямоугольник 2"/>
          <p:cNvSpPr/>
          <p:nvPr/>
        </p:nvSpPr>
        <p:spPr>
          <a:xfrm>
            <a:off x="4378631" y="2973189"/>
            <a:ext cx="4572000" cy="1200329"/>
          </a:xfrm>
          <a:prstGeom prst="rect">
            <a:avLst/>
          </a:prstGeom>
        </p:spPr>
        <p:txBody>
          <a:bodyPr>
            <a:spAutoFit/>
          </a:bodyPr>
          <a:lstStyle/>
          <a:p>
            <a:r>
              <a:rPr lang="ru-RU" dirty="0">
                <a:latin typeface="Arial" pitchFamily="34" charset="0"/>
                <a:cs typeface="Arial" pitchFamily="34" charset="0"/>
              </a:rPr>
              <a:t>Сколько выстрелов потребуется для того, чтобы вероятность </a:t>
            </a:r>
            <a:r>
              <a:rPr lang="ru-RU" dirty="0" smtClean="0">
                <a:latin typeface="Arial" pitchFamily="34" charset="0"/>
                <a:cs typeface="Arial" pitchFamily="34" charset="0"/>
              </a:rPr>
              <a:t>промаха </a:t>
            </a:r>
            <a:r>
              <a:rPr lang="ru-RU" dirty="0">
                <a:latin typeface="Arial" pitchFamily="34" charset="0"/>
                <a:cs typeface="Arial" pitchFamily="34" charset="0"/>
              </a:rPr>
              <a:t>была </a:t>
            </a:r>
            <a:r>
              <a:rPr lang="ru-RU" b="1" dirty="0" smtClean="0">
                <a:latin typeface="Arial" pitchFamily="34" charset="0"/>
                <a:cs typeface="Arial" pitchFamily="34" charset="0"/>
              </a:rPr>
              <a:t>менее 0,02</a:t>
            </a:r>
            <a:r>
              <a:rPr lang="ru-RU" dirty="0" smtClean="0">
                <a:latin typeface="Arial" pitchFamily="34" charset="0"/>
                <a:cs typeface="Arial" pitchFamily="34" charset="0"/>
              </a:rPr>
              <a:t>?</a:t>
            </a:r>
            <a:r>
              <a:rPr lang="ru-RU" dirty="0">
                <a:latin typeface="Arial" pitchFamily="34" charset="0"/>
                <a:cs typeface="Arial" pitchFamily="34" charset="0"/>
              </a:rPr>
              <a:t/>
            </a:r>
            <a:br>
              <a:rPr lang="ru-RU" dirty="0">
                <a:latin typeface="Arial" pitchFamily="34" charset="0"/>
                <a:cs typeface="Arial" pitchFamily="34" charset="0"/>
              </a:rPr>
            </a:br>
            <a:endParaRPr lang="ru-RU" dirty="0"/>
          </a:p>
        </p:txBody>
      </p:sp>
    </p:spTree>
    <p:extLst>
      <p:ext uri="{BB962C8B-B14F-4D97-AF65-F5344CB8AC3E}">
        <p14:creationId xmlns:p14="http://schemas.microsoft.com/office/powerpoint/2010/main" val="41929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9" grpId="0"/>
      <p:bldP spid="20" grpId="0"/>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90"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227"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234" y="404664"/>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42746" y="5864758"/>
            <a:ext cx="7700823" cy="646331"/>
          </a:xfrm>
          <a:prstGeom prst="rect">
            <a:avLst/>
          </a:prstGeom>
        </p:spPr>
        <p:txBody>
          <a:bodyPr wrap="square">
            <a:spAutoFit/>
          </a:bodyPr>
          <a:lstStyle/>
          <a:p>
            <a:r>
              <a:rPr lang="ru-RU" sz="3600" b="1" dirty="0" smtClean="0">
                <a:latin typeface="Arial" pitchFamily="34" charset="0"/>
                <a:cs typeface="Arial" pitchFamily="34" charset="0"/>
              </a:rPr>
              <a:t>Р = 0,6∙0,4∙0,4∙0,4 = </a:t>
            </a:r>
            <a:r>
              <a:rPr lang="ru-RU" sz="3600" b="1" dirty="0" smtClean="0">
                <a:solidFill>
                  <a:srgbClr val="FF0000"/>
                </a:solidFill>
                <a:latin typeface="Arial" pitchFamily="34" charset="0"/>
                <a:cs typeface="Arial" pitchFamily="34" charset="0"/>
              </a:rPr>
              <a:t>0,0384</a:t>
            </a:r>
            <a:endParaRPr lang="ru-RU" sz="3600" b="1" dirty="0">
              <a:solidFill>
                <a:srgbClr val="FF0000"/>
              </a:solidFill>
            </a:endParaRPr>
          </a:p>
        </p:txBody>
      </p:sp>
      <p:sp>
        <p:nvSpPr>
          <p:cNvPr id="13" name="Прямоугольник 12"/>
          <p:cNvSpPr/>
          <p:nvPr/>
        </p:nvSpPr>
        <p:spPr>
          <a:xfrm>
            <a:off x="542746" y="2003693"/>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14" name="Прямоугольник 13"/>
          <p:cNvSpPr/>
          <p:nvPr/>
        </p:nvSpPr>
        <p:spPr>
          <a:xfrm>
            <a:off x="2472983" y="2034884"/>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15" name="Прямоугольник 14"/>
          <p:cNvSpPr/>
          <p:nvPr/>
        </p:nvSpPr>
        <p:spPr>
          <a:xfrm>
            <a:off x="4467234" y="2027626"/>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16" name="Прямоугольник 15"/>
          <p:cNvSpPr/>
          <p:nvPr/>
        </p:nvSpPr>
        <p:spPr>
          <a:xfrm>
            <a:off x="542746" y="2689351"/>
            <a:ext cx="5204297" cy="646331"/>
          </a:xfrm>
          <a:prstGeom prst="rect">
            <a:avLst/>
          </a:prstGeom>
        </p:spPr>
        <p:txBody>
          <a:bodyPr wrap="square">
            <a:spAutoFit/>
          </a:bodyPr>
          <a:lstStyle/>
          <a:p>
            <a:r>
              <a:rPr lang="ru-RU" sz="3600" b="1" dirty="0" smtClean="0">
                <a:latin typeface="Arial" pitchFamily="34" charset="0"/>
                <a:cs typeface="Arial" pitchFamily="34" charset="0"/>
              </a:rPr>
              <a:t>Р = 0,6∙0,4∙0,4 = </a:t>
            </a:r>
            <a:r>
              <a:rPr lang="ru-RU" sz="3600" b="1" dirty="0" smtClean="0">
                <a:solidFill>
                  <a:srgbClr val="FF0000"/>
                </a:solidFill>
                <a:latin typeface="Arial" pitchFamily="34" charset="0"/>
                <a:cs typeface="Arial" pitchFamily="34" charset="0"/>
              </a:rPr>
              <a:t>0,096</a:t>
            </a:r>
            <a:endParaRPr lang="ru-RU" sz="3600" b="1" dirty="0">
              <a:solidFill>
                <a:srgbClr val="FF0000"/>
              </a:solidFill>
            </a:endParaRPr>
          </a:p>
        </p:txBody>
      </p:sp>
      <p:pic>
        <p:nvPicPr>
          <p:cNvPr id="1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54"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644"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881"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189" y="3645024"/>
            <a:ext cx="1479410" cy="14794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542746" y="5174771"/>
            <a:ext cx="1661898" cy="646331"/>
          </a:xfrm>
          <a:prstGeom prst="rect">
            <a:avLst/>
          </a:prstGeom>
        </p:spPr>
        <p:txBody>
          <a:bodyPr wrap="square">
            <a:spAutoFit/>
          </a:bodyPr>
          <a:lstStyle/>
          <a:p>
            <a:r>
              <a:rPr lang="ru-RU" sz="3600" b="1" dirty="0" smtClean="0">
                <a:latin typeface="Arial" pitchFamily="34" charset="0"/>
                <a:cs typeface="Arial" pitchFamily="34" charset="0"/>
              </a:rPr>
              <a:t>Р = 0,6</a:t>
            </a:r>
            <a:endParaRPr lang="ru-RU" sz="3600" b="1" dirty="0"/>
          </a:p>
        </p:txBody>
      </p:sp>
      <p:sp>
        <p:nvSpPr>
          <p:cNvPr id="23" name="Прямоугольник 22"/>
          <p:cNvSpPr/>
          <p:nvPr/>
        </p:nvSpPr>
        <p:spPr>
          <a:xfrm>
            <a:off x="5927972" y="5174771"/>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24" name="Прямоугольник 23"/>
          <p:cNvSpPr/>
          <p:nvPr/>
        </p:nvSpPr>
        <p:spPr>
          <a:xfrm>
            <a:off x="2313945" y="5178197"/>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
        <p:nvSpPr>
          <p:cNvPr id="25" name="Прямоугольник 24"/>
          <p:cNvSpPr/>
          <p:nvPr/>
        </p:nvSpPr>
        <p:spPr>
          <a:xfrm>
            <a:off x="4058152" y="5185025"/>
            <a:ext cx="1661898" cy="646331"/>
          </a:xfrm>
          <a:prstGeom prst="rect">
            <a:avLst/>
          </a:prstGeom>
        </p:spPr>
        <p:txBody>
          <a:bodyPr wrap="square">
            <a:spAutoFit/>
          </a:bodyPr>
          <a:lstStyle/>
          <a:p>
            <a:r>
              <a:rPr lang="ru-RU" sz="3600" b="1" dirty="0" smtClean="0">
                <a:latin typeface="Arial" pitchFamily="34" charset="0"/>
                <a:cs typeface="Arial" pitchFamily="34" charset="0"/>
              </a:rPr>
              <a:t>Р = 0,4</a:t>
            </a:r>
            <a:endParaRPr lang="ru-RU" sz="3600" b="1" dirty="0"/>
          </a:p>
        </p:txBody>
      </p:sp>
    </p:spTree>
    <p:extLst>
      <p:ext uri="{BB962C8B-B14F-4D97-AF65-F5344CB8AC3E}">
        <p14:creationId xmlns:p14="http://schemas.microsoft.com/office/powerpoint/2010/main" val="42694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500" fill="hold"/>
                                        <p:tgtEl>
                                          <p:spTgt spid="10"/>
                                        </p:tgtEl>
                                        <p:attrNameLst>
                                          <p:attrName>ppt_w</p:attrName>
                                        </p:attrNameLst>
                                      </p:cBhvr>
                                      <p:tavLst>
                                        <p:tav tm="0">
                                          <p:val>
                                            <p:fltVal val="0"/>
                                          </p:val>
                                        </p:tav>
                                        <p:tav tm="100000">
                                          <p:val>
                                            <p:strVal val="#ppt_w"/>
                                          </p:val>
                                        </p:tav>
                                      </p:tavLst>
                                    </p:anim>
                                    <p:anim calcmode="lin" valueType="num">
                                      <p:cBhvr>
                                        <p:cTn id="109" dur="500" fill="hold"/>
                                        <p:tgtEl>
                                          <p:spTgt spid="10"/>
                                        </p:tgtEl>
                                        <p:attrNameLst>
                                          <p:attrName>ppt_h</p:attrName>
                                        </p:attrNameLst>
                                      </p:cBhvr>
                                      <p:tavLst>
                                        <p:tav tm="0">
                                          <p:val>
                                            <p:fltVal val="0"/>
                                          </p:val>
                                        </p:tav>
                                        <p:tav tm="100000">
                                          <p:val>
                                            <p:strVal val="#ppt_h"/>
                                          </p:val>
                                        </p:tav>
                                      </p:tavLst>
                                    </p:anim>
                                    <p:animEffect transition="in" filter="fade">
                                      <p:cBhvr>
                                        <p:cTn id="1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2350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Admin\Мои документы\Загрузки\target-clipart-aim-targe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551" y="40466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48663" y="1952735"/>
            <a:ext cx="1661898" cy="584775"/>
          </a:xfrm>
          <a:prstGeom prst="rect">
            <a:avLst/>
          </a:prstGeom>
        </p:spPr>
        <p:txBody>
          <a:bodyPr wrap="square">
            <a:spAutoFit/>
          </a:bodyPr>
          <a:lstStyle/>
          <a:p>
            <a:r>
              <a:rPr lang="ru-RU" sz="3200" b="1" dirty="0" smtClean="0">
                <a:latin typeface="Arial" pitchFamily="34" charset="0"/>
                <a:cs typeface="Arial" pitchFamily="34" charset="0"/>
              </a:rPr>
              <a:t>Р = 0,6</a:t>
            </a:r>
            <a:endParaRPr lang="ru-RU" sz="3200" b="1" dirty="0"/>
          </a:p>
        </p:txBody>
      </p:sp>
      <p:sp>
        <p:nvSpPr>
          <p:cNvPr id="13" name="Прямоугольник 12"/>
          <p:cNvSpPr/>
          <p:nvPr/>
        </p:nvSpPr>
        <p:spPr>
          <a:xfrm>
            <a:off x="2005883" y="1953297"/>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4" name="Прямоугольник 13"/>
          <p:cNvSpPr/>
          <p:nvPr/>
        </p:nvSpPr>
        <p:spPr>
          <a:xfrm>
            <a:off x="3878238" y="1975068"/>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5" name="Прямоугольник 14"/>
          <p:cNvSpPr/>
          <p:nvPr/>
        </p:nvSpPr>
        <p:spPr>
          <a:xfrm>
            <a:off x="5606848" y="1968375"/>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6" name="Прямоугольник 15"/>
          <p:cNvSpPr/>
          <p:nvPr/>
        </p:nvSpPr>
        <p:spPr>
          <a:xfrm>
            <a:off x="7267311" y="1975069"/>
            <a:ext cx="1661898" cy="584775"/>
          </a:xfrm>
          <a:prstGeom prst="rect">
            <a:avLst/>
          </a:prstGeom>
        </p:spPr>
        <p:txBody>
          <a:bodyPr wrap="square">
            <a:spAutoFit/>
          </a:bodyPr>
          <a:lstStyle/>
          <a:p>
            <a:r>
              <a:rPr lang="ru-RU" sz="3200" b="1" dirty="0" smtClean="0">
                <a:latin typeface="Arial" pitchFamily="34" charset="0"/>
                <a:cs typeface="Arial" pitchFamily="34" charset="0"/>
              </a:rPr>
              <a:t>Р = 0,4</a:t>
            </a:r>
            <a:endParaRPr lang="ru-RU" sz="3200" b="1" dirty="0"/>
          </a:p>
        </p:txBody>
      </p:sp>
      <p:sp>
        <p:nvSpPr>
          <p:cNvPr id="17" name="Прямоугольник 16"/>
          <p:cNvSpPr/>
          <p:nvPr/>
        </p:nvSpPr>
        <p:spPr>
          <a:xfrm>
            <a:off x="377598" y="2780928"/>
            <a:ext cx="7700823" cy="646331"/>
          </a:xfrm>
          <a:prstGeom prst="rect">
            <a:avLst/>
          </a:prstGeom>
        </p:spPr>
        <p:txBody>
          <a:bodyPr wrap="square">
            <a:spAutoFit/>
          </a:bodyPr>
          <a:lstStyle/>
          <a:p>
            <a:r>
              <a:rPr lang="ru-RU" sz="3600" b="1" dirty="0" smtClean="0">
                <a:latin typeface="Arial" pitchFamily="34" charset="0"/>
                <a:cs typeface="Arial" pitchFamily="34" charset="0"/>
              </a:rPr>
              <a:t>Р = 0,6∙0,4∙0,4∙0,4∙0,4 = </a:t>
            </a:r>
            <a:r>
              <a:rPr lang="ru-RU" sz="3600" b="1" dirty="0" smtClean="0">
                <a:solidFill>
                  <a:srgbClr val="FF0000"/>
                </a:solidFill>
                <a:latin typeface="Arial" pitchFamily="34" charset="0"/>
                <a:cs typeface="Arial" pitchFamily="34" charset="0"/>
              </a:rPr>
              <a:t>0,01536</a:t>
            </a:r>
            <a:endParaRPr lang="ru-RU" sz="3600" b="1" dirty="0">
              <a:solidFill>
                <a:srgbClr val="FF0000"/>
              </a:solidFill>
            </a:endParaRPr>
          </a:p>
        </p:txBody>
      </p:sp>
    </p:spTree>
    <p:extLst>
      <p:ext uri="{BB962C8B-B14F-4D97-AF65-F5344CB8AC3E}">
        <p14:creationId xmlns:p14="http://schemas.microsoft.com/office/powerpoint/2010/main" val="2698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04" t="45238" r="15327" b="21230"/>
          <a:stretch/>
        </p:blipFill>
        <p:spPr bwMode="auto">
          <a:xfrm>
            <a:off x="377367" y="91043"/>
            <a:ext cx="4281911" cy="19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05" t="27777" r="20386" b="17262"/>
          <a:stretch/>
        </p:blipFill>
        <p:spPr bwMode="auto">
          <a:xfrm>
            <a:off x="362854" y="2045472"/>
            <a:ext cx="3744416" cy="316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763" t="28174" r="12648" b="44643"/>
          <a:stretch/>
        </p:blipFill>
        <p:spPr bwMode="auto">
          <a:xfrm>
            <a:off x="386384" y="5229200"/>
            <a:ext cx="4228032" cy="149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331788" y="260648"/>
            <a:ext cx="4572000" cy="1200329"/>
          </a:xfrm>
          <a:prstGeom prst="rect">
            <a:avLst/>
          </a:prstGeom>
        </p:spPr>
        <p:txBody>
          <a:bodyPr>
            <a:spAutoFit/>
          </a:bodyPr>
          <a:lstStyle/>
          <a:p>
            <a:r>
              <a:rPr lang="ru-RU" dirty="0">
                <a:latin typeface="Arial" pitchFamily="34" charset="0"/>
                <a:cs typeface="Arial" pitchFamily="34" charset="0"/>
              </a:rPr>
              <a:t>Сколько выстрелов потребуется для того, чтобы вероятность </a:t>
            </a:r>
            <a:r>
              <a:rPr lang="ru-RU" dirty="0" smtClean="0">
                <a:latin typeface="Arial" pitchFamily="34" charset="0"/>
                <a:cs typeface="Arial" pitchFamily="34" charset="0"/>
              </a:rPr>
              <a:t>промаха </a:t>
            </a:r>
            <a:r>
              <a:rPr lang="ru-RU" dirty="0">
                <a:latin typeface="Arial" pitchFamily="34" charset="0"/>
                <a:cs typeface="Arial" pitchFamily="34" charset="0"/>
              </a:rPr>
              <a:t>была </a:t>
            </a:r>
            <a:r>
              <a:rPr lang="ru-RU" b="1" dirty="0" smtClean="0">
                <a:latin typeface="Arial" pitchFamily="34" charset="0"/>
                <a:cs typeface="Arial" pitchFamily="34" charset="0"/>
              </a:rPr>
              <a:t>менее 0,02</a:t>
            </a:r>
            <a:r>
              <a:rPr lang="ru-RU" dirty="0" smtClean="0">
                <a:latin typeface="Arial" pitchFamily="34" charset="0"/>
                <a:cs typeface="Arial" pitchFamily="34" charset="0"/>
              </a:rPr>
              <a:t>?</a:t>
            </a:r>
            <a:br>
              <a:rPr lang="ru-RU" dirty="0" smtClean="0">
                <a:latin typeface="Arial" pitchFamily="34" charset="0"/>
                <a:cs typeface="Arial" pitchFamily="34" charset="0"/>
              </a:rPr>
            </a:br>
            <a:endParaRPr lang="ru-RU" dirty="0"/>
          </a:p>
        </p:txBody>
      </p:sp>
      <p:sp>
        <p:nvSpPr>
          <p:cNvPr id="4" name="Прямоугольник 3"/>
          <p:cNvSpPr/>
          <p:nvPr/>
        </p:nvSpPr>
        <p:spPr>
          <a:xfrm>
            <a:off x="2511166" y="275163"/>
            <a:ext cx="1567075" cy="369332"/>
          </a:xfrm>
          <a:prstGeom prst="rect">
            <a:avLst/>
          </a:prstGeom>
        </p:spPr>
        <p:txBody>
          <a:bodyPr wrap="square">
            <a:spAutoFit/>
          </a:bodyPr>
          <a:lstStyle/>
          <a:p>
            <a:r>
              <a:rPr lang="ru-RU" b="1" dirty="0" smtClean="0">
                <a:solidFill>
                  <a:srgbClr val="0070C0"/>
                </a:solidFill>
                <a:latin typeface="Arial" pitchFamily="34" charset="0"/>
                <a:cs typeface="Arial" pitchFamily="34" charset="0"/>
              </a:rPr>
              <a:t>более 0,02</a:t>
            </a:r>
            <a:endParaRPr lang="ru-RU" dirty="0">
              <a:solidFill>
                <a:srgbClr val="0070C0"/>
              </a:solidFill>
            </a:endParaRPr>
          </a:p>
        </p:txBody>
      </p:sp>
      <p:sp>
        <p:nvSpPr>
          <p:cNvPr id="9" name="Прямоугольник 8"/>
          <p:cNvSpPr/>
          <p:nvPr/>
        </p:nvSpPr>
        <p:spPr>
          <a:xfrm>
            <a:off x="4614416" y="1741887"/>
            <a:ext cx="1567075" cy="369332"/>
          </a:xfrm>
          <a:prstGeom prst="rect">
            <a:avLst/>
          </a:prstGeom>
        </p:spPr>
        <p:txBody>
          <a:bodyPr wrap="square">
            <a:spAutoFit/>
          </a:bodyPr>
          <a:lstStyle/>
          <a:p>
            <a:r>
              <a:rPr lang="ru-RU" b="1" dirty="0" smtClean="0">
                <a:solidFill>
                  <a:srgbClr val="0070C0"/>
                </a:solidFill>
                <a:latin typeface="Arial" pitchFamily="34" charset="0"/>
                <a:cs typeface="Arial" pitchFamily="34" charset="0"/>
              </a:rPr>
              <a:t>более 0,02</a:t>
            </a:r>
            <a:endParaRPr lang="ru-RU" dirty="0">
              <a:solidFill>
                <a:srgbClr val="0070C0"/>
              </a:solidFill>
            </a:endParaRPr>
          </a:p>
        </p:txBody>
      </p:sp>
      <p:sp>
        <p:nvSpPr>
          <p:cNvPr id="10" name="Прямоугольник 9"/>
          <p:cNvSpPr/>
          <p:nvPr/>
        </p:nvSpPr>
        <p:spPr>
          <a:xfrm>
            <a:off x="3024510" y="3249375"/>
            <a:ext cx="1567075" cy="369332"/>
          </a:xfrm>
          <a:prstGeom prst="rect">
            <a:avLst/>
          </a:prstGeom>
        </p:spPr>
        <p:txBody>
          <a:bodyPr wrap="square">
            <a:spAutoFit/>
          </a:bodyPr>
          <a:lstStyle/>
          <a:p>
            <a:r>
              <a:rPr lang="ru-RU" b="1" dirty="0" smtClean="0">
                <a:solidFill>
                  <a:srgbClr val="0070C0"/>
                </a:solidFill>
                <a:latin typeface="Arial" pitchFamily="34" charset="0"/>
                <a:cs typeface="Arial" pitchFamily="34" charset="0"/>
              </a:rPr>
              <a:t>более 0,02</a:t>
            </a:r>
            <a:endParaRPr lang="ru-RU" dirty="0">
              <a:solidFill>
                <a:srgbClr val="0070C0"/>
              </a:solidFill>
            </a:endParaRPr>
          </a:p>
        </p:txBody>
      </p:sp>
      <p:sp>
        <p:nvSpPr>
          <p:cNvPr id="11" name="Прямоугольник 10"/>
          <p:cNvSpPr/>
          <p:nvPr/>
        </p:nvSpPr>
        <p:spPr>
          <a:xfrm>
            <a:off x="3548250" y="4888535"/>
            <a:ext cx="1567075" cy="369332"/>
          </a:xfrm>
          <a:prstGeom prst="rect">
            <a:avLst/>
          </a:prstGeom>
        </p:spPr>
        <p:txBody>
          <a:bodyPr wrap="square">
            <a:spAutoFit/>
          </a:bodyPr>
          <a:lstStyle/>
          <a:p>
            <a:r>
              <a:rPr lang="ru-RU" b="1" dirty="0" smtClean="0">
                <a:solidFill>
                  <a:srgbClr val="0070C0"/>
                </a:solidFill>
                <a:latin typeface="Arial" pitchFamily="34" charset="0"/>
                <a:cs typeface="Arial" pitchFamily="34" charset="0"/>
              </a:rPr>
              <a:t>более 0,02</a:t>
            </a:r>
            <a:endParaRPr lang="ru-RU" dirty="0">
              <a:solidFill>
                <a:srgbClr val="0070C0"/>
              </a:solidFill>
            </a:endParaRPr>
          </a:p>
        </p:txBody>
      </p:sp>
      <p:sp>
        <p:nvSpPr>
          <p:cNvPr id="12" name="Прямоугольник 11"/>
          <p:cNvSpPr/>
          <p:nvPr/>
        </p:nvSpPr>
        <p:spPr>
          <a:xfrm>
            <a:off x="3889790" y="6385642"/>
            <a:ext cx="1567075" cy="369332"/>
          </a:xfrm>
          <a:prstGeom prst="rect">
            <a:avLst/>
          </a:prstGeom>
        </p:spPr>
        <p:txBody>
          <a:bodyPr wrap="square">
            <a:spAutoFit/>
          </a:bodyPr>
          <a:lstStyle/>
          <a:p>
            <a:r>
              <a:rPr lang="ru-RU" b="1" dirty="0" smtClean="0">
                <a:solidFill>
                  <a:srgbClr val="0070C0"/>
                </a:solidFill>
                <a:latin typeface="Arial" pitchFamily="34" charset="0"/>
                <a:cs typeface="Arial" pitchFamily="34" charset="0"/>
              </a:rPr>
              <a:t>менее 0,02</a:t>
            </a:r>
            <a:endParaRPr lang="ru-RU" dirty="0">
              <a:solidFill>
                <a:srgbClr val="0070C0"/>
              </a:solidFill>
            </a:endParaRPr>
          </a:p>
        </p:txBody>
      </p:sp>
      <p:sp>
        <p:nvSpPr>
          <p:cNvPr id="13" name="Прямоугольник 12"/>
          <p:cNvSpPr/>
          <p:nvPr/>
        </p:nvSpPr>
        <p:spPr>
          <a:xfrm>
            <a:off x="5499775" y="6335849"/>
            <a:ext cx="2988126" cy="400110"/>
          </a:xfrm>
          <a:prstGeom prst="rect">
            <a:avLst/>
          </a:prstGeom>
        </p:spPr>
        <p:txBody>
          <a:bodyPr wrap="none">
            <a:spAutoFit/>
          </a:bodyPr>
          <a:lstStyle/>
          <a:p>
            <a:r>
              <a:rPr lang="ru-RU" sz="2000" b="1" i="1" dirty="0" smtClean="0">
                <a:latin typeface="Arial" pitchFamily="34" charset="0"/>
                <a:cs typeface="Arial" pitchFamily="34" charset="0"/>
              </a:rPr>
              <a:t>Ответ: </a:t>
            </a:r>
            <a:r>
              <a:rPr lang="ru-RU" sz="2000" b="1" dirty="0" smtClean="0">
                <a:solidFill>
                  <a:srgbClr val="FF0000"/>
                </a:solidFill>
                <a:latin typeface="Arial" pitchFamily="34" charset="0"/>
                <a:cs typeface="Arial" pitchFamily="34" charset="0"/>
              </a:rPr>
              <a:t>5 выстрелов </a:t>
            </a:r>
            <a:endParaRPr lang="ru-RU" sz="2000" b="1" dirty="0">
              <a:solidFill>
                <a:srgbClr val="FF0000"/>
              </a:solidFill>
            </a:endParaRPr>
          </a:p>
        </p:txBody>
      </p:sp>
    </p:spTree>
    <p:extLst>
      <p:ext uri="{BB962C8B-B14F-4D97-AF65-F5344CB8AC3E}">
        <p14:creationId xmlns:p14="http://schemas.microsoft.com/office/powerpoint/2010/main" val="11585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401</Words>
  <Application>Microsoft Office PowerPoint</Application>
  <PresentationFormat>Экран (4:3)</PresentationFormat>
  <Paragraphs>65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Артиллерийская стрельба </vt:lpstr>
      <vt:lpstr>При артиллерийской стрельбе автоматическая 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 В ответе укажите наименьшее необходимое количество выстрелов.</vt:lpstr>
      <vt:lpstr>Презентация PowerPoint</vt:lpstr>
      <vt:lpstr>Презентация PowerPoint</vt:lpstr>
      <vt:lpstr>Презентация PowerPoint</vt:lpstr>
      <vt:lpstr>При артиллерийской стрельбе автоматическая 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 В ответе укажите наименьшее необходимое количество выстрелов.</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Задача №10 (ТВ)</dc:title>
  <dc:creator>Догадова</dc:creator>
  <cp:lastModifiedBy>Догадова</cp:lastModifiedBy>
  <cp:revision>18</cp:revision>
  <dcterms:created xsi:type="dcterms:W3CDTF">2018-09-04T12:26:28Z</dcterms:created>
  <dcterms:modified xsi:type="dcterms:W3CDTF">2020-04-27T12:40:38Z</dcterms:modified>
</cp:coreProperties>
</file>