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90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68E97-3ECD-4EAA-8ECC-3A5614EB870F}" type="datetimeFigureOut">
              <a:rPr lang="ru-RU" smtClean="0"/>
              <a:t>20.11.2021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9B2BEE-042D-4A0F-A25C-A7CC85A031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201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060D-4B69-4708-AF36-C8E729DFC039}" type="datetimeFigureOut">
              <a:rPr lang="ru-RU" smtClean="0"/>
              <a:t>20.11.2021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61FC-6CEF-40FB-93CC-2591402A4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852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060D-4B69-4708-AF36-C8E729DFC039}" type="datetimeFigureOut">
              <a:rPr lang="ru-RU" smtClean="0"/>
              <a:t>20.11.2021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61FC-6CEF-40FB-93CC-2591402A4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31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060D-4B69-4708-AF36-C8E729DFC039}" type="datetimeFigureOut">
              <a:rPr lang="ru-RU" smtClean="0"/>
              <a:t>20.11.2021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61FC-6CEF-40FB-93CC-2591402A4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333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060D-4B69-4708-AF36-C8E729DFC039}" type="datetimeFigureOut">
              <a:rPr lang="ru-RU" smtClean="0"/>
              <a:t>20.11.2021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61FC-6CEF-40FB-93CC-2591402A4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586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060D-4B69-4708-AF36-C8E729DFC039}" type="datetimeFigureOut">
              <a:rPr lang="ru-RU" smtClean="0"/>
              <a:t>20.11.2021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61FC-6CEF-40FB-93CC-2591402A4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921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060D-4B69-4708-AF36-C8E729DFC039}" type="datetimeFigureOut">
              <a:rPr lang="ru-RU" smtClean="0"/>
              <a:t>20.11.2021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61FC-6CEF-40FB-93CC-2591402A4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37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060D-4B69-4708-AF36-C8E729DFC039}" type="datetimeFigureOut">
              <a:rPr lang="ru-RU" smtClean="0"/>
              <a:t>20.11.2021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61FC-6CEF-40FB-93CC-2591402A4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693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060D-4B69-4708-AF36-C8E729DFC039}" type="datetimeFigureOut">
              <a:rPr lang="ru-RU" smtClean="0"/>
              <a:t>20.11.2021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61FC-6CEF-40FB-93CC-2591402A4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256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060D-4B69-4708-AF36-C8E729DFC039}" type="datetimeFigureOut">
              <a:rPr lang="ru-RU" smtClean="0"/>
              <a:t>20.11.2021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61FC-6CEF-40FB-93CC-2591402A4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12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060D-4B69-4708-AF36-C8E729DFC039}" type="datetimeFigureOut">
              <a:rPr lang="ru-RU" smtClean="0"/>
              <a:t>20.11.2021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61FC-6CEF-40FB-93CC-2591402A4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92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060D-4B69-4708-AF36-C8E729DFC039}" type="datetimeFigureOut">
              <a:rPr lang="ru-RU" smtClean="0"/>
              <a:t>20.11.2021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61FC-6CEF-40FB-93CC-2591402A4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953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8060D-4B69-4708-AF36-C8E729DFC039}" type="datetimeFigureOut">
              <a:rPr lang="ru-RU" smtClean="0"/>
              <a:t>20.11.2021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161FC-6CEF-40FB-93CC-2591402A4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271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9.png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image" Target="../media/image9.png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image" Target="../media/image9.png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image" Target="../media/image9.png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dmin\Мои документы\1_Презентации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32" y="13840"/>
            <a:ext cx="8604448" cy="6827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Признаки равенства треугольников</a:t>
            </a:r>
            <a:endParaRPr lang="ru-RU" sz="4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12060"/>
            <a:ext cx="6400800" cy="910952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 класс</a:t>
            </a:r>
            <a:endParaRPr lang="ru-RU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Admin\Мои документы\РИСУНКИ\1_Школа\3_Карандаш\Карандаш\Копия дети и карандаш (4)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92" y="3812060"/>
            <a:ext cx="2750888" cy="2897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738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Знать наизусть</a:t>
            </a:r>
            <a:endParaRPr lang="ru-RU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1. Определение равных треугольников.</a:t>
            </a:r>
          </a:p>
          <a:p>
            <a:pPr marL="0" indent="0">
              <a:buNone/>
            </a:pPr>
            <a:r>
              <a:rPr lang="ru-RU" dirty="0"/>
              <a:t>2. Три признака равенства </a:t>
            </a:r>
            <a:r>
              <a:rPr lang="ru-RU" dirty="0" smtClean="0"/>
              <a:t>треугольников.</a:t>
            </a:r>
            <a:endParaRPr lang="ru-RU" dirty="0"/>
          </a:p>
        </p:txBody>
      </p:sp>
      <p:pic>
        <p:nvPicPr>
          <p:cNvPr id="4" name="Picture 2" descr="C:\Documents and Settings\Admin\Мои документы\РИСУНКИ\1_Школа\3_Карандаш\Копия Karandashi_9_13073644-1024x53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767" y="5196307"/>
            <a:ext cx="1370320" cy="150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0325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1_Презентации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32" y="13840"/>
            <a:ext cx="8604448" cy="6827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Решение задач по готовым чертежам</a:t>
            </a:r>
            <a:endParaRPr lang="ru-RU" sz="4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Admin\Мои документы\РИСУНКИ\1_Школа\3_Карандаш\Карандаш\Копия дети и карандаш (4)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92" y="3812060"/>
            <a:ext cx="2750888" cy="2897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320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994122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latin typeface="Arial" pitchFamily="34" charset="0"/>
                <a:cs typeface="Arial" pitchFamily="34" charset="0"/>
              </a:rPr>
              <a:t>Найдите пары равных треугольников и докажите их равенство</a:t>
            </a:r>
          </a:p>
        </p:txBody>
      </p:sp>
      <p:pic>
        <p:nvPicPr>
          <p:cNvPr id="4" name="Рисунок 3" descr="C:\Documents and Settings\Admin\Мои документы\Kyocera_20211120_001\Копия Scan_001.jpg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05" t="2535" r="67910" b="75576"/>
          <a:stretch/>
        </p:blipFill>
        <p:spPr bwMode="auto">
          <a:xfrm>
            <a:off x="2287178" y="1480765"/>
            <a:ext cx="4392488" cy="439248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18873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994122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latin typeface="Arial" pitchFamily="34" charset="0"/>
                <a:cs typeface="Arial" pitchFamily="34" charset="0"/>
              </a:rPr>
              <a:t>Найдите пары равных треугольников и докажите их равенство</a:t>
            </a:r>
          </a:p>
        </p:txBody>
      </p:sp>
      <p:pic>
        <p:nvPicPr>
          <p:cNvPr id="5" name="Рисунок 4" descr="C:\Documents and Settings\Admin\Мои документы\Kyocera_20211120_001\Копия Scan_001.jpg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4270" t="2304" r="35941" b="75576"/>
          <a:stretch/>
        </p:blipFill>
        <p:spPr bwMode="auto">
          <a:xfrm>
            <a:off x="1979712" y="1484784"/>
            <a:ext cx="4752528" cy="48965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95901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994122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latin typeface="Arial" pitchFamily="34" charset="0"/>
                <a:cs typeface="Arial" pitchFamily="34" charset="0"/>
              </a:rPr>
              <a:t>Найдите пары равных треугольников и докажите их равенство</a:t>
            </a:r>
          </a:p>
        </p:txBody>
      </p:sp>
      <p:pic>
        <p:nvPicPr>
          <p:cNvPr id="4" name="Рисунок 3" descr="C:\Documents and Settings\Admin\Мои документы\Kyocera_20211120_001\Копия Scan_001.jpg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670" t="1152" r="4552" b="75576"/>
          <a:stretch/>
        </p:blipFill>
        <p:spPr bwMode="auto">
          <a:xfrm>
            <a:off x="2411759" y="1295028"/>
            <a:ext cx="4576341" cy="50158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37986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994122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latin typeface="Arial" pitchFamily="34" charset="0"/>
                <a:cs typeface="Arial" pitchFamily="34" charset="0"/>
              </a:rPr>
              <a:t>Найдите пары равных треугольников и докажите их равенство</a:t>
            </a:r>
          </a:p>
        </p:txBody>
      </p:sp>
      <p:pic>
        <p:nvPicPr>
          <p:cNvPr id="5" name="Рисунок 4" descr="C:\Documents and Settings\Admin\Мои документы\Kyocera_20211120_001\Копия Scan_001.jpg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576" t="27619" r="66664" b="51428"/>
          <a:stretch/>
        </p:blipFill>
        <p:spPr bwMode="auto">
          <a:xfrm>
            <a:off x="2051720" y="1412776"/>
            <a:ext cx="4968552" cy="47525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90258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994122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latin typeface="Arial" pitchFamily="34" charset="0"/>
                <a:cs typeface="Arial" pitchFamily="34" charset="0"/>
              </a:rPr>
              <a:t>Найдите пары равных треугольников и докажите их равенство</a:t>
            </a:r>
          </a:p>
        </p:txBody>
      </p:sp>
      <p:pic>
        <p:nvPicPr>
          <p:cNvPr id="4" name="Рисунок 3" descr="C:\Documents and Settings\Admin\Мои документы\Kyocera_20211120_001\Копия Scan_001.jpg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5196" t="26773" r="35043" b="51428"/>
          <a:stretch/>
        </p:blipFill>
        <p:spPr bwMode="auto">
          <a:xfrm>
            <a:off x="1907704" y="1381894"/>
            <a:ext cx="5184576" cy="51125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21756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994122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latin typeface="Arial" pitchFamily="34" charset="0"/>
                <a:cs typeface="Arial" pitchFamily="34" charset="0"/>
              </a:rPr>
              <a:t>Найдите пары равных треугольников и докажите их равенство</a:t>
            </a:r>
          </a:p>
        </p:txBody>
      </p:sp>
      <p:pic>
        <p:nvPicPr>
          <p:cNvPr id="5" name="Рисунок 4" descr="C:\Documents and Settings\Admin\Мои документы\Kyocera_20211120_001\Копия Scan_001.jpg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960" t="26455" r="3996" b="52381"/>
          <a:stretch/>
        </p:blipFill>
        <p:spPr bwMode="auto">
          <a:xfrm>
            <a:off x="2123728" y="1484784"/>
            <a:ext cx="4896544" cy="47525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28345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994122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latin typeface="Arial" pitchFamily="34" charset="0"/>
                <a:cs typeface="Arial" pitchFamily="34" charset="0"/>
              </a:rPr>
              <a:t>Найдите пары равных треугольников и докажите их равенство</a:t>
            </a:r>
          </a:p>
        </p:txBody>
      </p:sp>
      <p:pic>
        <p:nvPicPr>
          <p:cNvPr id="4" name="Рисунок 3" descr="C:\Documents and Settings\Admin\Мои документы\Kyocera_20211120_001\Копия Scan_001.jpg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7" t="52169" r="66377" b="26561"/>
          <a:stretch/>
        </p:blipFill>
        <p:spPr bwMode="auto">
          <a:xfrm>
            <a:off x="2305447" y="1484784"/>
            <a:ext cx="4680520" cy="48245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393551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994122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latin typeface="Arial" pitchFamily="34" charset="0"/>
                <a:cs typeface="Arial" pitchFamily="34" charset="0"/>
              </a:rPr>
              <a:t>Найдите пары равных треугольников и докажите их равенство</a:t>
            </a:r>
          </a:p>
        </p:txBody>
      </p:sp>
      <p:pic>
        <p:nvPicPr>
          <p:cNvPr id="5" name="Рисунок 4" descr="C:\Documents and Settings\Admin\Мои документы\Kyocera_20211120_001\Копия Scan_001.jpg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055" t="51534" r="33756" b="28360"/>
          <a:stretch/>
        </p:blipFill>
        <p:spPr bwMode="auto">
          <a:xfrm>
            <a:off x="1956842" y="1586086"/>
            <a:ext cx="5112568" cy="447404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97879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Определение</a:t>
            </a:r>
            <a:endParaRPr lang="ru-RU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344" y="1308928"/>
            <a:ext cx="8348535" cy="499715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sz="2600" dirty="0" smtClean="0"/>
              <a:t>Треугольники </a:t>
            </a:r>
            <a:r>
              <a:rPr lang="ru-RU" sz="2600" dirty="0"/>
              <a:t>называются </a:t>
            </a:r>
            <a:r>
              <a:rPr lang="ru-RU" sz="2600" b="1" i="1" u="sng" dirty="0">
                <a:solidFill>
                  <a:srgbClr val="FF0000"/>
                </a:solidFill>
              </a:rPr>
              <a:t>равными</a:t>
            </a:r>
            <a:r>
              <a:rPr lang="ru-RU" sz="2600" dirty="0"/>
              <a:t>, если у них соответствующие стороны равны и соответствующие углы равны</a:t>
            </a:r>
            <a:r>
              <a:rPr lang="ru-RU" sz="2600" dirty="0" smtClean="0"/>
              <a:t>.</a:t>
            </a:r>
            <a:endParaRPr lang="ru-RU" sz="2600" dirty="0"/>
          </a:p>
          <a:p>
            <a:pPr marL="0" indent="0">
              <a:spcBef>
                <a:spcPts val="600"/>
              </a:spcBef>
              <a:buNone/>
            </a:pPr>
            <a:r>
              <a:rPr lang="ru-RU" sz="2600" dirty="0"/>
              <a:t>Равенство треугольников </a:t>
            </a:r>
            <a:r>
              <a:rPr lang="en-US" sz="2600" i="1" dirty="0"/>
              <a:t>ABC</a:t>
            </a:r>
            <a:r>
              <a:rPr lang="ru-RU" sz="2600" dirty="0"/>
              <a:t> и </a:t>
            </a:r>
            <a:r>
              <a:rPr lang="en-US" sz="2600" i="1" dirty="0"/>
              <a:t>A</a:t>
            </a:r>
            <a:r>
              <a:rPr lang="ru-RU" sz="2600" baseline="-25000" dirty="0"/>
              <a:t>1</a:t>
            </a:r>
            <a:r>
              <a:rPr lang="en-US" sz="2600" i="1" dirty="0"/>
              <a:t>B</a:t>
            </a:r>
            <a:r>
              <a:rPr lang="ru-RU" sz="2600" baseline="-25000" dirty="0"/>
              <a:t>1</a:t>
            </a:r>
            <a:r>
              <a:rPr lang="en-US" sz="2600" i="1" dirty="0"/>
              <a:t>C</a:t>
            </a:r>
            <a:r>
              <a:rPr lang="ru-RU" sz="2600" baseline="-25000" dirty="0"/>
              <a:t>1</a:t>
            </a:r>
            <a:r>
              <a:rPr lang="ru-RU" sz="2600" dirty="0"/>
              <a:t> обозначается так: ∆</a:t>
            </a:r>
            <a:r>
              <a:rPr lang="en-US" sz="2600" i="1" dirty="0"/>
              <a:t>ABC</a:t>
            </a:r>
            <a:r>
              <a:rPr lang="ru-RU" sz="2600" dirty="0"/>
              <a:t> = ∆</a:t>
            </a:r>
            <a:r>
              <a:rPr lang="en-US" sz="2600" i="1" dirty="0"/>
              <a:t>A</a:t>
            </a:r>
            <a:r>
              <a:rPr lang="ru-RU" sz="2600" baseline="-25000" dirty="0"/>
              <a:t>1</a:t>
            </a:r>
            <a:r>
              <a:rPr lang="en-US" sz="2600" i="1" dirty="0"/>
              <a:t>B</a:t>
            </a:r>
            <a:r>
              <a:rPr lang="ru-RU" sz="2600" baseline="-25000" dirty="0"/>
              <a:t>1</a:t>
            </a:r>
            <a:r>
              <a:rPr lang="en-US" sz="2600" i="1" dirty="0"/>
              <a:t>C</a:t>
            </a:r>
            <a:r>
              <a:rPr lang="ru-RU" sz="2600" baseline="-25000" dirty="0"/>
              <a:t>1</a:t>
            </a:r>
            <a:r>
              <a:rPr lang="ru-RU" sz="2600" dirty="0" smtClean="0"/>
              <a:t>.</a:t>
            </a:r>
            <a:endParaRPr lang="ru-RU" sz="2600" dirty="0"/>
          </a:p>
          <a:p>
            <a:pPr marL="0" indent="0">
              <a:spcBef>
                <a:spcPts val="600"/>
              </a:spcBef>
              <a:buNone/>
            </a:pPr>
            <a:r>
              <a:rPr lang="ru-RU" sz="2600" dirty="0"/>
              <a:t>Итак, ∆</a:t>
            </a:r>
            <a:r>
              <a:rPr lang="en-US" sz="2600" i="1" dirty="0"/>
              <a:t>ABC</a:t>
            </a:r>
            <a:r>
              <a:rPr lang="ru-RU" sz="2600" dirty="0"/>
              <a:t> = ∆</a:t>
            </a:r>
            <a:r>
              <a:rPr lang="en-US" sz="2600" i="1" dirty="0"/>
              <a:t>A</a:t>
            </a:r>
            <a:r>
              <a:rPr lang="ru-RU" sz="2600" baseline="-25000" dirty="0"/>
              <a:t>1</a:t>
            </a:r>
            <a:r>
              <a:rPr lang="en-US" sz="2600" i="1" dirty="0"/>
              <a:t>B</a:t>
            </a:r>
            <a:r>
              <a:rPr lang="ru-RU" sz="2600" baseline="-25000" dirty="0"/>
              <a:t>1</a:t>
            </a:r>
            <a:r>
              <a:rPr lang="en-US" sz="2600" i="1" dirty="0"/>
              <a:t>C</a:t>
            </a:r>
            <a:r>
              <a:rPr lang="ru-RU" sz="2600" baseline="-25000" dirty="0"/>
              <a:t>1</a:t>
            </a:r>
            <a:r>
              <a:rPr lang="ru-RU" sz="2600" dirty="0"/>
              <a:t> &lt;=&gt; </a:t>
            </a:r>
            <a:r>
              <a:rPr lang="en-US" sz="2600" i="1" dirty="0"/>
              <a:t>AB</a:t>
            </a:r>
            <a:r>
              <a:rPr lang="ru-RU" sz="2600" dirty="0"/>
              <a:t> = </a:t>
            </a:r>
            <a:r>
              <a:rPr lang="en-US" sz="2600" i="1" dirty="0"/>
              <a:t>A</a:t>
            </a:r>
            <a:r>
              <a:rPr lang="ru-RU" sz="2600" baseline="-25000" dirty="0"/>
              <a:t>1</a:t>
            </a:r>
            <a:r>
              <a:rPr lang="en-US" sz="2600" i="1" dirty="0"/>
              <a:t>B</a:t>
            </a:r>
            <a:r>
              <a:rPr lang="ru-RU" sz="2600" baseline="-25000" dirty="0"/>
              <a:t>1</a:t>
            </a:r>
            <a:r>
              <a:rPr lang="ru-RU" sz="2600" dirty="0"/>
              <a:t>, </a:t>
            </a:r>
            <a:r>
              <a:rPr lang="en-US" sz="2600" i="1" dirty="0"/>
              <a:t>AC</a:t>
            </a:r>
            <a:r>
              <a:rPr lang="ru-RU" sz="2600" dirty="0"/>
              <a:t> = </a:t>
            </a:r>
            <a:r>
              <a:rPr lang="en-US" sz="2600" i="1" dirty="0"/>
              <a:t>A</a:t>
            </a:r>
            <a:r>
              <a:rPr lang="ru-RU" sz="2600" baseline="-25000" dirty="0"/>
              <a:t>1</a:t>
            </a:r>
            <a:r>
              <a:rPr lang="en-US" sz="2600" i="1" dirty="0"/>
              <a:t>C</a:t>
            </a:r>
            <a:r>
              <a:rPr lang="ru-RU" sz="2600" baseline="-25000" dirty="0"/>
              <a:t>1</a:t>
            </a:r>
            <a:r>
              <a:rPr lang="ru-RU" sz="2600" dirty="0"/>
              <a:t>, </a:t>
            </a:r>
            <a:r>
              <a:rPr lang="en-US" sz="2600" i="1" dirty="0" smtClean="0"/>
              <a:t>BC</a:t>
            </a:r>
            <a:r>
              <a:rPr lang="ru-RU" sz="2600" dirty="0" smtClean="0"/>
              <a:t> </a:t>
            </a:r>
            <a:r>
              <a:rPr lang="ru-RU" sz="2600" dirty="0"/>
              <a:t>= </a:t>
            </a:r>
            <a:r>
              <a:rPr lang="en-US" sz="2600" i="1" dirty="0"/>
              <a:t>B</a:t>
            </a:r>
            <a:r>
              <a:rPr lang="ru-RU" sz="2600" baseline="-25000" dirty="0"/>
              <a:t>1</a:t>
            </a:r>
            <a:r>
              <a:rPr lang="en-US" sz="2600" i="1" dirty="0"/>
              <a:t>C</a:t>
            </a:r>
            <a:r>
              <a:rPr lang="ru-RU" sz="2600" baseline="-25000" dirty="0"/>
              <a:t>1</a:t>
            </a:r>
            <a:r>
              <a:rPr lang="ru-RU" sz="2600" dirty="0"/>
              <a:t>, ∠</a:t>
            </a:r>
            <a:r>
              <a:rPr lang="en-US" sz="2600" i="1" dirty="0"/>
              <a:t>A</a:t>
            </a:r>
            <a:r>
              <a:rPr lang="ru-RU" sz="2600" dirty="0"/>
              <a:t> = ∠</a:t>
            </a:r>
            <a:r>
              <a:rPr lang="en-US" sz="2600" i="1" dirty="0"/>
              <a:t>A</a:t>
            </a:r>
            <a:r>
              <a:rPr lang="ru-RU" sz="2600" baseline="-25000" dirty="0"/>
              <a:t>1</a:t>
            </a:r>
            <a:r>
              <a:rPr lang="ru-RU" sz="2600" dirty="0"/>
              <a:t>, ∠</a:t>
            </a:r>
            <a:r>
              <a:rPr lang="en-US" sz="2600" i="1" dirty="0"/>
              <a:t>B</a:t>
            </a:r>
            <a:r>
              <a:rPr lang="ru-RU" sz="2600" dirty="0"/>
              <a:t> = ∠</a:t>
            </a:r>
            <a:r>
              <a:rPr lang="en-US" sz="2600" i="1" dirty="0"/>
              <a:t>B</a:t>
            </a:r>
            <a:r>
              <a:rPr lang="ru-RU" sz="2600" baseline="-25000" dirty="0"/>
              <a:t>1</a:t>
            </a:r>
            <a:r>
              <a:rPr lang="ru-RU" sz="2600" dirty="0"/>
              <a:t>, ∠</a:t>
            </a:r>
            <a:r>
              <a:rPr lang="en-US" sz="2600" i="1" dirty="0"/>
              <a:t>C </a:t>
            </a:r>
            <a:r>
              <a:rPr lang="ru-RU" sz="2600" dirty="0"/>
              <a:t>= ∠</a:t>
            </a:r>
            <a:r>
              <a:rPr lang="en-US" sz="2600" i="1" dirty="0"/>
              <a:t>C</a:t>
            </a:r>
            <a:r>
              <a:rPr lang="ru-RU" sz="2600" baseline="-25000" dirty="0"/>
              <a:t>1</a:t>
            </a:r>
            <a:r>
              <a:rPr lang="ru-RU" sz="2600" dirty="0" smtClean="0"/>
              <a:t>.</a:t>
            </a:r>
            <a:endParaRPr lang="ru-RU" sz="2600" dirty="0"/>
          </a:p>
        </p:txBody>
      </p:sp>
      <p:grpSp>
        <p:nvGrpSpPr>
          <p:cNvPr id="4" name="Group 2"/>
          <p:cNvGrpSpPr>
            <a:grpSpLocks noChangeAspect="1"/>
          </p:cNvGrpSpPr>
          <p:nvPr/>
        </p:nvGrpSpPr>
        <p:grpSpPr bwMode="auto">
          <a:xfrm>
            <a:off x="2333539" y="4370947"/>
            <a:ext cx="4528361" cy="2294370"/>
            <a:chOff x="3532" y="1828"/>
            <a:chExt cx="4527" cy="2340"/>
          </a:xfrm>
        </p:grpSpPr>
        <p:sp>
          <p:nvSpPr>
            <p:cNvPr id="5" name="AutoShape 3"/>
            <p:cNvSpPr>
              <a:spLocks noChangeAspect="1" noChangeArrowheads="1"/>
            </p:cNvSpPr>
            <p:nvPr/>
          </p:nvSpPr>
          <p:spPr bwMode="auto">
            <a:xfrm>
              <a:off x="3532" y="1828"/>
              <a:ext cx="4527" cy="2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>
              <a:off x="3687" y="2260"/>
              <a:ext cx="1959" cy="1512"/>
            </a:xfrm>
            <a:prstGeom prst="triangle">
              <a:avLst>
                <a:gd name="adj" fmla="val 2252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 rot="-1991749">
              <a:off x="5501" y="1828"/>
              <a:ext cx="1959" cy="1512"/>
            </a:xfrm>
            <a:prstGeom prst="triangle">
              <a:avLst>
                <a:gd name="adj" fmla="val 2252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Arc 6"/>
            <p:cNvSpPr>
              <a:spLocks/>
            </p:cNvSpPr>
            <p:nvPr/>
          </p:nvSpPr>
          <p:spPr bwMode="auto">
            <a:xfrm rot="2026635">
              <a:off x="3624" y="3646"/>
              <a:ext cx="173" cy="214"/>
            </a:xfrm>
            <a:custGeom>
              <a:avLst/>
              <a:gdLst>
                <a:gd name="G0" fmla="+- 0 0 0"/>
                <a:gd name="G1" fmla="+- 21377 0 0"/>
                <a:gd name="G2" fmla="+- 21600 0 0"/>
                <a:gd name="T0" fmla="*/ 3095 w 15281"/>
                <a:gd name="T1" fmla="*/ 0 h 21377"/>
                <a:gd name="T2" fmla="*/ 15281 w 15281"/>
                <a:gd name="T3" fmla="*/ 6111 h 21377"/>
                <a:gd name="T4" fmla="*/ 0 w 15281"/>
                <a:gd name="T5" fmla="*/ 21377 h 21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81" h="21377" fill="none" extrusionOk="0">
                  <a:moveTo>
                    <a:pt x="3095" y="-1"/>
                  </a:moveTo>
                  <a:cubicBezTo>
                    <a:pt x="7710" y="668"/>
                    <a:pt x="11985" y="2811"/>
                    <a:pt x="15281" y="6110"/>
                  </a:cubicBezTo>
                </a:path>
                <a:path w="15281" h="21377" stroke="0" extrusionOk="0">
                  <a:moveTo>
                    <a:pt x="3095" y="-1"/>
                  </a:moveTo>
                  <a:cubicBezTo>
                    <a:pt x="7710" y="668"/>
                    <a:pt x="11985" y="2811"/>
                    <a:pt x="15281" y="6110"/>
                  </a:cubicBezTo>
                  <a:lnTo>
                    <a:pt x="0" y="21377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Arc 7"/>
            <p:cNvSpPr>
              <a:spLocks/>
            </p:cNvSpPr>
            <p:nvPr/>
          </p:nvSpPr>
          <p:spPr bwMode="auto">
            <a:xfrm rot="277892">
              <a:off x="5981" y="3637"/>
              <a:ext cx="173" cy="213"/>
            </a:xfrm>
            <a:custGeom>
              <a:avLst/>
              <a:gdLst>
                <a:gd name="G0" fmla="+- 0 0 0"/>
                <a:gd name="G1" fmla="+- 21285 0 0"/>
                <a:gd name="G2" fmla="+- 21600 0 0"/>
                <a:gd name="T0" fmla="*/ 3674 w 15281"/>
                <a:gd name="T1" fmla="*/ 0 h 21285"/>
                <a:gd name="T2" fmla="*/ 15281 w 15281"/>
                <a:gd name="T3" fmla="*/ 6019 h 21285"/>
                <a:gd name="T4" fmla="*/ 0 w 15281"/>
                <a:gd name="T5" fmla="*/ 21285 h 21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81" h="21285" fill="none" extrusionOk="0">
                  <a:moveTo>
                    <a:pt x="3674" y="-1"/>
                  </a:moveTo>
                  <a:cubicBezTo>
                    <a:pt x="8071" y="758"/>
                    <a:pt x="12126" y="2861"/>
                    <a:pt x="15281" y="6018"/>
                  </a:cubicBezTo>
                </a:path>
                <a:path w="15281" h="21285" stroke="0" extrusionOk="0">
                  <a:moveTo>
                    <a:pt x="3674" y="-1"/>
                  </a:moveTo>
                  <a:cubicBezTo>
                    <a:pt x="8071" y="758"/>
                    <a:pt x="12126" y="2861"/>
                    <a:pt x="15281" y="6018"/>
                  </a:cubicBezTo>
                  <a:lnTo>
                    <a:pt x="0" y="21285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4654" y="3772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H="1" flipV="1">
              <a:off x="4603" y="3708"/>
              <a:ext cx="2" cy="12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rot="-1966574" flipH="1" flipV="1">
              <a:off x="6891" y="3155"/>
              <a:ext cx="2" cy="1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 rot="-6466541" flipH="1" flipV="1">
              <a:off x="5810" y="2831"/>
              <a:ext cx="2" cy="1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rot="-6466541" flipH="1" flipV="1">
              <a:off x="5825" y="2861"/>
              <a:ext cx="2" cy="1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Arc 13"/>
            <p:cNvSpPr>
              <a:spLocks/>
            </p:cNvSpPr>
            <p:nvPr/>
          </p:nvSpPr>
          <p:spPr bwMode="auto">
            <a:xfrm rot="15946055">
              <a:off x="5455" y="3619"/>
              <a:ext cx="191" cy="206"/>
            </a:xfrm>
            <a:custGeom>
              <a:avLst/>
              <a:gdLst>
                <a:gd name="G0" fmla="+- 0 0 0"/>
                <a:gd name="G1" fmla="+- 21100 0 0"/>
                <a:gd name="G2" fmla="+- 21600 0 0"/>
                <a:gd name="T0" fmla="*/ 4621 w 16445"/>
                <a:gd name="T1" fmla="*/ 0 h 21100"/>
                <a:gd name="T2" fmla="*/ 16445 w 16445"/>
                <a:gd name="T3" fmla="*/ 7095 h 21100"/>
                <a:gd name="T4" fmla="*/ 0 w 16445"/>
                <a:gd name="T5" fmla="*/ 21100 h 21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45" h="21100" fill="none" extrusionOk="0">
                  <a:moveTo>
                    <a:pt x="4620" y="0"/>
                  </a:moveTo>
                  <a:cubicBezTo>
                    <a:pt x="9231" y="1009"/>
                    <a:pt x="13384" y="3501"/>
                    <a:pt x="16444" y="7095"/>
                  </a:cubicBezTo>
                </a:path>
                <a:path w="16445" h="21100" stroke="0" extrusionOk="0">
                  <a:moveTo>
                    <a:pt x="4620" y="0"/>
                  </a:moveTo>
                  <a:cubicBezTo>
                    <a:pt x="9231" y="1009"/>
                    <a:pt x="13384" y="3501"/>
                    <a:pt x="16444" y="7095"/>
                  </a:cubicBezTo>
                  <a:lnTo>
                    <a:pt x="0" y="2110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Arc 14"/>
            <p:cNvSpPr>
              <a:spLocks/>
            </p:cNvSpPr>
            <p:nvPr/>
          </p:nvSpPr>
          <p:spPr bwMode="auto">
            <a:xfrm rot="16200000">
              <a:off x="5527" y="3638"/>
              <a:ext cx="153" cy="205"/>
            </a:xfrm>
            <a:custGeom>
              <a:avLst/>
              <a:gdLst>
                <a:gd name="G0" fmla="+- 0 0 0"/>
                <a:gd name="G1" fmla="+- 21125 0 0"/>
                <a:gd name="G2" fmla="+- 21600 0 0"/>
                <a:gd name="T0" fmla="*/ 4506 w 13354"/>
                <a:gd name="T1" fmla="*/ 0 h 21125"/>
                <a:gd name="T2" fmla="*/ 13354 w 13354"/>
                <a:gd name="T3" fmla="*/ 4148 h 21125"/>
                <a:gd name="T4" fmla="*/ 0 w 13354"/>
                <a:gd name="T5" fmla="*/ 21125 h 21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54" h="21125" fill="none" extrusionOk="0">
                  <a:moveTo>
                    <a:pt x="4505" y="0"/>
                  </a:moveTo>
                  <a:cubicBezTo>
                    <a:pt x="7733" y="688"/>
                    <a:pt x="10760" y="2107"/>
                    <a:pt x="13354" y="4147"/>
                  </a:cubicBezTo>
                </a:path>
                <a:path w="13354" h="21125" stroke="0" extrusionOk="0">
                  <a:moveTo>
                    <a:pt x="4505" y="0"/>
                  </a:moveTo>
                  <a:cubicBezTo>
                    <a:pt x="7733" y="688"/>
                    <a:pt x="10760" y="2107"/>
                    <a:pt x="13354" y="4147"/>
                  </a:cubicBezTo>
                  <a:lnTo>
                    <a:pt x="0" y="21125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Arc 15"/>
            <p:cNvSpPr>
              <a:spLocks/>
            </p:cNvSpPr>
            <p:nvPr/>
          </p:nvSpPr>
          <p:spPr bwMode="auto">
            <a:xfrm rot="13648038">
              <a:off x="7480" y="2565"/>
              <a:ext cx="195" cy="207"/>
            </a:xfrm>
            <a:custGeom>
              <a:avLst/>
              <a:gdLst>
                <a:gd name="G0" fmla="+- 0 0 0"/>
                <a:gd name="G1" fmla="+- 21125 0 0"/>
                <a:gd name="G2" fmla="+- 21600 0 0"/>
                <a:gd name="T0" fmla="*/ 4506 w 17002"/>
                <a:gd name="T1" fmla="*/ 0 h 21125"/>
                <a:gd name="T2" fmla="*/ 17002 w 17002"/>
                <a:gd name="T3" fmla="*/ 7802 h 21125"/>
                <a:gd name="T4" fmla="*/ 0 w 17002"/>
                <a:gd name="T5" fmla="*/ 21125 h 21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02" h="21125" fill="none" extrusionOk="0">
                  <a:moveTo>
                    <a:pt x="4505" y="0"/>
                  </a:moveTo>
                  <a:cubicBezTo>
                    <a:pt x="9456" y="1056"/>
                    <a:pt x="13879" y="3817"/>
                    <a:pt x="17001" y="7802"/>
                  </a:cubicBezTo>
                </a:path>
                <a:path w="17002" h="21125" stroke="0" extrusionOk="0">
                  <a:moveTo>
                    <a:pt x="4505" y="0"/>
                  </a:moveTo>
                  <a:cubicBezTo>
                    <a:pt x="9456" y="1056"/>
                    <a:pt x="13879" y="3817"/>
                    <a:pt x="17001" y="7802"/>
                  </a:cubicBezTo>
                  <a:lnTo>
                    <a:pt x="0" y="21125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Arc 16"/>
            <p:cNvSpPr>
              <a:spLocks/>
            </p:cNvSpPr>
            <p:nvPr/>
          </p:nvSpPr>
          <p:spPr bwMode="auto">
            <a:xfrm rot="13429596">
              <a:off x="7545" y="2566"/>
              <a:ext cx="173" cy="205"/>
            </a:xfrm>
            <a:custGeom>
              <a:avLst/>
              <a:gdLst>
                <a:gd name="G0" fmla="+- 0 0 0"/>
                <a:gd name="G1" fmla="+- 20573 0 0"/>
                <a:gd name="G2" fmla="+- 21600 0 0"/>
                <a:gd name="T0" fmla="*/ 6581 w 15281"/>
                <a:gd name="T1" fmla="*/ 0 h 20573"/>
                <a:gd name="T2" fmla="*/ 15281 w 15281"/>
                <a:gd name="T3" fmla="*/ 5307 h 20573"/>
                <a:gd name="T4" fmla="*/ 0 w 15281"/>
                <a:gd name="T5" fmla="*/ 20573 h 20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81" h="20573" fill="none" extrusionOk="0">
                  <a:moveTo>
                    <a:pt x="6581" y="-1"/>
                  </a:moveTo>
                  <a:cubicBezTo>
                    <a:pt x="9862" y="1049"/>
                    <a:pt x="12845" y="2869"/>
                    <a:pt x="15281" y="5306"/>
                  </a:cubicBezTo>
                </a:path>
                <a:path w="15281" h="20573" stroke="0" extrusionOk="0">
                  <a:moveTo>
                    <a:pt x="6581" y="-1"/>
                  </a:moveTo>
                  <a:cubicBezTo>
                    <a:pt x="9862" y="1049"/>
                    <a:pt x="12845" y="2869"/>
                    <a:pt x="15281" y="5306"/>
                  </a:cubicBezTo>
                  <a:lnTo>
                    <a:pt x="0" y="20573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 rot="-3647975" flipH="1" flipV="1">
              <a:off x="3888" y="2990"/>
              <a:ext cx="1" cy="12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 rot="-3647975" flipH="1" flipV="1">
              <a:off x="3902" y="2952"/>
              <a:ext cx="2" cy="12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rot="2796383" flipH="1" flipV="1">
              <a:off x="4758" y="2817"/>
              <a:ext cx="1" cy="1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rot="2796383" flipH="1" flipV="1">
              <a:off x="4786" y="2850"/>
              <a:ext cx="1" cy="1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 rot="2796383" flipH="1" flipV="1">
              <a:off x="4818" y="2879"/>
              <a:ext cx="2" cy="1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 rot="648924" flipH="1" flipV="1">
              <a:off x="6527" y="2365"/>
              <a:ext cx="1" cy="1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rot="648924" flipH="1" flipV="1">
              <a:off x="6572" y="2369"/>
              <a:ext cx="2" cy="1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Line 24"/>
            <p:cNvSpPr>
              <a:spLocks noChangeShapeType="1"/>
            </p:cNvSpPr>
            <p:nvPr/>
          </p:nvSpPr>
          <p:spPr bwMode="auto">
            <a:xfrm rot="648924" flipH="1" flipV="1">
              <a:off x="6619" y="2378"/>
              <a:ext cx="1" cy="1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aphicFrame>
          <p:nvGraphicFramePr>
            <p:cNvPr id="28" name="Объект 27"/>
            <p:cNvGraphicFramePr>
              <a:graphicFrameLocks noChangeAspect="1"/>
            </p:cNvGraphicFramePr>
            <p:nvPr/>
          </p:nvGraphicFramePr>
          <p:xfrm>
            <a:off x="3533" y="3776"/>
            <a:ext cx="277" cy="3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1" name="Формула" r:id="rId3" imgW="152280" imgH="164880" progId="Equation.3">
                    <p:embed/>
                  </p:oleObj>
                </mc:Choice>
                <mc:Fallback>
                  <p:oleObj name="Формула" r:id="rId3" imgW="152280" imgH="164880" progId="Equation.3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33" y="3776"/>
                          <a:ext cx="277" cy="3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Объект 28"/>
            <p:cNvGraphicFramePr>
              <a:graphicFrameLocks noChangeAspect="1"/>
            </p:cNvGraphicFramePr>
            <p:nvPr/>
          </p:nvGraphicFramePr>
          <p:xfrm>
            <a:off x="5519" y="3795"/>
            <a:ext cx="279" cy="3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2" name="Формула" r:id="rId5" imgW="152280" imgH="164880" progId="Equation.3">
                    <p:embed/>
                  </p:oleObj>
                </mc:Choice>
                <mc:Fallback>
                  <p:oleObj name="Формула" r:id="rId5" imgW="152280" imgH="164880" progId="Equation.3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19" y="3795"/>
                          <a:ext cx="279" cy="3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Объект 29"/>
            <p:cNvGraphicFramePr>
              <a:graphicFrameLocks noChangeAspect="1"/>
            </p:cNvGraphicFramePr>
            <p:nvPr/>
          </p:nvGraphicFramePr>
          <p:xfrm>
            <a:off x="3964" y="1910"/>
            <a:ext cx="302" cy="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3" name="Формула" r:id="rId7" imgW="152280" imgH="177480" progId="Equation.3">
                    <p:embed/>
                  </p:oleObj>
                </mc:Choice>
                <mc:Fallback>
                  <p:oleObj name="Формула" r:id="rId7" imgW="152280" imgH="177480" progId="Equation.3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4" y="1910"/>
                          <a:ext cx="302" cy="3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Объект 30"/>
            <p:cNvGraphicFramePr>
              <a:graphicFrameLocks noChangeAspect="1"/>
            </p:cNvGraphicFramePr>
            <p:nvPr/>
          </p:nvGraphicFramePr>
          <p:xfrm>
            <a:off x="5452" y="1840"/>
            <a:ext cx="377" cy="4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4" name="Формула" r:id="rId9" imgW="177480" imgH="215640" progId="Equation.3">
                    <p:embed/>
                  </p:oleObj>
                </mc:Choice>
                <mc:Fallback>
                  <p:oleObj name="Формула" r:id="rId9" imgW="177480" imgH="215640" progId="Equation.3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52" y="1840"/>
                          <a:ext cx="377" cy="41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Объект 31"/>
            <p:cNvGraphicFramePr>
              <a:graphicFrameLocks noChangeAspect="1"/>
            </p:cNvGraphicFramePr>
            <p:nvPr/>
          </p:nvGraphicFramePr>
          <p:xfrm>
            <a:off x="7705" y="2454"/>
            <a:ext cx="354" cy="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5" name="Формула" r:id="rId11" imgW="177480" imgH="215640" progId="Equation.3">
                    <p:embed/>
                  </p:oleObj>
                </mc:Choice>
                <mc:Fallback>
                  <p:oleObj name="Формула" r:id="rId11" imgW="177480" imgH="215640" progId="Equation.3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05" y="2454"/>
                          <a:ext cx="354" cy="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Объект 32"/>
            <p:cNvGraphicFramePr>
              <a:graphicFrameLocks noChangeAspect="1"/>
            </p:cNvGraphicFramePr>
            <p:nvPr/>
          </p:nvGraphicFramePr>
          <p:xfrm>
            <a:off x="5907" y="3756"/>
            <a:ext cx="352" cy="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6" name="Формула" r:id="rId13" imgW="177480" imgH="215640" progId="Equation.3">
                    <p:embed/>
                  </p:oleObj>
                </mc:Choice>
                <mc:Fallback>
                  <p:oleObj name="Формула" r:id="rId13" imgW="177480" imgH="215640" progId="Equation.3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07" y="3756"/>
                          <a:ext cx="352" cy="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4" name="Дуга 33"/>
          <p:cNvSpPr/>
          <p:nvPr/>
        </p:nvSpPr>
        <p:spPr>
          <a:xfrm rot="6715907">
            <a:off x="2618403" y="4600872"/>
            <a:ext cx="652687" cy="729225"/>
          </a:xfrm>
          <a:prstGeom prst="arc">
            <a:avLst>
              <a:gd name="adj1" fmla="val 16633301"/>
              <a:gd name="adj2" fmla="val 46817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Дуга 34"/>
          <p:cNvSpPr/>
          <p:nvPr/>
        </p:nvSpPr>
        <p:spPr>
          <a:xfrm rot="6715907">
            <a:off x="2621460" y="4501923"/>
            <a:ext cx="597640" cy="639430"/>
          </a:xfrm>
          <a:prstGeom prst="arc">
            <a:avLst>
              <a:gd name="adj1" fmla="val 17235281"/>
              <a:gd name="adj2" fmla="val 2123347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Дуга 35"/>
          <p:cNvSpPr/>
          <p:nvPr/>
        </p:nvSpPr>
        <p:spPr>
          <a:xfrm rot="4618222">
            <a:off x="4226093" y="4546654"/>
            <a:ext cx="652687" cy="729225"/>
          </a:xfrm>
          <a:prstGeom prst="arc">
            <a:avLst>
              <a:gd name="adj1" fmla="val 16633301"/>
              <a:gd name="adj2" fmla="val 53290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Дуга 36"/>
          <p:cNvSpPr/>
          <p:nvPr/>
        </p:nvSpPr>
        <p:spPr>
          <a:xfrm rot="7236910">
            <a:off x="2655785" y="4651467"/>
            <a:ext cx="562047" cy="577597"/>
          </a:xfrm>
          <a:prstGeom prst="arc">
            <a:avLst>
              <a:gd name="adj1" fmla="val 15900202"/>
              <a:gd name="adj2" fmla="val 2123347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Дуга 37"/>
          <p:cNvSpPr/>
          <p:nvPr/>
        </p:nvSpPr>
        <p:spPr>
          <a:xfrm rot="4639783">
            <a:off x="4268100" y="4560908"/>
            <a:ext cx="604489" cy="572492"/>
          </a:xfrm>
          <a:prstGeom prst="arc">
            <a:avLst>
              <a:gd name="adj1" fmla="val 17319906"/>
              <a:gd name="adj2" fmla="val 98288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Дуга 38"/>
          <p:cNvSpPr/>
          <p:nvPr/>
        </p:nvSpPr>
        <p:spPr>
          <a:xfrm rot="4824632">
            <a:off x="4219784" y="4540779"/>
            <a:ext cx="456780" cy="639430"/>
          </a:xfrm>
          <a:prstGeom prst="arc">
            <a:avLst>
              <a:gd name="adj1" fmla="val 16633301"/>
              <a:gd name="adj2" fmla="val 2123347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" name="Picture 2" descr="C:\Documents and Settings\Admin\Мои документы\РИСУНКИ\1_Школа\3_Карандаш\Копия Karandashi_9_13073644-1024x535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767" y="5196307"/>
            <a:ext cx="1370320" cy="150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199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994122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latin typeface="Arial" pitchFamily="34" charset="0"/>
                <a:cs typeface="Arial" pitchFamily="34" charset="0"/>
              </a:rPr>
              <a:t>Найдите пары равных треугольников и докажите их равенство</a:t>
            </a:r>
          </a:p>
        </p:txBody>
      </p:sp>
      <p:pic>
        <p:nvPicPr>
          <p:cNvPr id="4" name="Рисунок 3" descr="C:\Documents and Settings\Admin\Мои документы\Kyocera_20211120_001\Копия Scan_001.jpg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248" t="50583" r="2708" b="26560"/>
          <a:stretch/>
        </p:blipFill>
        <p:spPr bwMode="auto">
          <a:xfrm>
            <a:off x="2123728" y="1623640"/>
            <a:ext cx="4608512" cy="46805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11831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994122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latin typeface="Arial" pitchFamily="34" charset="0"/>
                <a:cs typeface="Arial" pitchFamily="34" charset="0"/>
              </a:rPr>
              <a:t>Найдите пары равных треугольников и докажите их равенство</a:t>
            </a:r>
          </a:p>
        </p:txBody>
      </p:sp>
      <p:pic>
        <p:nvPicPr>
          <p:cNvPr id="5" name="Рисунок 4" descr="C:\Documents and Settings\Admin\Мои документы\Kyocera_20211120_001\Копия Scan_001.jpg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09" t="76931" r="64231" b="2222"/>
          <a:stretch/>
        </p:blipFill>
        <p:spPr bwMode="auto">
          <a:xfrm>
            <a:off x="1591667" y="1268760"/>
            <a:ext cx="5688632" cy="50405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813911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994122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latin typeface="Arial" pitchFamily="34" charset="0"/>
                <a:cs typeface="Arial" pitchFamily="34" charset="0"/>
              </a:rPr>
              <a:t>Найдите пары равных треугольников и докажите их равенство</a:t>
            </a:r>
          </a:p>
        </p:txBody>
      </p:sp>
      <p:pic>
        <p:nvPicPr>
          <p:cNvPr id="4" name="Рисунок 3" descr="C:\Documents and Settings\Admin\Мои документы\Kyocera_20211120_001\Копия Scan_001.jpg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43" t="76085" r="32897" b="3598"/>
          <a:stretch/>
        </p:blipFill>
        <p:spPr bwMode="auto">
          <a:xfrm>
            <a:off x="1619672" y="1124744"/>
            <a:ext cx="5976664" cy="5400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989241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994122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latin typeface="Arial" pitchFamily="34" charset="0"/>
                <a:cs typeface="Arial" pitchFamily="34" charset="0"/>
              </a:rPr>
              <a:t>Найдите пары равных треугольников и докажите их равенство</a:t>
            </a:r>
          </a:p>
        </p:txBody>
      </p:sp>
      <p:pic>
        <p:nvPicPr>
          <p:cNvPr id="5" name="Рисунок 4" descr="C:\Documents and Settings\Admin\Мои документы\Kyocera_20211120_001\Копия Scan_001.jpg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9105" t="75450" r="1850" b="3280"/>
          <a:stretch/>
        </p:blipFill>
        <p:spPr bwMode="auto">
          <a:xfrm>
            <a:off x="2051720" y="1392758"/>
            <a:ext cx="5040560" cy="50405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09354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«Ленивые» математики, попытались </a:t>
            </a:r>
            <a:r>
              <a:rPr lang="ru-RU" b="1" dirty="0"/>
              <a:t>уменьшить количество элементов</a:t>
            </a:r>
            <a:r>
              <a:rPr lang="ru-RU" dirty="0"/>
              <a:t>, необходимых для доказательства равенства двух треугольников. И у них это получилось! Чтобы доказать, что два треугольника равны, </a:t>
            </a:r>
            <a:r>
              <a:rPr lang="ru-RU" b="1" i="1" dirty="0"/>
              <a:t>нужно знать</a:t>
            </a:r>
            <a:r>
              <a:rPr lang="ru-RU" dirty="0"/>
              <a:t> три признака равенства треугольников и пользоваться </a:t>
            </a:r>
            <a:r>
              <a:rPr lang="ru-RU" dirty="0" smtClean="0"/>
              <a:t>ими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 descr="C:\Documents and Settings\Admin\Мои документы\РИСУНКИ\1_Школа\3_Карандаш\Копия Karandashi_9_13073644-1024x53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767" y="5196307"/>
            <a:ext cx="1370320" cy="150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344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Мои документы\1_Презентации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32" y="13840"/>
            <a:ext cx="8604448" cy="6827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ru-RU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признак равенства треугольников</a:t>
            </a:r>
            <a:endParaRPr lang="ru-RU" sz="4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Admin\Мои документы\РИСУНКИ\1_Школа\3_Карандаш\Карандаш\Копия дети и карандаш (4)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92" y="3812060"/>
            <a:ext cx="2750888" cy="2897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644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Равенство треугольников по двум сторонам и углу между ними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1484" y="1484784"/>
            <a:ext cx="8229600" cy="12527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500" dirty="0" smtClean="0"/>
              <a:t>Если </a:t>
            </a:r>
            <a:r>
              <a:rPr lang="ru-RU" sz="2500" i="1" u="sng" dirty="0">
                <a:solidFill>
                  <a:srgbClr val="FF0000"/>
                </a:solidFill>
              </a:rPr>
              <a:t>две стороны и угол между ними</a:t>
            </a:r>
            <a:r>
              <a:rPr lang="ru-RU" sz="2500" dirty="0"/>
              <a:t> одного треугольника соответственно равны двум сторонам и углу между ними другого треугольника, то такие треугольники равны.</a:t>
            </a:r>
          </a:p>
          <a:p>
            <a:pPr marL="0" indent="0">
              <a:buNone/>
            </a:pPr>
            <a:endParaRPr lang="ru-RU" dirty="0"/>
          </a:p>
        </p:txBody>
      </p:sp>
      <p:grpSp>
        <p:nvGrpSpPr>
          <p:cNvPr id="4" name="Group 2"/>
          <p:cNvGrpSpPr>
            <a:grpSpLocks noChangeAspect="1"/>
          </p:cNvGrpSpPr>
          <p:nvPr/>
        </p:nvGrpSpPr>
        <p:grpSpPr bwMode="auto">
          <a:xfrm>
            <a:off x="2160743" y="2766911"/>
            <a:ext cx="4311577" cy="2171383"/>
            <a:chOff x="3508" y="1828"/>
            <a:chExt cx="4562" cy="2344"/>
          </a:xfrm>
        </p:grpSpPr>
        <p:sp>
          <p:nvSpPr>
            <p:cNvPr id="5" name="AutoShape 3"/>
            <p:cNvSpPr>
              <a:spLocks noChangeAspect="1" noChangeArrowheads="1"/>
            </p:cNvSpPr>
            <p:nvPr/>
          </p:nvSpPr>
          <p:spPr bwMode="auto">
            <a:xfrm>
              <a:off x="3508" y="1828"/>
              <a:ext cx="4562" cy="23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3687" y="2260"/>
              <a:ext cx="1959" cy="1512"/>
            </a:xfrm>
            <a:prstGeom prst="triangle">
              <a:avLst>
                <a:gd name="adj" fmla="val 2252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 rot="-1991749">
              <a:off x="5501" y="1828"/>
              <a:ext cx="1959" cy="1512"/>
            </a:xfrm>
            <a:prstGeom prst="triangle">
              <a:avLst>
                <a:gd name="adj" fmla="val 2252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Arc 6"/>
            <p:cNvSpPr>
              <a:spLocks/>
            </p:cNvSpPr>
            <p:nvPr/>
          </p:nvSpPr>
          <p:spPr bwMode="auto">
            <a:xfrm rot="2026635">
              <a:off x="3641" y="3582"/>
              <a:ext cx="223" cy="214"/>
            </a:xfrm>
            <a:custGeom>
              <a:avLst/>
              <a:gdLst>
                <a:gd name="G0" fmla="+- 0 0 0"/>
                <a:gd name="G1" fmla="+- 21421 0 0"/>
                <a:gd name="G2" fmla="+- 21600 0 0"/>
                <a:gd name="T0" fmla="*/ 2772 w 19629"/>
                <a:gd name="T1" fmla="*/ 0 h 21421"/>
                <a:gd name="T2" fmla="*/ 19629 w 19629"/>
                <a:gd name="T3" fmla="*/ 12407 h 21421"/>
                <a:gd name="T4" fmla="*/ 0 w 19629"/>
                <a:gd name="T5" fmla="*/ 21421 h 21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29" h="21421" fill="none" extrusionOk="0">
                  <a:moveTo>
                    <a:pt x="2772" y="-1"/>
                  </a:moveTo>
                  <a:cubicBezTo>
                    <a:pt x="10153" y="954"/>
                    <a:pt x="16523" y="5643"/>
                    <a:pt x="19629" y="12406"/>
                  </a:cubicBezTo>
                </a:path>
                <a:path w="19629" h="21421" stroke="0" extrusionOk="0">
                  <a:moveTo>
                    <a:pt x="2772" y="-1"/>
                  </a:moveTo>
                  <a:cubicBezTo>
                    <a:pt x="10153" y="954"/>
                    <a:pt x="16523" y="5643"/>
                    <a:pt x="19629" y="12406"/>
                  </a:cubicBezTo>
                  <a:lnTo>
                    <a:pt x="0" y="21421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Arc 7"/>
            <p:cNvSpPr>
              <a:spLocks/>
            </p:cNvSpPr>
            <p:nvPr/>
          </p:nvSpPr>
          <p:spPr bwMode="auto">
            <a:xfrm rot="-847386">
              <a:off x="5995" y="3566"/>
              <a:ext cx="224" cy="211"/>
            </a:xfrm>
            <a:custGeom>
              <a:avLst/>
              <a:gdLst>
                <a:gd name="G0" fmla="+- 0 0 0"/>
                <a:gd name="G1" fmla="+- 21125 0 0"/>
                <a:gd name="G2" fmla="+- 21600 0 0"/>
                <a:gd name="T0" fmla="*/ 4506 w 19717"/>
                <a:gd name="T1" fmla="*/ 0 h 21125"/>
                <a:gd name="T2" fmla="*/ 19717 w 19717"/>
                <a:gd name="T3" fmla="*/ 12306 h 21125"/>
                <a:gd name="T4" fmla="*/ 0 w 19717"/>
                <a:gd name="T5" fmla="*/ 21125 h 21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717" h="21125" fill="none" extrusionOk="0">
                  <a:moveTo>
                    <a:pt x="4505" y="0"/>
                  </a:moveTo>
                  <a:cubicBezTo>
                    <a:pt x="11250" y="1438"/>
                    <a:pt x="16901" y="6010"/>
                    <a:pt x="19717" y="12305"/>
                  </a:cubicBezTo>
                </a:path>
                <a:path w="19717" h="21125" stroke="0" extrusionOk="0">
                  <a:moveTo>
                    <a:pt x="4505" y="0"/>
                  </a:moveTo>
                  <a:cubicBezTo>
                    <a:pt x="11250" y="1438"/>
                    <a:pt x="16901" y="6010"/>
                    <a:pt x="19717" y="12305"/>
                  </a:cubicBezTo>
                  <a:lnTo>
                    <a:pt x="0" y="21125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4654" y="3772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H="1" flipV="1">
              <a:off x="4603" y="3708"/>
              <a:ext cx="2" cy="12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rot="-1966574" flipH="1" flipV="1">
              <a:off x="6891" y="3155"/>
              <a:ext cx="2" cy="1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rot="-4190736" flipH="1" flipV="1">
              <a:off x="3911" y="2901"/>
              <a:ext cx="7" cy="13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rot="-4190736" flipH="1" flipV="1">
              <a:off x="3902" y="2947"/>
              <a:ext cx="3" cy="13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 rot="-6466541" flipH="1" flipV="1">
              <a:off x="5810" y="2831"/>
              <a:ext cx="2" cy="12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rot="-6466541" flipH="1" flipV="1">
              <a:off x="5822" y="2873"/>
              <a:ext cx="2" cy="12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aphicFrame>
          <p:nvGraphicFramePr>
            <p:cNvPr id="17" name="Объект 16"/>
            <p:cNvGraphicFramePr>
              <a:graphicFrameLocks noChangeAspect="1"/>
            </p:cNvGraphicFramePr>
            <p:nvPr/>
          </p:nvGraphicFramePr>
          <p:xfrm>
            <a:off x="3508" y="3816"/>
            <a:ext cx="278" cy="3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5" name="Формула" r:id="rId3" imgW="152280" imgH="164880" progId="Equation.3">
                    <p:embed/>
                  </p:oleObj>
                </mc:Choice>
                <mc:Fallback>
                  <p:oleObj name="Формула" r:id="rId3" imgW="152280" imgH="16488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8" y="3816"/>
                          <a:ext cx="278" cy="3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Объект 17"/>
            <p:cNvGraphicFramePr>
              <a:graphicFrameLocks noChangeAspect="1"/>
            </p:cNvGraphicFramePr>
            <p:nvPr/>
          </p:nvGraphicFramePr>
          <p:xfrm>
            <a:off x="5505" y="3825"/>
            <a:ext cx="278" cy="3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6" name="Формула" r:id="rId5" imgW="152280" imgH="164880" progId="Equation.3">
                    <p:embed/>
                  </p:oleObj>
                </mc:Choice>
                <mc:Fallback>
                  <p:oleObj name="Формула" r:id="rId5" imgW="152280" imgH="16488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05" y="3825"/>
                          <a:ext cx="278" cy="3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Объект 18"/>
            <p:cNvGraphicFramePr>
              <a:graphicFrameLocks noChangeAspect="1"/>
            </p:cNvGraphicFramePr>
            <p:nvPr/>
          </p:nvGraphicFramePr>
          <p:xfrm>
            <a:off x="3978" y="1925"/>
            <a:ext cx="302" cy="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7" name="Формула" r:id="rId7" imgW="152280" imgH="177480" progId="Equation.3">
                    <p:embed/>
                  </p:oleObj>
                </mc:Choice>
                <mc:Fallback>
                  <p:oleObj name="Формула" r:id="rId7" imgW="152280" imgH="17748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78" y="1925"/>
                          <a:ext cx="302" cy="3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Объект 19"/>
            <p:cNvGraphicFramePr>
              <a:graphicFrameLocks noChangeAspect="1"/>
            </p:cNvGraphicFramePr>
            <p:nvPr/>
          </p:nvGraphicFramePr>
          <p:xfrm>
            <a:off x="7716" y="2494"/>
            <a:ext cx="354" cy="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8" name="Формула" r:id="rId9" imgW="177480" imgH="215640" progId="Equation.3">
                    <p:embed/>
                  </p:oleObj>
                </mc:Choice>
                <mc:Fallback>
                  <p:oleObj name="Формула" r:id="rId9" imgW="177480" imgH="21564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16" y="2494"/>
                          <a:ext cx="354" cy="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Объект 20"/>
            <p:cNvGraphicFramePr>
              <a:graphicFrameLocks noChangeAspect="1"/>
            </p:cNvGraphicFramePr>
            <p:nvPr/>
          </p:nvGraphicFramePr>
          <p:xfrm>
            <a:off x="5906" y="3760"/>
            <a:ext cx="351" cy="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9" name="Формула" r:id="rId11" imgW="177480" imgH="215640" progId="Equation.3">
                    <p:embed/>
                  </p:oleObj>
                </mc:Choice>
                <mc:Fallback>
                  <p:oleObj name="Формула" r:id="rId11" imgW="177480" imgH="21564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06" y="3760"/>
                          <a:ext cx="351" cy="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Объект 21"/>
            <p:cNvGraphicFramePr>
              <a:graphicFrameLocks noChangeAspect="1"/>
            </p:cNvGraphicFramePr>
            <p:nvPr/>
          </p:nvGraphicFramePr>
          <p:xfrm>
            <a:off x="5492" y="1854"/>
            <a:ext cx="377" cy="4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0" name="Формула" r:id="rId13" imgW="177480" imgH="215640" progId="Equation.3">
                    <p:embed/>
                  </p:oleObj>
                </mc:Choice>
                <mc:Fallback>
                  <p:oleObj name="Формула" r:id="rId13" imgW="177480" imgH="215640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92" y="1854"/>
                          <a:ext cx="377" cy="41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" name="Прямоугольник 22"/>
          <p:cNvSpPr/>
          <p:nvPr/>
        </p:nvSpPr>
        <p:spPr>
          <a:xfrm>
            <a:off x="395536" y="5085184"/>
            <a:ext cx="820891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i="1" dirty="0" smtClean="0"/>
              <a:t>На </a:t>
            </a:r>
            <a:r>
              <a:rPr lang="ru-RU" sz="2500" i="1" dirty="0"/>
              <a:t>математическом языке: </a:t>
            </a:r>
          </a:p>
          <a:p>
            <a:r>
              <a:rPr lang="ru-RU" sz="2500" dirty="0"/>
              <a:t>Если в треугольниках </a:t>
            </a:r>
            <a:r>
              <a:rPr lang="en-US" sz="2500" i="1" dirty="0"/>
              <a:t>ABC</a:t>
            </a:r>
            <a:r>
              <a:rPr lang="ru-RU" sz="2500" dirty="0"/>
              <a:t> и </a:t>
            </a:r>
            <a:r>
              <a:rPr lang="en-US" sz="2500" i="1" dirty="0"/>
              <a:t>A</a:t>
            </a:r>
            <a:r>
              <a:rPr lang="ru-RU" sz="2500" baseline="-25000" dirty="0"/>
              <a:t>1</a:t>
            </a:r>
            <a:r>
              <a:rPr lang="en-US" sz="2500" i="1" dirty="0"/>
              <a:t>B</a:t>
            </a:r>
            <a:r>
              <a:rPr lang="ru-RU" sz="2500" baseline="-25000" dirty="0"/>
              <a:t>1</a:t>
            </a:r>
            <a:r>
              <a:rPr lang="en-US" sz="2500" i="1" dirty="0"/>
              <a:t>C</a:t>
            </a:r>
            <a:r>
              <a:rPr lang="ru-RU" sz="2500" baseline="-25000" dirty="0"/>
              <a:t>1</a:t>
            </a:r>
            <a:r>
              <a:rPr lang="ru-RU" sz="2500" dirty="0"/>
              <a:t>  </a:t>
            </a:r>
            <a:r>
              <a:rPr lang="en-US" sz="2500" i="1" dirty="0"/>
              <a:t>AC</a:t>
            </a:r>
            <a:r>
              <a:rPr lang="ru-RU" sz="2500" dirty="0"/>
              <a:t> = </a:t>
            </a:r>
            <a:r>
              <a:rPr lang="en-US" sz="2500" i="1" dirty="0"/>
              <a:t>A</a:t>
            </a:r>
            <a:r>
              <a:rPr lang="ru-RU" sz="2500" baseline="-25000" dirty="0"/>
              <a:t>1</a:t>
            </a:r>
            <a:r>
              <a:rPr lang="en-US" sz="2500" i="1" dirty="0"/>
              <a:t>C</a:t>
            </a:r>
            <a:r>
              <a:rPr lang="ru-RU" sz="2500" baseline="-25000" dirty="0"/>
              <a:t>1</a:t>
            </a:r>
            <a:r>
              <a:rPr lang="ru-RU" sz="2500" dirty="0"/>
              <a:t>, </a:t>
            </a:r>
            <a:r>
              <a:rPr lang="en-US" sz="2500" i="1" dirty="0"/>
              <a:t>AB</a:t>
            </a:r>
            <a:r>
              <a:rPr lang="ru-RU" sz="2500" dirty="0"/>
              <a:t> = </a:t>
            </a:r>
            <a:r>
              <a:rPr lang="en-US" sz="2500" i="1" dirty="0"/>
              <a:t>A</a:t>
            </a:r>
            <a:r>
              <a:rPr lang="ru-RU" sz="2500" baseline="-25000" dirty="0"/>
              <a:t>1</a:t>
            </a:r>
            <a:r>
              <a:rPr lang="en-US" sz="2500" i="1" dirty="0"/>
              <a:t>B</a:t>
            </a:r>
            <a:r>
              <a:rPr lang="ru-RU" sz="2500" baseline="-25000" dirty="0"/>
              <a:t>1</a:t>
            </a:r>
            <a:r>
              <a:rPr lang="ru-RU" sz="2500" dirty="0"/>
              <a:t>, </a:t>
            </a:r>
            <a:endParaRPr lang="ru-RU" sz="2500" dirty="0" smtClean="0"/>
          </a:p>
          <a:p>
            <a:r>
              <a:rPr lang="ru-RU" sz="2500" dirty="0" smtClean="0"/>
              <a:t>∠</a:t>
            </a:r>
            <a:r>
              <a:rPr lang="en-US" sz="2500" i="1" dirty="0"/>
              <a:t>A</a:t>
            </a:r>
            <a:r>
              <a:rPr lang="ru-RU" sz="2500" dirty="0"/>
              <a:t> = ∠</a:t>
            </a:r>
            <a:r>
              <a:rPr lang="en-US" sz="2500" i="1" dirty="0"/>
              <a:t>A</a:t>
            </a:r>
            <a:r>
              <a:rPr lang="ru-RU" sz="2500" baseline="-25000" dirty="0"/>
              <a:t>1</a:t>
            </a:r>
            <a:r>
              <a:rPr lang="ru-RU" sz="2500" dirty="0"/>
              <a:t>, то ∆</a:t>
            </a:r>
            <a:r>
              <a:rPr lang="en-US" sz="2500" i="1" dirty="0"/>
              <a:t>ABC</a:t>
            </a:r>
            <a:r>
              <a:rPr lang="ru-RU" sz="2500" dirty="0"/>
              <a:t> = ∆</a:t>
            </a:r>
            <a:r>
              <a:rPr lang="en-US" sz="2500" i="1" dirty="0"/>
              <a:t>A</a:t>
            </a:r>
            <a:r>
              <a:rPr lang="ru-RU" sz="2500" baseline="-25000" dirty="0"/>
              <a:t>1</a:t>
            </a:r>
            <a:r>
              <a:rPr lang="en-US" sz="2500" i="1" dirty="0"/>
              <a:t>B</a:t>
            </a:r>
            <a:r>
              <a:rPr lang="ru-RU" sz="2500" baseline="-25000" dirty="0"/>
              <a:t>1</a:t>
            </a:r>
            <a:r>
              <a:rPr lang="en-US" sz="2500" i="1" dirty="0"/>
              <a:t>C</a:t>
            </a:r>
            <a:r>
              <a:rPr lang="ru-RU" sz="2500" baseline="-25000" dirty="0"/>
              <a:t>1</a:t>
            </a:r>
            <a:r>
              <a:rPr lang="ru-RU" sz="2500" dirty="0"/>
              <a:t>.</a:t>
            </a:r>
          </a:p>
        </p:txBody>
      </p:sp>
      <p:pic>
        <p:nvPicPr>
          <p:cNvPr id="24" name="Picture 2" descr="C:\Documents and Settings\Admin\Мои документы\РИСУНКИ\1_Школа\3_Карандаш\Копия Karandashi_9_13073644-1024x535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767" y="5196307"/>
            <a:ext cx="1370320" cy="150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6897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1_Презентации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32" y="13840"/>
            <a:ext cx="8604448" cy="6827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ru-RU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признак равенства треугольников</a:t>
            </a:r>
            <a:endParaRPr lang="ru-RU" sz="4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Admin\Мои документы\РИСУНКИ\1_Школа\3_Карандаш\Карандаш\Копия дети и карандаш (4)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92" y="3812060"/>
            <a:ext cx="2750888" cy="2897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372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Равенство треугольников по стороне </a:t>
            </a: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двум прилежащим к ней углам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1484" y="1484784"/>
            <a:ext cx="8229600" cy="14401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500" dirty="0"/>
              <a:t>Если </a:t>
            </a:r>
            <a:r>
              <a:rPr lang="ru-RU" sz="2500" i="1" u="sng" dirty="0">
                <a:solidFill>
                  <a:srgbClr val="FF0000"/>
                </a:solidFill>
              </a:rPr>
              <a:t>сторона и два прилежащих к ней угла</a:t>
            </a:r>
            <a:r>
              <a:rPr lang="ru-RU" sz="2500" dirty="0"/>
              <a:t> одного треугольника соответственно равны стороне и двум прилежащим к ней углам другого треугольника, то такие треугольники равны.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95536" y="5301208"/>
            <a:ext cx="820891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i="1" dirty="0" smtClean="0"/>
              <a:t>На </a:t>
            </a:r>
            <a:r>
              <a:rPr lang="ru-RU" sz="2500" i="1" dirty="0"/>
              <a:t>математическом языке: </a:t>
            </a:r>
          </a:p>
          <a:p>
            <a:r>
              <a:rPr lang="ru-RU" sz="2500" dirty="0"/>
              <a:t>Если в треугольниках </a:t>
            </a:r>
            <a:r>
              <a:rPr lang="en-US" sz="2500" i="1" dirty="0"/>
              <a:t>ABC</a:t>
            </a:r>
            <a:r>
              <a:rPr lang="ru-RU" sz="2500" dirty="0"/>
              <a:t> и </a:t>
            </a:r>
            <a:r>
              <a:rPr lang="en-US" sz="2500" i="1" dirty="0"/>
              <a:t>A</a:t>
            </a:r>
            <a:r>
              <a:rPr lang="ru-RU" sz="2500" baseline="-25000" dirty="0"/>
              <a:t>1</a:t>
            </a:r>
            <a:r>
              <a:rPr lang="en-US" sz="2500" i="1" dirty="0"/>
              <a:t>B</a:t>
            </a:r>
            <a:r>
              <a:rPr lang="ru-RU" sz="2500" baseline="-25000" dirty="0"/>
              <a:t>1</a:t>
            </a:r>
            <a:r>
              <a:rPr lang="en-US" sz="2500" i="1" dirty="0"/>
              <a:t>C</a:t>
            </a:r>
            <a:r>
              <a:rPr lang="ru-RU" sz="2500" baseline="-25000" dirty="0" smtClean="0"/>
              <a:t>1    </a:t>
            </a:r>
            <a:r>
              <a:rPr lang="en-US" sz="2500" i="1" dirty="0" smtClean="0"/>
              <a:t>A</a:t>
            </a:r>
            <a:r>
              <a:rPr lang="ru-RU" sz="2500" i="1" dirty="0" smtClean="0"/>
              <a:t>В</a:t>
            </a:r>
            <a:r>
              <a:rPr lang="ru-RU" sz="2500" dirty="0" smtClean="0"/>
              <a:t> </a:t>
            </a:r>
            <a:r>
              <a:rPr lang="ru-RU" sz="2500" dirty="0"/>
              <a:t>= </a:t>
            </a:r>
            <a:r>
              <a:rPr lang="en-US" sz="2500" i="1" dirty="0"/>
              <a:t>A</a:t>
            </a:r>
            <a:r>
              <a:rPr lang="ru-RU" sz="2500" baseline="-25000" dirty="0" smtClean="0"/>
              <a:t>1</a:t>
            </a:r>
            <a:r>
              <a:rPr lang="ru-RU" sz="2500" i="1" dirty="0" smtClean="0"/>
              <a:t>В</a:t>
            </a:r>
            <a:r>
              <a:rPr lang="ru-RU" sz="2500" baseline="-25000" dirty="0" smtClean="0"/>
              <a:t>1</a:t>
            </a:r>
            <a:r>
              <a:rPr lang="ru-RU" sz="2500" dirty="0"/>
              <a:t>, ∠</a:t>
            </a:r>
            <a:r>
              <a:rPr lang="en-US" sz="2500" i="1" dirty="0"/>
              <a:t>A</a:t>
            </a:r>
            <a:r>
              <a:rPr lang="ru-RU" sz="2500" dirty="0"/>
              <a:t> = ∠</a:t>
            </a:r>
            <a:r>
              <a:rPr lang="en-US" sz="2500" i="1" dirty="0"/>
              <a:t>A</a:t>
            </a:r>
            <a:r>
              <a:rPr lang="ru-RU" sz="2500" baseline="-25000" dirty="0"/>
              <a:t>1</a:t>
            </a:r>
            <a:r>
              <a:rPr lang="ru-RU" sz="2500" dirty="0"/>
              <a:t>, </a:t>
            </a:r>
            <a:endParaRPr lang="ru-RU" sz="2500" dirty="0" smtClean="0"/>
          </a:p>
          <a:p>
            <a:r>
              <a:rPr lang="ru-RU" sz="2500" dirty="0" smtClean="0"/>
              <a:t>∠</a:t>
            </a:r>
            <a:r>
              <a:rPr lang="ru-RU" sz="2500" i="1" dirty="0" smtClean="0"/>
              <a:t>В</a:t>
            </a:r>
            <a:r>
              <a:rPr lang="ru-RU" sz="2500" dirty="0" smtClean="0"/>
              <a:t> </a:t>
            </a:r>
            <a:r>
              <a:rPr lang="ru-RU" sz="2500" dirty="0"/>
              <a:t>= </a:t>
            </a:r>
            <a:r>
              <a:rPr lang="ru-RU" sz="2500" dirty="0" smtClean="0"/>
              <a:t>∠</a:t>
            </a:r>
            <a:r>
              <a:rPr lang="ru-RU" sz="2500" i="1" dirty="0" smtClean="0"/>
              <a:t>В</a:t>
            </a:r>
            <a:r>
              <a:rPr lang="ru-RU" sz="2500" baseline="-25000" dirty="0" smtClean="0"/>
              <a:t>1</a:t>
            </a:r>
            <a:r>
              <a:rPr lang="ru-RU" sz="2500" dirty="0"/>
              <a:t>, то △</a:t>
            </a:r>
            <a:r>
              <a:rPr lang="ru-RU" sz="2500" i="1" dirty="0"/>
              <a:t>ABC</a:t>
            </a:r>
            <a:r>
              <a:rPr lang="ru-RU" sz="2500" dirty="0"/>
              <a:t> = △</a:t>
            </a:r>
            <a:r>
              <a:rPr lang="ru-RU" sz="2500" i="1" dirty="0"/>
              <a:t>A</a:t>
            </a:r>
            <a:r>
              <a:rPr lang="ru-RU" sz="2500" baseline="-25000" dirty="0"/>
              <a:t>1</a:t>
            </a:r>
            <a:r>
              <a:rPr lang="ru-RU" sz="2500" i="1" dirty="0"/>
              <a:t>B</a:t>
            </a:r>
            <a:r>
              <a:rPr lang="ru-RU" sz="2500" baseline="-25000" dirty="0"/>
              <a:t>1</a:t>
            </a:r>
            <a:r>
              <a:rPr lang="ru-RU" sz="2500" i="1" dirty="0"/>
              <a:t>C</a:t>
            </a:r>
            <a:r>
              <a:rPr lang="ru-RU" sz="2500" baseline="-25000" dirty="0"/>
              <a:t>1</a:t>
            </a:r>
            <a:r>
              <a:rPr lang="ru-RU" sz="2500" dirty="0" smtClean="0"/>
              <a:t>.</a:t>
            </a:r>
            <a:endParaRPr lang="ru-RU" sz="2500" dirty="0"/>
          </a:p>
        </p:txBody>
      </p:sp>
      <p:grpSp>
        <p:nvGrpSpPr>
          <p:cNvPr id="24" name="Group 2"/>
          <p:cNvGrpSpPr>
            <a:grpSpLocks noChangeAspect="1"/>
          </p:cNvGrpSpPr>
          <p:nvPr/>
        </p:nvGrpSpPr>
        <p:grpSpPr bwMode="auto">
          <a:xfrm>
            <a:off x="2335205" y="3083146"/>
            <a:ext cx="4416839" cy="2218062"/>
            <a:chOff x="3564" y="1832"/>
            <a:chExt cx="4516" cy="2314"/>
          </a:xfrm>
        </p:grpSpPr>
        <p:sp>
          <p:nvSpPr>
            <p:cNvPr id="25" name="AutoShape 3"/>
            <p:cNvSpPr>
              <a:spLocks noChangeAspect="1" noChangeArrowheads="1"/>
            </p:cNvSpPr>
            <p:nvPr/>
          </p:nvSpPr>
          <p:spPr bwMode="auto">
            <a:xfrm>
              <a:off x="3564" y="1832"/>
              <a:ext cx="4516" cy="2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AutoShape 4"/>
            <p:cNvSpPr>
              <a:spLocks noChangeArrowheads="1"/>
            </p:cNvSpPr>
            <p:nvPr/>
          </p:nvSpPr>
          <p:spPr bwMode="auto">
            <a:xfrm>
              <a:off x="3687" y="2260"/>
              <a:ext cx="1959" cy="1512"/>
            </a:xfrm>
            <a:prstGeom prst="triangle">
              <a:avLst>
                <a:gd name="adj" fmla="val 2252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AutoShape 5"/>
            <p:cNvSpPr>
              <a:spLocks noChangeArrowheads="1"/>
            </p:cNvSpPr>
            <p:nvPr/>
          </p:nvSpPr>
          <p:spPr bwMode="auto">
            <a:xfrm rot="-1991749">
              <a:off x="5501" y="1828"/>
              <a:ext cx="1959" cy="1512"/>
            </a:xfrm>
            <a:prstGeom prst="triangle">
              <a:avLst>
                <a:gd name="adj" fmla="val 2252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Arc 6"/>
            <p:cNvSpPr>
              <a:spLocks/>
            </p:cNvSpPr>
            <p:nvPr/>
          </p:nvSpPr>
          <p:spPr bwMode="auto">
            <a:xfrm rot="2026635">
              <a:off x="3624" y="3649"/>
              <a:ext cx="173" cy="211"/>
            </a:xfrm>
            <a:custGeom>
              <a:avLst/>
              <a:gdLst>
                <a:gd name="G0" fmla="+- 0 0 0"/>
                <a:gd name="G1" fmla="+- 21125 0 0"/>
                <a:gd name="G2" fmla="+- 21600 0 0"/>
                <a:gd name="T0" fmla="*/ 4506 w 15281"/>
                <a:gd name="T1" fmla="*/ 0 h 21125"/>
                <a:gd name="T2" fmla="*/ 15281 w 15281"/>
                <a:gd name="T3" fmla="*/ 5859 h 21125"/>
                <a:gd name="T4" fmla="*/ 0 w 15281"/>
                <a:gd name="T5" fmla="*/ 21125 h 21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81" h="21125" fill="none" extrusionOk="0">
                  <a:moveTo>
                    <a:pt x="4505" y="0"/>
                  </a:moveTo>
                  <a:cubicBezTo>
                    <a:pt x="8588" y="870"/>
                    <a:pt x="12330" y="2905"/>
                    <a:pt x="15281" y="5858"/>
                  </a:cubicBezTo>
                </a:path>
                <a:path w="15281" h="21125" stroke="0" extrusionOk="0">
                  <a:moveTo>
                    <a:pt x="4505" y="0"/>
                  </a:moveTo>
                  <a:cubicBezTo>
                    <a:pt x="8588" y="870"/>
                    <a:pt x="12330" y="2905"/>
                    <a:pt x="15281" y="5858"/>
                  </a:cubicBezTo>
                  <a:lnTo>
                    <a:pt x="0" y="21125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Arc 7"/>
            <p:cNvSpPr>
              <a:spLocks/>
            </p:cNvSpPr>
            <p:nvPr/>
          </p:nvSpPr>
          <p:spPr bwMode="auto">
            <a:xfrm rot="277892">
              <a:off x="5981" y="3639"/>
              <a:ext cx="173" cy="211"/>
            </a:xfrm>
            <a:custGeom>
              <a:avLst/>
              <a:gdLst>
                <a:gd name="G0" fmla="+- 0 0 0"/>
                <a:gd name="G1" fmla="+- 21125 0 0"/>
                <a:gd name="G2" fmla="+- 21600 0 0"/>
                <a:gd name="T0" fmla="*/ 4506 w 15281"/>
                <a:gd name="T1" fmla="*/ 0 h 21125"/>
                <a:gd name="T2" fmla="*/ 15281 w 15281"/>
                <a:gd name="T3" fmla="*/ 5859 h 21125"/>
                <a:gd name="T4" fmla="*/ 0 w 15281"/>
                <a:gd name="T5" fmla="*/ 21125 h 21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81" h="21125" fill="none" extrusionOk="0">
                  <a:moveTo>
                    <a:pt x="4505" y="0"/>
                  </a:moveTo>
                  <a:cubicBezTo>
                    <a:pt x="8588" y="870"/>
                    <a:pt x="12330" y="2905"/>
                    <a:pt x="15281" y="5858"/>
                  </a:cubicBezTo>
                </a:path>
                <a:path w="15281" h="21125" stroke="0" extrusionOk="0">
                  <a:moveTo>
                    <a:pt x="4505" y="0"/>
                  </a:moveTo>
                  <a:cubicBezTo>
                    <a:pt x="8588" y="870"/>
                    <a:pt x="12330" y="2905"/>
                    <a:pt x="15281" y="5858"/>
                  </a:cubicBezTo>
                  <a:lnTo>
                    <a:pt x="0" y="21125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>
              <a:off x="4654" y="3772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Line 9"/>
            <p:cNvSpPr>
              <a:spLocks noChangeShapeType="1"/>
            </p:cNvSpPr>
            <p:nvPr/>
          </p:nvSpPr>
          <p:spPr bwMode="auto">
            <a:xfrm flipH="1" flipV="1">
              <a:off x="4603" y="3708"/>
              <a:ext cx="2" cy="12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Line 10"/>
            <p:cNvSpPr>
              <a:spLocks noChangeShapeType="1"/>
            </p:cNvSpPr>
            <p:nvPr/>
          </p:nvSpPr>
          <p:spPr bwMode="auto">
            <a:xfrm rot="-1966574" flipH="1" flipV="1">
              <a:off x="6891" y="3155"/>
              <a:ext cx="2" cy="1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Arc 11"/>
            <p:cNvSpPr>
              <a:spLocks/>
            </p:cNvSpPr>
            <p:nvPr/>
          </p:nvSpPr>
          <p:spPr bwMode="auto">
            <a:xfrm rot="15946055">
              <a:off x="5461" y="3625"/>
              <a:ext cx="177" cy="206"/>
            </a:xfrm>
            <a:custGeom>
              <a:avLst/>
              <a:gdLst>
                <a:gd name="G0" fmla="+- 0 0 0"/>
                <a:gd name="G1" fmla="+- 21100 0 0"/>
                <a:gd name="G2" fmla="+- 21600 0 0"/>
                <a:gd name="T0" fmla="*/ 4621 w 15281"/>
                <a:gd name="T1" fmla="*/ 0 h 21100"/>
                <a:gd name="T2" fmla="*/ 15281 w 15281"/>
                <a:gd name="T3" fmla="*/ 5834 h 21100"/>
                <a:gd name="T4" fmla="*/ 0 w 15281"/>
                <a:gd name="T5" fmla="*/ 21100 h 21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81" h="21100" fill="none" extrusionOk="0">
                  <a:moveTo>
                    <a:pt x="4620" y="0"/>
                  </a:moveTo>
                  <a:cubicBezTo>
                    <a:pt x="8659" y="884"/>
                    <a:pt x="12359" y="2909"/>
                    <a:pt x="15281" y="5833"/>
                  </a:cubicBezTo>
                </a:path>
                <a:path w="15281" h="21100" stroke="0" extrusionOk="0">
                  <a:moveTo>
                    <a:pt x="4620" y="0"/>
                  </a:moveTo>
                  <a:cubicBezTo>
                    <a:pt x="8659" y="884"/>
                    <a:pt x="12359" y="2909"/>
                    <a:pt x="15281" y="5833"/>
                  </a:cubicBezTo>
                  <a:lnTo>
                    <a:pt x="0" y="2110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Arc 12"/>
            <p:cNvSpPr>
              <a:spLocks/>
            </p:cNvSpPr>
            <p:nvPr/>
          </p:nvSpPr>
          <p:spPr bwMode="auto">
            <a:xfrm rot="16200000">
              <a:off x="5515" y="3629"/>
              <a:ext cx="154" cy="206"/>
            </a:xfrm>
            <a:custGeom>
              <a:avLst/>
              <a:gdLst>
                <a:gd name="G0" fmla="+- 0 0 0"/>
                <a:gd name="G1" fmla="+- 21125 0 0"/>
                <a:gd name="G2" fmla="+- 21600 0 0"/>
                <a:gd name="T0" fmla="*/ 4506 w 13354"/>
                <a:gd name="T1" fmla="*/ 0 h 21125"/>
                <a:gd name="T2" fmla="*/ 13354 w 13354"/>
                <a:gd name="T3" fmla="*/ 4148 h 21125"/>
                <a:gd name="T4" fmla="*/ 0 w 13354"/>
                <a:gd name="T5" fmla="*/ 21125 h 21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54" h="21125" fill="none" extrusionOk="0">
                  <a:moveTo>
                    <a:pt x="4505" y="0"/>
                  </a:moveTo>
                  <a:cubicBezTo>
                    <a:pt x="7733" y="688"/>
                    <a:pt x="10760" y="2107"/>
                    <a:pt x="13354" y="4147"/>
                  </a:cubicBezTo>
                </a:path>
                <a:path w="13354" h="21125" stroke="0" extrusionOk="0">
                  <a:moveTo>
                    <a:pt x="4505" y="0"/>
                  </a:moveTo>
                  <a:cubicBezTo>
                    <a:pt x="7733" y="688"/>
                    <a:pt x="10760" y="2107"/>
                    <a:pt x="13354" y="4147"/>
                  </a:cubicBezTo>
                  <a:lnTo>
                    <a:pt x="0" y="21125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Arc 13"/>
            <p:cNvSpPr>
              <a:spLocks/>
            </p:cNvSpPr>
            <p:nvPr/>
          </p:nvSpPr>
          <p:spPr bwMode="auto">
            <a:xfrm rot="13648038">
              <a:off x="7495" y="2572"/>
              <a:ext cx="176" cy="206"/>
            </a:xfrm>
            <a:custGeom>
              <a:avLst/>
              <a:gdLst>
                <a:gd name="G0" fmla="+- 0 0 0"/>
                <a:gd name="G1" fmla="+- 21125 0 0"/>
                <a:gd name="G2" fmla="+- 21600 0 0"/>
                <a:gd name="T0" fmla="*/ 4506 w 15281"/>
                <a:gd name="T1" fmla="*/ 0 h 21125"/>
                <a:gd name="T2" fmla="*/ 15281 w 15281"/>
                <a:gd name="T3" fmla="*/ 5859 h 21125"/>
                <a:gd name="T4" fmla="*/ 0 w 15281"/>
                <a:gd name="T5" fmla="*/ 21125 h 21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81" h="21125" fill="none" extrusionOk="0">
                  <a:moveTo>
                    <a:pt x="4505" y="0"/>
                  </a:moveTo>
                  <a:cubicBezTo>
                    <a:pt x="8588" y="870"/>
                    <a:pt x="12330" y="2905"/>
                    <a:pt x="15281" y="5858"/>
                  </a:cubicBezTo>
                </a:path>
                <a:path w="15281" h="21125" stroke="0" extrusionOk="0">
                  <a:moveTo>
                    <a:pt x="4505" y="0"/>
                  </a:moveTo>
                  <a:cubicBezTo>
                    <a:pt x="8588" y="870"/>
                    <a:pt x="12330" y="2905"/>
                    <a:pt x="15281" y="5858"/>
                  </a:cubicBezTo>
                  <a:lnTo>
                    <a:pt x="0" y="21125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Arc 14"/>
            <p:cNvSpPr>
              <a:spLocks/>
            </p:cNvSpPr>
            <p:nvPr/>
          </p:nvSpPr>
          <p:spPr bwMode="auto">
            <a:xfrm rot="13429596">
              <a:off x="7545" y="2566"/>
              <a:ext cx="173" cy="205"/>
            </a:xfrm>
            <a:custGeom>
              <a:avLst/>
              <a:gdLst>
                <a:gd name="G0" fmla="+- 0 0 0"/>
                <a:gd name="G1" fmla="+- 20573 0 0"/>
                <a:gd name="G2" fmla="+- 21600 0 0"/>
                <a:gd name="T0" fmla="*/ 6581 w 15281"/>
                <a:gd name="T1" fmla="*/ 0 h 20573"/>
                <a:gd name="T2" fmla="*/ 15281 w 15281"/>
                <a:gd name="T3" fmla="*/ 5307 h 20573"/>
                <a:gd name="T4" fmla="*/ 0 w 15281"/>
                <a:gd name="T5" fmla="*/ 20573 h 20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81" h="20573" fill="none" extrusionOk="0">
                  <a:moveTo>
                    <a:pt x="6581" y="-1"/>
                  </a:moveTo>
                  <a:cubicBezTo>
                    <a:pt x="9862" y="1049"/>
                    <a:pt x="12845" y="2869"/>
                    <a:pt x="15281" y="5306"/>
                  </a:cubicBezTo>
                </a:path>
                <a:path w="15281" h="20573" stroke="0" extrusionOk="0">
                  <a:moveTo>
                    <a:pt x="6581" y="-1"/>
                  </a:moveTo>
                  <a:cubicBezTo>
                    <a:pt x="9862" y="1049"/>
                    <a:pt x="12845" y="2869"/>
                    <a:pt x="15281" y="5306"/>
                  </a:cubicBezTo>
                  <a:lnTo>
                    <a:pt x="0" y="20573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aphicFrame>
          <p:nvGraphicFramePr>
            <p:cNvPr id="37" name="Объект 36"/>
            <p:cNvGraphicFramePr>
              <a:graphicFrameLocks noChangeAspect="1"/>
            </p:cNvGraphicFramePr>
            <p:nvPr/>
          </p:nvGraphicFramePr>
          <p:xfrm>
            <a:off x="3564" y="3777"/>
            <a:ext cx="277" cy="3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9" name="Формула" r:id="rId3" imgW="152280" imgH="164880" progId="Equation.3">
                    <p:embed/>
                  </p:oleObj>
                </mc:Choice>
                <mc:Fallback>
                  <p:oleObj name="Формула" r:id="rId3" imgW="152280" imgH="16488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4" y="3777"/>
                          <a:ext cx="277" cy="3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" name="Объект 37"/>
            <p:cNvGraphicFramePr>
              <a:graphicFrameLocks noChangeAspect="1"/>
            </p:cNvGraphicFramePr>
            <p:nvPr/>
          </p:nvGraphicFramePr>
          <p:xfrm>
            <a:off x="5463" y="3777"/>
            <a:ext cx="278" cy="3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0" name="Формула" r:id="rId5" imgW="152280" imgH="164880" progId="Equation.3">
                    <p:embed/>
                  </p:oleObj>
                </mc:Choice>
                <mc:Fallback>
                  <p:oleObj name="Формула" r:id="rId5" imgW="152280" imgH="16488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63" y="3777"/>
                          <a:ext cx="278" cy="3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" name="Объект 38"/>
            <p:cNvGraphicFramePr>
              <a:graphicFrameLocks noChangeAspect="1"/>
            </p:cNvGraphicFramePr>
            <p:nvPr/>
          </p:nvGraphicFramePr>
          <p:xfrm>
            <a:off x="3990" y="1910"/>
            <a:ext cx="302" cy="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1" name="Формула" r:id="rId7" imgW="152280" imgH="177480" progId="Equation.3">
                    <p:embed/>
                  </p:oleObj>
                </mc:Choice>
                <mc:Fallback>
                  <p:oleObj name="Формула" r:id="rId7" imgW="152280" imgH="17748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0" y="1910"/>
                          <a:ext cx="302" cy="3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" name="Объект 39"/>
            <p:cNvGraphicFramePr>
              <a:graphicFrameLocks noChangeAspect="1"/>
            </p:cNvGraphicFramePr>
            <p:nvPr/>
          </p:nvGraphicFramePr>
          <p:xfrm>
            <a:off x="5452" y="1832"/>
            <a:ext cx="377" cy="4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2" name="Формула" r:id="rId9" imgW="177480" imgH="215640" progId="Equation.3">
                    <p:embed/>
                  </p:oleObj>
                </mc:Choice>
                <mc:Fallback>
                  <p:oleObj name="Формула" r:id="rId9" imgW="177480" imgH="21564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52" y="1832"/>
                          <a:ext cx="377" cy="41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" name="Объект 40"/>
            <p:cNvGraphicFramePr>
              <a:graphicFrameLocks noChangeAspect="1"/>
            </p:cNvGraphicFramePr>
            <p:nvPr/>
          </p:nvGraphicFramePr>
          <p:xfrm>
            <a:off x="5941" y="3734"/>
            <a:ext cx="352" cy="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3" name="Формула" r:id="rId11" imgW="177480" imgH="215640" progId="Equation.3">
                    <p:embed/>
                  </p:oleObj>
                </mc:Choice>
                <mc:Fallback>
                  <p:oleObj name="Формула" r:id="rId11" imgW="177480" imgH="21564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1" y="3734"/>
                          <a:ext cx="352" cy="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" name="Объект 41"/>
            <p:cNvGraphicFramePr>
              <a:graphicFrameLocks noChangeAspect="1"/>
            </p:cNvGraphicFramePr>
            <p:nvPr/>
          </p:nvGraphicFramePr>
          <p:xfrm>
            <a:off x="7726" y="2447"/>
            <a:ext cx="354" cy="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4" name="Формула" r:id="rId13" imgW="177480" imgH="215640" progId="Equation.3">
                    <p:embed/>
                  </p:oleObj>
                </mc:Choice>
                <mc:Fallback>
                  <p:oleObj name="Формула" r:id="rId13" imgW="177480" imgH="215640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26" y="2447"/>
                          <a:ext cx="354" cy="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3" name="Picture 2" descr="C:\Documents and Settings\Admin\Мои документы\РИСУНКИ\1_Школа\3_Карандаш\Копия Karandashi_9_13073644-1024x535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767" y="5196307"/>
            <a:ext cx="1370320" cy="150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223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1_Презентации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32" y="13840"/>
            <a:ext cx="8604448" cy="6827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4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ru-RU" sz="4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признак равенства треугольников</a:t>
            </a:r>
            <a:endParaRPr lang="ru-RU" sz="4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Admin\Мои документы\РИСУНКИ\1_Школа\3_Карандаш\Карандаш\Копия дети и карандаш (4)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92" y="3812060"/>
            <a:ext cx="2750888" cy="2897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310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Равенство треугольников </a:t>
            </a: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трем сторонам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1484" y="1484784"/>
            <a:ext cx="8229600" cy="14401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500" dirty="0"/>
              <a:t>Если </a:t>
            </a:r>
            <a:r>
              <a:rPr lang="ru-RU" sz="2500" i="1" u="sng" dirty="0">
                <a:solidFill>
                  <a:srgbClr val="FF0000"/>
                </a:solidFill>
              </a:rPr>
              <a:t>три стороны</a:t>
            </a:r>
            <a:r>
              <a:rPr lang="ru-RU" sz="2500" i="1" dirty="0">
                <a:solidFill>
                  <a:srgbClr val="FF0000"/>
                </a:solidFill>
              </a:rPr>
              <a:t> </a:t>
            </a:r>
            <a:r>
              <a:rPr lang="ru-RU" sz="2500" dirty="0"/>
              <a:t>одного треугольника соответственно равны трем сторонам другого треугольника, то такие треугольники равны.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95536" y="5301208"/>
            <a:ext cx="8208912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i="1" dirty="0" smtClean="0"/>
              <a:t>На </a:t>
            </a:r>
            <a:r>
              <a:rPr lang="ru-RU" sz="2500" i="1" dirty="0"/>
              <a:t>математическом языке: </a:t>
            </a:r>
          </a:p>
          <a:p>
            <a:r>
              <a:rPr lang="ru-RU" sz="2600" dirty="0"/>
              <a:t>Если </a:t>
            </a:r>
            <a:r>
              <a:rPr lang="ru-RU" sz="2600" i="1" dirty="0"/>
              <a:t>АВ = А</a:t>
            </a:r>
            <a:r>
              <a:rPr lang="ru-RU" sz="2600" i="1" baseline="-25000" dirty="0"/>
              <a:t>1</a:t>
            </a:r>
            <a:r>
              <a:rPr lang="ru-RU" sz="2600" i="1" dirty="0"/>
              <a:t>В</a:t>
            </a:r>
            <a:r>
              <a:rPr lang="ru-RU" sz="2600" i="1" baseline="-25000" dirty="0"/>
              <a:t>1</a:t>
            </a:r>
            <a:r>
              <a:rPr lang="ru-RU" sz="2600" dirty="0"/>
              <a:t>, </a:t>
            </a:r>
            <a:r>
              <a:rPr lang="ru-RU" sz="2600" i="1" dirty="0"/>
              <a:t>АС = А</a:t>
            </a:r>
            <a:r>
              <a:rPr lang="ru-RU" sz="2600" i="1" baseline="-25000" dirty="0"/>
              <a:t>1</a:t>
            </a:r>
            <a:r>
              <a:rPr lang="ru-RU" sz="2600" i="1" dirty="0"/>
              <a:t>С</a:t>
            </a:r>
            <a:r>
              <a:rPr lang="ru-RU" sz="2600" i="1" baseline="-25000" dirty="0"/>
              <a:t>1</a:t>
            </a:r>
            <a:r>
              <a:rPr lang="ru-RU" sz="2600" dirty="0"/>
              <a:t>, </a:t>
            </a:r>
            <a:r>
              <a:rPr lang="ru-RU" sz="2600" i="1" dirty="0"/>
              <a:t>ВС = В</a:t>
            </a:r>
            <a:r>
              <a:rPr lang="ru-RU" sz="2600" i="1" baseline="-25000" dirty="0"/>
              <a:t>1</a:t>
            </a:r>
            <a:r>
              <a:rPr lang="ru-RU" sz="2600" i="1" dirty="0"/>
              <a:t>С</a:t>
            </a:r>
            <a:r>
              <a:rPr lang="ru-RU" sz="2600" i="1" baseline="-25000" dirty="0"/>
              <a:t>1</a:t>
            </a:r>
            <a:r>
              <a:rPr lang="ru-RU" sz="2600" dirty="0"/>
              <a:t>, то </a:t>
            </a:r>
            <a:r>
              <a:rPr lang="ru-RU" sz="2600" i="1" dirty="0">
                <a:sym typeface="Symbol"/>
              </a:rPr>
              <a:t></a:t>
            </a:r>
            <a:r>
              <a:rPr lang="ru-RU" sz="2600" i="1" dirty="0"/>
              <a:t> АВС = </a:t>
            </a:r>
            <a:r>
              <a:rPr lang="ru-RU" sz="2600" i="1" dirty="0">
                <a:sym typeface="Symbol"/>
              </a:rPr>
              <a:t></a:t>
            </a:r>
            <a:r>
              <a:rPr lang="ru-RU" sz="2600" i="1" dirty="0"/>
              <a:t> А</a:t>
            </a:r>
            <a:r>
              <a:rPr lang="ru-RU" sz="2600" i="1" baseline="-25000" dirty="0"/>
              <a:t>1</a:t>
            </a:r>
            <a:r>
              <a:rPr lang="ru-RU" sz="2600" i="1" dirty="0"/>
              <a:t>В</a:t>
            </a:r>
            <a:r>
              <a:rPr lang="ru-RU" sz="2600" i="1" baseline="-25000" dirty="0"/>
              <a:t>1</a:t>
            </a:r>
            <a:r>
              <a:rPr lang="ru-RU" sz="2600" i="1" dirty="0"/>
              <a:t>С</a:t>
            </a:r>
            <a:r>
              <a:rPr lang="ru-RU" sz="2600" i="1" baseline="-25000" dirty="0"/>
              <a:t>1</a:t>
            </a:r>
            <a:r>
              <a:rPr lang="ru-RU" sz="2600" dirty="0"/>
              <a:t>.</a:t>
            </a:r>
          </a:p>
        </p:txBody>
      </p:sp>
      <p:grpSp>
        <p:nvGrpSpPr>
          <p:cNvPr id="4" name="Group 2"/>
          <p:cNvGrpSpPr>
            <a:grpSpLocks noChangeAspect="1"/>
          </p:cNvGrpSpPr>
          <p:nvPr/>
        </p:nvGrpSpPr>
        <p:grpSpPr bwMode="auto">
          <a:xfrm>
            <a:off x="2085827" y="2816089"/>
            <a:ext cx="4828330" cy="2446354"/>
            <a:chOff x="3532" y="1828"/>
            <a:chExt cx="4527" cy="2340"/>
          </a:xfrm>
        </p:grpSpPr>
        <p:sp>
          <p:nvSpPr>
            <p:cNvPr id="5" name="AutoShape 3"/>
            <p:cNvSpPr>
              <a:spLocks noChangeAspect="1" noChangeArrowheads="1"/>
            </p:cNvSpPr>
            <p:nvPr/>
          </p:nvSpPr>
          <p:spPr bwMode="auto">
            <a:xfrm>
              <a:off x="3532" y="1828"/>
              <a:ext cx="4527" cy="2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3687" y="2260"/>
              <a:ext cx="1959" cy="1512"/>
            </a:xfrm>
            <a:prstGeom prst="triangle">
              <a:avLst>
                <a:gd name="adj" fmla="val 2252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 rot="-1991749">
              <a:off x="5501" y="1828"/>
              <a:ext cx="1959" cy="1512"/>
            </a:xfrm>
            <a:prstGeom prst="triangle">
              <a:avLst>
                <a:gd name="adj" fmla="val 2252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4654" y="3772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H="1" flipV="1">
              <a:off x="4603" y="3708"/>
              <a:ext cx="2" cy="12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rot="-1966574" flipH="1" flipV="1">
              <a:off x="6891" y="3155"/>
              <a:ext cx="2" cy="1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rot="-6466541" flipH="1" flipV="1">
              <a:off x="5810" y="2831"/>
              <a:ext cx="2" cy="1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rot="-6466541" flipH="1" flipV="1">
              <a:off x="5825" y="2861"/>
              <a:ext cx="2" cy="1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rot="-3647975" flipH="1" flipV="1">
              <a:off x="3888" y="2990"/>
              <a:ext cx="1" cy="12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 rot="-3647975" flipH="1" flipV="1">
              <a:off x="3902" y="2952"/>
              <a:ext cx="2" cy="12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rot="2796383" flipH="1" flipV="1">
              <a:off x="4758" y="2817"/>
              <a:ext cx="1" cy="1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rot="2796383" flipH="1" flipV="1">
              <a:off x="4786" y="2850"/>
              <a:ext cx="1" cy="1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rot="2796383" flipH="1" flipV="1">
              <a:off x="4818" y="2879"/>
              <a:ext cx="2" cy="1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 rot="648924" flipH="1" flipV="1">
              <a:off x="6527" y="2365"/>
              <a:ext cx="1" cy="1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rot="648924" flipH="1" flipV="1">
              <a:off x="6572" y="2369"/>
              <a:ext cx="2" cy="1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rot="648924" flipH="1" flipV="1">
              <a:off x="6619" y="2378"/>
              <a:ext cx="1" cy="1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aphicFrame>
          <p:nvGraphicFramePr>
            <p:cNvPr id="22" name="Объект 21"/>
            <p:cNvGraphicFramePr>
              <a:graphicFrameLocks noChangeAspect="1"/>
            </p:cNvGraphicFramePr>
            <p:nvPr/>
          </p:nvGraphicFramePr>
          <p:xfrm>
            <a:off x="3533" y="3776"/>
            <a:ext cx="277" cy="3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8" name="Формула" r:id="rId3" imgW="152280" imgH="164880" progId="Equation.3">
                    <p:embed/>
                  </p:oleObj>
                </mc:Choice>
                <mc:Fallback>
                  <p:oleObj name="Формула" r:id="rId3" imgW="152280" imgH="164880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33" y="3776"/>
                          <a:ext cx="277" cy="3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" name="Объект 42"/>
            <p:cNvGraphicFramePr>
              <a:graphicFrameLocks noChangeAspect="1"/>
            </p:cNvGraphicFramePr>
            <p:nvPr/>
          </p:nvGraphicFramePr>
          <p:xfrm>
            <a:off x="5519" y="3795"/>
            <a:ext cx="279" cy="3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9" name="Формула" r:id="rId5" imgW="152280" imgH="164880" progId="Equation.3">
                    <p:embed/>
                  </p:oleObj>
                </mc:Choice>
                <mc:Fallback>
                  <p:oleObj name="Формула" r:id="rId5" imgW="152280" imgH="164880" progId="Equation.3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19" y="3795"/>
                          <a:ext cx="279" cy="3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4" name="Объект 43"/>
            <p:cNvGraphicFramePr>
              <a:graphicFrameLocks noChangeAspect="1"/>
            </p:cNvGraphicFramePr>
            <p:nvPr/>
          </p:nvGraphicFramePr>
          <p:xfrm>
            <a:off x="3964" y="1910"/>
            <a:ext cx="302" cy="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0" name="Формула" r:id="rId7" imgW="152280" imgH="177480" progId="Equation.3">
                    <p:embed/>
                  </p:oleObj>
                </mc:Choice>
                <mc:Fallback>
                  <p:oleObj name="Формула" r:id="rId7" imgW="152280" imgH="177480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4" y="1910"/>
                          <a:ext cx="302" cy="3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" name="Объект 44"/>
            <p:cNvGraphicFramePr>
              <a:graphicFrameLocks noChangeAspect="1"/>
            </p:cNvGraphicFramePr>
            <p:nvPr/>
          </p:nvGraphicFramePr>
          <p:xfrm>
            <a:off x="5452" y="1840"/>
            <a:ext cx="377" cy="4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1" name="Формула" r:id="rId9" imgW="177480" imgH="215640" progId="Equation.3">
                    <p:embed/>
                  </p:oleObj>
                </mc:Choice>
                <mc:Fallback>
                  <p:oleObj name="Формула" r:id="rId9" imgW="177480" imgH="215640" progId="Equation.3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52" y="1840"/>
                          <a:ext cx="377" cy="41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6" name="Объект 45"/>
            <p:cNvGraphicFramePr>
              <a:graphicFrameLocks noChangeAspect="1"/>
            </p:cNvGraphicFramePr>
            <p:nvPr/>
          </p:nvGraphicFramePr>
          <p:xfrm>
            <a:off x="7705" y="2454"/>
            <a:ext cx="354" cy="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2" name="Формула" r:id="rId11" imgW="177480" imgH="215640" progId="Equation.3">
                    <p:embed/>
                  </p:oleObj>
                </mc:Choice>
                <mc:Fallback>
                  <p:oleObj name="Формула" r:id="rId11" imgW="177480" imgH="215640" progId="Equation.3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05" y="2454"/>
                          <a:ext cx="354" cy="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" name="Объект 46"/>
            <p:cNvGraphicFramePr>
              <a:graphicFrameLocks noChangeAspect="1"/>
            </p:cNvGraphicFramePr>
            <p:nvPr/>
          </p:nvGraphicFramePr>
          <p:xfrm>
            <a:off x="5907" y="3756"/>
            <a:ext cx="352" cy="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3" name="Формула" r:id="rId13" imgW="177480" imgH="215640" progId="Equation.3">
                    <p:embed/>
                  </p:oleObj>
                </mc:Choice>
                <mc:Fallback>
                  <p:oleObj name="Формула" r:id="rId13" imgW="177480" imgH="215640" progId="Equation.3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07" y="3756"/>
                          <a:ext cx="352" cy="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8" name="Picture 2" descr="C:\Documents and Settings\Admin\Мои документы\РИСУНКИ\1_Школа\3_Карандаш\Копия Karandashi_9_13073644-1024x535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221654"/>
            <a:ext cx="1370320" cy="150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61350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466</Words>
  <Application>Microsoft Office PowerPoint</Application>
  <PresentationFormat>Экран (4:3)</PresentationFormat>
  <Paragraphs>40</Paragraphs>
  <Slides>23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Тема Office</vt:lpstr>
      <vt:lpstr>Формула</vt:lpstr>
      <vt:lpstr>Признаки равенства треугольников</vt:lpstr>
      <vt:lpstr>Определение</vt:lpstr>
      <vt:lpstr>Презентация PowerPoint</vt:lpstr>
      <vt:lpstr>I признак равенства треугольников</vt:lpstr>
      <vt:lpstr>Равенство треугольников по двум сторонам и углу между ними</vt:lpstr>
      <vt:lpstr>II признак равенства треугольников</vt:lpstr>
      <vt:lpstr>Равенство треугольников по стороне  и двум прилежащим к ней углам</vt:lpstr>
      <vt:lpstr>III признак равенства треугольников</vt:lpstr>
      <vt:lpstr>Равенство треугольников  по трем сторонам</vt:lpstr>
      <vt:lpstr>Знать наизусть</vt:lpstr>
      <vt:lpstr>Решение задач по готовым чертежам</vt:lpstr>
      <vt:lpstr>Найдите пары равных треугольников и докажите их равенство</vt:lpstr>
      <vt:lpstr>Найдите пары равных треугольников и докажите их равенство</vt:lpstr>
      <vt:lpstr>Найдите пары равных треугольников и докажите их равенство</vt:lpstr>
      <vt:lpstr>Найдите пары равных треугольников и докажите их равенство</vt:lpstr>
      <vt:lpstr>Найдите пары равных треугольников и докажите их равенство</vt:lpstr>
      <vt:lpstr>Найдите пары равных треугольников и докажите их равенство</vt:lpstr>
      <vt:lpstr>Найдите пары равных треугольников и докажите их равенство</vt:lpstr>
      <vt:lpstr>Найдите пары равных треугольников и докажите их равенство</vt:lpstr>
      <vt:lpstr>Найдите пары равных треугольников и докажите их равенство</vt:lpstr>
      <vt:lpstr>Найдите пары равных треугольников и докажите их равенство</vt:lpstr>
      <vt:lpstr>Найдите пары равных треугольников и докажите их равенство</vt:lpstr>
      <vt:lpstr>Найдите пары равных треугольников и докажите их равенство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Медианы,  биссектрисы  и высоты  треугольника</dc:title>
  <dc:creator>Догадова</dc:creator>
  <cp:lastModifiedBy>Догадова</cp:lastModifiedBy>
  <cp:revision>25</cp:revision>
  <dcterms:created xsi:type="dcterms:W3CDTF">2021-11-20T04:04:11Z</dcterms:created>
  <dcterms:modified xsi:type="dcterms:W3CDTF">2021-11-20T12:06:26Z</dcterms:modified>
</cp:coreProperties>
</file>