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20"/>
  </p:notesMasterIdLst>
  <p:sldIdLst>
    <p:sldId id="256" r:id="rId2"/>
    <p:sldId id="257" r:id="rId3"/>
    <p:sldId id="274" r:id="rId4"/>
    <p:sldId id="258" r:id="rId5"/>
    <p:sldId id="259" r:id="rId6"/>
    <p:sldId id="262" r:id="rId7"/>
    <p:sldId id="263" r:id="rId8"/>
    <p:sldId id="273" r:id="rId9"/>
    <p:sldId id="275" r:id="rId10"/>
    <p:sldId id="264" r:id="rId11"/>
    <p:sldId id="265" r:id="rId12"/>
    <p:sldId id="271" r:id="rId13"/>
    <p:sldId id="266" r:id="rId14"/>
    <p:sldId id="267" r:id="rId15"/>
    <p:sldId id="268" r:id="rId16"/>
    <p:sldId id="269" r:id="rId17"/>
    <p:sldId id="270" r:id="rId18"/>
    <p:sldId id="27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28" autoAdjust="0"/>
  </p:normalViewPr>
  <p:slideViewPr>
    <p:cSldViewPr>
      <p:cViewPr varScale="1">
        <p:scale>
          <a:sx n="67" d="100"/>
          <a:sy n="67" d="100"/>
        </p:scale>
        <p:origin x="-522" y="-90"/>
      </p:cViewPr>
      <p:guideLst>
        <p:guide orient="horz" pos="2160"/>
        <p:guide pos="2880"/>
      </p:guideLst>
    </p:cSldViewPr>
  </p:slideViewPr>
  <p:outlineViewPr>
    <p:cViewPr>
      <p:scale>
        <a:sx n="33" d="100"/>
        <a:sy n="33" d="100"/>
      </p:scale>
      <p:origin x="0" y="642"/>
    </p:cViewPr>
  </p:outlineViewPr>
  <p:notesTextViewPr>
    <p:cViewPr>
      <p:scale>
        <a:sx n="1" d="1"/>
        <a:sy n="1" d="1"/>
      </p:scale>
      <p:origin x="0" y="0"/>
    </p:cViewPr>
  </p:notesTextViewPr>
  <p:sorterViewPr>
    <p:cViewPr>
      <p:scale>
        <a:sx n="100" d="100"/>
        <a:sy n="100" d="100"/>
      </p:scale>
      <p:origin x="0" y="18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EAE032-10D9-4B0A-951A-B248F3BE12A5}" type="datetimeFigureOut">
              <a:rPr lang="ru-RU" smtClean="0"/>
              <a:t>07.04.2013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1A3402-D130-422A-A7CC-EAB3754268FC}" type="slidenum">
              <a:rPr lang="ru-RU" smtClean="0"/>
              <a:t>‹#›</a:t>
            </a:fld>
            <a:endParaRPr lang="ru-RU"/>
          </a:p>
        </p:txBody>
      </p:sp>
    </p:spTree>
    <p:extLst>
      <p:ext uri="{BB962C8B-B14F-4D97-AF65-F5344CB8AC3E}">
        <p14:creationId xmlns:p14="http://schemas.microsoft.com/office/powerpoint/2010/main" val="3646602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11A3402-D130-422A-A7CC-EAB3754268FC}" type="slidenum">
              <a:rPr lang="ru-RU" smtClean="0"/>
              <a:t>1</a:t>
            </a:fld>
            <a:endParaRPr lang="ru-RU"/>
          </a:p>
        </p:txBody>
      </p:sp>
    </p:spTree>
    <p:extLst>
      <p:ext uri="{BB962C8B-B14F-4D97-AF65-F5344CB8AC3E}">
        <p14:creationId xmlns:p14="http://schemas.microsoft.com/office/powerpoint/2010/main" val="5640891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DD1BD5A5-0CF1-4A6B-8520-9ABDF6276176}" type="datetimeFigureOut">
              <a:rPr lang="ru-RU" smtClean="0"/>
              <a:t>07.04.2013</a:t>
            </a:fld>
            <a:endParaRPr lang="ru-RU"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DFB80D21-ED56-4FCD-AD5A-039445119F14}"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DFB80D21-ED56-4FCD-AD5A-039445119F14}"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DFB80D21-ED56-4FCD-AD5A-039445119F14}"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DFB80D21-ED56-4FCD-AD5A-039445119F14}" type="slidenum">
              <a:rPr lang="ru-RU" smtClean="0"/>
              <a:t>‹#›</a:t>
            </a:fld>
            <a:endParaRPr lang="ru-RU" dirty="0"/>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DFB80D21-ED56-4FCD-AD5A-039445119F14}" type="slidenum">
              <a:rPr lang="ru-RU" smtClean="0"/>
              <a:t>‹#›</a:t>
            </a:fld>
            <a:endParaRPr lang="ru-RU"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DFB80D21-ED56-4FCD-AD5A-039445119F14}" type="slidenum">
              <a:rPr lang="ru-RU" smtClean="0"/>
              <a:t>‹#›</a:t>
            </a:fld>
            <a:endParaRPr lang="ru-RU" dirty="0"/>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DFB80D21-ED56-4FCD-AD5A-039445119F14}"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DFB80D21-ED56-4FCD-AD5A-039445119F14}" type="slidenum">
              <a:rPr lang="ru-RU" smtClean="0"/>
              <a:t>‹#›</a:t>
            </a:fld>
            <a:endParaRPr lang="ru-RU" dirty="0"/>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D1BD5A5-0CF1-4A6B-8520-9ABDF6276176}" type="datetimeFigureOut">
              <a:rPr lang="ru-RU" smtClean="0"/>
              <a:t>07.04.2013</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DFB80D21-ED56-4FCD-AD5A-039445119F14}"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DD1BD5A5-0CF1-4A6B-8520-9ABDF6276176}" type="datetimeFigureOut">
              <a:rPr lang="ru-RU" smtClean="0"/>
              <a:t>07.04.2013</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DFB80D21-ED56-4FCD-AD5A-039445119F14}"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dirty="0"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DD1BD5A5-0CF1-4A6B-8520-9ABDF6276176}" type="datetimeFigureOut">
              <a:rPr lang="ru-RU" smtClean="0"/>
              <a:t>07.04.2013</a:t>
            </a:fld>
            <a:endParaRPr lang="ru-RU"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DFB80D21-ED56-4FCD-AD5A-039445119F14}" type="slidenum">
              <a:rPr lang="ru-RU" smtClean="0"/>
              <a:t>‹#›</a:t>
            </a:fld>
            <a:endParaRPr lang="ru-RU"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D1BD5A5-0CF1-4A6B-8520-9ABDF6276176}" type="datetimeFigureOut">
              <a:rPr lang="ru-RU" smtClean="0"/>
              <a:t>07.04.2013</a:t>
            </a:fld>
            <a:endParaRPr lang="ru-RU"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FB80D21-ED56-4FCD-AD5A-039445119F14}"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gif"/><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wmf"/><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oleObject" Target="../embeddings/oleObject1.bin"/><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wmf"/><Relationship Id="rId5" Type="http://schemas.openxmlformats.org/officeDocument/2006/relationships/oleObject" Target="../embeddings/oleObject2.bin"/><Relationship Id="rId4" Type="http://schemas.openxmlformats.org/officeDocument/2006/relationships/image" Target="../media/image1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4213" y="1988840"/>
            <a:ext cx="7772400" cy="1800200"/>
          </a:xfrm>
        </p:spPr>
        <p:txBody>
          <a:bodyPr>
            <a:normAutofit/>
          </a:bodyPr>
          <a:lstStyle/>
          <a:p>
            <a:pPr algn="ctr"/>
            <a:r>
              <a:rPr lang="ru-RU" i="1" dirty="0">
                <a:solidFill>
                  <a:srgbClr val="FF0000"/>
                </a:solidFill>
                <a:effectLst/>
                <a:latin typeface="Century Gothic" pitchFamily="34" charset="0"/>
              </a:rPr>
              <a:t>История чисел</a:t>
            </a:r>
          </a:p>
        </p:txBody>
      </p:sp>
      <p:sp>
        <p:nvSpPr>
          <p:cNvPr id="5" name="Подзаголовок 4"/>
          <p:cNvSpPr>
            <a:spLocks noGrp="1"/>
          </p:cNvSpPr>
          <p:nvPr>
            <p:ph type="subTitle" idx="1"/>
          </p:nvPr>
        </p:nvSpPr>
        <p:spPr>
          <a:xfrm>
            <a:off x="685800" y="3861048"/>
            <a:ext cx="7772400" cy="1199704"/>
          </a:xfrm>
        </p:spPr>
        <p:txBody>
          <a:bodyPr>
            <a:noAutofit/>
          </a:bodyPr>
          <a:lstStyle/>
          <a:p>
            <a:pPr algn="ctr">
              <a:spcBef>
                <a:spcPct val="0"/>
              </a:spcBef>
            </a:pPr>
            <a:r>
              <a:rPr lang="ru-RU" sz="3600" b="1" i="1" dirty="0" smtClean="0">
                <a:solidFill>
                  <a:srgbClr val="FF0000"/>
                </a:solidFill>
                <a:latin typeface="Century Gothic" pitchFamily="34" charset="0"/>
                <a:ea typeface="+mj-ea"/>
                <a:cs typeface="+mj-cs"/>
              </a:rPr>
              <a:t>Устный журнал</a:t>
            </a:r>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dirty="0"/>
          </a:p>
        </p:txBody>
      </p:sp>
      <p:pic>
        <p:nvPicPr>
          <p:cNvPr id="1027" name="Picture 3" descr="C:\Documents and Settings\Admin\Мои документы\РИСУНКИ\Школа\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548680"/>
            <a:ext cx="3713436" cy="26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14225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Объект 1"/>
              <p:cNvSpPr>
                <a:spLocks noGrp="1"/>
              </p:cNvSpPr>
              <p:nvPr>
                <p:ph idx="1"/>
              </p:nvPr>
            </p:nvSpPr>
            <p:spPr>
              <a:xfrm>
                <a:off x="3357786" y="1268760"/>
                <a:ext cx="5462686" cy="5328592"/>
              </a:xfrm>
            </p:spPr>
            <p:txBody>
              <a:bodyPr>
                <a:normAutofit/>
              </a:bodyPr>
              <a:lstStyle/>
              <a:p>
                <a:pPr marL="109728" indent="0">
                  <a:lnSpc>
                    <a:spcPct val="110000"/>
                  </a:lnSpc>
                  <a:buNone/>
                </a:pPr>
                <a:r>
                  <a:rPr lang="ru-RU" sz="2000" dirty="0" smtClean="0">
                    <a:latin typeface="+mj-lt"/>
                    <a:ea typeface="+mj-ea"/>
                    <a:cs typeface="Arial" pitchFamily="34" charset="0"/>
                  </a:rPr>
                  <a:t>Рассмотрим </a:t>
                </a:r>
                <a:r>
                  <a:rPr lang="ru-RU" sz="2000" dirty="0">
                    <a:latin typeface="+mj-lt"/>
                    <a:ea typeface="+mj-ea"/>
                    <a:cs typeface="Arial" pitchFamily="34" charset="0"/>
                  </a:rPr>
                  <a:t>такую задачу: </a:t>
                </a:r>
                <a:r>
                  <a:rPr lang="ru-RU" sz="2000" dirty="0">
                    <a:solidFill>
                      <a:srgbClr val="FF0000"/>
                    </a:solidFill>
                    <a:latin typeface="+mj-lt"/>
                    <a:ea typeface="+mj-ea"/>
                    <a:cs typeface="Arial" pitchFamily="34" charset="0"/>
                  </a:rPr>
                  <a:t>«Разделить 7 хлебов между 8 людьми»</a:t>
                </a:r>
                <a:r>
                  <a:rPr lang="ru-RU" sz="2000" dirty="0">
                    <a:latin typeface="+mj-lt"/>
                    <a:ea typeface="+mj-ea"/>
                    <a:cs typeface="Arial" pitchFamily="34" charset="0"/>
                  </a:rPr>
                  <a:t>. Современный школьник, скорее всего, решал бы задачу так: надо разрезать каждый хлеб на 8 равных частей и каждому человеку дать по одной части от каждого хлеба. </a:t>
                </a:r>
                <a:endParaRPr lang="ru-RU" sz="2000" dirty="0" smtClean="0">
                  <a:latin typeface="+mj-lt"/>
                  <a:ea typeface="+mj-ea"/>
                  <a:cs typeface="Arial" pitchFamily="34" charset="0"/>
                </a:endParaRPr>
              </a:p>
              <a:p>
                <a:pPr marL="109728" indent="0">
                  <a:lnSpc>
                    <a:spcPct val="110000"/>
                  </a:lnSpc>
                  <a:buNone/>
                </a:pPr>
                <a:r>
                  <a:rPr lang="ru-RU" sz="2000" dirty="0" smtClean="0">
                    <a:latin typeface="+mj-lt"/>
                    <a:ea typeface="+mj-ea"/>
                    <a:cs typeface="Arial" pitchFamily="34" charset="0"/>
                  </a:rPr>
                  <a:t>А </a:t>
                </a:r>
                <a:r>
                  <a:rPr lang="ru-RU" sz="2000" dirty="0">
                    <a:latin typeface="+mj-lt"/>
                    <a:ea typeface="+mj-ea"/>
                    <a:cs typeface="Arial" pitchFamily="34" charset="0"/>
                  </a:rPr>
                  <a:t>вот как эта задача решена на папирусе </a:t>
                </a:r>
                <a:r>
                  <a:rPr lang="ru-RU" sz="2000" dirty="0" err="1" smtClean="0">
                    <a:latin typeface="+mj-lt"/>
                    <a:ea typeface="+mj-ea"/>
                    <a:cs typeface="Arial" pitchFamily="34" charset="0"/>
                  </a:rPr>
                  <a:t>Райнда</a:t>
                </a:r>
                <a:r>
                  <a:rPr lang="ru-RU" sz="2000" dirty="0">
                    <a:latin typeface="+mj-lt"/>
                    <a:ea typeface="+mj-ea"/>
                    <a:cs typeface="Arial" pitchFamily="34" charset="0"/>
                  </a:rPr>
                  <a:t>. </a:t>
                </a:r>
                <a:r>
                  <a:rPr lang="ru-RU" sz="2000" dirty="0" smtClean="0">
                    <a:latin typeface="+mj-lt"/>
                    <a:ea typeface="+mj-ea"/>
                    <a:cs typeface="Arial" pitchFamily="34" charset="0"/>
                  </a:rPr>
                  <a:t> </a:t>
                </a:r>
                <a14:m>
                  <m:oMath xmlns:m="http://schemas.openxmlformats.org/officeDocument/2006/math">
                    <m:f>
                      <m:fPr>
                        <m:ctrlPr>
                          <a:rPr lang="ru-RU" sz="2000" i="1">
                            <a:latin typeface="Cambria Math"/>
                          </a:rPr>
                        </m:ctrlPr>
                      </m:fPr>
                      <m:num>
                        <m:r>
                          <a:rPr lang="ru-RU" sz="2000" i="1">
                            <a:latin typeface="Cambria Math"/>
                          </a:rPr>
                          <m:t>7</m:t>
                        </m:r>
                      </m:num>
                      <m:den>
                        <m:r>
                          <a:rPr lang="ru-RU" sz="2000" i="1">
                            <a:latin typeface="Cambria Math"/>
                          </a:rPr>
                          <m:t>8</m:t>
                        </m:r>
                      </m:den>
                    </m:f>
                    <m:r>
                      <a:rPr lang="ru-RU" sz="2000" i="1">
                        <a:latin typeface="Cambria Math"/>
                      </a:rPr>
                      <m:t>=</m:t>
                    </m:r>
                    <m:f>
                      <m:fPr>
                        <m:ctrlPr>
                          <a:rPr lang="ru-RU" sz="2000" i="1">
                            <a:latin typeface="Cambria Math"/>
                          </a:rPr>
                        </m:ctrlPr>
                      </m:fPr>
                      <m:num>
                        <m:r>
                          <a:rPr lang="ru-RU" sz="2000" i="1">
                            <a:latin typeface="Cambria Math"/>
                          </a:rPr>
                          <m:t>1</m:t>
                        </m:r>
                      </m:num>
                      <m:den>
                        <m:r>
                          <a:rPr lang="ru-RU" sz="2000" i="1">
                            <a:latin typeface="Cambria Math"/>
                          </a:rPr>
                          <m:t>2</m:t>
                        </m:r>
                      </m:den>
                    </m:f>
                    <m:r>
                      <a:rPr lang="ru-RU" sz="2000" i="1">
                        <a:latin typeface="Cambria Math"/>
                      </a:rPr>
                      <m:t>+</m:t>
                    </m:r>
                    <m:f>
                      <m:fPr>
                        <m:ctrlPr>
                          <a:rPr lang="ru-RU" sz="2000" i="1">
                            <a:latin typeface="Cambria Math"/>
                          </a:rPr>
                        </m:ctrlPr>
                      </m:fPr>
                      <m:num>
                        <m:r>
                          <a:rPr lang="ru-RU" sz="2000">
                            <a:latin typeface="Cambria Math"/>
                          </a:rPr>
                          <m:t>1</m:t>
                        </m:r>
                      </m:num>
                      <m:den>
                        <m:r>
                          <a:rPr lang="ru-RU" sz="2000">
                            <a:latin typeface="Cambria Math"/>
                          </a:rPr>
                          <m:t>4</m:t>
                        </m:r>
                      </m:den>
                    </m:f>
                    <m:r>
                      <a:rPr lang="ru-RU" sz="2000">
                        <a:latin typeface="Cambria Math"/>
                      </a:rPr>
                      <m:t>+</m:t>
                    </m:r>
                    <m:f>
                      <m:fPr>
                        <m:ctrlPr>
                          <a:rPr lang="ru-RU" sz="2000" i="1">
                            <a:latin typeface="Cambria Math"/>
                          </a:rPr>
                        </m:ctrlPr>
                      </m:fPr>
                      <m:num>
                        <m:r>
                          <a:rPr lang="ru-RU" sz="2000">
                            <a:latin typeface="Cambria Math"/>
                          </a:rPr>
                          <m:t>1</m:t>
                        </m:r>
                      </m:num>
                      <m:den>
                        <m:r>
                          <a:rPr lang="ru-RU" sz="2000">
                            <a:latin typeface="Cambria Math"/>
                          </a:rPr>
                          <m:t>8</m:t>
                        </m:r>
                      </m:den>
                    </m:f>
                  </m:oMath>
                </a14:m>
                <a:r>
                  <a:rPr lang="ru-RU" sz="2000" dirty="0" smtClean="0">
                    <a:latin typeface="+mj-lt"/>
                    <a:ea typeface="+mj-ea"/>
                    <a:cs typeface="Arial" pitchFamily="34" charset="0"/>
                  </a:rPr>
                  <a:t>.  Следовательно</a:t>
                </a:r>
                <a:r>
                  <a:rPr lang="ru-RU" sz="2000" dirty="0">
                    <a:latin typeface="+mj-lt"/>
                    <a:ea typeface="+mj-ea"/>
                    <a:cs typeface="Arial" pitchFamily="34" charset="0"/>
                  </a:rPr>
                  <a:t>, каждому человеку нужно дать по половине, четверти и восьмушке хлеба. Теперь ясно, что надо 4 хлеба разрезать пополам, 2 хлеба на 4 части и только один хлеб – на 8 частей.</a:t>
                </a:r>
              </a:p>
            </p:txBody>
          </p:sp>
        </mc:Choice>
        <mc:Fallback xmlns="">
          <p:sp>
            <p:nvSpPr>
              <p:cNvPr id="2" name="Объект 1"/>
              <p:cNvSpPr>
                <a:spLocks noGrp="1" noRot="1" noChangeAspect="1" noMove="1" noResize="1" noEditPoints="1" noAdjustHandles="1" noChangeArrowheads="1" noChangeShapeType="1" noTextEdit="1"/>
              </p:cNvSpPr>
              <p:nvPr>
                <p:ph idx="1"/>
              </p:nvPr>
            </p:nvSpPr>
            <p:spPr>
              <a:xfrm>
                <a:off x="3357786" y="1268760"/>
                <a:ext cx="5462686" cy="5328592"/>
              </a:xfrm>
              <a:blipFill rotWithShape="1">
                <a:blip r:embed="rId2"/>
                <a:stretch>
                  <a:fillRect t="-229" r="-1897"/>
                </a:stretch>
              </a:blipFill>
            </p:spPr>
            <p:txBody>
              <a:bodyPr/>
              <a:lstStyle/>
              <a:p>
                <a:r>
                  <a:rPr lang="ru-RU">
                    <a:noFill/>
                  </a:rPr>
                  <a:t> </a:t>
                </a:r>
              </a:p>
            </p:txBody>
          </p:sp>
        </mc:Fallback>
      </mc:AlternateContent>
      <p:sp>
        <p:nvSpPr>
          <p:cNvPr id="3" name="Заголовок 2"/>
          <p:cNvSpPr>
            <a:spLocks noGrp="1"/>
          </p:cNvSpPr>
          <p:nvPr>
            <p:ph type="title"/>
          </p:nvPr>
        </p:nvSpPr>
        <p:spPr>
          <a:xfrm>
            <a:off x="457200" y="274638"/>
            <a:ext cx="8229600" cy="850106"/>
          </a:xfrm>
        </p:spPr>
        <p:txBody>
          <a:bodyPr>
            <a:noAutofit/>
          </a:bodyPr>
          <a:lstStyle/>
          <a:p>
            <a:pPr algn="ctr"/>
            <a:r>
              <a:rPr lang="ru-RU" sz="3400" i="1" dirty="0" smtClean="0">
                <a:solidFill>
                  <a:srgbClr val="FF0000"/>
                </a:solidFill>
                <a:effectLst/>
                <a:latin typeface="Century Gothic" pitchFamily="34" charset="0"/>
              </a:rPr>
              <a:t>Задача на папирусе</a:t>
            </a:r>
            <a:endParaRPr lang="ru-RU" sz="3400" i="1" dirty="0">
              <a:solidFill>
                <a:srgbClr val="FF0000"/>
              </a:solidFill>
              <a:effectLst/>
              <a:latin typeface="Century Gothic" pitchFamily="34" charset="0"/>
            </a:endParaRPr>
          </a:p>
        </p:txBody>
      </p:sp>
      <p:pic>
        <p:nvPicPr>
          <p:cNvPr id="5122" name="Picture 2" descr="C:\Documents and Settings\Admin\Мои документы\Мои рисунки\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484784"/>
            <a:ext cx="2962250" cy="4477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71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2000" fill="hold"/>
                                        <p:tgtEl>
                                          <p:spTgt spid="5122"/>
                                        </p:tgtEl>
                                        <p:attrNameLst>
                                          <p:attrName>ppt_w</p:attrName>
                                        </p:attrNameLst>
                                      </p:cBhvr>
                                      <p:tavLst>
                                        <p:tav tm="0">
                                          <p:val>
                                            <p:fltVal val="0"/>
                                          </p:val>
                                        </p:tav>
                                        <p:tav tm="100000">
                                          <p:val>
                                            <p:strVal val="#ppt_w"/>
                                          </p:val>
                                        </p:tav>
                                      </p:tavLst>
                                    </p:anim>
                                    <p:anim calcmode="lin" valueType="num">
                                      <p:cBhvr>
                                        <p:cTn id="8" dur="2000" fill="hold"/>
                                        <p:tgtEl>
                                          <p:spTgt spid="5122"/>
                                        </p:tgtEl>
                                        <p:attrNameLst>
                                          <p:attrName>ppt_h</p:attrName>
                                        </p:attrNameLst>
                                      </p:cBhvr>
                                      <p:tavLst>
                                        <p:tav tm="0">
                                          <p:val>
                                            <p:fltVal val="0"/>
                                          </p:val>
                                        </p:tav>
                                        <p:tav tm="100000">
                                          <p:val>
                                            <p:strVal val="#ppt_h"/>
                                          </p:val>
                                        </p:tav>
                                      </p:tavLst>
                                    </p:anim>
                                    <p:animEffect transition="in" filter="fade">
                                      <p:cBhvr>
                                        <p:cTn id="9"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771800" y="1556792"/>
            <a:ext cx="5997352" cy="3218748"/>
          </a:xfrm>
        </p:spPr>
        <p:txBody>
          <a:bodyPr>
            <a:normAutofit/>
          </a:bodyPr>
          <a:lstStyle/>
          <a:p>
            <a:r>
              <a:rPr lang="ru-RU" sz="2200" dirty="0">
                <a:latin typeface="+mj-lt"/>
                <a:ea typeface="+mj-ea"/>
                <a:cs typeface="Arial" pitchFamily="34" charset="0"/>
              </a:rPr>
              <a:t>В древности наибольшего развития обыкновенные дроби достигли в Индии. В рукописях, относящихся к 4 веку до нашей эры, встречаются уже не только единичные дроби, но и дроби с произвольными числителями. </a:t>
            </a:r>
            <a:endParaRPr lang="ru-RU" sz="2200" dirty="0" smtClean="0">
              <a:latin typeface="+mj-lt"/>
              <a:ea typeface="+mj-ea"/>
              <a:cs typeface="Arial" pitchFamily="34" charset="0"/>
            </a:endParaRPr>
          </a:p>
          <a:p>
            <a:r>
              <a:rPr lang="ru-RU" sz="2200" dirty="0" smtClean="0">
                <a:latin typeface="+mj-lt"/>
                <a:ea typeface="+mj-ea"/>
                <a:cs typeface="Arial" pitchFamily="34" charset="0"/>
              </a:rPr>
              <a:t>В </a:t>
            </a:r>
            <a:r>
              <a:rPr lang="ru-RU" sz="2200" dirty="0">
                <a:latin typeface="+mj-lt"/>
                <a:ea typeface="+mj-ea"/>
                <a:cs typeface="Arial" pitchFamily="34" charset="0"/>
              </a:rPr>
              <a:t>начале VII столетия индийцы знали и формулировали правила действий над обыкновенными дробями. </a:t>
            </a:r>
            <a:endParaRPr lang="ru-RU" sz="2200" dirty="0" smtClean="0">
              <a:latin typeface="+mj-lt"/>
              <a:ea typeface="+mj-ea"/>
              <a:cs typeface="Arial" pitchFamily="34" charset="0"/>
            </a:endParaRPr>
          </a:p>
          <a:p>
            <a:endParaRPr lang="ru-RU" sz="2400" dirty="0">
              <a:latin typeface="+mj-lt"/>
              <a:ea typeface="+mj-ea"/>
              <a:cs typeface="Arial" pitchFamily="34" charset="0"/>
            </a:endParaRPr>
          </a:p>
        </p:txBody>
      </p:sp>
      <p:sp>
        <p:nvSpPr>
          <p:cNvPr id="3" name="Заголовок 2"/>
          <p:cNvSpPr>
            <a:spLocks noGrp="1"/>
          </p:cNvSpPr>
          <p:nvPr>
            <p:ph type="title"/>
          </p:nvPr>
        </p:nvSpPr>
        <p:spPr>
          <a:xfrm>
            <a:off x="395536" y="260648"/>
            <a:ext cx="8435280" cy="1008112"/>
          </a:xfrm>
        </p:spPr>
        <p:txBody>
          <a:bodyPr>
            <a:normAutofit/>
          </a:bodyPr>
          <a:lstStyle/>
          <a:p>
            <a:pPr algn="ctr"/>
            <a:r>
              <a:rPr lang="ru-RU" sz="3400" i="1" dirty="0" smtClean="0">
                <a:solidFill>
                  <a:srgbClr val="FF0000"/>
                </a:solidFill>
                <a:effectLst/>
                <a:latin typeface="Century Gothic" pitchFamily="34" charset="0"/>
              </a:rPr>
              <a:t>Обыкновенные дроби</a:t>
            </a:r>
            <a:endParaRPr lang="ru-RU" sz="3400" i="1" dirty="0">
              <a:solidFill>
                <a:srgbClr val="FF0000"/>
              </a:solidFill>
              <a:effectLst/>
              <a:latin typeface="Century Gothic" pitchFamily="34" charset="0"/>
            </a:endParaRPr>
          </a:p>
        </p:txBody>
      </p:sp>
      <p:pic>
        <p:nvPicPr>
          <p:cNvPr id="4" name="Picture 2" descr="C:\Documents and Settings\Admin\Мои документы\РИСУНКИ\Человек\Сказочные герои\klad35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79301"/>
            <a:ext cx="2400682"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534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2200" dirty="0">
                <a:latin typeface="+mj-lt"/>
                <a:ea typeface="+mj-ea"/>
                <a:cs typeface="Arial" pitchFamily="34" charset="0"/>
              </a:rPr>
              <a:t>Появились десятичные дроби в трудах арабских математиков в средние века и независимо от них – в древнем Китае. Но и раньше, в древнем Вавилоне, использовали дроби такого же типа, но шестидесятеричные. </a:t>
            </a:r>
            <a:endParaRPr lang="ru-RU" sz="2200" dirty="0" smtClean="0">
              <a:latin typeface="+mj-lt"/>
              <a:ea typeface="+mj-ea"/>
              <a:cs typeface="Arial" pitchFamily="34" charset="0"/>
            </a:endParaRPr>
          </a:p>
          <a:p>
            <a:r>
              <a:rPr lang="ru-RU" sz="2200" dirty="0" smtClean="0">
                <a:latin typeface="+mj-lt"/>
                <a:ea typeface="+mj-ea"/>
                <a:cs typeface="Arial" pitchFamily="34" charset="0"/>
              </a:rPr>
              <a:t>В </a:t>
            </a:r>
            <a:r>
              <a:rPr lang="ru-RU" sz="2200" dirty="0">
                <a:latin typeface="+mj-lt"/>
                <a:ea typeface="+mj-ea"/>
                <a:cs typeface="Arial" pitchFamily="34" charset="0"/>
              </a:rPr>
              <a:t>Западной Европе, окончательно установленную и ясную теорию обыкновенных дробей, дал в 1585 г. фламандский инженер Симон </a:t>
            </a:r>
            <a:r>
              <a:rPr lang="ru-RU" sz="2200" dirty="0" err="1">
                <a:latin typeface="+mj-lt"/>
                <a:ea typeface="+mj-ea"/>
                <a:cs typeface="Arial" pitchFamily="34" charset="0"/>
              </a:rPr>
              <a:t>Стевин</a:t>
            </a:r>
            <a:r>
              <a:rPr lang="ru-RU" sz="2200" dirty="0" smtClean="0">
                <a:latin typeface="+mj-lt"/>
                <a:ea typeface="+mj-ea"/>
                <a:cs typeface="Arial" pitchFamily="34" charset="0"/>
              </a:rPr>
              <a:t>.</a:t>
            </a:r>
          </a:p>
          <a:p>
            <a:r>
              <a:rPr lang="ru-RU" sz="2200" dirty="0">
                <a:latin typeface="+mj-lt"/>
                <a:ea typeface="+mj-ea"/>
                <a:cs typeface="Arial" pitchFamily="34" charset="0"/>
              </a:rPr>
              <a:t>С появлением дробей торговцам </a:t>
            </a:r>
            <a:endParaRPr lang="ru-RU" sz="2200" dirty="0" smtClean="0">
              <a:latin typeface="+mj-lt"/>
              <a:ea typeface="+mj-ea"/>
              <a:cs typeface="Arial" pitchFamily="34" charset="0"/>
            </a:endParaRPr>
          </a:p>
          <a:p>
            <a:pPr marL="109728" indent="0">
              <a:spcBef>
                <a:spcPts val="0"/>
              </a:spcBef>
              <a:buNone/>
            </a:pPr>
            <a:r>
              <a:rPr lang="ru-RU" sz="2200" dirty="0">
                <a:latin typeface="+mj-lt"/>
                <a:ea typeface="+mj-ea"/>
                <a:cs typeface="Arial" pitchFamily="34" charset="0"/>
              </a:rPr>
              <a:t> </a:t>
            </a:r>
            <a:r>
              <a:rPr lang="ru-RU" sz="2200" dirty="0" smtClean="0">
                <a:latin typeface="+mj-lt"/>
                <a:ea typeface="+mj-ea"/>
                <a:cs typeface="Arial" pitchFamily="34" charset="0"/>
              </a:rPr>
              <a:t>   и </a:t>
            </a:r>
            <a:r>
              <a:rPr lang="ru-RU" sz="2200" dirty="0">
                <a:latin typeface="+mj-lt"/>
                <a:ea typeface="+mj-ea"/>
                <a:cs typeface="Arial" pitchFamily="34" charset="0"/>
              </a:rPr>
              <a:t>ремесленникам чисел </a:t>
            </a:r>
            <a:r>
              <a:rPr lang="ru-RU" sz="2200" dirty="0" smtClean="0">
                <a:latin typeface="+mj-lt"/>
                <a:ea typeface="+mj-ea"/>
                <a:cs typeface="Arial" pitchFamily="34" charset="0"/>
              </a:rPr>
              <a:t>было</a:t>
            </a:r>
          </a:p>
          <a:p>
            <a:pPr marL="109728" indent="0">
              <a:spcBef>
                <a:spcPts val="0"/>
              </a:spcBef>
              <a:buNone/>
            </a:pPr>
            <a:r>
              <a:rPr lang="ru-RU" sz="2200" dirty="0">
                <a:latin typeface="+mj-lt"/>
                <a:ea typeface="+mj-ea"/>
                <a:cs typeface="Arial" pitchFamily="34" charset="0"/>
              </a:rPr>
              <a:t> </a:t>
            </a:r>
            <a:r>
              <a:rPr lang="ru-RU" sz="2200" dirty="0" smtClean="0">
                <a:latin typeface="+mj-lt"/>
                <a:ea typeface="+mj-ea"/>
                <a:cs typeface="Arial" pitchFamily="34" charset="0"/>
              </a:rPr>
              <a:t>   уже </a:t>
            </a:r>
            <a:r>
              <a:rPr lang="ru-RU" sz="2200" dirty="0">
                <a:latin typeface="+mj-lt"/>
                <a:ea typeface="+mj-ea"/>
                <a:cs typeface="Arial" pitchFamily="34" charset="0"/>
              </a:rPr>
              <a:t>достаточно. </a:t>
            </a:r>
          </a:p>
          <a:p>
            <a:pPr>
              <a:spcBef>
                <a:spcPts val="0"/>
              </a:spcBef>
            </a:pPr>
            <a:endParaRPr lang="ru-RU" sz="2200" dirty="0">
              <a:latin typeface="+mj-lt"/>
              <a:ea typeface="+mj-ea"/>
              <a:cs typeface="Arial" pitchFamily="34" charset="0"/>
            </a:endParaRPr>
          </a:p>
          <a:p>
            <a:endParaRPr lang="ru-RU" sz="2200" dirty="0">
              <a:latin typeface="+mj-lt"/>
              <a:ea typeface="+mj-ea"/>
              <a:cs typeface="Arial" pitchFamily="34" charset="0"/>
            </a:endParaRP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Десятичные дроби</a:t>
            </a:r>
            <a:endParaRPr lang="ru-RU" sz="3400" dirty="0"/>
          </a:p>
        </p:txBody>
      </p:sp>
      <p:pic>
        <p:nvPicPr>
          <p:cNvPr id="4" name="Picture 3" descr="C:\Documents and Settings\Admin\Мои документы\Мои рисунки\Копия 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4365102"/>
            <a:ext cx="3046364" cy="1979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1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1804639"/>
            <a:ext cx="8064896" cy="1768377"/>
          </a:xfrm>
        </p:spPr>
        <p:txBody>
          <a:bodyPr>
            <a:noAutofit/>
          </a:bodyPr>
          <a:lstStyle/>
          <a:p>
            <a:r>
              <a:rPr lang="ru-RU" sz="2200" dirty="0" smtClean="0">
                <a:latin typeface="+mj-lt"/>
                <a:ea typeface="+mj-ea"/>
                <a:cs typeface="Arial" pitchFamily="34" charset="0"/>
              </a:rPr>
              <a:t>Если ко </a:t>
            </a:r>
            <a:r>
              <a:rPr lang="ru-RU" sz="2200" dirty="0">
                <a:latin typeface="+mj-lt"/>
                <a:ea typeface="+mj-ea"/>
                <a:cs typeface="Arial" pitchFamily="34" charset="0"/>
              </a:rPr>
              <a:t>множеству целых чисел присоединить все дробные числа, то получится </a:t>
            </a:r>
            <a:r>
              <a:rPr lang="ru-RU" sz="2200" b="1" i="1" dirty="0">
                <a:solidFill>
                  <a:srgbClr val="FF0000"/>
                </a:solidFill>
                <a:latin typeface="+mj-lt"/>
                <a:ea typeface="+mj-ea"/>
                <a:cs typeface="Arial" pitchFamily="34" charset="0"/>
              </a:rPr>
              <a:t>множество </a:t>
            </a:r>
            <a:r>
              <a:rPr lang="ru-RU" sz="2200" b="1" i="1" dirty="0" smtClean="0">
                <a:solidFill>
                  <a:srgbClr val="FF0000"/>
                </a:solidFill>
                <a:latin typeface="+mj-lt"/>
                <a:ea typeface="+mj-ea"/>
                <a:cs typeface="Arial" pitchFamily="34" charset="0"/>
              </a:rPr>
              <a:t>рациональных чисел </a:t>
            </a:r>
            <a:r>
              <a:rPr lang="ru-RU" sz="2200" dirty="0">
                <a:latin typeface="+mj-lt"/>
                <a:ea typeface="+mj-ea"/>
                <a:cs typeface="Arial" pitchFamily="34" charset="0"/>
              </a:rPr>
              <a:t>(от лат. </a:t>
            </a:r>
            <a:r>
              <a:rPr lang="en-US" sz="2200" dirty="0">
                <a:latin typeface="+mj-lt"/>
                <a:ea typeface="+mj-ea"/>
                <a:cs typeface="Arial" pitchFamily="34" charset="0"/>
              </a:rPr>
              <a:t>ratio</a:t>
            </a:r>
            <a:r>
              <a:rPr lang="ru-RU" sz="2200" dirty="0">
                <a:latin typeface="+mj-lt"/>
                <a:ea typeface="+mj-ea"/>
                <a:cs typeface="Arial" pitchFamily="34" charset="0"/>
              </a:rPr>
              <a:t> – отношение). Таким образом, рациональные числа – это числа, представимые в виде отношения, т.е. обыкновенной дроби. </a:t>
            </a:r>
          </a:p>
          <a:p>
            <a:endParaRPr lang="ru-RU" sz="2200" dirty="0">
              <a:latin typeface="+mj-lt"/>
              <a:ea typeface="+mj-ea"/>
              <a:cs typeface="Arial" pitchFamily="34" charset="0"/>
            </a:endParaRPr>
          </a:p>
        </p:txBody>
      </p:sp>
      <p:sp>
        <p:nvSpPr>
          <p:cNvPr id="3" name="Заголовок 2"/>
          <p:cNvSpPr>
            <a:spLocks noGrp="1"/>
          </p:cNvSpPr>
          <p:nvPr>
            <p:ph type="title"/>
          </p:nvPr>
        </p:nvSpPr>
        <p:spPr>
          <a:xfrm>
            <a:off x="457200" y="274638"/>
            <a:ext cx="8229600" cy="1066130"/>
          </a:xfrm>
        </p:spPr>
        <p:txBody>
          <a:bodyPr>
            <a:normAutofit/>
          </a:bodyPr>
          <a:lstStyle/>
          <a:p>
            <a:pPr algn="ctr"/>
            <a:r>
              <a:rPr lang="ru-RU" sz="3400" i="1" dirty="0" smtClean="0">
                <a:solidFill>
                  <a:srgbClr val="FF0000"/>
                </a:solidFill>
                <a:effectLst/>
                <a:latin typeface="Century Gothic" pitchFamily="34" charset="0"/>
              </a:rPr>
              <a:t>Рациональные числа</a:t>
            </a:r>
            <a:endParaRPr lang="ru-RU" sz="3400" i="1" dirty="0">
              <a:solidFill>
                <a:srgbClr val="FF0000"/>
              </a:solidFill>
              <a:effectLst/>
              <a:latin typeface="Century Gothic" pitchFamily="34" charset="0"/>
            </a:endParaRPr>
          </a:p>
        </p:txBody>
      </p:sp>
      <p:pic>
        <p:nvPicPr>
          <p:cNvPr id="1026" name="Picture 2" descr="C:\Documents and Settings\Admin\Мои документы\РИСУНКИ\Школа\Учитель Ученик\Копия Рисунок16.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3429000"/>
            <a:ext cx="2376860" cy="2773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61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481328"/>
            <a:ext cx="8075240" cy="2390831"/>
          </a:xfrm>
        </p:spPr>
        <p:txBody>
          <a:bodyPr>
            <a:normAutofit/>
          </a:bodyPr>
          <a:lstStyle/>
          <a:p>
            <a:r>
              <a:rPr lang="ru-RU" sz="2200" dirty="0" smtClean="0">
                <a:latin typeface="+mj-lt"/>
                <a:ea typeface="+mj-ea"/>
                <a:cs typeface="Arial" pitchFamily="34" charset="0"/>
              </a:rPr>
              <a:t>Математики </a:t>
            </a:r>
            <a:r>
              <a:rPr lang="ru-RU" sz="2200" dirty="0">
                <a:latin typeface="+mj-lt"/>
                <a:ea typeface="+mj-ea"/>
                <a:cs typeface="Arial" pitchFamily="34" charset="0"/>
              </a:rPr>
              <a:t>Древней Греции, ученики знаменитого Пифагора, обнаружили, что есть числа, которые не выражаются никакой дробью. Первым таким числом стала длина диагонали квадрата, сторона которого равна единице. Это так поразило пифагорейцев, что они решили скрыть этот факт от всех. </a:t>
            </a: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Иррациональные числа</a:t>
            </a:r>
            <a:endParaRPr lang="ru-RU" sz="3400" i="1" dirty="0">
              <a:solidFill>
                <a:srgbClr val="FF0000"/>
              </a:solidFill>
              <a:effectLst/>
              <a:latin typeface="Century Gothic" pitchFamily="34" charset="0"/>
            </a:endParaRPr>
          </a:p>
        </p:txBody>
      </p:sp>
      <p:pic>
        <p:nvPicPr>
          <p:cNvPr id="3074" name="Picture 2" descr="C:\Documents and Settings\Admin\Мои документы\Мои рисунки\58.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724128" y="3916980"/>
            <a:ext cx="2036960" cy="202582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Мои документы\РИСУНКИ\Математические\мат 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3" y="3916980"/>
            <a:ext cx="3977307" cy="2018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09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1000" fill="hold"/>
                                        <p:tgtEl>
                                          <p:spTgt spid="3077"/>
                                        </p:tgtEl>
                                        <p:attrNameLst>
                                          <p:attrName>ppt_w</p:attrName>
                                        </p:attrNameLst>
                                      </p:cBhvr>
                                      <p:tavLst>
                                        <p:tav tm="0">
                                          <p:val>
                                            <p:fltVal val="0"/>
                                          </p:val>
                                        </p:tav>
                                        <p:tav tm="100000">
                                          <p:val>
                                            <p:strVal val="#ppt_w"/>
                                          </p:val>
                                        </p:tav>
                                      </p:tavLst>
                                    </p:anim>
                                    <p:anim calcmode="lin" valueType="num">
                                      <p:cBhvr>
                                        <p:cTn id="8" dur="1000" fill="hold"/>
                                        <p:tgtEl>
                                          <p:spTgt spid="3077"/>
                                        </p:tgtEl>
                                        <p:attrNameLst>
                                          <p:attrName>ppt_h</p:attrName>
                                        </p:attrNameLst>
                                      </p:cBhvr>
                                      <p:tavLst>
                                        <p:tav tm="0">
                                          <p:val>
                                            <p:fltVal val="0"/>
                                          </p:val>
                                        </p:tav>
                                        <p:tav tm="100000">
                                          <p:val>
                                            <p:strVal val="#ppt_h"/>
                                          </p:val>
                                        </p:tav>
                                      </p:tavLst>
                                    </p:anim>
                                    <p:animEffect transition="in" filter="fade">
                                      <p:cBhvr>
                                        <p:cTn id="9" dur="1000"/>
                                        <p:tgtEl>
                                          <p:spTgt spid="3077"/>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1000" fill="hold"/>
                                        <p:tgtEl>
                                          <p:spTgt spid="3074"/>
                                        </p:tgtEl>
                                        <p:attrNameLst>
                                          <p:attrName>ppt_w</p:attrName>
                                        </p:attrNameLst>
                                      </p:cBhvr>
                                      <p:tavLst>
                                        <p:tav tm="0">
                                          <p:val>
                                            <p:fltVal val="0"/>
                                          </p:val>
                                        </p:tav>
                                        <p:tav tm="100000">
                                          <p:val>
                                            <p:strVal val="#ppt_w"/>
                                          </p:val>
                                        </p:tav>
                                      </p:tavLst>
                                    </p:anim>
                                    <p:anim calcmode="lin" valueType="num">
                                      <p:cBhvr>
                                        <p:cTn id="14" dur="1000" fill="hold"/>
                                        <p:tgtEl>
                                          <p:spTgt spid="3074"/>
                                        </p:tgtEl>
                                        <p:attrNameLst>
                                          <p:attrName>ppt_h</p:attrName>
                                        </p:attrNameLst>
                                      </p:cBhvr>
                                      <p:tavLst>
                                        <p:tav tm="0">
                                          <p:val>
                                            <p:fltVal val="0"/>
                                          </p:val>
                                        </p:tav>
                                        <p:tav tm="100000">
                                          <p:val>
                                            <p:strVal val="#ppt_h"/>
                                          </p:val>
                                        </p:tav>
                                      </p:tavLst>
                                    </p:anim>
                                    <p:anim calcmode="lin" valueType="num">
                                      <p:cBhvr>
                                        <p:cTn id="15" dur="1000" fill="hold"/>
                                        <p:tgtEl>
                                          <p:spTgt spid="3074"/>
                                        </p:tgtEl>
                                        <p:attrNameLst>
                                          <p:attrName>style.rotation</p:attrName>
                                        </p:attrNameLst>
                                      </p:cBhvr>
                                      <p:tavLst>
                                        <p:tav tm="0">
                                          <p:val>
                                            <p:fltVal val="90"/>
                                          </p:val>
                                        </p:tav>
                                        <p:tav tm="100000">
                                          <p:val>
                                            <p:fltVal val="0"/>
                                          </p:val>
                                        </p:tav>
                                      </p:tavLst>
                                    </p:anim>
                                    <p:animEffect transition="in" filter="fade">
                                      <p:cBhvr>
                                        <p:cTn id="16"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373472"/>
            <a:ext cx="8229600" cy="4525963"/>
          </a:xfrm>
        </p:spPr>
        <p:txBody>
          <a:bodyPr>
            <a:normAutofit lnSpcReduction="10000"/>
          </a:bodyPr>
          <a:lstStyle/>
          <a:p>
            <a:r>
              <a:rPr lang="ru-RU" sz="2200" dirty="0">
                <a:latin typeface="+mj-lt"/>
                <a:ea typeface="+mj-ea"/>
                <a:cs typeface="Arial" pitchFamily="34" charset="0"/>
              </a:rPr>
              <a:t>Во 2 веке до нашей эры китайский учёный </a:t>
            </a:r>
            <a:r>
              <a:rPr lang="ru-RU" sz="2200" dirty="0" err="1">
                <a:solidFill>
                  <a:srgbClr val="FF0000"/>
                </a:solidFill>
                <a:latin typeface="+mj-lt"/>
                <a:ea typeface="+mj-ea"/>
                <a:cs typeface="Arial" pitchFamily="34" charset="0"/>
              </a:rPr>
              <a:t>Чжан</a:t>
            </a:r>
            <a:r>
              <a:rPr lang="ru-RU" sz="2200" dirty="0">
                <a:solidFill>
                  <a:srgbClr val="FF0000"/>
                </a:solidFill>
                <a:latin typeface="+mj-lt"/>
                <a:ea typeface="+mj-ea"/>
                <a:cs typeface="Arial" pitchFamily="34" charset="0"/>
              </a:rPr>
              <a:t> </a:t>
            </a:r>
            <a:r>
              <a:rPr lang="ru-RU" sz="2200" dirty="0" err="1">
                <a:solidFill>
                  <a:srgbClr val="FF0000"/>
                </a:solidFill>
                <a:latin typeface="+mj-lt"/>
                <a:ea typeface="+mj-ea"/>
                <a:cs typeface="Arial" pitchFamily="34" charset="0"/>
              </a:rPr>
              <a:t>Цань</a:t>
            </a:r>
            <a:r>
              <a:rPr lang="ru-RU" sz="2200" dirty="0">
                <a:solidFill>
                  <a:srgbClr val="FF0000"/>
                </a:solidFill>
                <a:latin typeface="+mj-lt"/>
                <a:ea typeface="+mj-ea"/>
                <a:cs typeface="Arial" pitchFamily="34" charset="0"/>
              </a:rPr>
              <a:t> </a:t>
            </a:r>
            <a:r>
              <a:rPr lang="ru-RU" sz="2200" dirty="0">
                <a:latin typeface="+mj-lt"/>
                <a:ea typeface="+mj-ea"/>
                <a:cs typeface="Arial" pitchFamily="34" charset="0"/>
              </a:rPr>
              <a:t>написал книгу «Математика в девяти главах». В этой книге впервые в науке встречаются отрицательные числа. Каждое отрицательное число он понимал как </a:t>
            </a:r>
            <a:r>
              <a:rPr lang="ru-RU" sz="2200" b="1" i="1" dirty="0">
                <a:latin typeface="+mj-lt"/>
                <a:ea typeface="+mj-ea"/>
                <a:cs typeface="Arial" pitchFamily="34" charset="0"/>
              </a:rPr>
              <a:t>долг</a:t>
            </a:r>
            <a:r>
              <a:rPr lang="ru-RU" sz="2200" dirty="0">
                <a:latin typeface="+mj-lt"/>
                <a:ea typeface="+mj-ea"/>
                <a:cs typeface="Arial" pitchFamily="34" charset="0"/>
              </a:rPr>
              <a:t>, а положительное – как </a:t>
            </a:r>
            <a:r>
              <a:rPr lang="ru-RU" sz="2200" b="1" i="1" dirty="0">
                <a:latin typeface="+mj-lt"/>
                <a:ea typeface="+mj-ea"/>
                <a:cs typeface="Arial" pitchFamily="34" charset="0"/>
              </a:rPr>
              <a:t>имущество</a:t>
            </a:r>
            <a:r>
              <a:rPr lang="ru-RU" sz="2200" dirty="0">
                <a:latin typeface="+mj-lt"/>
                <a:ea typeface="+mj-ea"/>
                <a:cs typeface="Arial" pitchFamily="34" charset="0"/>
              </a:rPr>
              <a:t>.</a:t>
            </a:r>
          </a:p>
          <a:p>
            <a:r>
              <a:rPr lang="ru-RU" sz="2200" dirty="0">
                <a:latin typeface="+mj-lt"/>
                <a:ea typeface="+mj-ea"/>
                <a:cs typeface="Arial" pitchFamily="34" charset="0"/>
              </a:rPr>
              <a:t>В 7 веке индийский математик </a:t>
            </a:r>
            <a:r>
              <a:rPr lang="ru-RU" sz="2200" dirty="0" err="1">
                <a:solidFill>
                  <a:srgbClr val="FF0000"/>
                </a:solidFill>
                <a:latin typeface="+mj-lt"/>
                <a:ea typeface="+mj-ea"/>
                <a:cs typeface="Arial" pitchFamily="34" charset="0"/>
              </a:rPr>
              <a:t>Брахмагупта</a:t>
            </a:r>
            <a:r>
              <a:rPr lang="ru-RU" sz="2200" dirty="0">
                <a:latin typeface="+mj-lt"/>
                <a:ea typeface="+mj-ea"/>
                <a:cs typeface="Arial" pitchFamily="34" charset="0"/>
              </a:rPr>
              <a:t> </a:t>
            </a:r>
            <a:r>
              <a:rPr lang="ru-RU" sz="2200" dirty="0" smtClean="0">
                <a:latin typeface="+mj-lt"/>
                <a:ea typeface="+mj-ea"/>
                <a:cs typeface="Arial" pitchFamily="34" charset="0"/>
              </a:rPr>
              <a:t>правильно </a:t>
            </a:r>
            <a:r>
              <a:rPr lang="ru-RU" sz="2200" dirty="0">
                <a:latin typeface="+mj-lt"/>
                <a:ea typeface="+mj-ea"/>
                <a:cs typeface="Arial" pitchFamily="34" charset="0"/>
              </a:rPr>
              <a:t>производил </a:t>
            </a:r>
            <a:r>
              <a:rPr lang="ru-RU" sz="2200" b="1" i="1" dirty="0">
                <a:latin typeface="+mj-lt"/>
                <a:ea typeface="+mj-ea"/>
                <a:cs typeface="Arial" pitchFamily="34" charset="0"/>
              </a:rPr>
              <a:t>действия сложения и вычитания </a:t>
            </a:r>
            <a:r>
              <a:rPr lang="ru-RU" sz="2200" dirty="0">
                <a:latin typeface="+mj-lt"/>
                <a:ea typeface="+mj-ea"/>
                <a:cs typeface="Arial" pitchFamily="34" charset="0"/>
              </a:rPr>
              <a:t>отрицательных чисел. </a:t>
            </a:r>
            <a:r>
              <a:rPr lang="ru-RU" sz="2200" b="1" i="1" dirty="0">
                <a:latin typeface="+mj-lt"/>
                <a:ea typeface="+mj-ea"/>
                <a:cs typeface="Arial" pitchFamily="34" charset="0"/>
              </a:rPr>
              <a:t>Правила умножения и деления положительных и отрицательных</a:t>
            </a:r>
            <a:r>
              <a:rPr lang="ru-RU" sz="2200" dirty="0">
                <a:latin typeface="+mj-lt"/>
                <a:ea typeface="+mj-ea"/>
                <a:cs typeface="Arial" pitchFamily="34" charset="0"/>
              </a:rPr>
              <a:t> чисел впервые появляются у индийского математика 12 века </a:t>
            </a:r>
            <a:r>
              <a:rPr lang="ru-RU" sz="2200" dirty="0" err="1">
                <a:solidFill>
                  <a:srgbClr val="FF0000"/>
                </a:solidFill>
                <a:latin typeface="+mj-lt"/>
                <a:ea typeface="+mj-ea"/>
                <a:cs typeface="Arial" pitchFamily="34" charset="0"/>
              </a:rPr>
              <a:t>Бхаскары</a:t>
            </a:r>
            <a:r>
              <a:rPr lang="ru-RU" sz="2200" dirty="0" smtClean="0">
                <a:solidFill>
                  <a:srgbClr val="FF0000"/>
                </a:solidFill>
                <a:latin typeface="+mj-lt"/>
                <a:ea typeface="+mj-ea"/>
                <a:cs typeface="Arial" pitchFamily="34" charset="0"/>
              </a:rPr>
              <a:t>.</a:t>
            </a:r>
          </a:p>
          <a:p>
            <a:r>
              <a:rPr lang="ru-RU" sz="2200" dirty="0">
                <a:latin typeface="+mj-lt"/>
                <a:ea typeface="+mj-ea"/>
                <a:cs typeface="Arial" pitchFamily="34" charset="0"/>
              </a:rPr>
              <a:t>В 17 веке великий французский учёный </a:t>
            </a:r>
            <a:r>
              <a:rPr lang="ru-RU" sz="2200" dirty="0">
                <a:solidFill>
                  <a:srgbClr val="FF0000"/>
                </a:solidFill>
                <a:latin typeface="+mj-lt"/>
                <a:ea typeface="+mj-ea"/>
                <a:cs typeface="Arial" pitchFamily="34" charset="0"/>
              </a:rPr>
              <a:t>Рене Декарт </a:t>
            </a:r>
            <a:r>
              <a:rPr lang="ru-RU" sz="2200" dirty="0">
                <a:latin typeface="+mj-lt"/>
                <a:ea typeface="+mj-ea"/>
                <a:cs typeface="Arial" pitchFamily="34" charset="0"/>
              </a:rPr>
              <a:t>предложил откладывать отрицательные числа на координатной оси влево от нуля. </a:t>
            </a:r>
          </a:p>
          <a:p>
            <a:endParaRPr lang="ru-RU" sz="2200" dirty="0">
              <a:latin typeface="+mj-lt"/>
              <a:ea typeface="+mj-ea"/>
              <a:cs typeface="Arial" pitchFamily="34" charset="0"/>
            </a:endParaRPr>
          </a:p>
          <a:p>
            <a:endParaRPr lang="ru-RU" sz="2200" dirty="0">
              <a:latin typeface="+mj-lt"/>
              <a:ea typeface="+mj-ea"/>
              <a:cs typeface="Arial" pitchFamily="34" charset="0"/>
            </a:endParaRP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Отрицательные </a:t>
            </a:r>
            <a:r>
              <a:rPr lang="ru-RU" sz="3400" i="1" dirty="0">
                <a:solidFill>
                  <a:srgbClr val="FF0000"/>
                </a:solidFill>
                <a:effectLst/>
                <a:latin typeface="Century Gothic" pitchFamily="34" charset="0"/>
              </a:rPr>
              <a:t>числа</a:t>
            </a:r>
          </a:p>
        </p:txBody>
      </p:sp>
      <p:pic>
        <p:nvPicPr>
          <p:cNvPr id="4100" name="Picture 4" descr="C:\Documents and Settings\Admin\Мои документы\РИСУНКИ\Человек\Рисунок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5132254"/>
            <a:ext cx="1728192" cy="1483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63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2000"/>
                                        <p:tgtEl>
                                          <p:spTgt spid="4100"/>
                                        </p:tgtEl>
                                      </p:cBhvr>
                                    </p:animEffect>
                                    <p:anim calcmode="lin" valueType="num">
                                      <p:cBhvr>
                                        <p:cTn id="8" dur="2000" fill="hold"/>
                                        <p:tgtEl>
                                          <p:spTgt spid="4100"/>
                                        </p:tgtEl>
                                        <p:attrNameLst>
                                          <p:attrName>ppt_w</p:attrName>
                                        </p:attrNameLst>
                                      </p:cBhvr>
                                      <p:tavLst>
                                        <p:tav tm="0" fmla="#ppt_w*sin(2.5*pi*$)">
                                          <p:val>
                                            <p:fltVal val="0"/>
                                          </p:val>
                                        </p:tav>
                                        <p:tav tm="100000">
                                          <p:val>
                                            <p:fltVal val="1"/>
                                          </p:val>
                                        </p:tav>
                                      </p:tavLst>
                                    </p:anim>
                                    <p:anim calcmode="lin" valueType="num">
                                      <p:cBhvr>
                                        <p:cTn id="9" dur="2000" fill="hold"/>
                                        <p:tgtEl>
                                          <p:spTgt spid="4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109728" indent="0">
              <a:buNone/>
            </a:pPr>
            <a:r>
              <a:rPr lang="ru-RU" sz="2200" dirty="0" smtClean="0">
                <a:latin typeface="+mj-lt"/>
                <a:ea typeface="+mj-ea"/>
                <a:cs typeface="Arial" pitchFamily="34" charset="0"/>
              </a:rPr>
              <a:t>В ряде </a:t>
            </a:r>
            <a:r>
              <a:rPr lang="ru-RU" sz="2200" dirty="0">
                <a:latin typeface="+mj-lt"/>
                <a:ea typeface="+mj-ea"/>
                <a:cs typeface="Arial" pitchFamily="34" charset="0"/>
              </a:rPr>
              <a:t>случаев возникает потребность найти число, квадрат которого равен минус единице. Среди известных чисел такого не оказалось, поэтому его обозначили буквой </a:t>
            </a:r>
            <a:r>
              <a:rPr lang="en-US" sz="2200" b="1" i="1" dirty="0">
                <a:solidFill>
                  <a:srgbClr val="FF0000"/>
                </a:solidFill>
                <a:latin typeface="+mj-lt"/>
              </a:rPr>
              <a:t>i</a:t>
            </a:r>
            <a:r>
              <a:rPr lang="en-US" sz="2200" b="1" i="1" dirty="0">
                <a:latin typeface="+mj-lt"/>
              </a:rPr>
              <a:t> </a:t>
            </a:r>
            <a:r>
              <a:rPr lang="ru-RU" sz="2200" dirty="0">
                <a:latin typeface="+mj-lt"/>
              </a:rPr>
              <a:t>и назвали </a:t>
            </a:r>
            <a:r>
              <a:rPr lang="ru-RU" sz="2200" b="1" i="1" dirty="0">
                <a:solidFill>
                  <a:srgbClr val="FF0000"/>
                </a:solidFill>
                <a:latin typeface="+mj-lt"/>
              </a:rPr>
              <a:t>мнимой единицей.</a:t>
            </a:r>
            <a:r>
              <a:rPr lang="ru-RU" sz="2200" dirty="0">
                <a:latin typeface="+mj-lt"/>
              </a:rPr>
              <a:t> Числа, полученные умножением ранее известных чисел на мнимую единицу, например, </a:t>
            </a:r>
            <a:r>
              <a:rPr lang="ru-RU" sz="2200" dirty="0">
                <a:solidFill>
                  <a:srgbClr val="FF0000"/>
                </a:solidFill>
                <a:latin typeface="+mj-lt"/>
              </a:rPr>
              <a:t>2</a:t>
            </a:r>
            <a:r>
              <a:rPr lang="en-US" sz="2200" b="1" i="1" dirty="0">
                <a:solidFill>
                  <a:srgbClr val="FF0000"/>
                </a:solidFill>
                <a:latin typeface="+mj-lt"/>
              </a:rPr>
              <a:t>i</a:t>
            </a:r>
            <a:r>
              <a:rPr lang="en-US" sz="2200" b="1" i="1" dirty="0">
                <a:latin typeface="+mj-lt"/>
              </a:rPr>
              <a:t> </a:t>
            </a:r>
            <a:r>
              <a:rPr lang="ru-RU" sz="2200" dirty="0">
                <a:latin typeface="+mj-lt"/>
              </a:rPr>
              <a:t>или </a:t>
            </a:r>
            <a:r>
              <a:rPr lang="ru-RU" sz="2200" dirty="0">
                <a:solidFill>
                  <a:srgbClr val="FF0000"/>
                </a:solidFill>
                <a:latin typeface="+mj-lt"/>
              </a:rPr>
              <a:t>3</a:t>
            </a:r>
            <a:r>
              <a:rPr lang="en-US" sz="2200" b="1" i="1" dirty="0">
                <a:solidFill>
                  <a:srgbClr val="FF0000"/>
                </a:solidFill>
                <a:latin typeface="+mj-lt"/>
              </a:rPr>
              <a:t>i</a:t>
            </a:r>
            <a:r>
              <a:rPr lang="ru-RU" sz="2200" dirty="0">
                <a:solidFill>
                  <a:srgbClr val="FF0000"/>
                </a:solidFill>
                <a:latin typeface="+mj-lt"/>
              </a:rPr>
              <a:t>/4</a:t>
            </a:r>
            <a:r>
              <a:rPr lang="ru-RU" sz="2200" dirty="0">
                <a:latin typeface="+mj-lt"/>
              </a:rPr>
              <a:t>, слали называть </a:t>
            </a:r>
            <a:r>
              <a:rPr lang="ru-RU" sz="2200" b="1" i="1" dirty="0">
                <a:solidFill>
                  <a:srgbClr val="FF0000"/>
                </a:solidFill>
                <a:latin typeface="+mj-lt"/>
              </a:rPr>
              <a:t>мнимыми</a:t>
            </a:r>
            <a:r>
              <a:rPr lang="ru-RU" sz="2200" dirty="0">
                <a:latin typeface="+mj-lt"/>
              </a:rPr>
              <a:t>, в отличие от существовавших, которые стали называть </a:t>
            </a:r>
            <a:r>
              <a:rPr lang="ru-RU" sz="2200" b="1" i="1" dirty="0">
                <a:solidFill>
                  <a:srgbClr val="FF0000"/>
                </a:solidFill>
                <a:latin typeface="+mj-lt"/>
              </a:rPr>
              <a:t>действительными</a:t>
            </a:r>
            <a:r>
              <a:rPr lang="ru-RU" sz="2200" b="1" i="1" dirty="0">
                <a:latin typeface="+mj-lt"/>
              </a:rPr>
              <a:t> </a:t>
            </a:r>
            <a:r>
              <a:rPr lang="ru-RU" sz="2200" dirty="0">
                <a:latin typeface="+mj-lt"/>
              </a:rPr>
              <a:t> или </a:t>
            </a:r>
            <a:r>
              <a:rPr lang="ru-RU" sz="2200" b="1" i="1" dirty="0">
                <a:solidFill>
                  <a:srgbClr val="FF0000"/>
                </a:solidFill>
                <a:latin typeface="+mj-lt"/>
              </a:rPr>
              <a:t>вещественными</a:t>
            </a:r>
            <a:r>
              <a:rPr lang="ru-RU" sz="2200" dirty="0">
                <a:latin typeface="+mj-lt"/>
              </a:rPr>
              <a:t>, а сумму действительных и мнимых чисел, такие как </a:t>
            </a:r>
            <a:r>
              <a:rPr lang="ru-RU" sz="2200" dirty="0">
                <a:solidFill>
                  <a:srgbClr val="FF0000"/>
                </a:solidFill>
                <a:latin typeface="+mj-lt"/>
              </a:rPr>
              <a:t>5 + 3</a:t>
            </a:r>
            <a:r>
              <a:rPr lang="en-US" sz="2200" b="1" i="1" dirty="0">
                <a:solidFill>
                  <a:srgbClr val="FF0000"/>
                </a:solidFill>
                <a:latin typeface="+mj-lt"/>
              </a:rPr>
              <a:t>i</a:t>
            </a:r>
            <a:r>
              <a:rPr lang="ru-RU" sz="2200" b="1" i="1" dirty="0">
                <a:latin typeface="+mj-lt"/>
              </a:rPr>
              <a:t>, </a:t>
            </a:r>
            <a:r>
              <a:rPr lang="ru-RU" sz="2200" dirty="0">
                <a:latin typeface="+mj-lt"/>
              </a:rPr>
              <a:t>стали называть </a:t>
            </a:r>
            <a:r>
              <a:rPr lang="ru-RU" sz="2200" b="1" i="1" dirty="0">
                <a:solidFill>
                  <a:srgbClr val="FF0000"/>
                </a:solidFill>
                <a:latin typeface="+mj-lt"/>
              </a:rPr>
              <a:t>комплексными числами</a:t>
            </a:r>
            <a:r>
              <a:rPr lang="ru-RU" sz="2200" b="1" dirty="0" smtClean="0">
                <a:solidFill>
                  <a:srgbClr val="FF0000"/>
                </a:solidFill>
                <a:latin typeface="+mj-lt"/>
              </a:rPr>
              <a:t>.</a:t>
            </a:r>
            <a:r>
              <a:rPr lang="ru-RU" sz="2200" dirty="0"/>
              <a:t> </a:t>
            </a:r>
          </a:p>
          <a:p>
            <a:endParaRPr lang="ru-RU" dirty="0"/>
          </a:p>
        </p:txBody>
      </p:sp>
      <p:sp>
        <p:nvSpPr>
          <p:cNvPr id="3" name="Заголовок 2"/>
          <p:cNvSpPr>
            <a:spLocks noGrp="1"/>
          </p:cNvSpPr>
          <p:nvPr>
            <p:ph type="title"/>
          </p:nvPr>
        </p:nvSpPr>
        <p:spPr/>
        <p:txBody>
          <a:bodyPr>
            <a:normAutofit/>
          </a:bodyPr>
          <a:lstStyle/>
          <a:p>
            <a:pPr algn="ctr"/>
            <a:r>
              <a:rPr lang="ru-RU" sz="3400" i="1" dirty="0">
                <a:solidFill>
                  <a:srgbClr val="FF0000"/>
                </a:solidFill>
                <a:effectLst/>
                <a:latin typeface="Century Gothic" pitchFamily="34" charset="0"/>
              </a:rPr>
              <a:t>Комплексные числа</a:t>
            </a:r>
          </a:p>
        </p:txBody>
      </p:sp>
      <p:pic>
        <p:nvPicPr>
          <p:cNvPr id="5" name="Picture 2" descr="C:\Documents and Settings\Admin\Мои документы\Мои рисунки\5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7716" y="4704764"/>
            <a:ext cx="1584176" cy="1837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2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274638"/>
            <a:ext cx="8075240" cy="994122"/>
          </a:xfrm>
        </p:spPr>
        <p:txBody>
          <a:bodyPr>
            <a:normAutofit/>
          </a:bodyPr>
          <a:lstStyle/>
          <a:p>
            <a:pPr algn="ctr"/>
            <a:r>
              <a:rPr lang="ru-RU" sz="3400" i="1" dirty="0">
                <a:solidFill>
                  <a:srgbClr val="FF0000"/>
                </a:solidFill>
                <a:effectLst/>
                <a:latin typeface="Century Gothic" pitchFamily="34" charset="0"/>
              </a:rPr>
              <a:t>Классификация чисел</a:t>
            </a:r>
          </a:p>
        </p:txBody>
      </p:sp>
      <p:pic>
        <p:nvPicPr>
          <p:cNvPr id="5130" name="Picture 10" descr="C:\Documents and Settings\Admin\Мои документы\Мои рисунки\59.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667" r="624" b="2667"/>
          <a:stretch/>
        </p:blipFill>
        <p:spPr bwMode="auto">
          <a:xfrm>
            <a:off x="1763688" y="1124744"/>
            <a:ext cx="6336704" cy="511256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Documents and Settings\Admin\Мои документы\РИСУНКИ\Вопрос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268759"/>
            <a:ext cx="1656184" cy="2258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11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30"/>
                                        </p:tgtEl>
                                        <p:attrNameLst>
                                          <p:attrName>style.visibility</p:attrName>
                                        </p:attrNameLst>
                                      </p:cBhvr>
                                      <p:to>
                                        <p:strVal val="visible"/>
                                      </p:to>
                                    </p:set>
                                    <p:anim calcmode="lin" valueType="num">
                                      <p:cBhvr>
                                        <p:cTn id="7" dur="1000" fill="hold"/>
                                        <p:tgtEl>
                                          <p:spTgt spid="5130"/>
                                        </p:tgtEl>
                                        <p:attrNameLst>
                                          <p:attrName>ppt_w</p:attrName>
                                        </p:attrNameLst>
                                      </p:cBhvr>
                                      <p:tavLst>
                                        <p:tav tm="0">
                                          <p:val>
                                            <p:fltVal val="0"/>
                                          </p:val>
                                        </p:tav>
                                        <p:tav tm="100000">
                                          <p:val>
                                            <p:strVal val="#ppt_w"/>
                                          </p:val>
                                        </p:tav>
                                      </p:tavLst>
                                    </p:anim>
                                    <p:anim calcmode="lin" valueType="num">
                                      <p:cBhvr>
                                        <p:cTn id="8" dur="1000" fill="hold"/>
                                        <p:tgtEl>
                                          <p:spTgt spid="5130"/>
                                        </p:tgtEl>
                                        <p:attrNameLst>
                                          <p:attrName>ppt_h</p:attrName>
                                        </p:attrNameLst>
                                      </p:cBhvr>
                                      <p:tavLst>
                                        <p:tav tm="0">
                                          <p:val>
                                            <p:fltVal val="0"/>
                                          </p:val>
                                        </p:tav>
                                        <p:tav tm="100000">
                                          <p:val>
                                            <p:strVal val="#ppt_h"/>
                                          </p:val>
                                        </p:tav>
                                      </p:tavLst>
                                    </p:anim>
                                    <p:animEffect transition="in" filter="fade">
                                      <p:cBhvr>
                                        <p:cTn id="9" dur="1000"/>
                                        <p:tgtEl>
                                          <p:spTgt spid="5130"/>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p:cTn id="13" dur="2000" fill="hold"/>
                                        <p:tgtEl>
                                          <p:spTgt spid="5123"/>
                                        </p:tgtEl>
                                        <p:attrNameLst>
                                          <p:attrName>ppt_w</p:attrName>
                                        </p:attrNameLst>
                                      </p:cBhvr>
                                      <p:tavLst>
                                        <p:tav tm="0">
                                          <p:val>
                                            <p:fltVal val="0"/>
                                          </p:val>
                                        </p:tav>
                                        <p:tav tm="100000">
                                          <p:val>
                                            <p:strVal val="#ppt_w"/>
                                          </p:val>
                                        </p:tav>
                                      </p:tavLst>
                                    </p:anim>
                                    <p:anim calcmode="lin" valueType="num">
                                      <p:cBhvr>
                                        <p:cTn id="14" dur="2000" fill="hold"/>
                                        <p:tgtEl>
                                          <p:spTgt spid="5123"/>
                                        </p:tgtEl>
                                        <p:attrNameLst>
                                          <p:attrName>ppt_h</p:attrName>
                                        </p:attrNameLst>
                                      </p:cBhvr>
                                      <p:tavLst>
                                        <p:tav tm="0">
                                          <p:val>
                                            <p:fltVal val="0"/>
                                          </p:val>
                                        </p:tav>
                                        <p:tav tm="100000">
                                          <p:val>
                                            <p:strVal val="#ppt_h"/>
                                          </p:val>
                                        </p:tav>
                                      </p:tavLst>
                                    </p:anim>
                                    <p:anim calcmode="lin" valueType="num">
                                      <p:cBhvr>
                                        <p:cTn id="15" dur="2000" fill="hold"/>
                                        <p:tgtEl>
                                          <p:spTgt spid="5123"/>
                                        </p:tgtEl>
                                        <p:attrNameLst>
                                          <p:attrName>style.rotation</p:attrName>
                                        </p:attrNameLst>
                                      </p:cBhvr>
                                      <p:tavLst>
                                        <p:tav tm="0">
                                          <p:val>
                                            <p:fltVal val="90"/>
                                          </p:val>
                                        </p:tav>
                                        <p:tav tm="100000">
                                          <p:val>
                                            <p:fltVal val="0"/>
                                          </p:val>
                                        </p:tav>
                                      </p:tavLst>
                                    </p:anim>
                                    <p:animEffect transition="in" filter="fade">
                                      <p:cBhvr>
                                        <p:cTn id="16"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1052736"/>
            <a:ext cx="8229600" cy="4093915"/>
          </a:xfrm>
        </p:spPr>
        <p:txBody>
          <a:bodyPr/>
          <a:lstStyle/>
          <a:p>
            <a:pPr marL="109728" indent="0" algn="ctr">
              <a:buNone/>
            </a:pPr>
            <a:endParaRPr lang="ru-RU" dirty="0"/>
          </a:p>
          <a:p>
            <a:pPr marL="109728" indent="0" algn="ctr">
              <a:buNone/>
            </a:pPr>
            <a:endParaRPr lang="ru-RU" sz="2200" dirty="0">
              <a:latin typeface="+mj-lt"/>
              <a:ea typeface="+mj-ea"/>
              <a:cs typeface="Arial" pitchFamily="34" charset="0"/>
            </a:endParaRPr>
          </a:p>
          <a:p>
            <a:pPr marL="109728" indent="0" algn="ctr">
              <a:buNone/>
            </a:pPr>
            <a:endParaRPr lang="ru-RU" sz="2200" dirty="0">
              <a:latin typeface="+mj-lt"/>
              <a:ea typeface="+mj-ea"/>
              <a:cs typeface="Arial" pitchFamily="34" charset="0"/>
            </a:endParaRPr>
          </a:p>
          <a:p>
            <a:pPr marL="109728" indent="0" algn="ctr">
              <a:buNone/>
            </a:pPr>
            <a:endParaRPr lang="ru-RU" sz="2200" dirty="0">
              <a:latin typeface="+mj-lt"/>
              <a:ea typeface="+mj-ea"/>
              <a:cs typeface="Arial" pitchFamily="34" charset="0"/>
            </a:endParaRPr>
          </a:p>
          <a:p>
            <a:pPr marL="109728" indent="0" algn="ctr">
              <a:buNone/>
            </a:pPr>
            <a:r>
              <a:rPr lang="ru-RU" sz="3400" b="1" i="1" dirty="0">
                <a:solidFill>
                  <a:srgbClr val="FF0000"/>
                </a:solidFill>
                <a:latin typeface="Century Gothic" pitchFamily="34" charset="0"/>
                <a:ea typeface="+mj-ea"/>
                <a:cs typeface="+mj-cs"/>
              </a:rPr>
              <a:t>История числа продолжается…</a:t>
            </a:r>
          </a:p>
        </p:txBody>
      </p:sp>
    </p:spTree>
    <p:extLst>
      <p:ext uri="{BB962C8B-B14F-4D97-AF65-F5344CB8AC3E}">
        <p14:creationId xmlns:p14="http://schemas.microsoft.com/office/powerpoint/2010/main" val="39231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p:cTn id="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9"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400" i="1" dirty="0">
                <a:solidFill>
                  <a:srgbClr val="FF0000"/>
                </a:solidFill>
                <a:effectLst/>
                <a:latin typeface="Century Gothic" pitchFamily="34" charset="0"/>
              </a:rPr>
              <a:t>Блага цивилизации </a:t>
            </a:r>
          </a:p>
        </p:txBody>
      </p:sp>
      <p:pic>
        <p:nvPicPr>
          <p:cNvPr id="2050" name="Picture 2" descr="C:\Documents and Settings\Admin\Мои документы\РИСУНКИ\Транспорт\Автомобиль\tr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442" y="3938850"/>
            <a:ext cx="2469583" cy="139816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Documents and Settings\Admin\Мои документы\РИСУНКИ\Компьютер\Рисунок23.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940152" y="3284984"/>
            <a:ext cx="2480789" cy="297207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Documents and Settings\Admin\Мои документы\РИСУНКИ\Разное\Телефон\an385.gif"/>
          <p:cNvPicPr>
            <a:picLocks noGrp="1" noChangeAspect="1" noChangeArrowheads="1" noCro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661278" y="1780811"/>
            <a:ext cx="2256259" cy="150417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Documents and Settings\Admin\Мои документы\РИСУНКИ\Разное\Бытовая техника.Гвозди\t23.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497678"/>
            <a:ext cx="2743200" cy="19431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Documents and Settings\Admin\Мои документы\РИСУНКИ\Разное\Бытовая техника.Гвозди\t26.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3185" y="3694695"/>
            <a:ext cx="2238375" cy="215265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Documents and Settings\Admin\Мои документы\РИСУНКИ\Разное\Бытовая техника.Гвозди\t17.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0210" y="1672676"/>
            <a:ext cx="2077963" cy="1593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73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500" fill="hold"/>
                                        <p:tgtEl>
                                          <p:spTgt spid="2055"/>
                                        </p:tgtEl>
                                        <p:attrNameLst>
                                          <p:attrName>ppt_w</p:attrName>
                                        </p:attrNameLst>
                                      </p:cBhvr>
                                      <p:tavLst>
                                        <p:tav tm="0">
                                          <p:val>
                                            <p:fltVal val="0"/>
                                          </p:val>
                                        </p:tav>
                                        <p:tav tm="100000">
                                          <p:val>
                                            <p:strVal val="#ppt_w"/>
                                          </p:val>
                                        </p:tav>
                                      </p:tavLst>
                                    </p:anim>
                                    <p:anim calcmode="lin" valueType="num">
                                      <p:cBhvr>
                                        <p:cTn id="8" dur="500" fill="hold"/>
                                        <p:tgtEl>
                                          <p:spTgt spid="2055"/>
                                        </p:tgtEl>
                                        <p:attrNameLst>
                                          <p:attrName>ppt_h</p:attrName>
                                        </p:attrNameLst>
                                      </p:cBhvr>
                                      <p:tavLst>
                                        <p:tav tm="0">
                                          <p:val>
                                            <p:fltVal val="0"/>
                                          </p:val>
                                        </p:tav>
                                        <p:tav tm="100000">
                                          <p:val>
                                            <p:strVal val="#ppt_h"/>
                                          </p:val>
                                        </p:tav>
                                      </p:tavLst>
                                    </p:anim>
                                    <p:animEffect transition="in" filter="fade">
                                      <p:cBhvr>
                                        <p:cTn id="9" dur="500"/>
                                        <p:tgtEl>
                                          <p:spTgt spid="20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54"/>
                                        </p:tgtEl>
                                        <p:attrNameLst>
                                          <p:attrName>style.visibility</p:attrName>
                                        </p:attrNameLst>
                                      </p:cBhvr>
                                      <p:to>
                                        <p:strVal val="visible"/>
                                      </p:to>
                                    </p:set>
                                    <p:anim calcmode="lin" valueType="num">
                                      <p:cBhvr>
                                        <p:cTn id="13" dur="500" fill="hold"/>
                                        <p:tgtEl>
                                          <p:spTgt spid="2054"/>
                                        </p:tgtEl>
                                        <p:attrNameLst>
                                          <p:attrName>ppt_w</p:attrName>
                                        </p:attrNameLst>
                                      </p:cBhvr>
                                      <p:tavLst>
                                        <p:tav tm="0">
                                          <p:val>
                                            <p:fltVal val="0"/>
                                          </p:val>
                                        </p:tav>
                                        <p:tav tm="100000">
                                          <p:val>
                                            <p:strVal val="#ppt_w"/>
                                          </p:val>
                                        </p:tav>
                                      </p:tavLst>
                                    </p:anim>
                                    <p:anim calcmode="lin" valueType="num">
                                      <p:cBhvr>
                                        <p:cTn id="14" dur="500" fill="hold"/>
                                        <p:tgtEl>
                                          <p:spTgt spid="2054"/>
                                        </p:tgtEl>
                                        <p:attrNameLst>
                                          <p:attrName>ppt_h</p:attrName>
                                        </p:attrNameLst>
                                      </p:cBhvr>
                                      <p:tavLst>
                                        <p:tav tm="0">
                                          <p:val>
                                            <p:fltVal val="0"/>
                                          </p:val>
                                        </p:tav>
                                        <p:tav tm="100000">
                                          <p:val>
                                            <p:strVal val="#ppt_h"/>
                                          </p:val>
                                        </p:tav>
                                      </p:tavLst>
                                    </p:anim>
                                    <p:animEffect transition="in" filter="fade">
                                      <p:cBhvr>
                                        <p:cTn id="15" dur="500"/>
                                        <p:tgtEl>
                                          <p:spTgt spid="205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57"/>
                                        </p:tgtEl>
                                        <p:attrNameLst>
                                          <p:attrName>style.visibility</p:attrName>
                                        </p:attrNameLst>
                                      </p:cBhvr>
                                      <p:to>
                                        <p:strVal val="visible"/>
                                      </p:to>
                                    </p:set>
                                    <p:anim calcmode="lin" valueType="num">
                                      <p:cBhvr>
                                        <p:cTn id="19" dur="500" fill="hold"/>
                                        <p:tgtEl>
                                          <p:spTgt spid="2057"/>
                                        </p:tgtEl>
                                        <p:attrNameLst>
                                          <p:attrName>ppt_w</p:attrName>
                                        </p:attrNameLst>
                                      </p:cBhvr>
                                      <p:tavLst>
                                        <p:tav tm="0">
                                          <p:val>
                                            <p:fltVal val="0"/>
                                          </p:val>
                                        </p:tav>
                                        <p:tav tm="100000">
                                          <p:val>
                                            <p:strVal val="#ppt_w"/>
                                          </p:val>
                                        </p:tav>
                                      </p:tavLst>
                                    </p:anim>
                                    <p:anim calcmode="lin" valueType="num">
                                      <p:cBhvr>
                                        <p:cTn id="20" dur="500" fill="hold"/>
                                        <p:tgtEl>
                                          <p:spTgt spid="2057"/>
                                        </p:tgtEl>
                                        <p:attrNameLst>
                                          <p:attrName>ppt_h</p:attrName>
                                        </p:attrNameLst>
                                      </p:cBhvr>
                                      <p:tavLst>
                                        <p:tav tm="0">
                                          <p:val>
                                            <p:fltVal val="0"/>
                                          </p:val>
                                        </p:tav>
                                        <p:tav tm="100000">
                                          <p:val>
                                            <p:strVal val="#ppt_h"/>
                                          </p:val>
                                        </p:tav>
                                      </p:tavLst>
                                    </p:anim>
                                    <p:animEffect transition="in" filter="fade">
                                      <p:cBhvr>
                                        <p:cTn id="21" dur="500"/>
                                        <p:tgtEl>
                                          <p:spTgt spid="20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050"/>
                                        </p:tgtEl>
                                        <p:attrNameLst>
                                          <p:attrName>style.visibility</p:attrName>
                                        </p:attrNameLst>
                                      </p:cBhvr>
                                      <p:to>
                                        <p:strVal val="visible"/>
                                      </p:to>
                                    </p:set>
                                    <p:anim calcmode="lin" valueType="num">
                                      <p:cBhvr>
                                        <p:cTn id="25" dur="500" fill="hold"/>
                                        <p:tgtEl>
                                          <p:spTgt spid="2050"/>
                                        </p:tgtEl>
                                        <p:attrNameLst>
                                          <p:attrName>ppt_w</p:attrName>
                                        </p:attrNameLst>
                                      </p:cBhvr>
                                      <p:tavLst>
                                        <p:tav tm="0">
                                          <p:val>
                                            <p:fltVal val="0"/>
                                          </p:val>
                                        </p:tav>
                                        <p:tav tm="100000">
                                          <p:val>
                                            <p:strVal val="#ppt_w"/>
                                          </p:val>
                                        </p:tav>
                                      </p:tavLst>
                                    </p:anim>
                                    <p:anim calcmode="lin" valueType="num">
                                      <p:cBhvr>
                                        <p:cTn id="26" dur="500" fill="hold"/>
                                        <p:tgtEl>
                                          <p:spTgt spid="2050"/>
                                        </p:tgtEl>
                                        <p:attrNameLst>
                                          <p:attrName>ppt_h</p:attrName>
                                        </p:attrNameLst>
                                      </p:cBhvr>
                                      <p:tavLst>
                                        <p:tav tm="0">
                                          <p:val>
                                            <p:fltVal val="0"/>
                                          </p:val>
                                        </p:tav>
                                        <p:tav tm="100000">
                                          <p:val>
                                            <p:strVal val="#ppt_h"/>
                                          </p:val>
                                        </p:tav>
                                      </p:tavLst>
                                    </p:anim>
                                    <p:animEffect transition="in" filter="fade">
                                      <p:cBhvr>
                                        <p:cTn id="27" dur="500"/>
                                        <p:tgtEl>
                                          <p:spTgt spid="205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056"/>
                                        </p:tgtEl>
                                        <p:attrNameLst>
                                          <p:attrName>style.visibility</p:attrName>
                                        </p:attrNameLst>
                                      </p:cBhvr>
                                      <p:to>
                                        <p:strVal val="visible"/>
                                      </p:to>
                                    </p:set>
                                    <p:anim calcmode="lin" valueType="num">
                                      <p:cBhvr>
                                        <p:cTn id="31" dur="500" fill="hold"/>
                                        <p:tgtEl>
                                          <p:spTgt spid="2056"/>
                                        </p:tgtEl>
                                        <p:attrNameLst>
                                          <p:attrName>ppt_w</p:attrName>
                                        </p:attrNameLst>
                                      </p:cBhvr>
                                      <p:tavLst>
                                        <p:tav tm="0">
                                          <p:val>
                                            <p:fltVal val="0"/>
                                          </p:val>
                                        </p:tav>
                                        <p:tav tm="100000">
                                          <p:val>
                                            <p:strVal val="#ppt_w"/>
                                          </p:val>
                                        </p:tav>
                                      </p:tavLst>
                                    </p:anim>
                                    <p:anim calcmode="lin" valueType="num">
                                      <p:cBhvr>
                                        <p:cTn id="32" dur="500" fill="hold"/>
                                        <p:tgtEl>
                                          <p:spTgt spid="2056"/>
                                        </p:tgtEl>
                                        <p:attrNameLst>
                                          <p:attrName>ppt_h</p:attrName>
                                        </p:attrNameLst>
                                      </p:cBhvr>
                                      <p:tavLst>
                                        <p:tav tm="0">
                                          <p:val>
                                            <p:fltVal val="0"/>
                                          </p:val>
                                        </p:tav>
                                        <p:tav tm="100000">
                                          <p:val>
                                            <p:strVal val="#ppt_h"/>
                                          </p:val>
                                        </p:tav>
                                      </p:tavLst>
                                    </p:anim>
                                    <p:animEffect transition="in" filter="fade">
                                      <p:cBhvr>
                                        <p:cTn id="33" dur="500"/>
                                        <p:tgtEl>
                                          <p:spTgt spid="205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053"/>
                                        </p:tgtEl>
                                        <p:attrNameLst>
                                          <p:attrName>style.visibility</p:attrName>
                                        </p:attrNameLst>
                                      </p:cBhvr>
                                      <p:to>
                                        <p:strVal val="visible"/>
                                      </p:to>
                                    </p:set>
                                    <p:anim calcmode="lin" valueType="num">
                                      <p:cBhvr>
                                        <p:cTn id="37" dur="500" fill="hold"/>
                                        <p:tgtEl>
                                          <p:spTgt spid="2053"/>
                                        </p:tgtEl>
                                        <p:attrNameLst>
                                          <p:attrName>ppt_w</p:attrName>
                                        </p:attrNameLst>
                                      </p:cBhvr>
                                      <p:tavLst>
                                        <p:tav tm="0">
                                          <p:val>
                                            <p:fltVal val="0"/>
                                          </p:val>
                                        </p:tav>
                                        <p:tav tm="100000">
                                          <p:val>
                                            <p:strVal val="#ppt_w"/>
                                          </p:val>
                                        </p:tav>
                                      </p:tavLst>
                                    </p:anim>
                                    <p:anim calcmode="lin" valueType="num">
                                      <p:cBhvr>
                                        <p:cTn id="38" dur="500" fill="hold"/>
                                        <p:tgtEl>
                                          <p:spTgt spid="2053"/>
                                        </p:tgtEl>
                                        <p:attrNameLst>
                                          <p:attrName>ppt_h</p:attrName>
                                        </p:attrNameLst>
                                      </p:cBhvr>
                                      <p:tavLst>
                                        <p:tav tm="0">
                                          <p:val>
                                            <p:fltVal val="0"/>
                                          </p:val>
                                        </p:tav>
                                        <p:tav tm="100000">
                                          <p:val>
                                            <p:strVal val="#ppt_h"/>
                                          </p:val>
                                        </p:tav>
                                      </p:tavLst>
                                    </p:anim>
                                    <p:animEffect transition="in" filter="fade">
                                      <p:cBhvr>
                                        <p:cTn id="39"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ru-RU" sz="4400" i="1" dirty="0">
                <a:solidFill>
                  <a:srgbClr val="FF0000"/>
                </a:solidFill>
                <a:effectLst/>
                <a:latin typeface="Century Gothic" pitchFamily="34" charset="0"/>
              </a:rPr>
              <a:t>Блага цивилизации </a:t>
            </a:r>
            <a:endParaRPr lang="ru-RU" dirty="0"/>
          </a:p>
        </p:txBody>
      </p:sp>
      <p:pic>
        <p:nvPicPr>
          <p:cNvPr id="4" name="Picture 2" descr="C:\Documents and Settings\Admin\Мои документы\РИСУНКИ\колесо от телег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444" y="1916832"/>
            <a:ext cx="3561201" cy="356120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171645" y="2155503"/>
            <a:ext cx="4680520" cy="769441"/>
          </a:xfrm>
          <a:prstGeom prst="rect">
            <a:avLst/>
          </a:prstGeom>
        </p:spPr>
        <p:txBody>
          <a:bodyPr wrap="square">
            <a:spAutoFit/>
          </a:bodyPr>
          <a:lstStyle/>
          <a:p>
            <a:r>
              <a:rPr lang="ru-RU" sz="4400" b="1" dirty="0">
                <a:cs typeface="Arial" pitchFamily="34" charset="0"/>
              </a:rPr>
              <a:t>1, 2, 3, 4, 5, 6, </a:t>
            </a:r>
            <a:r>
              <a:rPr lang="ru-RU" sz="4400" b="1" dirty="0" smtClean="0">
                <a:cs typeface="Arial" pitchFamily="34" charset="0"/>
              </a:rPr>
              <a:t>…</a:t>
            </a:r>
            <a:endParaRPr lang="ru-RU" sz="4400" dirty="0"/>
          </a:p>
        </p:txBody>
      </p:sp>
      <p:pic>
        <p:nvPicPr>
          <p:cNvPr id="6" name="Picture 5" descr="C:\Documents and Settings\Admin\Мои документы\РИСУНКИ\Школа\Карандаш Ручка\карандаш 1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356729">
            <a:off x="6636499" y="2869919"/>
            <a:ext cx="237648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184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5">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Число «5»</a:t>
            </a:r>
            <a:endParaRPr lang="ru-RU" sz="3400" dirty="0">
              <a:solidFill>
                <a:srgbClr val="FF0000"/>
              </a:solidFill>
            </a:endParaRPr>
          </a:p>
        </p:txBody>
      </p:sp>
      <p:pic>
        <p:nvPicPr>
          <p:cNvPr id="3077" name="Picture 5" descr="C:\Documents and Settings\Admin\Мои документы\Мои рисунки\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5466" y="1608174"/>
            <a:ext cx="14859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Documents and Settings\Admin\Мои документы\Мои рисунки\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126" y="1561696"/>
            <a:ext cx="14859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Documents and Settings\Admin\Мои документы\Мои рисунки\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4153" y="1718262"/>
            <a:ext cx="1473517" cy="13381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Documents and Settings\Admin\Мои документы\Мои рисунки\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4680" y="4509097"/>
            <a:ext cx="1479613" cy="134373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Documents and Settings\Admin\Мои документы\Мои рисунки\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1406" y="4542735"/>
            <a:ext cx="1442573" cy="13100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Documents and Settings\Admin\Мои документы\Мои рисунки\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7323" y="3086714"/>
            <a:ext cx="1480292" cy="13443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descr="C:\Documents and Settings\Admin\Мои документы\Мои рисунки\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5782" y="1689501"/>
            <a:ext cx="1503865" cy="136575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Documents and Settings\Admin\Мои документы\Мои рисунки\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1087" y="4481300"/>
            <a:ext cx="14859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Documents and Settings\Admin\Мои документы\Мои рисунки\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459605"/>
            <a:ext cx="14859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Documents and Settings\Admin\Мои документы\Мои рисунки\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3603" y="3056456"/>
            <a:ext cx="148590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452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1000" fill="hold"/>
                                        <p:tgtEl>
                                          <p:spTgt spid="3078"/>
                                        </p:tgtEl>
                                        <p:attrNameLst>
                                          <p:attrName>ppt_w</p:attrName>
                                        </p:attrNameLst>
                                      </p:cBhvr>
                                      <p:tavLst>
                                        <p:tav tm="0">
                                          <p:val>
                                            <p:fltVal val="0"/>
                                          </p:val>
                                        </p:tav>
                                        <p:tav tm="100000">
                                          <p:val>
                                            <p:strVal val="#ppt_w"/>
                                          </p:val>
                                        </p:tav>
                                      </p:tavLst>
                                    </p:anim>
                                    <p:anim calcmode="lin" valueType="num">
                                      <p:cBhvr>
                                        <p:cTn id="8" dur="1000" fill="hold"/>
                                        <p:tgtEl>
                                          <p:spTgt spid="3078"/>
                                        </p:tgtEl>
                                        <p:attrNameLst>
                                          <p:attrName>ppt_h</p:attrName>
                                        </p:attrNameLst>
                                      </p:cBhvr>
                                      <p:tavLst>
                                        <p:tav tm="0">
                                          <p:val>
                                            <p:fltVal val="0"/>
                                          </p:val>
                                        </p:tav>
                                        <p:tav tm="100000">
                                          <p:val>
                                            <p:strVal val="#ppt_h"/>
                                          </p:val>
                                        </p:tav>
                                      </p:tavLst>
                                    </p:anim>
                                    <p:anim calcmode="lin" valueType="num">
                                      <p:cBhvr>
                                        <p:cTn id="9" dur="1000" fill="hold"/>
                                        <p:tgtEl>
                                          <p:spTgt spid="3078"/>
                                        </p:tgtEl>
                                        <p:attrNameLst>
                                          <p:attrName>style.rotation</p:attrName>
                                        </p:attrNameLst>
                                      </p:cBhvr>
                                      <p:tavLst>
                                        <p:tav tm="0">
                                          <p:val>
                                            <p:fltVal val="90"/>
                                          </p:val>
                                        </p:tav>
                                        <p:tav tm="100000">
                                          <p:val>
                                            <p:fltVal val="0"/>
                                          </p:val>
                                        </p:tav>
                                      </p:tavLst>
                                    </p:anim>
                                    <p:animEffect transition="in" filter="fade">
                                      <p:cBhvr>
                                        <p:cTn id="10" dur="1000"/>
                                        <p:tgtEl>
                                          <p:spTgt spid="3078"/>
                                        </p:tgtEl>
                                      </p:cBhvr>
                                    </p:animEffect>
                                  </p:childTnLst>
                                </p:cTn>
                              </p:par>
                              <p:par>
                                <p:cTn id="11" presetID="31" presetClass="entr" presetSubtype="0" fill="hold" nodeType="withEffect">
                                  <p:stCondLst>
                                    <p:cond delay="0"/>
                                  </p:stCondLst>
                                  <p:childTnLst>
                                    <p:set>
                                      <p:cBhvr>
                                        <p:cTn id="12" dur="1" fill="hold">
                                          <p:stCondLst>
                                            <p:cond delay="0"/>
                                          </p:stCondLst>
                                        </p:cTn>
                                        <p:tgtEl>
                                          <p:spTgt spid="3077"/>
                                        </p:tgtEl>
                                        <p:attrNameLst>
                                          <p:attrName>style.visibility</p:attrName>
                                        </p:attrNameLst>
                                      </p:cBhvr>
                                      <p:to>
                                        <p:strVal val="visible"/>
                                      </p:to>
                                    </p:set>
                                    <p:anim calcmode="lin" valueType="num">
                                      <p:cBhvr>
                                        <p:cTn id="13" dur="1000" fill="hold"/>
                                        <p:tgtEl>
                                          <p:spTgt spid="3077"/>
                                        </p:tgtEl>
                                        <p:attrNameLst>
                                          <p:attrName>ppt_w</p:attrName>
                                        </p:attrNameLst>
                                      </p:cBhvr>
                                      <p:tavLst>
                                        <p:tav tm="0">
                                          <p:val>
                                            <p:fltVal val="0"/>
                                          </p:val>
                                        </p:tav>
                                        <p:tav tm="100000">
                                          <p:val>
                                            <p:strVal val="#ppt_w"/>
                                          </p:val>
                                        </p:tav>
                                      </p:tavLst>
                                    </p:anim>
                                    <p:anim calcmode="lin" valueType="num">
                                      <p:cBhvr>
                                        <p:cTn id="14" dur="1000" fill="hold"/>
                                        <p:tgtEl>
                                          <p:spTgt spid="3077"/>
                                        </p:tgtEl>
                                        <p:attrNameLst>
                                          <p:attrName>ppt_h</p:attrName>
                                        </p:attrNameLst>
                                      </p:cBhvr>
                                      <p:tavLst>
                                        <p:tav tm="0">
                                          <p:val>
                                            <p:fltVal val="0"/>
                                          </p:val>
                                        </p:tav>
                                        <p:tav tm="100000">
                                          <p:val>
                                            <p:strVal val="#ppt_h"/>
                                          </p:val>
                                        </p:tav>
                                      </p:tavLst>
                                    </p:anim>
                                    <p:anim calcmode="lin" valueType="num">
                                      <p:cBhvr>
                                        <p:cTn id="15" dur="1000" fill="hold"/>
                                        <p:tgtEl>
                                          <p:spTgt spid="3077"/>
                                        </p:tgtEl>
                                        <p:attrNameLst>
                                          <p:attrName>style.rotation</p:attrName>
                                        </p:attrNameLst>
                                      </p:cBhvr>
                                      <p:tavLst>
                                        <p:tav tm="0">
                                          <p:val>
                                            <p:fltVal val="90"/>
                                          </p:val>
                                        </p:tav>
                                        <p:tav tm="100000">
                                          <p:val>
                                            <p:fltVal val="0"/>
                                          </p:val>
                                        </p:tav>
                                      </p:tavLst>
                                    </p:anim>
                                    <p:animEffect transition="in" filter="fade">
                                      <p:cBhvr>
                                        <p:cTn id="16" dur="1000"/>
                                        <p:tgtEl>
                                          <p:spTgt spid="3077"/>
                                        </p:tgtEl>
                                      </p:cBhvr>
                                    </p:animEffect>
                                  </p:childTnLst>
                                </p:cTn>
                              </p:par>
                              <p:par>
                                <p:cTn id="17" presetID="3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par>
                                <p:cTn id="23" presetID="3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childTnLst>
                          </p:cTn>
                        </p:par>
                        <p:par>
                          <p:cTn id="35" fill="hold">
                            <p:stCondLst>
                              <p:cond delay="1000"/>
                            </p:stCondLst>
                            <p:childTnLst>
                              <p:par>
                                <p:cTn id="36" presetID="31" presetClass="entr" presetSubtype="0" fill="hold" nodeType="afterEffect">
                                  <p:stCondLst>
                                    <p:cond delay="0"/>
                                  </p:stCondLst>
                                  <p:childTnLst>
                                    <p:set>
                                      <p:cBhvr>
                                        <p:cTn id="37" dur="1" fill="hold">
                                          <p:stCondLst>
                                            <p:cond delay="0"/>
                                          </p:stCondLst>
                                        </p:cTn>
                                        <p:tgtEl>
                                          <p:spTgt spid="3079"/>
                                        </p:tgtEl>
                                        <p:attrNameLst>
                                          <p:attrName>style.visibility</p:attrName>
                                        </p:attrNameLst>
                                      </p:cBhvr>
                                      <p:to>
                                        <p:strVal val="visible"/>
                                      </p:to>
                                    </p:set>
                                    <p:anim calcmode="lin" valueType="num">
                                      <p:cBhvr>
                                        <p:cTn id="38" dur="1000" fill="hold"/>
                                        <p:tgtEl>
                                          <p:spTgt spid="3079"/>
                                        </p:tgtEl>
                                        <p:attrNameLst>
                                          <p:attrName>ppt_w</p:attrName>
                                        </p:attrNameLst>
                                      </p:cBhvr>
                                      <p:tavLst>
                                        <p:tav tm="0">
                                          <p:val>
                                            <p:fltVal val="0"/>
                                          </p:val>
                                        </p:tav>
                                        <p:tav tm="100000">
                                          <p:val>
                                            <p:strVal val="#ppt_w"/>
                                          </p:val>
                                        </p:tav>
                                      </p:tavLst>
                                    </p:anim>
                                    <p:anim calcmode="lin" valueType="num">
                                      <p:cBhvr>
                                        <p:cTn id="39" dur="1000" fill="hold"/>
                                        <p:tgtEl>
                                          <p:spTgt spid="3079"/>
                                        </p:tgtEl>
                                        <p:attrNameLst>
                                          <p:attrName>ppt_h</p:attrName>
                                        </p:attrNameLst>
                                      </p:cBhvr>
                                      <p:tavLst>
                                        <p:tav tm="0">
                                          <p:val>
                                            <p:fltVal val="0"/>
                                          </p:val>
                                        </p:tav>
                                        <p:tav tm="100000">
                                          <p:val>
                                            <p:strVal val="#ppt_h"/>
                                          </p:val>
                                        </p:tav>
                                      </p:tavLst>
                                    </p:anim>
                                    <p:anim calcmode="lin" valueType="num">
                                      <p:cBhvr>
                                        <p:cTn id="40" dur="1000" fill="hold"/>
                                        <p:tgtEl>
                                          <p:spTgt spid="3079"/>
                                        </p:tgtEl>
                                        <p:attrNameLst>
                                          <p:attrName>style.rotation</p:attrName>
                                        </p:attrNameLst>
                                      </p:cBhvr>
                                      <p:tavLst>
                                        <p:tav tm="0">
                                          <p:val>
                                            <p:fltVal val="90"/>
                                          </p:val>
                                        </p:tav>
                                        <p:tav tm="100000">
                                          <p:val>
                                            <p:fltVal val="0"/>
                                          </p:val>
                                        </p:tav>
                                      </p:tavLst>
                                    </p:anim>
                                    <p:animEffect transition="in" filter="fade">
                                      <p:cBhvr>
                                        <p:cTn id="41" dur="1000"/>
                                        <p:tgtEl>
                                          <p:spTgt spid="3079"/>
                                        </p:tgtEl>
                                      </p:cBhvr>
                                    </p:animEffect>
                                  </p:childTnLst>
                                </p:cTn>
                              </p:par>
                              <p:par>
                                <p:cTn id="42" presetID="31"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fltVal val="0"/>
                                          </p:val>
                                        </p:tav>
                                        <p:tav tm="100000">
                                          <p:val>
                                            <p:strVal val="#ppt_w"/>
                                          </p:val>
                                        </p:tav>
                                      </p:tavLst>
                                    </p:anim>
                                    <p:anim calcmode="lin" valueType="num">
                                      <p:cBhvr>
                                        <p:cTn id="45" dur="1000" fill="hold"/>
                                        <p:tgtEl>
                                          <p:spTgt spid="16"/>
                                        </p:tgtEl>
                                        <p:attrNameLst>
                                          <p:attrName>ppt_h</p:attrName>
                                        </p:attrNameLst>
                                      </p:cBhvr>
                                      <p:tavLst>
                                        <p:tav tm="0">
                                          <p:val>
                                            <p:fltVal val="0"/>
                                          </p:val>
                                        </p:tav>
                                        <p:tav tm="100000">
                                          <p:val>
                                            <p:strVal val="#ppt_h"/>
                                          </p:val>
                                        </p:tav>
                                      </p:tavLst>
                                    </p:anim>
                                    <p:anim calcmode="lin" valueType="num">
                                      <p:cBhvr>
                                        <p:cTn id="46" dur="1000" fill="hold"/>
                                        <p:tgtEl>
                                          <p:spTgt spid="16"/>
                                        </p:tgtEl>
                                        <p:attrNameLst>
                                          <p:attrName>style.rotation</p:attrName>
                                        </p:attrNameLst>
                                      </p:cBhvr>
                                      <p:tavLst>
                                        <p:tav tm="0">
                                          <p:val>
                                            <p:fltVal val="90"/>
                                          </p:val>
                                        </p:tav>
                                        <p:tav tm="100000">
                                          <p:val>
                                            <p:fltVal val="0"/>
                                          </p:val>
                                        </p:tav>
                                      </p:tavLst>
                                    </p:anim>
                                    <p:animEffect transition="in" filter="fade">
                                      <p:cBhvr>
                                        <p:cTn id="47" dur="1000"/>
                                        <p:tgtEl>
                                          <p:spTgt spid="16"/>
                                        </p:tgtEl>
                                      </p:cBhvr>
                                    </p:animEffect>
                                  </p:childTnLst>
                                </p:cTn>
                              </p:par>
                              <p:par>
                                <p:cTn id="48" presetID="31"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1000" fill="hold"/>
                                        <p:tgtEl>
                                          <p:spTgt spid="15"/>
                                        </p:tgtEl>
                                        <p:attrNameLst>
                                          <p:attrName>ppt_w</p:attrName>
                                        </p:attrNameLst>
                                      </p:cBhvr>
                                      <p:tavLst>
                                        <p:tav tm="0">
                                          <p:val>
                                            <p:fltVal val="0"/>
                                          </p:val>
                                        </p:tav>
                                        <p:tav tm="100000">
                                          <p:val>
                                            <p:strVal val="#ppt_w"/>
                                          </p:val>
                                        </p:tav>
                                      </p:tavLst>
                                    </p:anim>
                                    <p:anim calcmode="lin" valueType="num">
                                      <p:cBhvr>
                                        <p:cTn id="51" dur="1000" fill="hold"/>
                                        <p:tgtEl>
                                          <p:spTgt spid="15"/>
                                        </p:tgtEl>
                                        <p:attrNameLst>
                                          <p:attrName>ppt_h</p:attrName>
                                        </p:attrNameLst>
                                      </p:cBhvr>
                                      <p:tavLst>
                                        <p:tav tm="0">
                                          <p:val>
                                            <p:fltVal val="0"/>
                                          </p:val>
                                        </p:tav>
                                        <p:tav tm="100000">
                                          <p:val>
                                            <p:strVal val="#ppt_h"/>
                                          </p:val>
                                        </p:tav>
                                      </p:tavLst>
                                    </p:anim>
                                    <p:anim calcmode="lin" valueType="num">
                                      <p:cBhvr>
                                        <p:cTn id="52" dur="1000" fill="hold"/>
                                        <p:tgtEl>
                                          <p:spTgt spid="15"/>
                                        </p:tgtEl>
                                        <p:attrNameLst>
                                          <p:attrName>style.rotation</p:attrName>
                                        </p:attrNameLst>
                                      </p:cBhvr>
                                      <p:tavLst>
                                        <p:tav tm="0">
                                          <p:val>
                                            <p:fltVal val="90"/>
                                          </p:val>
                                        </p:tav>
                                        <p:tav tm="100000">
                                          <p:val>
                                            <p:fltVal val="0"/>
                                          </p:val>
                                        </p:tav>
                                      </p:tavLst>
                                    </p:anim>
                                    <p:animEffect transition="in" filter="fade">
                                      <p:cBhvr>
                                        <p:cTn id="53" dur="1000"/>
                                        <p:tgtEl>
                                          <p:spTgt spid="15"/>
                                        </p:tgtEl>
                                      </p:cBhvr>
                                    </p:animEffect>
                                  </p:childTnLst>
                                </p:cTn>
                              </p:par>
                              <p:par>
                                <p:cTn id="54" presetID="31" presetClass="entr" presetSubtype="0"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par>
                                <p:cTn id="60" presetID="31"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90"/>
                                          </p:val>
                                        </p:tav>
                                        <p:tav tm="100000">
                                          <p:val>
                                            <p:fltVal val="0"/>
                                          </p:val>
                                        </p:tav>
                                      </p:tavLst>
                                    </p:anim>
                                    <p:animEffect transition="in" filter="fade">
                                      <p:cBhvr>
                                        <p:cTn id="6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17984" y="1556792"/>
            <a:ext cx="8229600" cy="4306483"/>
          </a:xfrm>
        </p:spPr>
        <p:txBody>
          <a:bodyPr/>
          <a:lstStyle/>
          <a:p>
            <a:pPr marL="109728" indent="0">
              <a:buNone/>
            </a:pPr>
            <a:r>
              <a:rPr lang="ru-RU" sz="2800" dirty="0" smtClean="0">
                <a:latin typeface="+mj-lt"/>
                <a:ea typeface="+mj-ea"/>
                <a:cs typeface="Arial" pitchFamily="34" charset="0"/>
              </a:rPr>
              <a:t>Итак</a:t>
            </a:r>
            <a:r>
              <a:rPr lang="ru-RU" sz="2800" dirty="0">
                <a:latin typeface="+mj-lt"/>
                <a:ea typeface="+mj-ea"/>
                <a:cs typeface="Arial" pitchFamily="34" charset="0"/>
              </a:rPr>
              <a:t>, появились числа </a:t>
            </a:r>
            <a:r>
              <a:rPr lang="ru-RU" sz="2800" b="1" dirty="0">
                <a:solidFill>
                  <a:srgbClr val="FF0000"/>
                </a:solidFill>
                <a:latin typeface="+mj-lt"/>
                <a:ea typeface="+mj-ea"/>
                <a:cs typeface="Arial" pitchFamily="34" charset="0"/>
              </a:rPr>
              <a:t>1, 2, 3, 4, 5, 6, …, </a:t>
            </a:r>
            <a:r>
              <a:rPr lang="ru-RU" sz="2800" dirty="0">
                <a:latin typeface="+mj-lt"/>
                <a:ea typeface="+mj-ea"/>
                <a:cs typeface="Arial" pitchFamily="34" charset="0"/>
              </a:rPr>
              <a:t>которыми можно выразить количество коров в стаде, деревьев в саду, волос на голове. Эти числа в последствии получили название </a:t>
            </a:r>
            <a:r>
              <a:rPr lang="ru-RU" sz="2800" b="1" i="1" dirty="0">
                <a:solidFill>
                  <a:srgbClr val="FF0000"/>
                </a:solidFill>
                <a:latin typeface="+mj-lt"/>
                <a:ea typeface="+mj-ea"/>
                <a:cs typeface="Arial" pitchFamily="34" charset="0"/>
              </a:rPr>
              <a:t>натуральных. </a:t>
            </a: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Натуральные числа</a:t>
            </a:r>
            <a:endParaRPr lang="ru-RU" sz="3400" i="1" dirty="0">
              <a:solidFill>
                <a:srgbClr val="FF0000"/>
              </a:solidFill>
              <a:effectLst/>
              <a:latin typeface="Century Gothic" pitchFamily="34" charset="0"/>
            </a:endParaRPr>
          </a:p>
        </p:txBody>
      </p:sp>
      <p:pic>
        <p:nvPicPr>
          <p:cNvPr id="1026" name="Picture 2" descr="C:\Documents and Settings\Admin\Мои документы\Внеклассная работа по математике.Ученые. РефератИнтерес\2011.Занимательная математика\Копия img65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7800" y="3815193"/>
            <a:ext cx="5186005" cy="2385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54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2000" fill="hold"/>
                                        <p:tgtEl>
                                          <p:spTgt spid="1026"/>
                                        </p:tgtEl>
                                        <p:attrNameLst>
                                          <p:attrName>ppt_w</p:attrName>
                                        </p:attrNameLst>
                                      </p:cBhvr>
                                      <p:tavLst>
                                        <p:tav tm="0">
                                          <p:val>
                                            <p:fltVal val="0"/>
                                          </p:val>
                                        </p:tav>
                                        <p:tav tm="100000">
                                          <p:val>
                                            <p:strVal val="#ppt_w"/>
                                          </p:val>
                                        </p:tav>
                                      </p:tavLst>
                                    </p:anim>
                                    <p:anim calcmode="lin" valueType="num">
                                      <p:cBhvr>
                                        <p:cTn id="8" dur="2000" fill="hold"/>
                                        <p:tgtEl>
                                          <p:spTgt spid="1026"/>
                                        </p:tgtEl>
                                        <p:attrNameLst>
                                          <p:attrName>ppt_h</p:attrName>
                                        </p:attrNameLst>
                                      </p:cBhvr>
                                      <p:tavLst>
                                        <p:tav tm="0">
                                          <p:val>
                                            <p:fltVal val="0"/>
                                          </p:val>
                                        </p:tav>
                                        <p:tav tm="100000">
                                          <p:val>
                                            <p:strVal val="#ppt_h"/>
                                          </p:val>
                                        </p:tav>
                                      </p:tavLst>
                                    </p:anim>
                                    <p:animEffect transition="in" filter="fade">
                                      <p:cBhvr>
                                        <p:cTn id="9"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109728" indent="0">
              <a:buNone/>
            </a:pPr>
            <a:r>
              <a:rPr lang="ru-RU" sz="2400" dirty="0">
                <a:latin typeface="+mj-lt"/>
                <a:ea typeface="+mj-ea"/>
                <a:cs typeface="Arial" pitchFamily="34" charset="0"/>
              </a:rPr>
              <a:t>Ноль дал возможность не выдумывать новых знаков для больших чисел. Теперь любое число можно было записать, используя одни и те же цифры, и уже не спутаешь </a:t>
            </a:r>
            <a:r>
              <a:rPr lang="ru-RU" sz="2400" b="1" dirty="0">
                <a:solidFill>
                  <a:srgbClr val="FF0000"/>
                </a:solidFill>
                <a:latin typeface="+mj-lt"/>
                <a:ea typeface="+mj-ea"/>
                <a:cs typeface="Arial" pitchFamily="34" charset="0"/>
              </a:rPr>
              <a:t>12</a:t>
            </a:r>
            <a:r>
              <a:rPr lang="ru-RU" sz="2400" dirty="0">
                <a:latin typeface="+mj-lt"/>
                <a:ea typeface="+mj-ea"/>
                <a:cs typeface="Arial" pitchFamily="34" charset="0"/>
              </a:rPr>
              <a:t> со </a:t>
            </a:r>
            <a:r>
              <a:rPr lang="ru-RU" sz="2400" b="1" dirty="0">
                <a:solidFill>
                  <a:srgbClr val="FF0000"/>
                </a:solidFill>
                <a:latin typeface="+mj-lt"/>
                <a:ea typeface="+mj-ea"/>
                <a:cs typeface="Arial" pitchFamily="34" charset="0"/>
              </a:rPr>
              <a:t>120</a:t>
            </a:r>
            <a:r>
              <a:rPr lang="ru-RU" sz="2400" dirty="0">
                <a:latin typeface="+mj-lt"/>
                <a:ea typeface="+mj-ea"/>
                <a:cs typeface="Arial" pitchFamily="34" charset="0"/>
              </a:rPr>
              <a:t> или </a:t>
            </a:r>
            <a:r>
              <a:rPr lang="ru-RU" sz="2400" b="1" dirty="0">
                <a:solidFill>
                  <a:srgbClr val="FF0000"/>
                </a:solidFill>
                <a:latin typeface="+mj-lt"/>
                <a:ea typeface="+mj-ea"/>
                <a:cs typeface="Arial" pitchFamily="34" charset="0"/>
              </a:rPr>
              <a:t>102</a:t>
            </a:r>
            <a:r>
              <a:rPr lang="ru-RU" sz="2400" dirty="0">
                <a:latin typeface="+mj-lt"/>
                <a:ea typeface="+mj-ea"/>
                <a:cs typeface="Arial" pitchFamily="34" charset="0"/>
              </a:rPr>
              <a:t>. Если в каком-то числе есть сотни и единицы, но нет десятков, в отведенном для десятков месте достаточно написать, что их – ноль. Появилась позиционная система счисления, в которой значение цифры зависит от ее места в числе – позиции. </a:t>
            </a: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Число и цифра «0»</a:t>
            </a:r>
            <a:endParaRPr lang="ru-RU" sz="3400" i="1" dirty="0">
              <a:solidFill>
                <a:srgbClr val="FF0000"/>
              </a:solidFill>
              <a:effectLst/>
              <a:latin typeface="Century Gothic" pitchFamily="34" charset="0"/>
            </a:endParaRPr>
          </a:p>
        </p:txBody>
      </p:sp>
      <p:pic>
        <p:nvPicPr>
          <p:cNvPr id="4" name="Picture 2" descr="C:\Documents and Settings\Admin\Мои документы\Мои рисунки\52.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134212" y="4628441"/>
            <a:ext cx="3456384" cy="1908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24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Объект 1"/>
              <p:cNvSpPr>
                <a:spLocks noGrp="1"/>
              </p:cNvSpPr>
              <p:nvPr>
                <p:ph idx="1"/>
              </p:nvPr>
            </p:nvSpPr>
            <p:spPr>
              <a:xfrm>
                <a:off x="899592" y="1481328"/>
                <a:ext cx="7787208" cy="4525963"/>
              </a:xfrm>
            </p:spPr>
            <p:txBody>
              <a:bodyPr>
                <a:normAutofit/>
              </a:bodyPr>
              <a:lstStyle/>
              <a:p>
                <a:r>
                  <a:rPr lang="ru-RU" sz="5400" b="1" i="1" dirty="0" smtClean="0">
                    <a:latin typeface="Times New Roman" pitchFamily="18" charset="0"/>
                    <a:cs typeface="Times New Roman" pitchFamily="18" charset="0"/>
                  </a:rPr>
                  <a:t> </a:t>
                </a:r>
                <a14:m>
                  <m:oMath xmlns:m="http://schemas.openxmlformats.org/officeDocument/2006/math">
                    <m:r>
                      <a:rPr lang="en-US" sz="5400" b="1" i="1" smtClean="0">
                        <a:latin typeface="Cambria Math"/>
                      </a:rPr>
                      <m:t> </m:t>
                    </m:r>
                    <m:r>
                      <a:rPr lang="ru-RU" sz="5400" i="1">
                        <a:latin typeface="Cambria Math"/>
                      </a:rPr>
                      <m:t>𝑎</m:t>
                    </m:r>
                    <m:r>
                      <a:rPr lang="ru-RU" sz="5400">
                        <a:latin typeface="Cambria Math"/>
                      </a:rPr>
                      <m:t>+0=</m:t>
                    </m:r>
                    <m:r>
                      <a:rPr lang="en-US" sz="5400" i="1">
                        <a:latin typeface="Cambria Math"/>
                      </a:rPr>
                      <m:t>𝑎</m:t>
                    </m:r>
                  </m:oMath>
                </a14:m>
                <a:endParaRPr lang="en-US" sz="5400" dirty="0" smtClean="0"/>
              </a:p>
              <a:p>
                <a:r>
                  <a:rPr lang="ru-RU" sz="5400" dirty="0" smtClean="0"/>
                  <a:t>  </a:t>
                </a:r>
                <a14:m>
                  <m:oMath xmlns:m="http://schemas.openxmlformats.org/officeDocument/2006/math">
                    <m:r>
                      <a:rPr lang="ru-RU" sz="5400" i="1">
                        <a:latin typeface="Cambria Math"/>
                      </a:rPr>
                      <m:t>𝑎</m:t>
                    </m:r>
                    <m:r>
                      <a:rPr lang="en-US" sz="5400" b="0" i="1" smtClean="0">
                        <a:latin typeface="Cambria Math"/>
                      </a:rPr>
                      <m:t> </m:t>
                    </m:r>
                    <m:r>
                      <a:rPr lang="ru-RU" sz="5400">
                        <a:latin typeface="Cambria Math"/>
                      </a:rPr>
                      <m:t>·</m:t>
                    </m:r>
                    <m:r>
                      <a:rPr lang="en-US" sz="5400" b="0" i="0" smtClean="0">
                        <a:latin typeface="Cambria Math"/>
                      </a:rPr>
                      <m:t> </m:t>
                    </m:r>
                    <m:r>
                      <a:rPr lang="ru-RU" sz="5400" i="0">
                        <a:latin typeface="Cambria Math"/>
                      </a:rPr>
                      <m:t>0</m:t>
                    </m:r>
                    <m:r>
                      <a:rPr lang="ru-RU" sz="5400">
                        <a:latin typeface="Cambria Math"/>
                      </a:rPr>
                      <m:t>=0</m:t>
                    </m:r>
                  </m:oMath>
                </a14:m>
                <a:endParaRPr lang="en-US" sz="5400" b="1" i="1" dirty="0" smtClean="0">
                  <a:latin typeface="Times New Roman" pitchFamily="18" charset="0"/>
                  <a:cs typeface="Times New Roman" pitchFamily="18" charset="0"/>
                </a:endParaRPr>
              </a:p>
              <a:p>
                <a14:m>
                  <m:oMath xmlns:m="http://schemas.openxmlformats.org/officeDocument/2006/math">
                    <m:r>
                      <a:rPr lang="en-US" sz="5400" b="0" i="0" smtClean="0">
                        <a:latin typeface="Cambria Math"/>
                      </a:rPr>
                      <m:t>   </m:t>
                    </m:r>
                    <m:r>
                      <a:rPr lang="ru-RU" sz="5400">
                        <a:latin typeface="Cambria Math"/>
                      </a:rPr>
                      <m:t>0</m:t>
                    </m:r>
                    <m:r>
                      <a:rPr lang="en-US" sz="5400" b="0" i="1" smtClean="0">
                        <a:latin typeface="Cambria Math"/>
                      </a:rPr>
                      <m:t> :</m:t>
                    </m:r>
                    <m:r>
                      <a:rPr lang="ru-RU" sz="5400" i="1">
                        <a:latin typeface="Cambria Math"/>
                      </a:rPr>
                      <m:t>𝑎</m:t>
                    </m:r>
                    <m:r>
                      <a:rPr lang="ru-RU" sz="5400">
                        <a:latin typeface="Cambria Math"/>
                      </a:rPr>
                      <m:t>=</m:t>
                    </m:r>
                    <m:r>
                      <a:rPr lang="en-US" sz="5400" i="1" smtClean="0">
                        <a:latin typeface="Cambria Math"/>
                      </a:rPr>
                      <m:t>0</m:t>
                    </m:r>
                  </m:oMath>
                </a14:m>
                <a:r>
                  <a:rPr lang="ru-RU" sz="5400" b="1" i="1" dirty="0" smtClean="0">
                    <a:latin typeface="Times New Roman" pitchFamily="18" charset="0"/>
                    <a:cs typeface="Times New Roman" pitchFamily="18" charset="0"/>
                  </a:rPr>
                  <a:t>  </a:t>
                </a:r>
                <a:endParaRPr lang="en-US" sz="5400" b="1" i="1" dirty="0" smtClean="0">
                  <a:latin typeface="Times New Roman" pitchFamily="18" charset="0"/>
                  <a:cs typeface="Times New Roman" pitchFamily="18" charset="0"/>
                </a:endParaRPr>
              </a:p>
              <a:p>
                <a:r>
                  <a:rPr lang="en-US" sz="5400" b="1" i="1" dirty="0">
                    <a:latin typeface="Times New Roman" pitchFamily="18" charset="0"/>
                    <a:cs typeface="Times New Roman" pitchFamily="18" charset="0"/>
                  </a:rPr>
                  <a:t> </a:t>
                </a:r>
                <a:r>
                  <a:rPr lang="en-US" sz="5400" b="1" i="1" dirty="0" smtClean="0">
                    <a:latin typeface="Times New Roman" pitchFamily="18" charset="0"/>
                    <a:cs typeface="Times New Roman" pitchFamily="18" charset="0"/>
                  </a:rPr>
                  <a:t> </a:t>
                </a:r>
                <a:r>
                  <a:rPr lang="ru-RU" sz="4800" i="1" dirty="0" smtClean="0">
                    <a:latin typeface="Arial" pitchFamily="34" charset="0"/>
                    <a:cs typeface="Arial" pitchFamily="34" charset="0"/>
                  </a:rPr>
                  <a:t>на </a:t>
                </a:r>
                <a:r>
                  <a:rPr lang="ru-RU" sz="4800" dirty="0" smtClean="0">
                    <a:latin typeface="Arial" pitchFamily="34" charset="0"/>
                    <a:cs typeface="Arial" pitchFamily="34" charset="0"/>
                  </a:rPr>
                  <a:t>0</a:t>
                </a:r>
                <a:r>
                  <a:rPr lang="ru-RU" sz="4800" i="1" dirty="0" smtClean="0">
                    <a:latin typeface="Arial" pitchFamily="34" charset="0"/>
                    <a:cs typeface="Arial" pitchFamily="34" charset="0"/>
                  </a:rPr>
                  <a:t> делить </a:t>
                </a:r>
                <a:r>
                  <a:rPr lang="ru-RU" sz="4800" i="1" dirty="0" smtClean="0">
                    <a:solidFill>
                      <a:srgbClr val="FF0000"/>
                    </a:solidFill>
                    <a:latin typeface="Arial" pitchFamily="34" charset="0"/>
                    <a:cs typeface="Arial" pitchFamily="34" charset="0"/>
                  </a:rPr>
                  <a:t>нельзя!</a:t>
                </a:r>
                <a:endParaRPr lang="ru-RU" sz="4800" i="1" dirty="0">
                  <a:solidFill>
                    <a:srgbClr val="FF0000"/>
                  </a:solidFill>
                  <a:latin typeface="Arial" pitchFamily="34" charset="0"/>
                  <a:cs typeface="Arial" pitchFamily="34" charset="0"/>
                </a:endParaRPr>
              </a:p>
              <a:p>
                <a:endParaRPr lang="ru-RU" b="1" i="1" dirty="0">
                  <a:latin typeface="Times New Roman" pitchFamily="18" charset="0"/>
                  <a:cs typeface="Times New Roman" pitchFamily="18" charset="0"/>
                </a:endParaRPr>
              </a:p>
            </p:txBody>
          </p:sp>
        </mc:Choice>
        <mc:Fallback xmlns="">
          <p:sp>
            <p:nvSpPr>
              <p:cNvPr id="2" name="Объект 1"/>
              <p:cNvSpPr>
                <a:spLocks noGrp="1" noRot="1" noChangeAspect="1" noMove="1" noResize="1" noEditPoints="1" noAdjustHandles="1" noChangeArrowheads="1" noChangeShapeType="1" noTextEdit="1"/>
              </p:cNvSpPr>
              <p:nvPr>
                <p:ph idx="1"/>
              </p:nvPr>
            </p:nvSpPr>
            <p:spPr>
              <a:xfrm>
                <a:off x="899592" y="1481328"/>
                <a:ext cx="7787208" cy="4525963"/>
              </a:xfrm>
              <a:blipFill rotWithShape="1">
                <a:blip r:embed="rId2"/>
                <a:stretch>
                  <a:fillRect l="-861"/>
                </a:stretch>
              </a:blipFill>
            </p:spPr>
            <p:txBody>
              <a:bodyPr/>
              <a:lstStyle/>
              <a:p>
                <a:r>
                  <a:rPr lang="ru-RU">
                    <a:noFill/>
                  </a:rPr>
                  <a:t> </a:t>
                </a:r>
              </a:p>
            </p:txBody>
          </p:sp>
        </mc:Fallback>
      </mc:AlternateContent>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Свойства ноля</a:t>
            </a:r>
            <a:endParaRPr lang="ru-RU" sz="3400" i="1" dirty="0">
              <a:solidFill>
                <a:srgbClr val="FF0000"/>
              </a:solidFill>
              <a:effectLst/>
              <a:latin typeface="Century Gothic" pitchFamily="34" charset="0"/>
            </a:endParaRPr>
          </a:p>
        </p:txBody>
      </p:sp>
    </p:spTree>
    <p:extLst>
      <p:ext uri="{BB962C8B-B14F-4D97-AF65-F5344CB8AC3E}">
        <p14:creationId xmlns:p14="http://schemas.microsoft.com/office/powerpoint/2010/main" val="73146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27"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481329"/>
            <a:ext cx="8229600" cy="435504"/>
          </a:xfrm>
        </p:spPr>
        <p:txBody>
          <a:bodyPr>
            <a:normAutofit/>
          </a:bodyPr>
          <a:lstStyle/>
          <a:p>
            <a:pPr marL="109728" indent="0">
              <a:buNone/>
            </a:pPr>
            <a:r>
              <a:rPr lang="ru-RU" sz="1800" b="1" dirty="0" smtClean="0">
                <a:solidFill>
                  <a:srgbClr val="FF0000"/>
                </a:solidFill>
                <a:latin typeface="+mj-lt"/>
                <a:ea typeface="+mj-ea"/>
                <a:cs typeface="Arial" pitchFamily="34" charset="0"/>
              </a:rPr>
              <a:t>Ноль</a:t>
            </a:r>
            <a:r>
              <a:rPr lang="ru-RU" sz="1800" dirty="0" smtClean="0">
                <a:latin typeface="+mj-lt"/>
                <a:ea typeface="+mj-ea"/>
                <a:cs typeface="Arial" pitchFamily="34" charset="0"/>
              </a:rPr>
              <a:t> – удобное обозначение начала пути…</a:t>
            </a:r>
          </a:p>
          <a:p>
            <a:pPr marL="109728" indent="0">
              <a:buNone/>
            </a:pPr>
            <a:endParaRPr lang="ru-RU" sz="1800" dirty="0" smtClean="0">
              <a:latin typeface="+mj-lt"/>
              <a:ea typeface="+mj-ea"/>
              <a:cs typeface="Arial" pitchFamily="34" charset="0"/>
            </a:endParaRPr>
          </a:p>
          <a:p>
            <a:pPr marL="109728" indent="0">
              <a:buNone/>
            </a:pPr>
            <a:endParaRPr lang="ru-RU" sz="1800" dirty="0">
              <a:latin typeface="+mj-lt"/>
              <a:ea typeface="+mj-ea"/>
              <a:cs typeface="Arial" pitchFamily="34" charset="0"/>
            </a:endParaRPr>
          </a:p>
        </p:txBody>
      </p:sp>
      <p:sp>
        <p:nvSpPr>
          <p:cNvPr id="3" name="Заголовок 2"/>
          <p:cNvSpPr>
            <a:spLocks noGrp="1"/>
          </p:cNvSpPr>
          <p:nvPr>
            <p:ph type="title"/>
          </p:nvPr>
        </p:nvSpPr>
        <p:spPr/>
        <p:txBody>
          <a:bodyPr>
            <a:normAutofit/>
          </a:bodyPr>
          <a:lstStyle/>
          <a:p>
            <a:pPr algn="ctr"/>
            <a:r>
              <a:rPr lang="ru-RU" sz="3400" i="1" dirty="0" smtClean="0">
                <a:solidFill>
                  <a:srgbClr val="FF0000"/>
                </a:solidFill>
                <a:effectLst/>
                <a:latin typeface="Century Gothic" pitchFamily="34" charset="0"/>
              </a:rPr>
              <a:t>Ноль</a:t>
            </a:r>
            <a:endParaRPr lang="ru-RU" sz="3400" dirty="0"/>
          </a:p>
        </p:txBody>
      </p:sp>
      <p:pic>
        <p:nvPicPr>
          <p:cNvPr id="2050" name="Picture 2" descr="C:\Documents and Settings\Admin\Мои документы\РИСУНКИ\Новый год\07012010.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9262" y="4137569"/>
            <a:ext cx="1959657"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Documents and Settings\Admin\Мои документы\Ноль\Копия P2250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350124"/>
            <a:ext cx="2859302" cy="38315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Documents and Settings\Admin\Мои документы\РИСУНКИ\Иисус Христос.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852935"/>
            <a:ext cx="2468828" cy="3086035"/>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80728" y="2237304"/>
            <a:ext cx="3315331" cy="369332"/>
          </a:xfrm>
          <a:prstGeom prst="rect">
            <a:avLst/>
          </a:prstGeom>
        </p:spPr>
        <p:txBody>
          <a:bodyPr wrap="none">
            <a:spAutoFit/>
          </a:bodyPr>
          <a:lstStyle/>
          <a:p>
            <a:r>
              <a:rPr lang="ru-RU" b="1" dirty="0">
                <a:solidFill>
                  <a:srgbClr val="FF0000"/>
                </a:solidFill>
                <a:latin typeface="+mj-lt"/>
                <a:ea typeface="+mj-ea"/>
                <a:cs typeface="Arial" pitchFamily="34" charset="0"/>
              </a:rPr>
              <a:t>Ноль – </a:t>
            </a:r>
            <a:r>
              <a:rPr lang="ru-RU" dirty="0">
                <a:latin typeface="+mj-lt"/>
                <a:ea typeface="+mj-ea"/>
                <a:cs typeface="Arial" pitchFamily="34" charset="0"/>
              </a:rPr>
              <a:t>начало всех времен…</a:t>
            </a:r>
          </a:p>
        </p:txBody>
      </p:sp>
    </p:spTree>
    <p:extLst>
      <p:ext uri="{BB962C8B-B14F-4D97-AF65-F5344CB8AC3E}">
        <p14:creationId xmlns:p14="http://schemas.microsoft.com/office/powerpoint/2010/main" val="302772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2000" fill="hold"/>
                                        <p:tgtEl>
                                          <p:spTgt spid="1026"/>
                                        </p:tgtEl>
                                        <p:attrNameLst>
                                          <p:attrName>ppt_w</p:attrName>
                                        </p:attrNameLst>
                                      </p:cBhvr>
                                      <p:tavLst>
                                        <p:tav tm="0">
                                          <p:val>
                                            <p:fltVal val="0"/>
                                          </p:val>
                                        </p:tav>
                                        <p:tav tm="100000">
                                          <p:val>
                                            <p:strVal val="#ppt_w"/>
                                          </p:val>
                                        </p:tav>
                                      </p:tavLst>
                                    </p:anim>
                                    <p:anim calcmode="lin" valueType="num">
                                      <p:cBhvr>
                                        <p:cTn id="14" dur="2000" fill="hold"/>
                                        <p:tgtEl>
                                          <p:spTgt spid="1026"/>
                                        </p:tgtEl>
                                        <p:attrNameLst>
                                          <p:attrName>ppt_h</p:attrName>
                                        </p:attrNameLst>
                                      </p:cBhvr>
                                      <p:tavLst>
                                        <p:tav tm="0">
                                          <p:val>
                                            <p:fltVal val="0"/>
                                          </p:val>
                                        </p:tav>
                                        <p:tav tm="100000">
                                          <p:val>
                                            <p:strVal val="#ppt_h"/>
                                          </p:val>
                                        </p:tav>
                                      </p:tavLst>
                                    </p:anim>
                                    <p:animEffect transition="in" filter="fade">
                                      <p:cBhvr>
                                        <p:cTn id="15" dur="2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p:cTn id="20"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2" dur="10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nodeType="withEffect">
                                  <p:stCondLst>
                                    <p:cond delay="0"/>
                                  </p:stCondLst>
                                  <p:childTnLst>
                                    <p:set>
                                      <p:cBhvr>
                                        <p:cTn id="31" dur="1" fill="hold">
                                          <p:stCondLst>
                                            <p:cond delay="0"/>
                                          </p:stCondLst>
                                        </p:cTn>
                                        <p:tgtEl>
                                          <p:spTgt spid="2050"/>
                                        </p:tgtEl>
                                        <p:attrNameLst>
                                          <p:attrName>style.visibility</p:attrName>
                                        </p:attrNameLst>
                                      </p:cBhvr>
                                      <p:to>
                                        <p:strVal val="visible"/>
                                      </p:to>
                                    </p:set>
                                    <p:anim calcmode="lin" valueType="num">
                                      <p:cBhvr>
                                        <p:cTn id="32" dur="500" fill="hold"/>
                                        <p:tgtEl>
                                          <p:spTgt spid="2050"/>
                                        </p:tgtEl>
                                        <p:attrNameLst>
                                          <p:attrName>ppt_w</p:attrName>
                                        </p:attrNameLst>
                                      </p:cBhvr>
                                      <p:tavLst>
                                        <p:tav tm="0">
                                          <p:val>
                                            <p:fltVal val="0"/>
                                          </p:val>
                                        </p:tav>
                                        <p:tav tm="100000">
                                          <p:val>
                                            <p:strVal val="#ppt_w"/>
                                          </p:val>
                                        </p:tav>
                                      </p:tavLst>
                                    </p:anim>
                                    <p:anim calcmode="lin" valueType="num">
                                      <p:cBhvr>
                                        <p:cTn id="33" dur="500" fill="hold"/>
                                        <p:tgtEl>
                                          <p:spTgt spid="2050"/>
                                        </p:tgtEl>
                                        <p:attrNameLst>
                                          <p:attrName>ppt_h</p:attrName>
                                        </p:attrNameLst>
                                      </p:cBhvr>
                                      <p:tavLst>
                                        <p:tav tm="0">
                                          <p:val>
                                            <p:fltVal val="0"/>
                                          </p:val>
                                        </p:tav>
                                        <p:tav tm="100000">
                                          <p:val>
                                            <p:strVal val="#ppt_h"/>
                                          </p:val>
                                        </p:tav>
                                      </p:tavLst>
                                    </p:anim>
                                    <p:animEffect transition="in" filter="fade">
                                      <p:cBhvr>
                                        <p:cTn id="3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p:txBody>
          <a:bodyPr>
            <a:noAutofit/>
          </a:bodyPr>
          <a:lstStyle/>
          <a:p>
            <a:pPr algn="ctr"/>
            <a:r>
              <a:rPr lang="ru-RU" sz="3400" i="1" dirty="0" smtClean="0">
                <a:solidFill>
                  <a:srgbClr val="FF0000"/>
                </a:solidFill>
                <a:effectLst/>
                <a:latin typeface="Century Gothic" pitchFamily="34" charset="0"/>
              </a:rPr>
              <a:t>История </a:t>
            </a:r>
            <a:r>
              <a:rPr lang="ru-RU" sz="3400" i="1" dirty="0">
                <a:solidFill>
                  <a:srgbClr val="FF0000"/>
                </a:solidFill>
                <a:effectLst/>
                <a:latin typeface="Century Gothic" pitchFamily="34" charset="0"/>
              </a:rPr>
              <a:t>появления дробей</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3378801918"/>
              </p:ext>
            </p:extLst>
          </p:nvPr>
        </p:nvGraphicFramePr>
        <p:xfrm>
          <a:off x="3347864" y="1412776"/>
          <a:ext cx="739080" cy="2100221"/>
        </p:xfrm>
        <a:graphic>
          <a:graphicData uri="http://schemas.openxmlformats.org/presentationml/2006/ole">
            <mc:AlternateContent xmlns:mc="http://schemas.openxmlformats.org/markup-compatibility/2006">
              <mc:Choice xmlns:v="urn:schemas-microsoft-com:vml" Requires="v">
                <p:oleObj spid="_x0000_s1037" name="Формула" r:id="rId3" imgW="190440" imgH="545760" progId="Equation.3">
                  <p:embed/>
                </p:oleObj>
              </mc:Choice>
              <mc:Fallback>
                <p:oleObj name="Формула" r:id="rId3" imgW="190440" imgH="545760" progId="Equation.3">
                  <p:embed/>
                  <p:pic>
                    <p:nvPicPr>
                      <p:cNvPr id="0" name="Object 1"/>
                      <p:cNvPicPr>
                        <a:picLocks noChangeAspect="1" noChangeArrowheads="1"/>
                      </p:cNvPicPr>
                      <p:nvPr/>
                    </p:nvPicPr>
                    <p:blipFill>
                      <a:blip r:embed="rId4"/>
                      <a:srcRect/>
                      <a:stretch>
                        <a:fillRect/>
                      </a:stretch>
                    </p:blipFill>
                    <p:spPr bwMode="auto">
                      <a:xfrm>
                        <a:off x="3347864" y="1412776"/>
                        <a:ext cx="739080" cy="2100221"/>
                      </a:xfrm>
                      <a:prstGeom prst="rect">
                        <a:avLst/>
                      </a:prstGeom>
                      <a:noFill/>
                    </p:spPr>
                  </p:pic>
                </p:oleObj>
              </mc:Fallback>
            </mc:AlternateContent>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val="2071281708"/>
              </p:ext>
            </p:extLst>
          </p:nvPr>
        </p:nvGraphicFramePr>
        <p:xfrm>
          <a:off x="5148064" y="1340768"/>
          <a:ext cx="688856" cy="2306983"/>
        </p:xfrm>
        <a:graphic>
          <a:graphicData uri="http://schemas.openxmlformats.org/presentationml/2006/ole">
            <mc:AlternateContent xmlns:mc="http://schemas.openxmlformats.org/markup-compatibility/2006">
              <mc:Choice xmlns:v="urn:schemas-microsoft-com:vml" Requires="v">
                <p:oleObj spid="_x0000_s1038" name="Формула" r:id="rId5" imgW="164880" imgH="558720" progId="Equation.3">
                  <p:embed/>
                </p:oleObj>
              </mc:Choice>
              <mc:Fallback>
                <p:oleObj name="Формула" r:id="rId5" imgW="164880" imgH="558720" progId="Equation.3">
                  <p:embed/>
                  <p:pic>
                    <p:nvPicPr>
                      <p:cNvPr id="0" name="Объект 5"/>
                      <p:cNvPicPr>
                        <a:picLocks noChangeAspect="1" noChangeArrowheads="1"/>
                      </p:cNvPicPr>
                      <p:nvPr/>
                    </p:nvPicPr>
                    <p:blipFill>
                      <a:blip r:embed="rId6"/>
                      <a:srcRect/>
                      <a:stretch>
                        <a:fillRect/>
                      </a:stretch>
                    </p:blipFill>
                    <p:spPr bwMode="auto">
                      <a:xfrm>
                        <a:off x="5148064" y="1340768"/>
                        <a:ext cx="688856" cy="2306983"/>
                      </a:xfrm>
                      <a:prstGeom prst="rect">
                        <a:avLst/>
                      </a:prstGeom>
                      <a:noFill/>
                      <a:ln>
                        <a:noFill/>
                      </a:ln>
                    </p:spPr>
                  </p:pic>
                </p:oleObj>
              </mc:Fallback>
            </mc:AlternateContent>
          </a:graphicData>
        </a:graphic>
      </p:graphicFrame>
      <mc:AlternateContent xmlns:mc="http://schemas.openxmlformats.org/markup-compatibility/2006" xmlns:a14="http://schemas.microsoft.com/office/drawing/2010/main">
        <mc:Choice Requires="a14">
          <p:sp>
            <p:nvSpPr>
              <p:cNvPr id="9" name="Прямоугольник 8"/>
              <p:cNvSpPr/>
              <p:nvPr/>
            </p:nvSpPr>
            <p:spPr>
              <a:xfrm>
                <a:off x="863588" y="3682682"/>
                <a:ext cx="7416824" cy="1258486"/>
              </a:xfrm>
              <a:prstGeom prst="rect">
                <a:avLst/>
              </a:prstGeom>
            </p:spPr>
            <p:txBody>
              <a:bodyPr wrap="square">
                <a:spAutoFit/>
              </a:bodyPr>
              <a:lstStyle/>
              <a:p>
                <a:r>
                  <a:rPr lang="ru-RU" sz="2200" dirty="0" smtClean="0">
                    <a:solidFill>
                      <a:schemeClr val="tx1"/>
                    </a:solidFill>
                    <a:latin typeface="+mj-lt"/>
                    <a:ea typeface="+mj-ea"/>
                    <a:cs typeface="Arial" pitchFamily="34" charset="0"/>
                  </a:rPr>
                  <a:t>Первые дроби, с которыми нас знакомит история, это дроби вида –  </a:t>
                </a:r>
                <a14:m>
                  <m:oMath xmlns:m="http://schemas.openxmlformats.org/officeDocument/2006/math">
                    <m:f>
                      <m:fPr>
                        <m:ctrlPr>
                          <a:rPr lang="ru-RU" sz="2200" i="1">
                            <a:solidFill>
                              <a:schemeClr val="tx1"/>
                            </a:solidFill>
                            <a:latin typeface="Cambria Math"/>
                            <a:ea typeface="+mj-ea"/>
                            <a:cs typeface="Arial" pitchFamily="34" charset="0"/>
                          </a:rPr>
                        </m:ctrlPr>
                      </m:fPr>
                      <m:num>
                        <m:r>
                          <a:rPr lang="ru-RU" sz="2200">
                            <a:solidFill>
                              <a:schemeClr val="tx1"/>
                            </a:solidFill>
                            <a:latin typeface="Cambria Math"/>
                            <a:ea typeface="+mj-ea"/>
                            <a:cs typeface="Arial" pitchFamily="34" charset="0"/>
                          </a:rPr>
                          <m:t>1</m:t>
                        </m:r>
                      </m:num>
                      <m:den>
                        <m:r>
                          <a:rPr lang="ru-RU" sz="2200">
                            <a:solidFill>
                              <a:schemeClr val="tx1"/>
                            </a:solidFill>
                            <a:latin typeface="Cambria Math"/>
                            <a:ea typeface="+mj-ea"/>
                            <a:cs typeface="Arial" pitchFamily="34" charset="0"/>
                          </a:rPr>
                          <m:t>2</m:t>
                        </m:r>
                      </m:den>
                    </m:f>
                    <m:r>
                      <a:rPr lang="ru-RU" sz="2200">
                        <a:solidFill>
                          <a:schemeClr val="tx1"/>
                        </a:solidFill>
                        <a:latin typeface="Cambria Math"/>
                        <a:ea typeface="+mj-ea"/>
                        <a:cs typeface="Arial" pitchFamily="34" charset="0"/>
                      </a:rPr>
                      <m:t>, </m:t>
                    </m:r>
                    <m:f>
                      <m:fPr>
                        <m:ctrlPr>
                          <a:rPr lang="ru-RU" sz="2200" i="1">
                            <a:solidFill>
                              <a:schemeClr val="tx1"/>
                            </a:solidFill>
                            <a:latin typeface="Cambria Math"/>
                            <a:ea typeface="+mj-ea"/>
                            <a:cs typeface="Arial" pitchFamily="34" charset="0"/>
                          </a:rPr>
                        </m:ctrlPr>
                      </m:fPr>
                      <m:num>
                        <m:r>
                          <a:rPr lang="ru-RU" sz="2200">
                            <a:solidFill>
                              <a:schemeClr val="tx1"/>
                            </a:solidFill>
                            <a:latin typeface="Cambria Math"/>
                            <a:ea typeface="+mj-ea"/>
                            <a:cs typeface="Arial" pitchFamily="34" charset="0"/>
                          </a:rPr>
                          <m:t>1</m:t>
                        </m:r>
                      </m:num>
                      <m:den>
                        <m:r>
                          <a:rPr lang="ru-RU" sz="2200">
                            <a:solidFill>
                              <a:schemeClr val="tx1"/>
                            </a:solidFill>
                            <a:latin typeface="Cambria Math"/>
                            <a:ea typeface="+mj-ea"/>
                            <a:cs typeface="Arial" pitchFamily="34" charset="0"/>
                          </a:rPr>
                          <m:t>3</m:t>
                        </m:r>
                      </m:den>
                    </m:f>
                    <m:r>
                      <a:rPr lang="ru-RU" sz="2200">
                        <a:solidFill>
                          <a:schemeClr val="tx1"/>
                        </a:solidFill>
                        <a:latin typeface="Cambria Math"/>
                        <a:ea typeface="+mj-ea"/>
                        <a:cs typeface="Arial" pitchFamily="34" charset="0"/>
                      </a:rPr>
                      <m:t>, </m:t>
                    </m:r>
                    <m:f>
                      <m:fPr>
                        <m:ctrlPr>
                          <a:rPr lang="ru-RU" sz="2200" i="1">
                            <a:solidFill>
                              <a:schemeClr val="tx1"/>
                            </a:solidFill>
                            <a:latin typeface="Cambria Math"/>
                            <a:ea typeface="+mj-ea"/>
                            <a:cs typeface="Arial" pitchFamily="34" charset="0"/>
                          </a:rPr>
                        </m:ctrlPr>
                      </m:fPr>
                      <m:num>
                        <m:r>
                          <a:rPr lang="ru-RU" sz="2200">
                            <a:solidFill>
                              <a:schemeClr val="tx1"/>
                            </a:solidFill>
                            <a:latin typeface="Cambria Math"/>
                            <a:ea typeface="+mj-ea"/>
                            <a:cs typeface="Arial" pitchFamily="34" charset="0"/>
                          </a:rPr>
                          <m:t>1</m:t>
                        </m:r>
                      </m:num>
                      <m:den>
                        <m:r>
                          <a:rPr lang="ru-RU" sz="2200">
                            <a:solidFill>
                              <a:schemeClr val="tx1"/>
                            </a:solidFill>
                            <a:latin typeface="Cambria Math"/>
                            <a:ea typeface="+mj-ea"/>
                            <a:cs typeface="Arial" pitchFamily="34" charset="0"/>
                          </a:rPr>
                          <m:t>4</m:t>
                        </m:r>
                      </m:den>
                    </m:f>
                    <m:r>
                      <a:rPr lang="ru-RU" sz="2200">
                        <a:solidFill>
                          <a:schemeClr val="tx1"/>
                        </a:solidFill>
                        <a:latin typeface="Cambria Math"/>
                        <a:ea typeface="+mj-ea"/>
                        <a:cs typeface="Arial" pitchFamily="34" charset="0"/>
                      </a:rPr>
                      <m:t>,… </m:t>
                    </m:r>
                  </m:oMath>
                </a14:m>
                <a:r>
                  <a:rPr lang="ru-RU" sz="2200" dirty="0">
                    <a:solidFill>
                      <a:schemeClr val="tx1"/>
                    </a:solidFill>
                    <a:latin typeface="+mj-lt"/>
                    <a:ea typeface="+mj-ea"/>
                    <a:cs typeface="Arial" pitchFamily="34" charset="0"/>
                  </a:rPr>
                  <a:t>– так называемые </a:t>
                </a:r>
                <a:r>
                  <a:rPr lang="ru-RU" sz="2200" b="1" i="1" dirty="0">
                    <a:solidFill>
                      <a:srgbClr val="FF0000"/>
                    </a:solidFill>
                    <a:latin typeface="+mj-lt"/>
                    <a:ea typeface="+mj-ea"/>
                    <a:cs typeface="Arial" pitchFamily="34" charset="0"/>
                  </a:rPr>
                  <a:t>единичные дроби </a:t>
                </a:r>
                <a:r>
                  <a:rPr lang="ru-RU" sz="2200" dirty="0">
                    <a:latin typeface="+mj-lt"/>
                    <a:ea typeface="+mj-ea"/>
                    <a:cs typeface="Arial" pitchFamily="34" charset="0"/>
                  </a:rPr>
                  <a:t>.</a:t>
                </a:r>
              </a:p>
            </p:txBody>
          </p:sp>
        </mc:Choice>
        <mc:Fallback xmlns="">
          <p:sp>
            <p:nvSpPr>
              <p:cNvPr id="9" name="Прямоугольник 8"/>
              <p:cNvSpPr>
                <a:spLocks noRot="1" noChangeAspect="1" noMove="1" noResize="1" noEditPoints="1" noAdjustHandles="1" noChangeArrowheads="1" noChangeShapeType="1" noTextEdit="1"/>
              </p:cNvSpPr>
              <p:nvPr/>
            </p:nvSpPr>
            <p:spPr>
              <a:xfrm>
                <a:off x="863588" y="3682682"/>
                <a:ext cx="7416824" cy="1258486"/>
              </a:xfrm>
              <a:prstGeom prst="rect">
                <a:avLst/>
              </a:prstGeom>
              <a:blipFill rotWithShape="1">
                <a:blip r:embed="rId7"/>
                <a:stretch>
                  <a:fillRect l="-1069" t="-2415" b="-869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0" name="Прямоугольник 9"/>
              <p:cNvSpPr/>
              <p:nvPr/>
            </p:nvSpPr>
            <p:spPr>
              <a:xfrm>
                <a:off x="863588" y="4941168"/>
                <a:ext cx="7376472" cy="824328"/>
              </a:xfrm>
              <a:prstGeom prst="rect">
                <a:avLst/>
              </a:prstGeom>
            </p:spPr>
            <p:txBody>
              <a:bodyPr wrap="square">
                <a:spAutoFit/>
              </a:bodyPr>
              <a:lstStyle/>
              <a:p>
                <a:pPr>
                  <a:spcBef>
                    <a:spcPts val="0"/>
                  </a:spcBef>
                </a:pPr>
                <a:r>
                  <a:rPr lang="ru-RU" sz="2200" dirty="0">
                    <a:latin typeface="+mj-lt"/>
                    <a:ea typeface="+mj-ea"/>
                    <a:cs typeface="Arial" pitchFamily="34" charset="0"/>
                  </a:rPr>
                  <a:t>Египтяне все дроби старались записать как суммы единичных дробей</a:t>
                </a:r>
                <a:r>
                  <a:rPr lang="ru-RU" dirty="0">
                    <a:cs typeface="Arial" pitchFamily="34" charset="0"/>
                  </a:rPr>
                  <a:t> </a:t>
                </a:r>
                <a:r>
                  <a:rPr lang="ru-RU" dirty="0" smtClean="0">
                    <a:cs typeface="Arial" pitchFamily="34" charset="0"/>
                  </a:rPr>
                  <a:t>     </a:t>
                </a:r>
                <a14:m>
                  <m:oMath xmlns:m="http://schemas.openxmlformats.org/officeDocument/2006/math">
                    <m:f>
                      <m:fPr>
                        <m:ctrlPr>
                          <a:rPr lang="ru-RU" i="1">
                            <a:latin typeface="Cambria Math"/>
                          </a:rPr>
                        </m:ctrlPr>
                      </m:fPr>
                      <m:num>
                        <m:r>
                          <a:rPr lang="ru-RU" i="1">
                            <a:latin typeface="Cambria Math"/>
                          </a:rPr>
                          <m:t>8</m:t>
                        </m:r>
                      </m:num>
                      <m:den>
                        <m:r>
                          <a:rPr lang="ru-RU" i="1">
                            <a:latin typeface="Cambria Math"/>
                          </a:rPr>
                          <m:t>15</m:t>
                        </m:r>
                      </m:den>
                    </m:f>
                    <m:r>
                      <a:rPr lang="ru-RU" i="1">
                        <a:latin typeface="Cambria Math"/>
                      </a:rPr>
                      <m:t>=</m:t>
                    </m:r>
                    <m:f>
                      <m:fPr>
                        <m:ctrlPr>
                          <a:rPr lang="ru-RU" i="1">
                            <a:latin typeface="Cambria Math"/>
                          </a:rPr>
                        </m:ctrlPr>
                      </m:fPr>
                      <m:num>
                        <m:r>
                          <a:rPr lang="ru-RU" i="1">
                            <a:latin typeface="Cambria Math"/>
                          </a:rPr>
                          <m:t>1</m:t>
                        </m:r>
                      </m:num>
                      <m:den>
                        <m:r>
                          <a:rPr lang="ru-RU" i="1">
                            <a:latin typeface="Cambria Math"/>
                          </a:rPr>
                          <m:t>3</m:t>
                        </m:r>
                      </m:den>
                    </m:f>
                    <m:r>
                      <a:rPr lang="ru-RU" i="1">
                        <a:latin typeface="Cambria Math"/>
                      </a:rPr>
                      <m:t>+</m:t>
                    </m:r>
                    <m:f>
                      <m:fPr>
                        <m:ctrlPr>
                          <a:rPr lang="ru-RU" i="1">
                            <a:latin typeface="Cambria Math"/>
                          </a:rPr>
                        </m:ctrlPr>
                      </m:fPr>
                      <m:num>
                        <m:r>
                          <a:rPr lang="ru-RU" i="1">
                            <a:latin typeface="Cambria Math"/>
                          </a:rPr>
                          <m:t>1</m:t>
                        </m:r>
                      </m:num>
                      <m:den>
                        <m:r>
                          <a:rPr lang="ru-RU" i="1">
                            <a:latin typeface="Cambria Math"/>
                          </a:rPr>
                          <m:t>5</m:t>
                        </m:r>
                      </m:den>
                    </m:f>
                    <m:r>
                      <a:rPr lang="ru-RU" b="1" i="1">
                        <a:latin typeface="Cambria Math"/>
                      </a:rPr>
                      <m:t> ,  </m:t>
                    </m:r>
                  </m:oMath>
                </a14:m>
                <a:r>
                  <a:rPr lang="ru-RU" b="1" dirty="0"/>
                  <a:t>    </a:t>
                </a:r>
                <a14:m>
                  <m:oMath xmlns:m="http://schemas.openxmlformats.org/officeDocument/2006/math">
                    <m:r>
                      <a:rPr lang="ru-RU" b="1" i="1">
                        <a:latin typeface="Cambria Math"/>
                      </a:rPr>
                      <m:t> </m:t>
                    </m:r>
                    <m:f>
                      <m:fPr>
                        <m:ctrlPr>
                          <a:rPr lang="ru-RU" i="1">
                            <a:latin typeface="Cambria Math"/>
                          </a:rPr>
                        </m:ctrlPr>
                      </m:fPr>
                      <m:num>
                        <m:r>
                          <a:rPr lang="ru-RU" i="1">
                            <a:latin typeface="Cambria Math"/>
                          </a:rPr>
                          <m:t>7</m:t>
                        </m:r>
                      </m:num>
                      <m:den>
                        <m:r>
                          <a:rPr lang="ru-RU" i="1">
                            <a:latin typeface="Cambria Math"/>
                          </a:rPr>
                          <m:t>8</m:t>
                        </m:r>
                      </m:den>
                    </m:f>
                    <m:r>
                      <a:rPr lang="ru-RU" i="1">
                        <a:latin typeface="Cambria Math"/>
                      </a:rPr>
                      <m:t>=</m:t>
                    </m:r>
                    <m:f>
                      <m:fPr>
                        <m:ctrlPr>
                          <a:rPr lang="ru-RU" i="1">
                            <a:latin typeface="Cambria Math"/>
                          </a:rPr>
                        </m:ctrlPr>
                      </m:fPr>
                      <m:num>
                        <m:r>
                          <a:rPr lang="ru-RU" i="1">
                            <a:latin typeface="Cambria Math"/>
                          </a:rPr>
                          <m:t>1</m:t>
                        </m:r>
                      </m:num>
                      <m:den>
                        <m:r>
                          <a:rPr lang="ru-RU" i="1">
                            <a:latin typeface="Cambria Math"/>
                          </a:rPr>
                          <m:t>2</m:t>
                        </m:r>
                      </m:den>
                    </m:f>
                    <m:r>
                      <a:rPr lang="ru-RU" i="1">
                        <a:latin typeface="Cambria Math"/>
                      </a:rPr>
                      <m:t>+</m:t>
                    </m:r>
                    <m:f>
                      <m:fPr>
                        <m:ctrlPr>
                          <a:rPr lang="ru-RU" i="1">
                            <a:latin typeface="Cambria Math"/>
                          </a:rPr>
                        </m:ctrlPr>
                      </m:fPr>
                      <m:num>
                        <m:r>
                          <a:rPr lang="ru-RU">
                            <a:latin typeface="Cambria Math"/>
                          </a:rPr>
                          <m:t>1</m:t>
                        </m:r>
                      </m:num>
                      <m:den>
                        <m:r>
                          <a:rPr lang="ru-RU">
                            <a:latin typeface="Cambria Math"/>
                          </a:rPr>
                          <m:t>4</m:t>
                        </m:r>
                      </m:den>
                    </m:f>
                    <m:r>
                      <a:rPr lang="ru-RU">
                        <a:latin typeface="Cambria Math"/>
                      </a:rPr>
                      <m:t>+</m:t>
                    </m:r>
                    <m:f>
                      <m:fPr>
                        <m:ctrlPr>
                          <a:rPr lang="ru-RU" i="1">
                            <a:latin typeface="Cambria Math"/>
                          </a:rPr>
                        </m:ctrlPr>
                      </m:fPr>
                      <m:num>
                        <m:r>
                          <a:rPr lang="ru-RU">
                            <a:latin typeface="Cambria Math"/>
                          </a:rPr>
                          <m:t>1</m:t>
                        </m:r>
                      </m:num>
                      <m:den>
                        <m:r>
                          <a:rPr lang="ru-RU">
                            <a:latin typeface="Cambria Math"/>
                          </a:rPr>
                          <m:t>8</m:t>
                        </m:r>
                      </m:den>
                    </m:f>
                  </m:oMath>
                </a14:m>
                <a:r>
                  <a:rPr lang="ru-RU" dirty="0">
                    <a:cs typeface="Arial" pitchFamily="34" charset="0"/>
                  </a:rPr>
                  <a:t>.</a:t>
                </a:r>
              </a:p>
            </p:txBody>
          </p:sp>
        </mc:Choice>
        <mc:Fallback xmlns="">
          <p:sp>
            <p:nvSpPr>
              <p:cNvPr id="10" name="Прямоугольник 9"/>
              <p:cNvSpPr>
                <a:spLocks noRot="1" noChangeAspect="1" noMove="1" noResize="1" noEditPoints="1" noAdjustHandles="1" noChangeArrowheads="1" noChangeShapeType="1" noTextEdit="1"/>
              </p:cNvSpPr>
              <p:nvPr/>
            </p:nvSpPr>
            <p:spPr>
              <a:xfrm>
                <a:off x="863588" y="4941168"/>
                <a:ext cx="7376472" cy="824328"/>
              </a:xfrm>
              <a:prstGeom prst="rect">
                <a:avLst/>
              </a:prstGeom>
              <a:blipFill rotWithShape="1">
                <a:blip r:embed="rId8"/>
                <a:stretch>
                  <a:fillRect l="-1074" t="-3704" b="-9630"/>
                </a:stretch>
              </a:blipFill>
            </p:spPr>
            <p:txBody>
              <a:bodyPr/>
              <a:lstStyle/>
              <a:p>
                <a:r>
                  <a:rPr lang="ru-RU">
                    <a:noFill/>
                  </a:rPr>
                  <a:t> </a:t>
                </a:r>
              </a:p>
            </p:txBody>
          </p:sp>
        </mc:Fallback>
      </mc:AlternateContent>
    </p:spTree>
    <p:extLst>
      <p:ext uri="{BB962C8B-B14F-4D97-AF65-F5344CB8AC3E}">
        <p14:creationId xmlns:p14="http://schemas.microsoft.com/office/powerpoint/2010/main" val="48838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p:cTn id="21"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3" dur="1000"/>
                                        <p:tgtEl>
                                          <p:spTgt spid="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 calcmode="lin" valueType="num">
                                      <p:cBhvr>
                                        <p:cTn id="28"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9" dur="10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30"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375</TotalTime>
  <Words>785</Words>
  <Application>Microsoft Office PowerPoint</Application>
  <PresentationFormat>Экран (4:3)</PresentationFormat>
  <Paragraphs>50</Paragraphs>
  <Slides>18</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18</vt:i4>
      </vt:variant>
    </vt:vector>
  </HeadingPairs>
  <TitlesOfParts>
    <vt:vector size="20" baseType="lpstr">
      <vt:lpstr>Открытая</vt:lpstr>
      <vt:lpstr>Формула</vt:lpstr>
      <vt:lpstr>История чисел</vt:lpstr>
      <vt:lpstr>Блага цивилизации </vt:lpstr>
      <vt:lpstr>Блага цивилизации </vt:lpstr>
      <vt:lpstr>Число «5»</vt:lpstr>
      <vt:lpstr>Натуральные числа</vt:lpstr>
      <vt:lpstr>Число и цифра «0»</vt:lpstr>
      <vt:lpstr>Свойства ноля</vt:lpstr>
      <vt:lpstr>Ноль</vt:lpstr>
      <vt:lpstr>История появления дробей</vt:lpstr>
      <vt:lpstr>Задача на папирусе</vt:lpstr>
      <vt:lpstr>Обыкновенные дроби</vt:lpstr>
      <vt:lpstr>Десятичные дроби</vt:lpstr>
      <vt:lpstr>Рациональные числа</vt:lpstr>
      <vt:lpstr>Иррациональные числа</vt:lpstr>
      <vt:lpstr>Отрицательные числа</vt:lpstr>
      <vt:lpstr>Комплексные числа</vt:lpstr>
      <vt:lpstr>Классификация чисел</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чисел</dc:title>
  <dc:creator>Догадова</dc:creator>
  <cp:lastModifiedBy>Догадова</cp:lastModifiedBy>
  <cp:revision>50</cp:revision>
  <dcterms:created xsi:type="dcterms:W3CDTF">2013-02-24T05:13:50Z</dcterms:created>
  <dcterms:modified xsi:type="dcterms:W3CDTF">2013-04-07T12:15:48Z</dcterms:modified>
</cp:coreProperties>
</file>