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60" r:id="rId4"/>
    <p:sldId id="259" r:id="rId5"/>
    <p:sldId id="261" r:id="rId6"/>
    <p:sldId id="265" r:id="rId7"/>
    <p:sldId id="262" r:id="rId8"/>
    <p:sldId id="263" r:id="rId9"/>
    <p:sldId id="268" r:id="rId10"/>
    <p:sldId id="270" r:id="rId11"/>
    <p:sldId id="271" r:id="rId12"/>
    <p:sldId id="272" r:id="rId13"/>
    <p:sldId id="264"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5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9588B2-09F5-45DE-A9BE-43DAE4AD2656}" type="datetimeFigureOut">
              <a:rPr lang="ru-RU" smtClean="0"/>
              <a:t>22.04.2016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5E8359-D2E0-4228-93AA-B7725CB2A717}" type="slidenum">
              <a:rPr lang="ru-RU" smtClean="0"/>
              <a:t>‹#›</a:t>
            </a:fld>
            <a:endParaRPr lang="ru-RU"/>
          </a:p>
        </p:txBody>
      </p:sp>
    </p:spTree>
    <p:extLst>
      <p:ext uri="{BB962C8B-B14F-4D97-AF65-F5344CB8AC3E}">
        <p14:creationId xmlns:p14="http://schemas.microsoft.com/office/powerpoint/2010/main" val="1190832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5E8359-D2E0-4228-93AA-B7725CB2A717}" type="slidenum">
              <a:rPr lang="ru-RU" smtClean="0"/>
              <a:t>7</a:t>
            </a:fld>
            <a:endParaRPr lang="ru-RU"/>
          </a:p>
        </p:txBody>
      </p:sp>
    </p:spTree>
    <p:extLst>
      <p:ext uri="{BB962C8B-B14F-4D97-AF65-F5344CB8AC3E}">
        <p14:creationId xmlns:p14="http://schemas.microsoft.com/office/powerpoint/2010/main" val="1146449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5E8359-D2E0-4228-93AA-B7725CB2A717}" type="slidenum">
              <a:rPr lang="ru-RU" smtClean="0"/>
              <a:t>8</a:t>
            </a:fld>
            <a:endParaRPr lang="ru-RU"/>
          </a:p>
        </p:txBody>
      </p:sp>
    </p:spTree>
    <p:extLst>
      <p:ext uri="{BB962C8B-B14F-4D97-AF65-F5344CB8AC3E}">
        <p14:creationId xmlns:p14="http://schemas.microsoft.com/office/powerpoint/2010/main" val="1146449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5E8359-D2E0-4228-93AA-B7725CB2A717}" type="slidenum">
              <a:rPr lang="ru-RU" smtClean="0"/>
              <a:t>9</a:t>
            </a:fld>
            <a:endParaRPr lang="ru-RU"/>
          </a:p>
        </p:txBody>
      </p:sp>
    </p:spTree>
    <p:extLst>
      <p:ext uri="{BB962C8B-B14F-4D97-AF65-F5344CB8AC3E}">
        <p14:creationId xmlns:p14="http://schemas.microsoft.com/office/powerpoint/2010/main" val="1146449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5E8359-D2E0-4228-93AA-B7725CB2A717}" type="slidenum">
              <a:rPr lang="ru-RU" smtClean="0"/>
              <a:t>10</a:t>
            </a:fld>
            <a:endParaRPr lang="ru-RU"/>
          </a:p>
        </p:txBody>
      </p:sp>
    </p:spTree>
    <p:extLst>
      <p:ext uri="{BB962C8B-B14F-4D97-AF65-F5344CB8AC3E}">
        <p14:creationId xmlns:p14="http://schemas.microsoft.com/office/powerpoint/2010/main" val="1146449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5E8359-D2E0-4228-93AA-B7725CB2A717}" type="slidenum">
              <a:rPr lang="ru-RU" smtClean="0"/>
              <a:t>11</a:t>
            </a:fld>
            <a:endParaRPr lang="ru-RU"/>
          </a:p>
        </p:txBody>
      </p:sp>
    </p:spTree>
    <p:extLst>
      <p:ext uri="{BB962C8B-B14F-4D97-AF65-F5344CB8AC3E}">
        <p14:creationId xmlns:p14="http://schemas.microsoft.com/office/powerpoint/2010/main" val="1146449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5E8359-D2E0-4228-93AA-B7725CB2A717}" type="slidenum">
              <a:rPr lang="ru-RU" smtClean="0"/>
              <a:t>12</a:t>
            </a:fld>
            <a:endParaRPr lang="ru-RU"/>
          </a:p>
        </p:txBody>
      </p:sp>
    </p:spTree>
    <p:extLst>
      <p:ext uri="{BB962C8B-B14F-4D97-AF65-F5344CB8AC3E}">
        <p14:creationId xmlns:p14="http://schemas.microsoft.com/office/powerpoint/2010/main" val="114644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5E8359-D2E0-4228-93AA-B7725CB2A717}" type="slidenum">
              <a:rPr lang="ru-RU" smtClean="0"/>
              <a:t>13</a:t>
            </a:fld>
            <a:endParaRPr lang="ru-RU"/>
          </a:p>
        </p:txBody>
      </p:sp>
    </p:spTree>
    <p:extLst>
      <p:ext uri="{BB962C8B-B14F-4D97-AF65-F5344CB8AC3E}">
        <p14:creationId xmlns:p14="http://schemas.microsoft.com/office/powerpoint/2010/main" val="1146449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8E7002E-32C0-4B55-A4DF-50B49CF0C35D}" type="datetimeFigureOut">
              <a:rPr lang="ru-RU" smtClean="0"/>
              <a:t>22.04.2016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36565D4-B53D-40EF-A58C-7AA77164E849}" type="slidenum">
              <a:rPr lang="ru-RU" smtClean="0"/>
              <a:t>‹#›</a:t>
            </a:fld>
            <a:endParaRPr lang="ru-R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8E7002E-32C0-4B55-A4DF-50B49CF0C35D}" type="datetimeFigureOut">
              <a:rPr lang="ru-RU" smtClean="0"/>
              <a:t>22.04.2016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36565D4-B53D-40EF-A58C-7AA77164E84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E7002E-32C0-4B55-A4DF-50B49CF0C35D}" type="datetimeFigureOut">
              <a:rPr lang="ru-RU" smtClean="0"/>
              <a:t>22.04.2016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36565D4-B53D-40EF-A58C-7AA77164E84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8E7002E-32C0-4B55-A4DF-50B49CF0C35D}" type="datetimeFigureOut">
              <a:rPr lang="ru-RU" smtClean="0"/>
              <a:t>22.04.2016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36565D4-B53D-40EF-A58C-7AA77164E84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E7002E-32C0-4B55-A4DF-50B49CF0C35D}" type="datetimeFigureOut">
              <a:rPr lang="ru-RU" smtClean="0"/>
              <a:t>22.04.2016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36565D4-B53D-40EF-A58C-7AA77164E849}" type="slidenum">
              <a:rPr lang="ru-RU" smtClean="0"/>
              <a:t>‹#›</a:t>
            </a:fld>
            <a:endParaRPr lang="ru-R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8E7002E-32C0-4B55-A4DF-50B49CF0C35D}" type="datetimeFigureOut">
              <a:rPr lang="ru-RU" smtClean="0"/>
              <a:t>22.04.2016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36565D4-B53D-40EF-A58C-7AA77164E84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8E7002E-32C0-4B55-A4DF-50B49CF0C35D}" type="datetimeFigureOut">
              <a:rPr lang="ru-RU" smtClean="0"/>
              <a:t>22.04.2016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36565D4-B53D-40EF-A58C-7AA77164E849}" type="slidenum">
              <a:rPr lang="ru-RU" smtClean="0"/>
              <a:t>‹#›</a:t>
            </a:fld>
            <a:endParaRPr lang="ru-R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48E7002E-32C0-4B55-A4DF-50B49CF0C35D}" type="datetimeFigureOut">
              <a:rPr lang="ru-RU" smtClean="0"/>
              <a:t>22.04.2016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36565D4-B53D-40EF-A58C-7AA77164E84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E7002E-32C0-4B55-A4DF-50B49CF0C35D}" type="datetimeFigureOut">
              <a:rPr lang="ru-RU" smtClean="0"/>
              <a:t>22.04.2016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36565D4-B53D-40EF-A58C-7AA77164E84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E7002E-32C0-4B55-A4DF-50B49CF0C35D}" type="datetimeFigureOut">
              <a:rPr lang="ru-RU" smtClean="0"/>
              <a:t>22.04.2016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36565D4-B53D-40EF-A58C-7AA77164E849}" type="slidenum">
              <a:rPr lang="ru-RU" smtClean="0"/>
              <a:t>‹#›</a:t>
            </a:fld>
            <a:endParaRPr lang="ru-R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E7002E-32C0-4B55-A4DF-50B49CF0C35D}" type="datetimeFigureOut">
              <a:rPr lang="ru-RU" smtClean="0"/>
              <a:t>22.04.2016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36565D4-B53D-40EF-A58C-7AA77164E849}"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8E7002E-32C0-4B55-A4DF-50B49CF0C35D}" type="datetimeFigureOut">
              <a:rPr lang="ru-RU" smtClean="0"/>
              <a:t>22.04.2016</a:t>
            </a:fld>
            <a:endParaRPr lang="ru-R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ru-R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36565D4-B53D-40EF-A58C-7AA77164E849}"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23927" y="1371600"/>
            <a:ext cx="4981863" cy="1927225"/>
          </a:xfrm>
        </p:spPr>
        <p:txBody>
          <a:bodyPr/>
          <a:lstStyle/>
          <a:p>
            <a:r>
              <a:rPr lang="ru-RU" sz="4400" b="1" dirty="0">
                <a:solidFill>
                  <a:schemeClr val="accent1">
                    <a:lumMod val="75000"/>
                  </a:schemeClr>
                </a:solidFill>
              </a:rPr>
              <a:t/>
            </a:r>
            <a:br>
              <a:rPr lang="ru-RU" sz="4400" b="1" dirty="0">
                <a:solidFill>
                  <a:schemeClr val="accent1">
                    <a:lumMod val="75000"/>
                  </a:schemeClr>
                </a:solidFill>
              </a:rPr>
            </a:br>
            <a:r>
              <a:rPr lang="ru-RU" sz="4200" b="1" dirty="0">
                <a:solidFill>
                  <a:schemeClr val="accent1">
                    <a:lumMod val="75000"/>
                  </a:schemeClr>
                </a:solidFill>
              </a:rPr>
              <a:t>Франсуа Виет</a:t>
            </a:r>
            <a:br>
              <a:rPr lang="ru-RU" sz="4200" b="1" dirty="0">
                <a:solidFill>
                  <a:schemeClr val="accent1">
                    <a:lumMod val="75000"/>
                  </a:schemeClr>
                </a:solidFill>
              </a:rPr>
            </a:br>
            <a:r>
              <a:rPr lang="ru-RU" sz="4200" b="1" dirty="0" smtClean="0">
                <a:solidFill>
                  <a:schemeClr val="accent1">
                    <a:lumMod val="75000"/>
                  </a:schemeClr>
                </a:solidFill>
              </a:rPr>
              <a:t>Теорема Виета</a:t>
            </a:r>
            <a:endParaRPr lang="ru-RU" sz="4200" b="1" dirty="0">
              <a:solidFill>
                <a:schemeClr val="accent1">
                  <a:lumMod val="75000"/>
                </a:schemeClr>
              </a:solidFill>
            </a:endParaRPr>
          </a:p>
        </p:txBody>
      </p:sp>
      <p:sp>
        <p:nvSpPr>
          <p:cNvPr id="3" name="Подзаголовок 2"/>
          <p:cNvSpPr>
            <a:spLocks noGrp="1"/>
          </p:cNvSpPr>
          <p:nvPr>
            <p:ph type="subTitle" idx="1"/>
          </p:nvPr>
        </p:nvSpPr>
        <p:spPr>
          <a:xfrm>
            <a:off x="3923928" y="3505200"/>
            <a:ext cx="3312368" cy="715888"/>
          </a:xfrm>
        </p:spPr>
        <p:txBody>
          <a:bodyPr>
            <a:normAutofit/>
          </a:bodyPr>
          <a:lstStyle/>
          <a:p>
            <a:r>
              <a:rPr lang="ru-RU" sz="3600" b="1" cap="all" spc="-100" dirty="0">
                <a:solidFill>
                  <a:schemeClr val="accent1">
                    <a:lumMod val="75000"/>
                  </a:schemeClr>
                </a:solidFill>
                <a:latin typeface="+mj-lt"/>
                <a:ea typeface="+mj-ea"/>
                <a:cs typeface="+mj-cs"/>
              </a:rPr>
              <a:t>1540 – 1603 </a:t>
            </a:r>
            <a:r>
              <a:rPr lang="ru-RU" sz="3600" b="1" spc="-100" dirty="0" smtClean="0">
                <a:solidFill>
                  <a:schemeClr val="accent1">
                    <a:lumMod val="75000"/>
                  </a:schemeClr>
                </a:solidFill>
                <a:latin typeface="+mj-lt"/>
                <a:ea typeface="+mj-ea"/>
                <a:cs typeface="+mj-cs"/>
              </a:rPr>
              <a:t>гг.</a:t>
            </a:r>
            <a:endParaRPr lang="ru-RU" sz="3600" b="1" spc="-100" dirty="0">
              <a:solidFill>
                <a:schemeClr val="accent1">
                  <a:lumMod val="75000"/>
                </a:schemeClr>
              </a:solidFill>
              <a:latin typeface="+mj-lt"/>
              <a:ea typeface="+mj-ea"/>
              <a:cs typeface="+mj-cs"/>
            </a:endParaRPr>
          </a:p>
        </p:txBody>
      </p:sp>
      <p:pic>
        <p:nvPicPr>
          <p:cNvPr id="1026" name="Picture 2" descr="C:\Documents and Settings\Admin\Мои документы\Загрузки\12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773" y="1039349"/>
            <a:ext cx="3168352" cy="430895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Documents and Settings\Admin\Мои документы\Загрузки\7276417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620159">
            <a:off x="4631023" y="4621051"/>
            <a:ext cx="3477940" cy="15599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Documents and Settings\Admin\Мои документы\РИСУНКИ\Школа\Тетрадь Учебник Книга\Рисунок38.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6336" y="4058110"/>
            <a:ext cx="1309455" cy="2580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17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p:cTn id="7" dur="1000" fill="hold"/>
                                        <p:tgtEl>
                                          <p:spTgt spid="1028"/>
                                        </p:tgtEl>
                                        <p:attrNameLst>
                                          <p:attrName>ppt_w</p:attrName>
                                        </p:attrNameLst>
                                      </p:cBhvr>
                                      <p:tavLst>
                                        <p:tav tm="0">
                                          <p:val>
                                            <p:fltVal val="0"/>
                                          </p:val>
                                        </p:tav>
                                        <p:tav tm="100000">
                                          <p:val>
                                            <p:strVal val="#ppt_w"/>
                                          </p:val>
                                        </p:tav>
                                      </p:tavLst>
                                    </p:anim>
                                    <p:anim calcmode="lin" valueType="num">
                                      <p:cBhvr>
                                        <p:cTn id="8" dur="1000" fill="hold"/>
                                        <p:tgtEl>
                                          <p:spTgt spid="1028"/>
                                        </p:tgtEl>
                                        <p:attrNameLst>
                                          <p:attrName>ppt_h</p:attrName>
                                        </p:attrNameLst>
                                      </p:cBhvr>
                                      <p:tavLst>
                                        <p:tav tm="0">
                                          <p:val>
                                            <p:fltVal val="0"/>
                                          </p:val>
                                        </p:tav>
                                        <p:tav tm="100000">
                                          <p:val>
                                            <p:strVal val="#ppt_h"/>
                                          </p:val>
                                        </p:tav>
                                      </p:tavLst>
                                    </p:anim>
                                    <p:animEffect transition="in" filter="fade">
                                      <p:cBhvr>
                                        <p:cTn id="9" dur="1000"/>
                                        <p:tgtEl>
                                          <p:spTgt spid="1028"/>
                                        </p:tgtEl>
                                      </p:cBhvr>
                                    </p:animEffect>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1027"/>
                                        </p:tgtEl>
                                        <p:attrNameLst>
                                          <p:attrName>style.visibility</p:attrName>
                                        </p:attrNameLst>
                                      </p:cBhvr>
                                      <p:to>
                                        <p:strVal val="visible"/>
                                      </p:to>
                                    </p:set>
                                    <p:anim calcmode="lin" valueType="num">
                                      <p:cBhvr>
                                        <p:cTn id="13" dur="1000" fill="hold"/>
                                        <p:tgtEl>
                                          <p:spTgt spid="1027"/>
                                        </p:tgtEl>
                                        <p:attrNameLst>
                                          <p:attrName>ppt_w</p:attrName>
                                        </p:attrNameLst>
                                      </p:cBhvr>
                                      <p:tavLst>
                                        <p:tav tm="0">
                                          <p:val>
                                            <p:fltVal val="0"/>
                                          </p:val>
                                        </p:tav>
                                        <p:tav tm="100000">
                                          <p:val>
                                            <p:strVal val="#ppt_w"/>
                                          </p:val>
                                        </p:tav>
                                      </p:tavLst>
                                    </p:anim>
                                    <p:anim calcmode="lin" valueType="num">
                                      <p:cBhvr>
                                        <p:cTn id="14" dur="1000" fill="hold"/>
                                        <p:tgtEl>
                                          <p:spTgt spid="1027"/>
                                        </p:tgtEl>
                                        <p:attrNameLst>
                                          <p:attrName>ppt_h</p:attrName>
                                        </p:attrNameLst>
                                      </p:cBhvr>
                                      <p:tavLst>
                                        <p:tav tm="0">
                                          <p:val>
                                            <p:fltVal val="0"/>
                                          </p:val>
                                        </p:tav>
                                        <p:tav tm="100000">
                                          <p:val>
                                            <p:strVal val="#ppt_h"/>
                                          </p:val>
                                        </p:tav>
                                      </p:tavLst>
                                    </p:anim>
                                    <p:animEffect transition="in" filter="fade">
                                      <p:cBhvr>
                                        <p:cTn id="15" dur="1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nSpc>
                <a:spcPct val="80000"/>
              </a:lnSpc>
            </a:pPr>
            <a:r>
              <a:rPr lang="ru-RU" sz="3400" dirty="0" smtClean="0">
                <a:solidFill>
                  <a:schemeClr val="accent1">
                    <a:lumMod val="75000"/>
                  </a:schemeClr>
                </a:solidFill>
              </a:rPr>
              <a:t>Решите уравнение, не используя формулы корней:</a:t>
            </a:r>
            <a:endParaRPr lang="ru-RU" sz="3400" dirty="0">
              <a:solidFill>
                <a:schemeClr val="accent1">
                  <a:lumMod val="75000"/>
                </a:schemeClr>
              </a:solidFill>
            </a:endParaRPr>
          </a:p>
        </p:txBody>
      </p:sp>
      <p:sp>
        <p:nvSpPr>
          <p:cNvPr id="3" name="Объект 2"/>
          <p:cNvSpPr>
            <a:spLocks noGrp="1"/>
          </p:cNvSpPr>
          <p:nvPr>
            <p:ph idx="1"/>
          </p:nvPr>
        </p:nvSpPr>
        <p:spPr>
          <a:xfrm>
            <a:off x="333829" y="1600200"/>
            <a:ext cx="8270619" cy="676672"/>
          </a:xfrm>
        </p:spPr>
        <p:txBody>
          <a:bodyPr>
            <a:normAutofit lnSpcReduction="10000"/>
          </a:bodyPr>
          <a:lstStyle/>
          <a:p>
            <a:pPr marL="0" indent="0">
              <a:spcBef>
                <a:spcPts val="400"/>
              </a:spcBef>
              <a:buNone/>
            </a:pPr>
            <a:r>
              <a:rPr lang="ru-RU" sz="4000" dirty="0"/>
              <a:t>б) </a:t>
            </a:r>
            <a:r>
              <a:rPr lang="ru-RU" sz="4000" i="1" dirty="0"/>
              <a:t>х</a:t>
            </a:r>
            <a:r>
              <a:rPr lang="ru-RU" sz="4000" i="1" baseline="30000" dirty="0"/>
              <a:t>2</a:t>
            </a:r>
            <a:r>
              <a:rPr lang="ru-RU" sz="4000" i="1" dirty="0"/>
              <a:t> </a:t>
            </a:r>
            <a:r>
              <a:rPr lang="ru-RU" sz="4000" dirty="0"/>
              <a:t>+ 11</a:t>
            </a:r>
            <a:r>
              <a:rPr lang="en-US" sz="4000" i="1" dirty="0"/>
              <a:t>x </a:t>
            </a:r>
            <a:r>
              <a:rPr lang="ru-RU" sz="4000" i="1" dirty="0"/>
              <a:t>+ </a:t>
            </a:r>
            <a:r>
              <a:rPr lang="ru-RU" sz="4000" dirty="0"/>
              <a:t>30</a:t>
            </a:r>
            <a:r>
              <a:rPr lang="en-US" sz="4000" i="1" dirty="0"/>
              <a:t> </a:t>
            </a:r>
            <a:r>
              <a:rPr lang="ru-RU" sz="4000" dirty="0"/>
              <a:t>= 0</a:t>
            </a:r>
          </a:p>
          <a:p>
            <a:pPr marL="0" indent="0">
              <a:spcBef>
                <a:spcPts val="400"/>
              </a:spcBef>
              <a:buNone/>
            </a:pPr>
            <a:endParaRPr lang="ru-RU" sz="4000" dirty="0" smtClean="0"/>
          </a:p>
          <a:p>
            <a:pPr marL="0" indent="0">
              <a:spcBef>
                <a:spcPts val="400"/>
              </a:spcBef>
              <a:buNone/>
            </a:pPr>
            <a:endParaRPr lang="ru-RU" sz="4000" dirty="0" smtClean="0"/>
          </a:p>
          <a:p>
            <a:pPr marL="0" indent="0">
              <a:spcBef>
                <a:spcPts val="400"/>
              </a:spcBef>
              <a:buNone/>
            </a:pPr>
            <a:endParaRPr lang="ru-RU" sz="4000" dirty="0" smtClean="0"/>
          </a:p>
        </p:txBody>
      </p:sp>
      <p:sp>
        <p:nvSpPr>
          <p:cNvPr id="4" name="Прямоугольник 3"/>
          <p:cNvSpPr/>
          <p:nvPr/>
        </p:nvSpPr>
        <p:spPr>
          <a:xfrm>
            <a:off x="395536" y="2276871"/>
            <a:ext cx="4248472" cy="1400383"/>
          </a:xfrm>
          <a:prstGeom prst="rect">
            <a:avLst/>
          </a:prstGeom>
        </p:spPr>
        <p:txBody>
          <a:bodyPr wrap="square">
            <a:spAutoFit/>
          </a:bodyPr>
          <a:lstStyle/>
          <a:p>
            <a:pPr marL="536575" indent="0">
              <a:spcBef>
                <a:spcPts val="400"/>
              </a:spcBef>
              <a:buNone/>
            </a:pPr>
            <a:r>
              <a:rPr lang="ru-RU" sz="4000" i="1" dirty="0" smtClean="0"/>
              <a:t>х</a:t>
            </a:r>
            <a:r>
              <a:rPr lang="ru-RU" sz="4000" i="1" baseline="-25000" dirty="0" smtClean="0"/>
              <a:t>1</a:t>
            </a:r>
            <a:r>
              <a:rPr lang="ru-RU" sz="4000" i="1" dirty="0" smtClean="0"/>
              <a:t> </a:t>
            </a:r>
            <a:r>
              <a:rPr lang="ru-RU" sz="4000" dirty="0" smtClean="0"/>
              <a:t>+ </a:t>
            </a:r>
            <a:r>
              <a:rPr lang="ru-RU" sz="4000" i="1" dirty="0" smtClean="0"/>
              <a:t>х</a:t>
            </a:r>
            <a:r>
              <a:rPr lang="ru-RU" sz="4000" i="1" baseline="-25000" dirty="0" smtClean="0"/>
              <a:t>2</a:t>
            </a:r>
            <a:r>
              <a:rPr lang="ru-RU" sz="4000" i="1" dirty="0" smtClean="0"/>
              <a:t> </a:t>
            </a:r>
            <a:r>
              <a:rPr lang="ru-RU" sz="4000" dirty="0" smtClean="0"/>
              <a:t>= – 11; </a:t>
            </a:r>
          </a:p>
          <a:p>
            <a:pPr marL="536575" indent="0">
              <a:spcBef>
                <a:spcPts val="600"/>
              </a:spcBef>
              <a:buNone/>
            </a:pPr>
            <a:r>
              <a:rPr lang="ru-RU" sz="4000" i="1" dirty="0" smtClean="0"/>
              <a:t>х</a:t>
            </a:r>
            <a:r>
              <a:rPr lang="ru-RU" sz="4000" i="1" baseline="-25000" dirty="0" smtClean="0"/>
              <a:t>1</a:t>
            </a:r>
            <a:r>
              <a:rPr lang="ru-RU" sz="4000" i="1" dirty="0" smtClean="0"/>
              <a:t> · х</a:t>
            </a:r>
            <a:r>
              <a:rPr lang="ru-RU" sz="4000" i="1" baseline="-25000" dirty="0" smtClean="0"/>
              <a:t>2</a:t>
            </a:r>
            <a:r>
              <a:rPr lang="ru-RU" sz="4000" i="1" dirty="0" smtClean="0"/>
              <a:t> </a:t>
            </a:r>
            <a:r>
              <a:rPr lang="ru-RU" sz="4000" dirty="0" smtClean="0"/>
              <a:t>= 30,</a:t>
            </a:r>
            <a:endParaRPr lang="ru-RU" sz="4000" dirty="0"/>
          </a:p>
        </p:txBody>
      </p:sp>
      <p:sp>
        <p:nvSpPr>
          <p:cNvPr id="5" name="Прямоугольник 4"/>
          <p:cNvSpPr/>
          <p:nvPr/>
        </p:nvSpPr>
        <p:spPr>
          <a:xfrm>
            <a:off x="395536" y="3861048"/>
            <a:ext cx="4572000" cy="1400383"/>
          </a:xfrm>
          <a:prstGeom prst="rect">
            <a:avLst/>
          </a:prstGeom>
        </p:spPr>
        <p:txBody>
          <a:bodyPr>
            <a:spAutoFit/>
          </a:bodyPr>
          <a:lstStyle/>
          <a:p>
            <a:pPr marL="536575" indent="0">
              <a:spcBef>
                <a:spcPts val="600"/>
              </a:spcBef>
              <a:buNone/>
            </a:pPr>
            <a:r>
              <a:rPr lang="ru-RU" sz="4000" dirty="0" smtClean="0"/>
              <a:t>-5 · (-6) = 30,</a:t>
            </a:r>
          </a:p>
          <a:p>
            <a:pPr marL="536575" indent="0">
              <a:spcBef>
                <a:spcPts val="600"/>
              </a:spcBef>
              <a:buNone/>
            </a:pPr>
            <a:r>
              <a:rPr lang="ru-RU" sz="4000" dirty="0" smtClean="0"/>
              <a:t>-5 + (-6) = -11</a:t>
            </a:r>
          </a:p>
        </p:txBody>
      </p:sp>
      <p:sp>
        <p:nvSpPr>
          <p:cNvPr id="7" name="Прямоугольник 6"/>
          <p:cNvSpPr/>
          <p:nvPr/>
        </p:nvSpPr>
        <p:spPr>
          <a:xfrm>
            <a:off x="837927" y="5373216"/>
            <a:ext cx="3448380" cy="707886"/>
          </a:xfrm>
          <a:prstGeom prst="rect">
            <a:avLst/>
          </a:prstGeom>
        </p:spPr>
        <p:txBody>
          <a:bodyPr wrap="none">
            <a:spAutoFit/>
          </a:bodyPr>
          <a:lstStyle/>
          <a:p>
            <a:r>
              <a:rPr lang="ru-RU" sz="4000" i="1" dirty="0" smtClean="0"/>
              <a:t>х</a:t>
            </a:r>
            <a:r>
              <a:rPr lang="ru-RU" sz="4000" i="1" baseline="-25000" dirty="0" smtClean="0"/>
              <a:t>1</a:t>
            </a:r>
            <a:r>
              <a:rPr lang="ru-RU" sz="4000" i="1" dirty="0" smtClean="0"/>
              <a:t> = -</a:t>
            </a:r>
            <a:r>
              <a:rPr lang="ru-RU" sz="4000" dirty="0" smtClean="0"/>
              <a:t>5</a:t>
            </a:r>
            <a:r>
              <a:rPr lang="ru-RU" sz="4000" i="1" dirty="0" smtClean="0"/>
              <a:t>, х</a:t>
            </a:r>
            <a:r>
              <a:rPr lang="ru-RU" sz="4000" i="1" baseline="-25000" dirty="0" smtClean="0"/>
              <a:t>2</a:t>
            </a:r>
            <a:r>
              <a:rPr lang="ru-RU" sz="4000" i="1" dirty="0" smtClean="0"/>
              <a:t> </a:t>
            </a:r>
            <a:r>
              <a:rPr lang="ru-RU" sz="4000" dirty="0" smtClean="0"/>
              <a:t>= -6</a:t>
            </a:r>
            <a:endParaRPr lang="ru-RU" sz="4000" dirty="0"/>
          </a:p>
        </p:txBody>
      </p:sp>
      <p:sp>
        <p:nvSpPr>
          <p:cNvPr id="8" name="Прямоугольник 7"/>
          <p:cNvSpPr/>
          <p:nvPr/>
        </p:nvSpPr>
        <p:spPr>
          <a:xfrm>
            <a:off x="4828158" y="2247842"/>
            <a:ext cx="3747126" cy="2677656"/>
          </a:xfrm>
          <a:prstGeom prst="rect">
            <a:avLst/>
          </a:prstGeom>
        </p:spPr>
        <p:txBody>
          <a:bodyPr wrap="square">
            <a:spAutoFit/>
          </a:bodyPr>
          <a:lstStyle/>
          <a:p>
            <a:r>
              <a:rPr lang="ru-RU" sz="2400" b="1" i="1" dirty="0">
                <a:solidFill>
                  <a:schemeClr val="accent1">
                    <a:lumMod val="75000"/>
                  </a:schemeClr>
                </a:solidFill>
              </a:rPr>
              <a:t>Обратите внимание: </a:t>
            </a:r>
            <a:r>
              <a:rPr lang="ru-RU" sz="2400" dirty="0"/>
              <a:t>Если свободный член уравнения – положительное число, то оба корня либо положительны, либо отрицательны.</a:t>
            </a:r>
          </a:p>
        </p:txBody>
      </p:sp>
      <p:pic>
        <p:nvPicPr>
          <p:cNvPr id="10" name="Picture 2" descr="C:\Documents and Settings\Admin\Мои документы\Загрузки\400bb5add6e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935237" y="4491901"/>
            <a:ext cx="1847067" cy="2189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873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750" fill="hold"/>
                                        <p:tgtEl>
                                          <p:spTgt spid="4"/>
                                        </p:tgtEl>
                                        <p:attrNameLst>
                                          <p:attrName>ppt_w</p:attrName>
                                        </p:attrNameLst>
                                      </p:cBhvr>
                                      <p:tavLst>
                                        <p:tav tm="0">
                                          <p:val>
                                            <p:fltVal val="0"/>
                                          </p:val>
                                        </p:tav>
                                        <p:tav tm="100000">
                                          <p:val>
                                            <p:strVal val="#ppt_w"/>
                                          </p:val>
                                        </p:tav>
                                      </p:tavLst>
                                    </p:anim>
                                    <p:anim calcmode="lin" valueType="num">
                                      <p:cBhvr>
                                        <p:cTn id="8" dur="750" fill="hold"/>
                                        <p:tgtEl>
                                          <p:spTgt spid="4"/>
                                        </p:tgtEl>
                                        <p:attrNameLst>
                                          <p:attrName>ppt_h</p:attrName>
                                        </p:attrNameLst>
                                      </p:cBhvr>
                                      <p:tavLst>
                                        <p:tav tm="0">
                                          <p:val>
                                            <p:fltVal val="0"/>
                                          </p:val>
                                        </p:tav>
                                        <p:tav tm="100000">
                                          <p:val>
                                            <p:strVal val="#ppt_h"/>
                                          </p:val>
                                        </p:tav>
                                      </p:tavLst>
                                    </p:anim>
                                    <p:animEffect transition="in" filter="fade">
                                      <p:cBhvr>
                                        <p:cTn id="9" dur="75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750" fill="hold"/>
                                        <p:tgtEl>
                                          <p:spTgt spid="5"/>
                                        </p:tgtEl>
                                        <p:attrNameLst>
                                          <p:attrName>ppt_w</p:attrName>
                                        </p:attrNameLst>
                                      </p:cBhvr>
                                      <p:tavLst>
                                        <p:tav tm="0">
                                          <p:val>
                                            <p:fltVal val="0"/>
                                          </p:val>
                                        </p:tav>
                                        <p:tav tm="100000">
                                          <p:val>
                                            <p:strVal val="#ppt_w"/>
                                          </p:val>
                                        </p:tav>
                                      </p:tavLst>
                                    </p:anim>
                                    <p:anim calcmode="lin" valueType="num">
                                      <p:cBhvr>
                                        <p:cTn id="15" dur="750" fill="hold"/>
                                        <p:tgtEl>
                                          <p:spTgt spid="5"/>
                                        </p:tgtEl>
                                        <p:attrNameLst>
                                          <p:attrName>ppt_h</p:attrName>
                                        </p:attrNameLst>
                                      </p:cBhvr>
                                      <p:tavLst>
                                        <p:tav tm="0">
                                          <p:val>
                                            <p:fltVal val="0"/>
                                          </p:val>
                                        </p:tav>
                                        <p:tav tm="100000">
                                          <p:val>
                                            <p:strVal val="#ppt_h"/>
                                          </p:val>
                                        </p:tav>
                                      </p:tavLst>
                                    </p:anim>
                                    <p:animEffect transition="in" filter="fade">
                                      <p:cBhvr>
                                        <p:cTn id="16" dur="75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750" fill="hold"/>
                                        <p:tgtEl>
                                          <p:spTgt spid="7"/>
                                        </p:tgtEl>
                                        <p:attrNameLst>
                                          <p:attrName>ppt_w</p:attrName>
                                        </p:attrNameLst>
                                      </p:cBhvr>
                                      <p:tavLst>
                                        <p:tav tm="0">
                                          <p:val>
                                            <p:fltVal val="0"/>
                                          </p:val>
                                        </p:tav>
                                        <p:tav tm="100000">
                                          <p:val>
                                            <p:strVal val="#ppt_w"/>
                                          </p:val>
                                        </p:tav>
                                      </p:tavLst>
                                    </p:anim>
                                    <p:anim calcmode="lin" valueType="num">
                                      <p:cBhvr>
                                        <p:cTn id="22" dur="750" fill="hold"/>
                                        <p:tgtEl>
                                          <p:spTgt spid="7"/>
                                        </p:tgtEl>
                                        <p:attrNameLst>
                                          <p:attrName>ppt_h</p:attrName>
                                        </p:attrNameLst>
                                      </p:cBhvr>
                                      <p:tavLst>
                                        <p:tav tm="0">
                                          <p:val>
                                            <p:fltVal val="0"/>
                                          </p:val>
                                        </p:tav>
                                        <p:tav tm="100000">
                                          <p:val>
                                            <p:strVal val="#ppt_h"/>
                                          </p:val>
                                        </p:tav>
                                      </p:tavLst>
                                    </p:anim>
                                    <p:animEffect transition="in" filter="fade">
                                      <p:cBhvr>
                                        <p:cTn id="23" dur="75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750" fill="hold"/>
                                        <p:tgtEl>
                                          <p:spTgt spid="8"/>
                                        </p:tgtEl>
                                        <p:attrNameLst>
                                          <p:attrName>ppt_w</p:attrName>
                                        </p:attrNameLst>
                                      </p:cBhvr>
                                      <p:tavLst>
                                        <p:tav tm="0">
                                          <p:val>
                                            <p:fltVal val="0"/>
                                          </p:val>
                                        </p:tav>
                                        <p:tav tm="100000">
                                          <p:val>
                                            <p:strVal val="#ppt_w"/>
                                          </p:val>
                                        </p:tav>
                                      </p:tavLst>
                                    </p:anim>
                                    <p:anim calcmode="lin" valueType="num">
                                      <p:cBhvr>
                                        <p:cTn id="29" dur="750" fill="hold"/>
                                        <p:tgtEl>
                                          <p:spTgt spid="8"/>
                                        </p:tgtEl>
                                        <p:attrNameLst>
                                          <p:attrName>ppt_h</p:attrName>
                                        </p:attrNameLst>
                                      </p:cBhvr>
                                      <p:tavLst>
                                        <p:tav tm="0">
                                          <p:val>
                                            <p:fltVal val="0"/>
                                          </p:val>
                                        </p:tav>
                                        <p:tav tm="100000">
                                          <p:val>
                                            <p:strVal val="#ppt_h"/>
                                          </p:val>
                                        </p:tav>
                                      </p:tavLst>
                                    </p:anim>
                                    <p:animEffect transition="in" filter="fade">
                                      <p:cBhvr>
                                        <p:cTn id="30"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nSpc>
                <a:spcPct val="80000"/>
              </a:lnSpc>
            </a:pPr>
            <a:r>
              <a:rPr lang="ru-RU" sz="3400" dirty="0" smtClean="0">
                <a:solidFill>
                  <a:schemeClr val="accent1">
                    <a:lumMod val="75000"/>
                  </a:schemeClr>
                </a:solidFill>
              </a:rPr>
              <a:t>Решите уравнение, не используя формулы корней:</a:t>
            </a:r>
            <a:endParaRPr lang="ru-RU" sz="3400" dirty="0">
              <a:solidFill>
                <a:schemeClr val="accent1">
                  <a:lumMod val="75000"/>
                </a:schemeClr>
              </a:solidFill>
            </a:endParaRPr>
          </a:p>
        </p:txBody>
      </p:sp>
      <p:sp>
        <p:nvSpPr>
          <p:cNvPr id="3" name="Объект 2"/>
          <p:cNvSpPr>
            <a:spLocks noGrp="1"/>
          </p:cNvSpPr>
          <p:nvPr>
            <p:ph idx="1"/>
          </p:nvPr>
        </p:nvSpPr>
        <p:spPr>
          <a:xfrm>
            <a:off x="333829" y="1600200"/>
            <a:ext cx="8270619" cy="676672"/>
          </a:xfrm>
        </p:spPr>
        <p:txBody>
          <a:bodyPr>
            <a:normAutofit lnSpcReduction="10000"/>
          </a:bodyPr>
          <a:lstStyle/>
          <a:p>
            <a:pPr marL="0" indent="0">
              <a:spcBef>
                <a:spcPts val="400"/>
              </a:spcBef>
              <a:buNone/>
            </a:pPr>
            <a:r>
              <a:rPr lang="ru-RU" sz="4000" dirty="0"/>
              <a:t>в) </a:t>
            </a:r>
            <a:r>
              <a:rPr lang="ru-RU" sz="4000" i="1" dirty="0"/>
              <a:t>х</a:t>
            </a:r>
            <a:r>
              <a:rPr lang="ru-RU" sz="4000" i="1" baseline="30000" dirty="0"/>
              <a:t>2</a:t>
            </a:r>
            <a:r>
              <a:rPr lang="ru-RU" sz="4000" i="1" dirty="0"/>
              <a:t> </a:t>
            </a:r>
            <a:r>
              <a:rPr lang="ru-RU" sz="4000" dirty="0"/>
              <a:t>+ </a:t>
            </a:r>
            <a:r>
              <a:rPr lang="en-US" sz="4000" i="1" dirty="0"/>
              <a:t>x </a:t>
            </a:r>
            <a:r>
              <a:rPr lang="ru-RU" sz="4000" dirty="0"/>
              <a:t>–</a:t>
            </a:r>
            <a:r>
              <a:rPr lang="ru-RU" sz="4000" i="1" dirty="0"/>
              <a:t> </a:t>
            </a:r>
            <a:r>
              <a:rPr lang="ru-RU" sz="4000" dirty="0"/>
              <a:t>12</a:t>
            </a:r>
            <a:r>
              <a:rPr lang="en-US" sz="4000" i="1" dirty="0"/>
              <a:t> </a:t>
            </a:r>
            <a:r>
              <a:rPr lang="ru-RU" sz="4000" dirty="0"/>
              <a:t>= 0</a:t>
            </a:r>
          </a:p>
          <a:p>
            <a:pPr marL="0" indent="0">
              <a:spcBef>
                <a:spcPts val="400"/>
              </a:spcBef>
              <a:buNone/>
            </a:pPr>
            <a:endParaRPr lang="ru-RU" sz="4000" dirty="0" smtClean="0"/>
          </a:p>
          <a:p>
            <a:pPr marL="0" indent="0">
              <a:spcBef>
                <a:spcPts val="400"/>
              </a:spcBef>
              <a:buNone/>
            </a:pPr>
            <a:endParaRPr lang="ru-RU" sz="4000" dirty="0" smtClean="0"/>
          </a:p>
          <a:p>
            <a:pPr marL="0" indent="0">
              <a:spcBef>
                <a:spcPts val="400"/>
              </a:spcBef>
              <a:buNone/>
            </a:pPr>
            <a:endParaRPr lang="ru-RU" sz="4000" dirty="0" smtClean="0"/>
          </a:p>
        </p:txBody>
      </p:sp>
      <p:sp>
        <p:nvSpPr>
          <p:cNvPr id="4" name="Прямоугольник 3"/>
          <p:cNvSpPr/>
          <p:nvPr/>
        </p:nvSpPr>
        <p:spPr>
          <a:xfrm>
            <a:off x="395536" y="2276871"/>
            <a:ext cx="4572000" cy="1400383"/>
          </a:xfrm>
          <a:prstGeom prst="rect">
            <a:avLst/>
          </a:prstGeom>
        </p:spPr>
        <p:txBody>
          <a:bodyPr>
            <a:spAutoFit/>
          </a:bodyPr>
          <a:lstStyle/>
          <a:p>
            <a:pPr marL="536575" indent="0">
              <a:spcBef>
                <a:spcPts val="400"/>
              </a:spcBef>
              <a:buNone/>
            </a:pPr>
            <a:r>
              <a:rPr lang="ru-RU" sz="4000" i="1" dirty="0" smtClean="0"/>
              <a:t>х</a:t>
            </a:r>
            <a:r>
              <a:rPr lang="ru-RU" sz="4000" i="1" baseline="-25000" dirty="0" smtClean="0"/>
              <a:t>1</a:t>
            </a:r>
            <a:r>
              <a:rPr lang="ru-RU" sz="4000" i="1" dirty="0" smtClean="0"/>
              <a:t> </a:t>
            </a:r>
            <a:r>
              <a:rPr lang="ru-RU" sz="4000" dirty="0" smtClean="0"/>
              <a:t>+ </a:t>
            </a:r>
            <a:r>
              <a:rPr lang="ru-RU" sz="4000" i="1" dirty="0" smtClean="0"/>
              <a:t>х</a:t>
            </a:r>
            <a:r>
              <a:rPr lang="ru-RU" sz="4000" i="1" baseline="-25000" dirty="0" smtClean="0"/>
              <a:t>2</a:t>
            </a:r>
            <a:r>
              <a:rPr lang="ru-RU" sz="4000" i="1" dirty="0" smtClean="0"/>
              <a:t> </a:t>
            </a:r>
            <a:r>
              <a:rPr lang="ru-RU" sz="4000" dirty="0" smtClean="0"/>
              <a:t>= – 1; </a:t>
            </a:r>
          </a:p>
          <a:p>
            <a:pPr marL="536575" indent="0">
              <a:spcBef>
                <a:spcPts val="600"/>
              </a:spcBef>
              <a:buNone/>
            </a:pPr>
            <a:r>
              <a:rPr lang="ru-RU" sz="4000" i="1" dirty="0" smtClean="0"/>
              <a:t>х</a:t>
            </a:r>
            <a:r>
              <a:rPr lang="ru-RU" sz="4000" i="1" baseline="-25000" dirty="0" smtClean="0"/>
              <a:t>1</a:t>
            </a:r>
            <a:r>
              <a:rPr lang="ru-RU" sz="4000" i="1" dirty="0" smtClean="0"/>
              <a:t> · х</a:t>
            </a:r>
            <a:r>
              <a:rPr lang="ru-RU" sz="4000" i="1" baseline="-25000" dirty="0" smtClean="0"/>
              <a:t>2</a:t>
            </a:r>
            <a:r>
              <a:rPr lang="ru-RU" sz="4000" i="1" dirty="0" smtClean="0"/>
              <a:t> </a:t>
            </a:r>
            <a:r>
              <a:rPr lang="ru-RU" sz="4000" dirty="0" smtClean="0"/>
              <a:t>= – 12,</a:t>
            </a:r>
            <a:endParaRPr lang="ru-RU" sz="4000" dirty="0"/>
          </a:p>
        </p:txBody>
      </p:sp>
      <p:sp>
        <p:nvSpPr>
          <p:cNvPr id="5" name="Прямоугольник 4"/>
          <p:cNvSpPr/>
          <p:nvPr/>
        </p:nvSpPr>
        <p:spPr>
          <a:xfrm>
            <a:off x="395536" y="3861048"/>
            <a:ext cx="4572000" cy="1400383"/>
          </a:xfrm>
          <a:prstGeom prst="rect">
            <a:avLst/>
          </a:prstGeom>
        </p:spPr>
        <p:txBody>
          <a:bodyPr>
            <a:spAutoFit/>
          </a:bodyPr>
          <a:lstStyle/>
          <a:p>
            <a:pPr marL="536575" indent="0">
              <a:spcBef>
                <a:spcPts val="600"/>
              </a:spcBef>
              <a:buNone/>
            </a:pPr>
            <a:r>
              <a:rPr lang="ru-RU" sz="4000" dirty="0" smtClean="0"/>
              <a:t>3 · </a:t>
            </a:r>
            <a:r>
              <a:rPr lang="ru-RU" sz="4000" dirty="0" smtClean="0"/>
              <a:t>(-4) = -12,</a:t>
            </a:r>
          </a:p>
          <a:p>
            <a:pPr marL="536575" indent="0">
              <a:spcBef>
                <a:spcPts val="600"/>
              </a:spcBef>
              <a:buNone/>
            </a:pPr>
            <a:r>
              <a:rPr lang="ru-RU" sz="4000" dirty="0" smtClean="0"/>
              <a:t>3 + (-4) = -1</a:t>
            </a:r>
          </a:p>
        </p:txBody>
      </p:sp>
      <p:sp>
        <p:nvSpPr>
          <p:cNvPr id="7" name="Прямоугольник 6"/>
          <p:cNvSpPr/>
          <p:nvPr/>
        </p:nvSpPr>
        <p:spPr>
          <a:xfrm>
            <a:off x="837927" y="5373216"/>
            <a:ext cx="3276859" cy="707886"/>
          </a:xfrm>
          <a:prstGeom prst="rect">
            <a:avLst/>
          </a:prstGeom>
        </p:spPr>
        <p:txBody>
          <a:bodyPr wrap="none">
            <a:spAutoFit/>
          </a:bodyPr>
          <a:lstStyle/>
          <a:p>
            <a:r>
              <a:rPr lang="ru-RU" sz="4000" i="1" dirty="0" smtClean="0"/>
              <a:t>х</a:t>
            </a:r>
            <a:r>
              <a:rPr lang="ru-RU" sz="4000" i="1" baseline="-25000" dirty="0" smtClean="0"/>
              <a:t>1</a:t>
            </a:r>
            <a:r>
              <a:rPr lang="ru-RU" sz="4000" i="1" dirty="0" smtClean="0"/>
              <a:t> = </a:t>
            </a:r>
            <a:r>
              <a:rPr lang="ru-RU" sz="4000" dirty="0" smtClean="0"/>
              <a:t>3</a:t>
            </a:r>
            <a:r>
              <a:rPr lang="ru-RU" sz="4000" i="1" dirty="0" smtClean="0"/>
              <a:t>, х</a:t>
            </a:r>
            <a:r>
              <a:rPr lang="ru-RU" sz="4000" i="1" baseline="-25000" dirty="0" smtClean="0"/>
              <a:t>2</a:t>
            </a:r>
            <a:r>
              <a:rPr lang="ru-RU" sz="4000" i="1" dirty="0" smtClean="0"/>
              <a:t> </a:t>
            </a:r>
            <a:r>
              <a:rPr lang="ru-RU" sz="4000" dirty="0" smtClean="0"/>
              <a:t>= -4</a:t>
            </a:r>
            <a:endParaRPr lang="ru-RU" sz="4000" dirty="0"/>
          </a:p>
        </p:txBody>
      </p:sp>
      <p:sp>
        <p:nvSpPr>
          <p:cNvPr id="8" name="Прямоугольник 7"/>
          <p:cNvSpPr/>
          <p:nvPr/>
        </p:nvSpPr>
        <p:spPr>
          <a:xfrm>
            <a:off x="4857322" y="1988840"/>
            <a:ext cx="3747126" cy="2308324"/>
          </a:xfrm>
          <a:prstGeom prst="rect">
            <a:avLst/>
          </a:prstGeom>
        </p:spPr>
        <p:txBody>
          <a:bodyPr wrap="square">
            <a:spAutoFit/>
          </a:bodyPr>
          <a:lstStyle/>
          <a:p>
            <a:r>
              <a:rPr lang="ru-RU" sz="2400" b="1" i="1" dirty="0">
                <a:solidFill>
                  <a:schemeClr val="accent1">
                    <a:lumMod val="75000"/>
                  </a:schemeClr>
                </a:solidFill>
              </a:rPr>
              <a:t>Обратите внимание: </a:t>
            </a:r>
            <a:r>
              <a:rPr lang="ru-RU" sz="2400" dirty="0"/>
              <a:t>Если свободный член уравнения – </a:t>
            </a:r>
            <a:r>
              <a:rPr lang="ru-RU" sz="2400" dirty="0" smtClean="0"/>
              <a:t>отрицательное </a:t>
            </a:r>
            <a:r>
              <a:rPr lang="ru-RU" sz="2400" dirty="0"/>
              <a:t>число, то </a:t>
            </a:r>
            <a:r>
              <a:rPr lang="ru-RU" sz="2400" dirty="0" smtClean="0"/>
              <a:t>корни  уравнения различны по знаку.</a:t>
            </a:r>
            <a:endParaRPr lang="ru-RU" sz="2400" dirty="0"/>
          </a:p>
        </p:txBody>
      </p:sp>
      <p:pic>
        <p:nvPicPr>
          <p:cNvPr id="10" name="Picture 2" descr="C:\Documents and Settings\Admin\Мои документы\Загрузки\400bb5add6e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935237" y="4491901"/>
            <a:ext cx="1847067" cy="2189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071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750" fill="hold"/>
                                        <p:tgtEl>
                                          <p:spTgt spid="4"/>
                                        </p:tgtEl>
                                        <p:attrNameLst>
                                          <p:attrName>ppt_w</p:attrName>
                                        </p:attrNameLst>
                                      </p:cBhvr>
                                      <p:tavLst>
                                        <p:tav tm="0">
                                          <p:val>
                                            <p:fltVal val="0"/>
                                          </p:val>
                                        </p:tav>
                                        <p:tav tm="100000">
                                          <p:val>
                                            <p:strVal val="#ppt_w"/>
                                          </p:val>
                                        </p:tav>
                                      </p:tavLst>
                                    </p:anim>
                                    <p:anim calcmode="lin" valueType="num">
                                      <p:cBhvr>
                                        <p:cTn id="8" dur="750" fill="hold"/>
                                        <p:tgtEl>
                                          <p:spTgt spid="4"/>
                                        </p:tgtEl>
                                        <p:attrNameLst>
                                          <p:attrName>ppt_h</p:attrName>
                                        </p:attrNameLst>
                                      </p:cBhvr>
                                      <p:tavLst>
                                        <p:tav tm="0">
                                          <p:val>
                                            <p:fltVal val="0"/>
                                          </p:val>
                                        </p:tav>
                                        <p:tav tm="100000">
                                          <p:val>
                                            <p:strVal val="#ppt_h"/>
                                          </p:val>
                                        </p:tav>
                                      </p:tavLst>
                                    </p:anim>
                                    <p:animEffect transition="in" filter="fade">
                                      <p:cBhvr>
                                        <p:cTn id="9" dur="75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750" fill="hold"/>
                                        <p:tgtEl>
                                          <p:spTgt spid="5"/>
                                        </p:tgtEl>
                                        <p:attrNameLst>
                                          <p:attrName>ppt_w</p:attrName>
                                        </p:attrNameLst>
                                      </p:cBhvr>
                                      <p:tavLst>
                                        <p:tav tm="0">
                                          <p:val>
                                            <p:fltVal val="0"/>
                                          </p:val>
                                        </p:tav>
                                        <p:tav tm="100000">
                                          <p:val>
                                            <p:strVal val="#ppt_w"/>
                                          </p:val>
                                        </p:tav>
                                      </p:tavLst>
                                    </p:anim>
                                    <p:anim calcmode="lin" valueType="num">
                                      <p:cBhvr>
                                        <p:cTn id="15" dur="750" fill="hold"/>
                                        <p:tgtEl>
                                          <p:spTgt spid="5"/>
                                        </p:tgtEl>
                                        <p:attrNameLst>
                                          <p:attrName>ppt_h</p:attrName>
                                        </p:attrNameLst>
                                      </p:cBhvr>
                                      <p:tavLst>
                                        <p:tav tm="0">
                                          <p:val>
                                            <p:fltVal val="0"/>
                                          </p:val>
                                        </p:tav>
                                        <p:tav tm="100000">
                                          <p:val>
                                            <p:strVal val="#ppt_h"/>
                                          </p:val>
                                        </p:tav>
                                      </p:tavLst>
                                    </p:anim>
                                    <p:animEffect transition="in" filter="fade">
                                      <p:cBhvr>
                                        <p:cTn id="16" dur="75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750" fill="hold"/>
                                        <p:tgtEl>
                                          <p:spTgt spid="7"/>
                                        </p:tgtEl>
                                        <p:attrNameLst>
                                          <p:attrName>ppt_w</p:attrName>
                                        </p:attrNameLst>
                                      </p:cBhvr>
                                      <p:tavLst>
                                        <p:tav tm="0">
                                          <p:val>
                                            <p:fltVal val="0"/>
                                          </p:val>
                                        </p:tav>
                                        <p:tav tm="100000">
                                          <p:val>
                                            <p:strVal val="#ppt_w"/>
                                          </p:val>
                                        </p:tav>
                                      </p:tavLst>
                                    </p:anim>
                                    <p:anim calcmode="lin" valueType="num">
                                      <p:cBhvr>
                                        <p:cTn id="22" dur="750" fill="hold"/>
                                        <p:tgtEl>
                                          <p:spTgt spid="7"/>
                                        </p:tgtEl>
                                        <p:attrNameLst>
                                          <p:attrName>ppt_h</p:attrName>
                                        </p:attrNameLst>
                                      </p:cBhvr>
                                      <p:tavLst>
                                        <p:tav tm="0">
                                          <p:val>
                                            <p:fltVal val="0"/>
                                          </p:val>
                                        </p:tav>
                                        <p:tav tm="100000">
                                          <p:val>
                                            <p:strVal val="#ppt_h"/>
                                          </p:val>
                                        </p:tav>
                                      </p:tavLst>
                                    </p:anim>
                                    <p:animEffect transition="in" filter="fade">
                                      <p:cBhvr>
                                        <p:cTn id="23" dur="75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750" fill="hold"/>
                                        <p:tgtEl>
                                          <p:spTgt spid="8"/>
                                        </p:tgtEl>
                                        <p:attrNameLst>
                                          <p:attrName>ppt_w</p:attrName>
                                        </p:attrNameLst>
                                      </p:cBhvr>
                                      <p:tavLst>
                                        <p:tav tm="0">
                                          <p:val>
                                            <p:fltVal val="0"/>
                                          </p:val>
                                        </p:tav>
                                        <p:tav tm="100000">
                                          <p:val>
                                            <p:strVal val="#ppt_w"/>
                                          </p:val>
                                        </p:tav>
                                      </p:tavLst>
                                    </p:anim>
                                    <p:anim calcmode="lin" valueType="num">
                                      <p:cBhvr>
                                        <p:cTn id="29" dur="750" fill="hold"/>
                                        <p:tgtEl>
                                          <p:spTgt spid="8"/>
                                        </p:tgtEl>
                                        <p:attrNameLst>
                                          <p:attrName>ppt_h</p:attrName>
                                        </p:attrNameLst>
                                      </p:cBhvr>
                                      <p:tavLst>
                                        <p:tav tm="0">
                                          <p:val>
                                            <p:fltVal val="0"/>
                                          </p:val>
                                        </p:tav>
                                        <p:tav tm="100000">
                                          <p:val>
                                            <p:strVal val="#ppt_h"/>
                                          </p:val>
                                        </p:tav>
                                      </p:tavLst>
                                    </p:anim>
                                    <p:animEffect transition="in" filter="fade">
                                      <p:cBhvr>
                                        <p:cTn id="30"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33400"/>
            <a:ext cx="8229600" cy="1527448"/>
          </a:xfrm>
        </p:spPr>
        <p:txBody>
          <a:bodyPr>
            <a:normAutofit/>
          </a:bodyPr>
          <a:lstStyle/>
          <a:p>
            <a:pPr>
              <a:lnSpc>
                <a:spcPct val="80000"/>
              </a:lnSpc>
            </a:pPr>
            <a:r>
              <a:rPr lang="ru-RU" sz="3200" dirty="0">
                <a:solidFill>
                  <a:schemeClr val="accent1">
                    <a:lumMod val="75000"/>
                  </a:schemeClr>
                </a:solidFill>
              </a:rPr>
              <a:t>Составьте квадратное уравнение так, чтобы его корнями служили числа </a:t>
            </a:r>
            <a:r>
              <a:rPr lang="ru-RU" sz="3200" dirty="0" smtClean="0">
                <a:solidFill>
                  <a:schemeClr val="accent1">
                    <a:lumMod val="75000"/>
                  </a:schemeClr>
                </a:solidFill>
              </a:rPr>
              <a:t/>
            </a:r>
            <a:br>
              <a:rPr lang="ru-RU" sz="3200" dirty="0" smtClean="0">
                <a:solidFill>
                  <a:schemeClr val="accent1">
                    <a:lumMod val="75000"/>
                  </a:schemeClr>
                </a:solidFill>
              </a:rPr>
            </a:br>
            <a:r>
              <a:rPr lang="ru-RU" sz="3200" i="1" dirty="0" smtClean="0">
                <a:solidFill>
                  <a:schemeClr val="accent1">
                    <a:lumMod val="75000"/>
                  </a:schemeClr>
                </a:solidFill>
              </a:rPr>
              <a:t>х</a:t>
            </a:r>
            <a:r>
              <a:rPr lang="ru-RU" sz="3200" i="1" baseline="-25000" dirty="0" smtClean="0">
                <a:solidFill>
                  <a:schemeClr val="accent1">
                    <a:lumMod val="75000"/>
                  </a:schemeClr>
                </a:solidFill>
              </a:rPr>
              <a:t>1</a:t>
            </a:r>
            <a:r>
              <a:rPr lang="ru-RU" sz="3200" i="1" dirty="0" smtClean="0">
                <a:solidFill>
                  <a:schemeClr val="accent1">
                    <a:lumMod val="75000"/>
                  </a:schemeClr>
                </a:solidFill>
              </a:rPr>
              <a:t> </a:t>
            </a:r>
            <a:r>
              <a:rPr lang="ru-RU" sz="3200" i="1" dirty="0">
                <a:solidFill>
                  <a:schemeClr val="accent1">
                    <a:lumMod val="75000"/>
                  </a:schemeClr>
                </a:solidFill>
              </a:rPr>
              <a:t>= </a:t>
            </a:r>
            <a:r>
              <a:rPr lang="ru-RU" sz="3200" dirty="0">
                <a:solidFill>
                  <a:schemeClr val="accent1">
                    <a:lumMod val="75000"/>
                  </a:schemeClr>
                </a:solidFill>
              </a:rPr>
              <a:t>8</a:t>
            </a:r>
            <a:r>
              <a:rPr lang="ru-RU" sz="3200" i="1" dirty="0">
                <a:solidFill>
                  <a:schemeClr val="accent1">
                    <a:lumMod val="75000"/>
                  </a:schemeClr>
                </a:solidFill>
              </a:rPr>
              <a:t>, х</a:t>
            </a:r>
            <a:r>
              <a:rPr lang="ru-RU" sz="3200" i="1" baseline="-25000" dirty="0">
                <a:solidFill>
                  <a:schemeClr val="accent1">
                    <a:lumMod val="75000"/>
                  </a:schemeClr>
                </a:solidFill>
              </a:rPr>
              <a:t>2</a:t>
            </a:r>
            <a:r>
              <a:rPr lang="ru-RU" sz="3200" i="1" dirty="0">
                <a:solidFill>
                  <a:schemeClr val="accent1">
                    <a:lumMod val="75000"/>
                  </a:schemeClr>
                </a:solidFill>
              </a:rPr>
              <a:t> = </a:t>
            </a:r>
            <a:r>
              <a:rPr lang="ru-RU" sz="3200" dirty="0">
                <a:solidFill>
                  <a:schemeClr val="accent1">
                    <a:lumMod val="75000"/>
                  </a:schemeClr>
                </a:solidFill>
              </a:rPr>
              <a:t>–4</a:t>
            </a:r>
          </a:p>
        </p:txBody>
      </p:sp>
      <p:sp>
        <p:nvSpPr>
          <p:cNvPr id="4" name="Объект 3"/>
          <p:cNvSpPr>
            <a:spLocks noGrp="1"/>
          </p:cNvSpPr>
          <p:nvPr>
            <p:ph idx="1"/>
          </p:nvPr>
        </p:nvSpPr>
        <p:spPr>
          <a:xfrm>
            <a:off x="457200" y="2204864"/>
            <a:ext cx="8229600" cy="4272136"/>
          </a:xfrm>
        </p:spPr>
        <p:txBody>
          <a:bodyPr/>
          <a:lstStyle/>
          <a:p>
            <a:pPr marL="0" indent="0">
              <a:buNone/>
            </a:pPr>
            <a:r>
              <a:rPr lang="ru-RU" dirty="0"/>
              <a:t>Обычно в таких случаях составляют приведённое квадратное уравнение  </a:t>
            </a:r>
            <a:r>
              <a:rPr lang="ru-RU" sz="3600" i="1" dirty="0"/>
              <a:t>х</a:t>
            </a:r>
            <a:r>
              <a:rPr lang="ru-RU" sz="3600" i="1" baseline="30000" dirty="0"/>
              <a:t>2</a:t>
            </a:r>
            <a:r>
              <a:rPr lang="ru-RU" sz="3600" i="1" dirty="0"/>
              <a:t> </a:t>
            </a:r>
            <a:r>
              <a:rPr lang="ru-RU" sz="3600" dirty="0"/>
              <a:t>+ </a:t>
            </a:r>
            <a:r>
              <a:rPr lang="en-US" sz="3600" i="1" dirty="0" err="1"/>
              <a:t>px</a:t>
            </a:r>
            <a:r>
              <a:rPr lang="en-US" sz="3600" i="1" dirty="0"/>
              <a:t> </a:t>
            </a:r>
            <a:r>
              <a:rPr lang="ru-RU" sz="3600" i="1" dirty="0"/>
              <a:t>+ </a:t>
            </a:r>
            <a:r>
              <a:rPr lang="en-US" sz="3600" i="1" dirty="0"/>
              <a:t>q </a:t>
            </a:r>
            <a:r>
              <a:rPr lang="ru-RU" sz="3600" dirty="0"/>
              <a:t>= 0.</a:t>
            </a:r>
          </a:p>
          <a:p>
            <a:pPr marL="0" indent="0">
              <a:buNone/>
            </a:pPr>
            <a:r>
              <a:rPr lang="ru-RU" sz="3600" i="1" dirty="0"/>
              <a:t>х</a:t>
            </a:r>
            <a:r>
              <a:rPr lang="ru-RU" sz="3600" i="1" baseline="-25000" dirty="0"/>
              <a:t>1</a:t>
            </a:r>
            <a:r>
              <a:rPr lang="ru-RU" sz="3600" i="1" dirty="0"/>
              <a:t> + х</a:t>
            </a:r>
            <a:r>
              <a:rPr lang="ru-RU" sz="3600" i="1" baseline="-25000" dirty="0"/>
              <a:t>2</a:t>
            </a:r>
            <a:r>
              <a:rPr lang="ru-RU" sz="3600" i="1" dirty="0"/>
              <a:t> = – </a:t>
            </a:r>
            <a:r>
              <a:rPr lang="en-US" sz="3600" i="1" dirty="0" smtClean="0"/>
              <a:t>p</a:t>
            </a:r>
            <a:r>
              <a:rPr lang="ru-RU" sz="3600" i="1" dirty="0" smtClean="0"/>
              <a:t>,  </a:t>
            </a:r>
            <a:r>
              <a:rPr lang="ru-RU" sz="3600" dirty="0"/>
              <a:t>8 + (</a:t>
            </a:r>
            <a:r>
              <a:rPr lang="ru-RU" sz="3600" i="1" dirty="0"/>
              <a:t>–</a:t>
            </a:r>
            <a:r>
              <a:rPr lang="ru-RU" sz="3600" dirty="0"/>
              <a:t>4) = 4 =&gt; </a:t>
            </a:r>
            <a:r>
              <a:rPr lang="en-US" sz="3600" i="1" dirty="0"/>
              <a:t>p</a:t>
            </a:r>
            <a:r>
              <a:rPr lang="ru-RU" sz="3600" dirty="0"/>
              <a:t> = </a:t>
            </a:r>
            <a:r>
              <a:rPr lang="ru-RU" sz="3600" i="1" dirty="0"/>
              <a:t>–</a:t>
            </a:r>
            <a:r>
              <a:rPr lang="ru-RU" sz="3600" dirty="0"/>
              <a:t>4</a:t>
            </a:r>
          </a:p>
          <a:p>
            <a:pPr marL="0" indent="0">
              <a:buNone/>
            </a:pPr>
            <a:r>
              <a:rPr lang="ru-RU" sz="3600" i="1" dirty="0"/>
              <a:t>х</a:t>
            </a:r>
            <a:r>
              <a:rPr lang="ru-RU" sz="3600" i="1" baseline="-25000" dirty="0"/>
              <a:t>1</a:t>
            </a:r>
            <a:r>
              <a:rPr lang="ru-RU" sz="3600" i="1" dirty="0"/>
              <a:t> · х</a:t>
            </a:r>
            <a:r>
              <a:rPr lang="ru-RU" sz="3600" i="1" baseline="-25000" dirty="0"/>
              <a:t>2</a:t>
            </a:r>
            <a:r>
              <a:rPr lang="ru-RU" sz="3600" i="1" dirty="0"/>
              <a:t> = </a:t>
            </a:r>
            <a:r>
              <a:rPr lang="en-US" sz="3600" i="1" dirty="0" smtClean="0"/>
              <a:t>q</a:t>
            </a:r>
            <a:r>
              <a:rPr lang="ru-RU" sz="3600" i="1" dirty="0" smtClean="0"/>
              <a:t>, </a:t>
            </a:r>
            <a:r>
              <a:rPr lang="ru-RU" sz="3600" dirty="0"/>
              <a:t>8 · (</a:t>
            </a:r>
            <a:r>
              <a:rPr lang="ru-RU" sz="3600" i="1" dirty="0"/>
              <a:t>–</a:t>
            </a:r>
            <a:r>
              <a:rPr lang="ru-RU" sz="3600" dirty="0"/>
              <a:t>4) = </a:t>
            </a:r>
            <a:r>
              <a:rPr lang="ru-RU" sz="3600" i="1" dirty="0"/>
              <a:t>–</a:t>
            </a:r>
            <a:r>
              <a:rPr lang="ru-RU" sz="3600" dirty="0"/>
              <a:t>32 =&gt; </a:t>
            </a:r>
            <a:r>
              <a:rPr lang="en-US" sz="3600" i="1" dirty="0"/>
              <a:t>q</a:t>
            </a:r>
            <a:r>
              <a:rPr lang="ru-RU" sz="3600" dirty="0"/>
              <a:t> = </a:t>
            </a:r>
            <a:r>
              <a:rPr lang="ru-RU" sz="3600" i="1" dirty="0"/>
              <a:t>–</a:t>
            </a:r>
            <a:r>
              <a:rPr lang="ru-RU" sz="3600" dirty="0"/>
              <a:t>32.</a:t>
            </a:r>
          </a:p>
          <a:p>
            <a:pPr marL="0" indent="0">
              <a:buNone/>
            </a:pPr>
            <a:r>
              <a:rPr lang="ru-RU" dirty="0"/>
              <a:t>Получим уравнение </a:t>
            </a:r>
            <a:r>
              <a:rPr lang="ru-RU" i="1" dirty="0"/>
              <a:t> </a:t>
            </a:r>
            <a:r>
              <a:rPr lang="ru-RU" sz="3600" i="1" dirty="0"/>
              <a:t>х</a:t>
            </a:r>
            <a:r>
              <a:rPr lang="ru-RU" sz="3600" i="1" baseline="30000" dirty="0"/>
              <a:t>2</a:t>
            </a:r>
            <a:r>
              <a:rPr lang="ru-RU" sz="3600" i="1" dirty="0"/>
              <a:t> </a:t>
            </a:r>
            <a:r>
              <a:rPr lang="ru-RU" sz="3600" i="1" dirty="0" smtClean="0"/>
              <a:t>– </a:t>
            </a:r>
            <a:r>
              <a:rPr lang="ru-RU" sz="3600" dirty="0" smtClean="0"/>
              <a:t>4 </a:t>
            </a:r>
            <a:r>
              <a:rPr lang="en-US" sz="3600" i="1" dirty="0"/>
              <a:t>x </a:t>
            </a:r>
            <a:r>
              <a:rPr lang="ru-RU" sz="3600" i="1" dirty="0"/>
              <a:t>– </a:t>
            </a:r>
            <a:r>
              <a:rPr lang="ru-RU" sz="3600" dirty="0"/>
              <a:t>32</a:t>
            </a:r>
            <a:r>
              <a:rPr lang="ru-RU" sz="3600" i="1" dirty="0"/>
              <a:t> = </a:t>
            </a:r>
            <a:r>
              <a:rPr lang="ru-RU" sz="3600" dirty="0"/>
              <a:t>0.</a:t>
            </a:r>
          </a:p>
          <a:p>
            <a:pPr marL="0" indent="0">
              <a:buNone/>
            </a:pPr>
            <a:endParaRPr lang="ru-RU" dirty="0"/>
          </a:p>
        </p:txBody>
      </p:sp>
      <p:pic>
        <p:nvPicPr>
          <p:cNvPr id="6" name="Picture 2" descr="C:\Documents and Settings\Admin\Мои документы\Загрузки\400bb5add6e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935237" y="4491901"/>
            <a:ext cx="1847067" cy="2189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84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nSpc>
                <a:spcPct val="80000"/>
              </a:lnSpc>
            </a:pPr>
            <a:r>
              <a:rPr lang="ru-RU" dirty="0" smtClean="0">
                <a:solidFill>
                  <a:schemeClr val="accent1">
                    <a:lumMod val="75000"/>
                  </a:schemeClr>
                </a:solidFill>
              </a:rPr>
              <a:t>Теорема Виета для произвольного полного квадратного уравнения</a:t>
            </a:r>
            <a:endParaRPr lang="ru-RU" dirty="0">
              <a:solidFill>
                <a:schemeClr val="accent1">
                  <a:lumMod val="75000"/>
                </a:schemeClr>
              </a:solidFill>
            </a:endParaRPr>
          </a:p>
        </p:txBody>
      </p:sp>
      <mc:AlternateContent xmlns:mc="http://schemas.openxmlformats.org/markup-compatibility/2006" xmlns:a14="http://schemas.microsoft.com/office/drawing/2010/main">
        <mc:Choice Requires="a14">
          <p:sp>
            <p:nvSpPr>
              <p:cNvPr id="3" name="Объект 2"/>
              <p:cNvSpPr>
                <a:spLocks noGrp="1"/>
              </p:cNvSpPr>
              <p:nvPr>
                <p:ph idx="1"/>
              </p:nvPr>
            </p:nvSpPr>
            <p:spPr>
              <a:xfrm>
                <a:off x="294499" y="1628800"/>
                <a:ext cx="8633912" cy="2880320"/>
              </a:xfrm>
            </p:spPr>
            <p:txBody>
              <a:bodyPr/>
              <a:lstStyle/>
              <a:p>
                <a:pPr marL="0" indent="0">
                  <a:buNone/>
                </a:pPr>
                <a:r>
                  <a:rPr lang="ru-RU" dirty="0" smtClean="0"/>
                  <a:t>Если </a:t>
                </a:r>
                <a:r>
                  <a:rPr lang="ru-RU" sz="3600" i="1" dirty="0"/>
                  <a:t>х</a:t>
                </a:r>
                <a:r>
                  <a:rPr lang="ru-RU" sz="3600" baseline="-25000" dirty="0"/>
                  <a:t>1</a:t>
                </a:r>
                <a:r>
                  <a:rPr lang="ru-RU" dirty="0"/>
                  <a:t> и </a:t>
                </a:r>
                <a:r>
                  <a:rPr lang="ru-RU" sz="3600" i="1" dirty="0"/>
                  <a:t>х</a:t>
                </a:r>
                <a:r>
                  <a:rPr lang="ru-RU" sz="3600" baseline="-25000" dirty="0"/>
                  <a:t>2</a:t>
                </a:r>
                <a:r>
                  <a:rPr lang="ru-RU" dirty="0"/>
                  <a:t> – корни </a:t>
                </a:r>
                <a:r>
                  <a:rPr lang="ru-RU" dirty="0" smtClean="0"/>
                  <a:t>уравнения  </a:t>
                </a:r>
                <a:r>
                  <a:rPr lang="en-US" sz="4000" b="1" i="1" dirty="0">
                    <a:latin typeface="Times New Roman" pitchFamily="18" charset="0"/>
                    <a:cs typeface="Times New Roman" pitchFamily="18" charset="0"/>
                  </a:rPr>
                  <a:t>a</a:t>
                </a:r>
                <a:r>
                  <a:rPr lang="ru-RU" sz="3600" i="1" dirty="0"/>
                  <a:t>х</a:t>
                </a:r>
                <a:r>
                  <a:rPr lang="ru-RU" sz="3600" i="1" baseline="30000" dirty="0"/>
                  <a:t>2</a:t>
                </a:r>
                <a:r>
                  <a:rPr lang="ru-RU" sz="3600" i="1" dirty="0"/>
                  <a:t> </a:t>
                </a:r>
                <a:r>
                  <a:rPr lang="ru-RU" sz="3600" dirty="0"/>
                  <a:t>+ </a:t>
                </a:r>
                <a:r>
                  <a:rPr lang="en-US" sz="4000" b="1" i="1" dirty="0" err="1">
                    <a:latin typeface="Times New Roman" pitchFamily="18" charset="0"/>
                    <a:cs typeface="Times New Roman" pitchFamily="18" charset="0"/>
                  </a:rPr>
                  <a:t>b</a:t>
                </a:r>
                <a:r>
                  <a:rPr lang="en-US" sz="3600" i="1" dirty="0" err="1"/>
                  <a:t>x</a:t>
                </a:r>
                <a:r>
                  <a:rPr lang="en-US" sz="3600" i="1" dirty="0"/>
                  <a:t> </a:t>
                </a:r>
                <a:r>
                  <a:rPr lang="ru-RU" sz="3600" i="1" dirty="0"/>
                  <a:t>+ </a:t>
                </a:r>
                <a:r>
                  <a:rPr lang="en-US" sz="4000" b="1" i="1" dirty="0">
                    <a:latin typeface="Times New Roman" pitchFamily="18" charset="0"/>
                    <a:cs typeface="Times New Roman" pitchFamily="18" charset="0"/>
                  </a:rPr>
                  <a:t>c</a:t>
                </a:r>
                <a:r>
                  <a:rPr lang="en-US" sz="3600" i="1" dirty="0"/>
                  <a:t> </a:t>
                </a:r>
                <a:r>
                  <a:rPr lang="ru-RU" sz="3600" dirty="0"/>
                  <a:t>= </a:t>
                </a:r>
                <a:r>
                  <a:rPr lang="ru-RU" sz="3600" dirty="0" smtClean="0"/>
                  <a:t>0,</a:t>
                </a:r>
                <a:r>
                  <a:rPr lang="ru-RU" dirty="0" smtClean="0"/>
                  <a:t>то </a:t>
                </a:r>
              </a:p>
              <a:p>
                <a:pPr marL="2424113" indent="0">
                  <a:buNone/>
                </a:pPr>
                <a:r>
                  <a:rPr lang="ru-RU" sz="4000" i="1" dirty="0" smtClean="0"/>
                  <a:t>х</a:t>
                </a:r>
                <a:r>
                  <a:rPr lang="ru-RU" sz="4000" i="1" baseline="-25000" dirty="0" smtClean="0"/>
                  <a:t>1</a:t>
                </a:r>
                <a:r>
                  <a:rPr lang="ru-RU" sz="4000" i="1" dirty="0" smtClean="0"/>
                  <a:t> </a:t>
                </a:r>
                <a:r>
                  <a:rPr lang="ru-RU" sz="4000" dirty="0"/>
                  <a:t>+ </a:t>
                </a:r>
                <a:r>
                  <a:rPr lang="ru-RU" sz="4000" i="1" dirty="0"/>
                  <a:t>х</a:t>
                </a:r>
                <a:r>
                  <a:rPr lang="ru-RU" sz="4000" i="1" baseline="-25000" dirty="0"/>
                  <a:t>2</a:t>
                </a:r>
                <a:r>
                  <a:rPr lang="ru-RU" sz="4000" i="1" dirty="0"/>
                  <a:t> </a:t>
                </a:r>
                <a:r>
                  <a:rPr lang="ru-RU" sz="4000" dirty="0"/>
                  <a:t>= – </a:t>
                </a:r>
                <a14:m>
                  <m:oMath xmlns:m="http://schemas.openxmlformats.org/officeDocument/2006/math">
                    <m:f>
                      <m:fPr>
                        <m:ctrlPr>
                          <a:rPr lang="ru-RU" sz="4000" i="1" dirty="0" smtClean="0">
                            <a:latin typeface="Cambria Math"/>
                          </a:rPr>
                        </m:ctrlPr>
                      </m:fPr>
                      <m:num>
                        <m:r>
                          <a:rPr lang="en-US" sz="4000" b="0" i="1" dirty="0" smtClean="0">
                            <a:latin typeface="Cambria Math"/>
                          </a:rPr>
                          <m:t>𝑏</m:t>
                        </m:r>
                      </m:num>
                      <m:den>
                        <m:r>
                          <a:rPr lang="en-US" sz="4000" b="0" i="1" dirty="0" smtClean="0">
                            <a:latin typeface="Cambria Math"/>
                          </a:rPr>
                          <m:t>𝑎</m:t>
                        </m:r>
                      </m:den>
                    </m:f>
                  </m:oMath>
                </a14:m>
                <a:r>
                  <a:rPr lang="ru-RU" sz="4000" dirty="0"/>
                  <a:t>; </a:t>
                </a:r>
                <a:endParaRPr lang="ru-RU" sz="4000" dirty="0" smtClean="0"/>
              </a:p>
              <a:p>
                <a:pPr marL="2424113" indent="0">
                  <a:spcBef>
                    <a:spcPts val="600"/>
                  </a:spcBef>
                  <a:buNone/>
                </a:pPr>
                <a:r>
                  <a:rPr lang="ru-RU" sz="4000" i="1" dirty="0" smtClean="0"/>
                  <a:t>х</a:t>
                </a:r>
                <a:r>
                  <a:rPr lang="ru-RU" sz="4000" i="1" baseline="-25000" dirty="0" smtClean="0"/>
                  <a:t>1</a:t>
                </a:r>
                <a:r>
                  <a:rPr lang="ru-RU" sz="4000" i="1" dirty="0" smtClean="0"/>
                  <a:t> </a:t>
                </a:r>
                <a:r>
                  <a:rPr lang="ru-RU" sz="4000" i="1" dirty="0"/>
                  <a:t>· х</a:t>
                </a:r>
                <a:r>
                  <a:rPr lang="ru-RU" sz="4000" i="1" baseline="-25000" dirty="0"/>
                  <a:t>2</a:t>
                </a:r>
                <a:r>
                  <a:rPr lang="ru-RU" sz="4000" i="1" dirty="0"/>
                  <a:t> </a:t>
                </a:r>
                <a:r>
                  <a:rPr lang="ru-RU" sz="4000" dirty="0"/>
                  <a:t>= </a:t>
                </a:r>
                <a14:m>
                  <m:oMath xmlns:m="http://schemas.openxmlformats.org/officeDocument/2006/math">
                    <m:f>
                      <m:fPr>
                        <m:ctrlPr>
                          <a:rPr lang="en-US" sz="4000" i="1" dirty="0" smtClean="0">
                            <a:latin typeface="Cambria Math"/>
                          </a:rPr>
                        </m:ctrlPr>
                      </m:fPr>
                      <m:num>
                        <m:r>
                          <a:rPr lang="en-US" sz="4000" b="0" i="1" dirty="0" smtClean="0">
                            <a:latin typeface="Cambria Math"/>
                          </a:rPr>
                          <m:t>𝑐</m:t>
                        </m:r>
                      </m:num>
                      <m:den>
                        <m:r>
                          <a:rPr lang="en-US" sz="4000" b="0" i="1" dirty="0" smtClean="0">
                            <a:latin typeface="Cambria Math"/>
                          </a:rPr>
                          <m:t>𝑎</m:t>
                        </m:r>
                      </m:den>
                    </m:f>
                    <m:r>
                      <a:rPr lang="en-US" sz="4000" b="0" i="0" dirty="0" smtClean="0">
                        <a:latin typeface="Cambria Math"/>
                      </a:rPr>
                      <m:t>.</m:t>
                    </m:r>
                  </m:oMath>
                </a14:m>
                <a:endParaRPr lang="ru-RU" sz="4000" dirty="0" smtClean="0"/>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294499" y="1628800"/>
                <a:ext cx="8633912" cy="2880320"/>
              </a:xfrm>
              <a:blipFill rotWithShape="1">
                <a:blip r:embed="rId3"/>
                <a:stretch>
                  <a:fillRect l="-1059" t="-3805" r="-1764"/>
                </a:stretch>
              </a:blipFill>
            </p:spPr>
            <p:txBody>
              <a:bodyPr/>
              <a:lstStyle/>
              <a:p>
                <a:r>
                  <a:rPr lang="ru-RU">
                    <a:noFill/>
                  </a:rPr>
                  <a:t> </a:t>
                </a:r>
              </a:p>
            </p:txBody>
          </p:sp>
        </mc:Fallback>
      </mc:AlternateContent>
      <p:pic>
        <p:nvPicPr>
          <p:cNvPr id="6" name="Picture 2" descr="C:\Documents and Settings\Admin\Мои документы\РИСУНКИ\Школа\Тетрадь Учебник Книга\Рисунок36.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8184" y="3672417"/>
            <a:ext cx="2903849" cy="3185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4320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628800"/>
            <a:ext cx="8229600" cy="4444752"/>
          </a:xfrm>
        </p:spPr>
        <p:txBody>
          <a:bodyPr/>
          <a:lstStyle/>
          <a:p>
            <a:r>
              <a:rPr lang="ru-RU" dirty="0"/>
              <a:t>Франсуа Виет родился во Франции в 1540 г. в городке </a:t>
            </a:r>
            <a:r>
              <a:rPr lang="ru-RU" dirty="0" err="1"/>
              <a:t>Фонтеней</a:t>
            </a:r>
            <a:r>
              <a:rPr lang="ru-RU" dirty="0"/>
              <a:t>. </a:t>
            </a:r>
            <a:endParaRPr lang="ru-RU" dirty="0" smtClean="0"/>
          </a:p>
          <a:p>
            <a:r>
              <a:rPr lang="ru-RU" dirty="0" smtClean="0"/>
              <a:t>Адвокат </a:t>
            </a:r>
            <a:r>
              <a:rPr lang="ru-RU" dirty="0"/>
              <a:t>по профессии, он был всесторонне образованным человеком, хорошо знал древние языки, астрономию. </a:t>
            </a:r>
            <a:endParaRPr lang="ru-RU" dirty="0" smtClean="0"/>
          </a:p>
          <a:p>
            <a:r>
              <a:rPr lang="ru-RU" dirty="0" smtClean="0"/>
              <a:t>Но </a:t>
            </a:r>
            <a:r>
              <a:rPr lang="ru-RU" dirty="0"/>
              <a:t>его истинным призванием была математика. </a:t>
            </a:r>
          </a:p>
        </p:txBody>
      </p:sp>
      <p:pic>
        <p:nvPicPr>
          <p:cNvPr id="2050" name="Picture 2" descr="C:\Documents and Settings\Admin\Мои документы\РИСУНКИ\Школа\Тетрадь Учебник Книга\Рисунок3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3884823"/>
            <a:ext cx="2710227" cy="2973176"/>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a:spLocks noGrp="1"/>
          </p:cNvSpPr>
          <p:nvPr>
            <p:ph type="title"/>
          </p:nvPr>
        </p:nvSpPr>
        <p:spPr>
          <a:xfrm>
            <a:off x="457200" y="533400"/>
            <a:ext cx="8229600" cy="990600"/>
          </a:xfrm>
        </p:spPr>
        <p:txBody>
          <a:bodyPr>
            <a:normAutofit/>
          </a:bodyPr>
          <a:lstStyle/>
          <a:p>
            <a:pPr algn="ctr"/>
            <a:r>
              <a:rPr lang="ru-RU" sz="3800" dirty="0" smtClean="0">
                <a:solidFill>
                  <a:schemeClr val="accent1">
                    <a:lumMod val="75000"/>
                  </a:schemeClr>
                </a:solidFill>
              </a:rPr>
              <a:t>Всесторонне образованный человек</a:t>
            </a:r>
            <a:endParaRPr lang="ru-RU" sz="3800" dirty="0">
              <a:solidFill>
                <a:schemeClr val="accent1">
                  <a:lumMod val="75000"/>
                </a:schemeClr>
              </a:solidFill>
            </a:endParaRPr>
          </a:p>
        </p:txBody>
      </p:sp>
    </p:spTree>
    <p:extLst>
      <p:ext uri="{BB962C8B-B14F-4D97-AF65-F5344CB8AC3E}">
        <p14:creationId xmlns:p14="http://schemas.microsoft.com/office/powerpoint/2010/main" val="2010386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Admin\Мои документы\РИСУНКИ\Школа\Тетрадь Учебник Книга\Рисунок3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5" y="4578992"/>
            <a:ext cx="2077452" cy="2279008"/>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467544" y="1628800"/>
            <a:ext cx="8229600" cy="4608512"/>
          </a:xfrm>
        </p:spPr>
        <p:txBody>
          <a:bodyPr>
            <a:normAutofit lnSpcReduction="10000"/>
          </a:bodyPr>
          <a:lstStyle/>
          <a:p>
            <a:pPr marL="0" indent="0">
              <a:lnSpc>
                <a:spcPct val="110000"/>
              </a:lnSpc>
              <a:spcBef>
                <a:spcPts val="0"/>
              </a:spcBef>
              <a:buNone/>
            </a:pPr>
            <a:r>
              <a:rPr lang="ru-RU" dirty="0"/>
              <a:t>Виет умел активно применять свои способности и знания к всевозможным трудным задачам не только из алгебры и геометрии. Известно, например, что он любил разгадывать зашифрованные письма. Во время войны Франции с Испанией вся тайная переписка испанцев свободно читалась французами, так как Виет всякий раз разгадывал испанский шифр, как бы его ни запутывали вражеские шифровальщики. Не представляя себе могущества человеческого ума, испанцы думали, что французам помогает дьявол. Они даже жаловались римскому папе и просили его уничтожить эту «дьявольскую силу».</a:t>
            </a:r>
          </a:p>
        </p:txBody>
      </p:sp>
      <p:sp>
        <p:nvSpPr>
          <p:cNvPr id="4" name="Заголовок 1"/>
          <p:cNvSpPr>
            <a:spLocks noGrp="1"/>
          </p:cNvSpPr>
          <p:nvPr>
            <p:ph type="title"/>
          </p:nvPr>
        </p:nvSpPr>
        <p:spPr>
          <a:xfrm>
            <a:off x="457200" y="533400"/>
            <a:ext cx="8229600" cy="990600"/>
          </a:xfrm>
        </p:spPr>
        <p:txBody>
          <a:bodyPr>
            <a:normAutofit/>
          </a:bodyPr>
          <a:lstStyle/>
          <a:p>
            <a:pPr algn="ctr"/>
            <a:r>
              <a:rPr lang="ru-RU" dirty="0" smtClean="0">
                <a:solidFill>
                  <a:schemeClr val="accent1">
                    <a:lumMod val="75000"/>
                  </a:schemeClr>
                </a:solidFill>
              </a:rPr>
              <a:t>«Дьявольская сила»</a:t>
            </a:r>
            <a:endParaRPr lang="ru-RU" dirty="0">
              <a:solidFill>
                <a:schemeClr val="accent1">
                  <a:lumMod val="75000"/>
                </a:schemeClr>
              </a:solidFill>
            </a:endParaRPr>
          </a:p>
        </p:txBody>
      </p:sp>
    </p:spTree>
    <p:extLst>
      <p:ext uri="{BB962C8B-B14F-4D97-AF65-F5344CB8AC3E}">
        <p14:creationId xmlns:p14="http://schemas.microsoft.com/office/powerpoint/2010/main" val="4239935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a:solidFill>
                  <a:schemeClr val="accent1">
                    <a:lumMod val="75000"/>
                  </a:schemeClr>
                </a:solidFill>
              </a:rPr>
              <a:t>Творец современной алгебры</a:t>
            </a:r>
          </a:p>
        </p:txBody>
      </p:sp>
      <p:sp>
        <p:nvSpPr>
          <p:cNvPr id="3" name="Объект 2"/>
          <p:cNvSpPr>
            <a:spLocks noGrp="1"/>
          </p:cNvSpPr>
          <p:nvPr>
            <p:ph idx="1"/>
          </p:nvPr>
        </p:nvSpPr>
        <p:spPr>
          <a:xfrm>
            <a:off x="457200" y="1600200"/>
            <a:ext cx="8229600" cy="2188840"/>
          </a:xfrm>
        </p:spPr>
        <p:txBody>
          <a:bodyPr/>
          <a:lstStyle/>
          <a:p>
            <a:r>
              <a:rPr lang="ru-RU" dirty="0"/>
              <a:t>Виета называют творцом современной алгебры, он ввёл систему алгебраических символ, разработал основы элементарной алгебры. </a:t>
            </a:r>
            <a:endParaRPr lang="ru-RU" dirty="0" smtClean="0"/>
          </a:p>
          <a:p>
            <a:r>
              <a:rPr lang="ru-RU" dirty="0" smtClean="0"/>
              <a:t>Он </a:t>
            </a:r>
            <a:r>
              <a:rPr lang="ru-RU" dirty="0"/>
              <a:t>был одним из первых, кто стал обозначать буквами числа, что существенно развило теорию уравнений.</a:t>
            </a:r>
          </a:p>
          <a:p>
            <a:endParaRPr lang="ru-RU" dirty="0"/>
          </a:p>
        </p:txBody>
      </p:sp>
      <p:pic>
        <p:nvPicPr>
          <p:cNvPr id="3077" name="Picture 5" descr="C:\Documents and Settings\Admin\Мои документы\РИСУНКИ\Школа\УРОК\у6.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5697" y="4071953"/>
            <a:ext cx="4176464" cy="2251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8286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Admin\Мои документы\РИСУНКИ\Школа\Тетрадь Учебник Книга\Рисунок3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3672417"/>
            <a:ext cx="2903849" cy="3185583"/>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a:bodyPr>
          <a:lstStyle/>
          <a:p>
            <a:pPr algn="ctr"/>
            <a:r>
              <a:rPr lang="ru-RU" dirty="0" smtClean="0">
                <a:solidFill>
                  <a:schemeClr val="accent1">
                    <a:lumMod val="75000"/>
                  </a:schemeClr>
                </a:solidFill>
              </a:rPr>
              <a:t>Последние </a:t>
            </a:r>
            <a:r>
              <a:rPr lang="ru-RU" dirty="0">
                <a:solidFill>
                  <a:schemeClr val="accent1">
                    <a:lumMod val="75000"/>
                  </a:schemeClr>
                </a:solidFill>
              </a:rPr>
              <a:t>годы жизни </a:t>
            </a:r>
          </a:p>
        </p:txBody>
      </p:sp>
      <p:sp>
        <p:nvSpPr>
          <p:cNvPr id="3" name="Объект 2"/>
          <p:cNvSpPr>
            <a:spLocks noGrp="1"/>
          </p:cNvSpPr>
          <p:nvPr>
            <p:ph idx="1"/>
          </p:nvPr>
        </p:nvSpPr>
        <p:spPr>
          <a:xfrm>
            <a:off x="554066" y="1643743"/>
            <a:ext cx="7920880" cy="2908920"/>
          </a:xfrm>
        </p:spPr>
        <p:txBody>
          <a:bodyPr>
            <a:normAutofit/>
          </a:bodyPr>
          <a:lstStyle/>
          <a:p>
            <a:pPr marL="0" indent="0">
              <a:buNone/>
            </a:pPr>
            <a:r>
              <a:rPr lang="ru-RU" dirty="0"/>
              <a:t>В последние годы жизни Виет занимал важные посты при дворе короля Франции. Умер Виет в Париже в 1603 году</a:t>
            </a:r>
            <a:r>
              <a:rPr lang="ru-RU" dirty="0" smtClean="0"/>
              <a:t>.</a:t>
            </a:r>
          </a:p>
          <a:p>
            <a:pPr marL="0" indent="0">
              <a:buNone/>
            </a:pPr>
            <a:endParaRPr lang="ru-RU" dirty="0"/>
          </a:p>
        </p:txBody>
      </p:sp>
    </p:spTree>
    <p:extLst>
      <p:ext uri="{BB962C8B-B14F-4D97-AF65-F5344CB8AC3E}">
        <p14:creationId xmlns:p14="http://schemas.microsoft.com/office/powerpoint/2010/main" val="1149322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Admin\Мои документы\РИСУНКИ\Школа\Тетрадь Учебник Книга\Рисунок3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3672417"/>
            <a:ext cx="2903849" cy="3185583"/>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a:bodyPr>
          <a:lstStyle/>
          <a:p>
            <a:pPr algn="ctr"/>
            <a:r>
              <a:rPr lang="ru-RU" dirty="0" smtClean="0">
                <a:solidFill>
                  <a:schemeClr val="accent1">
                    <a:lumMod val="75000"/>
                  </a:schemeClr>
                </a:solidFill>
              </a:rPr>
              <a:t>Совершим открытие</a:t>
            </a:r>
            <a:endParaRPr lang="ru-RU" dirty="0">
              <a:solidFill>
                <a:schemeClr val="accent1">
                  <a:lumMod val="75000"/>
                </a:schemeClr>
              </a:solidFill>
            </a:endParaRPr>
          </a:p>
        </p:txBody>
      </p:sp>
      <p:sp>
        <p:nvSpPr>
          <p:cNvPr id="3" name="Объект 2"/>
          <p:cNvSpPr>
            <a:spLocks noGrp="1"/>
          </p:cNvSpPr>
          <p:nvPr>
            <p:ph idx="1"/>
          </p:nvPr>
        </p:nvSpPr>
        <p:spPr>
          <a:xfrm>
            <a:off x="467544" y="1499726"/>
            <a:ext cx="7920880" cy="3765482"/>
          </a:xfrm>
        </p:spPr>
        <p:txBody>
          <a:bodyPr>
            <a:normAutofit fontScale="92500" lnSpcReduction="10000"/>
          </a:bodyPr>
          <a:lstStyle/>
          <a:p>
            <a:pPr marL="0" indent="0">
              <a:spcBef>
                <a:spcPts val="600"/>
              </a:spcBef>
              <a:spcAft>
                <a:spcPts val="600"/>
              </a:spcAft>
              <a:buNone/>
            </a:pPr>
            <a:r>
              <a:rPr lang="ru-RU" dirty="0"/>
              <a:t>Особенно гордился Виет всем известной теперь теоремой его имени, выражающую связь коэффициентов </a:t>
            </a:r>
            <a:r>
              <a:rPr lang="ru-RU" dirty="0" smtClean="0"/>
              <a:t>квадратного уравнения </a:t>
            </a:r>
            <a:r>
              <a:rPr lang="ru-RU" dirty="0"/>
              <a:t>и его корней.</a:t>
            </a:r>
          </a:p>
          <a:p>
            <a:pPr marL="0" indent="0">
              <a:spcBef>
                <a:spcPts val="600"/>
              </a:spcBef>
              <a:spcAft>
                <a:spcPts val="600"/>
              </a:spcAft>
              <a:buNone/>
            </a:pPr>
            <a:r>
              <a:rPr lang="ru-RU" dirty="0"/>
              <a:t>Попробуем повторить открытие </a:t>
            </a:r>
            <a:r>
              <a:rPr lang="ru-RU" dirty="0" smtClean="0"/>
              <a:t>Виета – найти связь между коэффициентами </a:t>
            </a:r>
            <a:r>
              <a:rPr lang="ru-RU" dirty="0" smtClean="0"/>
              <a:t>приведённого квадратного уравнения </a:t>
            </a:r>
            <a:r>
              <a:rPr lang="ru-RU" dirty="0"/>
              <a:t>и его </a:t>
            </a:r>
            <a:r>
              <a:rPr lang="ru-RU" dirty="0" smtClean="0"/>
              <a:t>корнями</a:t>
            </a:r>
            <a:r>
              <a:rPr lang="ru-RU" dirty="0" smtClean="0"/>
              <a:t>.</a:t>
            </a:r>
          </a:p>
          <a:p>
            <a:pPr marL="0" indent="0">
              <a:spcBef>
                <a:spcPts val="600"/>
              </a:spcBef>
              <a:spcAft>
                <a:spcPts val="600"/>
              </a:spcAft>
              <a:buNone/>
            </a:pPr>
            <a:r>
              <a:rPr lang="ru-RU" b="1" dirty="0"/>
              <a:t>Приведённым квадратным уравнением</a:t>
            </a:r>
            <a:r>
              <a:rPr lang="ru-RU" dirty="0"/>
              <a:t> называется уравнение, у которого старший коэффициент </a:t>
            </a:r>
            <a:r>
              <a:rPr lang="en-US" i="1" dirty="0"/>
              <a:t>a</a:t>
            </a:r>
            <a:r>
              <a:rPr lang="ru-RU" i="1" dirty="0"/>
              <a:t> = </a:t>
            </a:r>
            <a:r>
              <a:rPr lang="ru-RU" dirty="0"/>
              <a:t>1</a:t>
            </a:r>
            <a:r>
              <a:rPr lang="ru-RU" i="1" dirty="0"/>
              <a:t>.</a:t>
            </a:r>
            <a:endParaRPr lang="ru-RU" dirty="0"/>
          </a:p>
          <a:p>
            <a:pPr marL="0" indent="0">
              <a:spcBef>
                <a:spcPts val="600"/>
              </a:spcBef>
              <a:spcAft>
                <a:spcPts val="600"/>
              </a:spcAft>
              <a:buNone/>
            </a:pPr>
            <a:r>
              <a:rPr lang="ru-RU" sz="4000" i="1" dirty="0" smtClean="0"/>
              <a:t>х</a:t>
            </a:r>
            <a:r>
              <a:rPr lang="ru-RU" sz="4000" i="1" baseline="30000" dirty="0" smtClean="0"/>
              <a:t>2</a:t>
            </a:r>
            <a:r>
              <a:rPr lang="ru-RU" sz="4000" i="1" dirty="0" smtClean="0"/>
              <a:t> </a:t>
            </a:r>
            <a:r>
              <a:rPr lang="ru-RU" sz="4000" dirty="0"/>
              <a:t>+ </a:t>
            </a:r>
            <a:r>
              <a:rPr lang="en-US" sz="4000" dirty="0"/>
              <a:t>9</a:t>
            </a:r>
            <a:r>
              <a:rPr lang="en-US" sz="4000" i="1" dirty="0"/>
              <a:t>x </a:t>
            </a:r>
            <a:r>
              <a:rPr lang="ru-RU" sz="4000" i="1" dirty="0"/>
              <a:t>+ </a:t>
            </a:r>
            <a:r>
              <a:rPr lang="en-US" sz="4000" dirty="0"/>
              <a:t>20</a:t>
            </a:r>
            <a:r>
              <a:rPr lang="en-US" sz="4000" i="1" dirty="0"/>
              <a:t> </a:t>
            </a:r>
            <a:r>
              <a:rPr lang="ru-RU" sz="4000" dirty="0"/>
              <a:t>= 0</a:t>
            </a:r>
          </a:p>
          <a:p>
            <a:pPr marL="0" indent="0">
              <a:buNone/>
            </a:pPr>
            <a:endParaRPr lang="ru-RU" dirty="0"/>
          </a:p>
        </p:txBody>
      </p:sp>
      <p:sp>
        <p:nvSpPr>
          <p:cNvPr id="4" name="Прямоугольник 3"/>
          <p:cNvSpPr/>
          <p:nvPr/>
        </p:nvSpPr>
        <p:spPr>
          <a:xfrm>
            <a:off x="501914" y="4984146"/>
            <a:ext cx="4608512" cy="1323439"/>
          </a:xfrm>
          <a:prstGeom prst="rect">
            <a:avLst/>
          </a:prstGeom>
        </p:spPr>
        <p:txBody>
          <a:bodyPr wrap="square">
            <a:spAutoFit/>
          </a:bodyPr>
          <a:lstStyle/>
          <a:p>
            <a:r>
              <a:rPr lang="en-US" sz="4000" i="1" dirty="0" smtClean="0"/>
              <a:t>D</a:t>
            </a:r>
            <a:r>
              <a:rPr lang="ru-RU" sz="4000" i="1" dirty="0"/>
              <a:t> </a:t>
            </a:r>
            <a:r>
              <a:rPr lang="ru-RU" sz="4000" i="1" dirty="0" smtClean="0"/>
              <a:t>= 1</a:t>
            </a:r>
          </a:p>
          <a:p>
            <a:r>
              <a:rPr lang="ru-RU" sz="4000" i="1" dirty="0" smtClean="0"/>
              <a:t>х</a:t>
            </a:r>
            <a:r>
              <a:rPr lang="ru-RU" sz="4000" i="1" baseline="-25000" dirty="0" smtClean="0"/>
              <a:t>1</a:t>
            </a:r>
            <a:r>
              <a:rPr lang="ru-RU" sz="4000" i="1" dirty="0" smtClean="0"/>
              <a:t> </a:t>
            </a:r>
            <a:r>
              <a:rPr lang="ru-RU" sz="4000" dirty="0"/>
              <a:t>= –</a:t>
            </a:r>
            <a:r>
              <a:rPr lang="en-US" sz="4000" dirty="0"/>
              <a:t> 4</a:t>
            </a:r>
            <a:r>
              <a:rPr lang="ru-RU" sz="4000" dirty="0"/>
              <a:t>, </a:t>
            </a:r>
            <a:r>
              <a:rPr lang="ru-RU" sz="4000" i="1" dirty="0"/>
              <a:t>х</a:t>
            </a:r>
            <a:r>
              <a:rPr lang="en-US" sz="4000" i="1" baseline="-25000" dirty="0"/>
              <a:t>2</a:t>
            </a:r>
            <a:r>
              <a:rPr lang="en-US" sz="4000" i="1" dirty="0"/>
              <a:t> </a:t>
            </a:r>
            <a:r>
              <a:rPr lang="ru-RU" sz="4000" dirty="0"/>
              <a:t>= – </a:t>
            </a:r>
            <a:r>
              <a:rPr lang="en-US" sz="4000" dirty="0"/>
              <a:t>5</a:t>
            </a:r>
            <a:endParaRPr lang="ru-RU" sz="4000" dirty="0"/>
          </a:p>
        </p:txBody>
      </p:sp>
    </p:spTree>
    <p:extLst>
      <p:ext uri="{BB962C8B-B14F-4D97-AF65-F5344CB8AC3E}">
        <p14:creationId xmlns:p14="http://schemas.microsoft.com/office/powerpoint/2010/main" val="190802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75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75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75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75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75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accent1">
                    <a:lumMod val="75000"/>
                  </a:schemeClr>
                </a:solidFill>
              </a:rPr>
              <a:t>Теорема Виета</a:t>
            </a:r>
            <a:endParaRPr lang="ru-RU" dirty="0">
              <a:solidFill>
                <a:schemeClr val="accent1">
                  <a:lumMod val="75000"/>
                </a:schemeClr>
              </a:solidFill>
            </a:endParaRPr>
          </a:p>
        </p:txBody>
      </p:sp>
      <p:sp>
        <p:nvSpPr>
          <p:cNvPr id="3" name="Объект 2"/>
          <p:cNvSpPr>
            <a:spLocks noGrp="1"/>
          </p:cNvSpPr>
          <p:nvPr>
            <p:ph idx="1"/>
          </p:nvPr>
        </p:nvSpPr>
        <p:spPr>
          <a:xfrm>
            <a:off x="294499" y="1514376"/>
            <a:ext cx="8486643" cy="4997152"/>
          </a:xfrm>
        </p:spPr>
        <p:txBody>
          <a:bodyPr>
            <a:normAutofit/>
          </a:bodyPr>
          <a:lstStyle/>
          <a:p>
            <a:pPr marL="0" indent="0">
              <a:buNone/>
            </a:pPr>
            <a:r>
              <a:rPr lang="ru-RU" dirty="0" smtClean="0"/>
              <a:t>Если </a:t>
            </a:r>
            <a:r>
              <a:rPr lang="ru-RU" sz="3600" i="1" dirty="0"/>
              <a:t>х</a:t>
            </a:r>
            <a:r>
              <a:rPr lang="ru-RU" sz="3600" baseline="-25000" dirty="0"/>
              <a:t>1</a:t>
            </a:r>
            <a:r>
              <a:rPr lang="ru-RU" dirty="0"/>
              <a:t> и </a:t>
            </a:r>
            <a:r>
              <a:rPr lang="ru-RU" sz="3600" i="1" dirty="0"/>
              <a:t>х</a:t>
            </a:r>
            <a:r>
              <a:rPr lang="ru-RU" sz="3600" baseline="-25000" dirty="0"/>
              <a:t>2</a:t>
            </a:r>
            <a:r>
              <a:rPr lang="ru-RU" dirty="0"/>
              <a:t> – корни </a:t>
            </a:r>
            <a:r>
              <a:rPr lang="ru-RU" dirty="0" smtClean="0"/>
              <a:t>уравнения  </a:t>
            </a:r>
            <a:r>
              <a:rPr lang="ru-RU" sz="3600" i="1" dirty="0"/>
              <a:t>х</a:t>
            </a:r>
            <a:r>
              <a:rPr lang="ru-RU" sz="3600" i="1" baseline="30000" dirty="0"/>
              <a:t>2</a:t>
            </a:r>
            <a:r>
              <a:rPr lang="ru-RU" sz="3600" i="1" dirty="0"/>
              <a:t> </a:t>
            </a:r>
            <a:r>
              <a:rPr lang="ru-RU" sz="3600" dirty="0"/>
              <a:t>+ </a:t>
            </a:r>
            <a:r>
              <a:rPr lang="en-US" sz="3600" i="1" dirty="0" err="1"/>
              <a:t>px</a:t>
            </a:r>
            <a:r>
              <a:rPr lang="en-US" sz="3600" i="1" dirty="0"/>
              <a:t> </a:t>
            </a:r>
            <a:r>
              <a:rPr lang="ru-RU" sz="3600" i="1" dirty="0"/>
              <a:t>+ </a:t>
            </a:r>
            <a:r>
              <a:rPr lang="en-US" sz="3600" i="1" dirty="0"/>
              <a:t>q </a:t>
            </a:r>
            <a:r>
              <a:rPr lang="ru-RU" sz="3600" dirty="0"/>
              <a:t>= 0</a:t>
            </a:r>
            <a:r>
              <a:rPr lang="ru-RU" dirty="0"/>
              <a:t>, то </a:t>
            </a:r>
            <a:endParaRPr lang="ru-RU" dirty="0" smtClean="0"/>
          </a:p>
          <a:p>
            <a:pPr marL="2424113" indent="0">
              <a:buNone/>
            </a:pPr>
            <a:r>
              <a:rPr lang="ru-RU" sz="4000" i="1" dirty="0" smtClean="0"/>
              <a:t>х</a:t>
            </a:r>
            <a:r>
              <a:rPr lang="ru-RU" sz="4000" i="1" baseline="-25000" dirty="0" smtClean="0"/>
              <a:t>1</a:t>
            </a:r>
            <a:r>
              <a:rPr lang="ru-RU" sz="4000" i="1" dirty="0" smtClean="0"/>
              <a:t> </a:t>
            </a:r>
            <a:r>
              <a:rPr lang="ru-RU" sz="4000" dirty="0"/>
              <a:t>+ </a:t>
            </a:r>
            <a:r>
              <a:rPr lang="ru-RU" sz="4000" i="1" dirty="0"/>
              <a:t>х</a:t>
            </a:r>
            <a:r>
              <a:rPr lang="ru-RU" sz="4000" i="1" baseline="-25000" dirty="0"/>
              <a:t>2</a:t>
            </a:r>
            <a:r>
              <a:rPr lang="ru-RU" sz="4000" i="1" dirty="0"/>
              <a:t> </a:t>
            </a:r>
            <a:r>
              <a:rPr lang="ru-RU" sz="4000" dirty="0"/>
              <a:t>= – </a:t>
            </a:r>
            <a:r>
              <a:rPr lang="ru-RU" sz="4000" i="1" dirty="0"/>
              <a:t>р</a:t>
            </a:r>
            <a:r>
              <a:rPr lang="ru-RU" sz="4000" dirty="0"/>
              <a:t>; </a:t>
            </a:r>
            <a:endParaRPr lang="ru-RU" sz="4000" dirty="0" smtClean="0"/>
          </a:p>
          <a:p>
            <a:pPr marL="2424113" indent="0">
              <a:spcBef>
                <a:spcPts val="600"/>
              </a:spcBef>
              <a:buNone/>
            </a:pPr>
            <a:r>
              <a:rPr lang="ru-RU" sz="4000" i="1" dirty="0" smtClean="0"/>
              <a:t>х</a:t>
            </a:r>
            <a:r>
              <a:rPr lang="ru-RU" sz="4000" i="1" baseline="-25000" dirty="0" smtClean="0"/>
              <a:t>1</a:t>
            </a:r>
            <a:r>
              <a:rPr lang="ru-RU" sz="4000" i="1" dirty="0" smtClean="0"/>
              <a:t> </a:t>
            </a:r>
            <a:r>
              <a:rPr lang="ru-RU" sz="4000" i="1" dirty="0"/>
              <a:t>· х</a:t>
            </a:r>
            <a:r>
              <a:rPr lang="ru-RU" sz="4000" i="1" baseline="-25000" dirty="0"/>
              <a:t>2</a:t>
            </a:r>
            <a:r>
              <a:rPr lang="ru-RU" sz="4000" i="1" dirty="0"/>
              <a:t> </a:t>
            </a:r>
            <a:r>
              <a:rPr lang="ru-RU" sz="4000" dirty="0"/>
              <a:t>= </a:t>
            </a:r>
            <a:r>
              <a:rPr lang="en-US" sz="4000" i="1" dirty="0"/>
              <a:t>q</a:t>
            </a:r>
            <a:r>
              <a:rPr lang="ru-RU" sz="4000" dirty="0"/>
              <a:t>, </a:t>
            </a:r>
            <a:endParaRPr lang="ru-RU" sz="4000" dirty="0" smtClean="0"/>
          </a:p>
          <a:p>
            <a:pPr marL="0" indent="0">
              <a:buNone/>
            </a:pPr>
            <a:r>
              <a:rPr lang="ru-RU" sz="2200" dirty="0" smtClean="0"/>
              <a:t>т.е</a:t>
            </a:r>
            <a:r>
              <a:rPr lang="ru-RU" sz="2200" dirty="0"/>
              <a:t>. сумма корней приведенного квадратного уравнения </a:t>
            </a:r>
            <a:r>
              <a:rPr lang="ru-RU" sz="2200" dirty="0" smtClean="0"/>
              <a:t>равна </a:t>
            </a:r>
            <a:r>
              <a:rPr lang="ru-RU" sz="2200" dirty="0"/>
              <a:t>второму коэффициенту </a:t>
            </a:r>
            <a:r>
              <a:rPr lang="ru-RU" sz="2200" dirty="0" smtClean="0"/>
              <a:t>взятому </a:t>
            </a:r>
            <a:r>
              <a:rPr lang="ru-RU" sz="2200" dirty="0"/>
              <a:t>с противоположным знаком, а произведение равно свободному </a:t>
            </a:r>
            <a:r>
              <a:rPr lang="ru-RU" sz="2200" dirty="0" smtClean="0"/>
              <a:t>члену.</a:t>
            </a:r>
          </a:p>
          <a:p>
            <a:pPr marL="0" indent="0">
              <a:spcBef>
                <a:spcPts val="600"/>
              </a:spcBef>
              <a:spcAft>
                <a:spcPts val="600"/>
              </a:spcAft>
              <a:buNone/>
            </a:pPr>
            <a:endParaRPr lang="ru-RU" sz="600" b="1" i="1" dirty="0" smtClean="0">
              <a:solidFill>
                <a:schemeClr val="accent1">
                  <a:lumMod val="75000"/>
                </a:schemeClr>
              </a:solidFill>
            </a:endParaRPr>
          </a:p>
          <a:p>
            <a:pPr marL="0" indent="0">
              <a:spcBef>
                <a:spcPts val="600"/>
              </a:spcBef>
              <a:spcAft>
                <a:spcPts val="600"/>
              </a:spcAft>
              <a:buNone/>
            </a:pPr>
            <a:r>
              <a:rPr lang="ru-RU" sz="2200" b="1" i="1" dirty="0" smtClean="0">
                <a:solidFill>
                  <a:schemeClr val="accent1">
                    <a:lumMod val="75000"/>
                  </a:schemeClr>
                </a:solidFill>
              </a:rPr>
              <a:t>Замечание.</a:t>
            </a:r>
            <a:r>
              <a:rPr lang="ru-RU" sz="2200" i="1" dirty="0" smtClean="0"/>
              <a:t> </a:t>
            </a:r>
            <a:r>
              <a:rPr lang="ru-RU" sz="2200" dirty="0" smtClean="0"/>
              <a:t>Этими </a:t>
            </a:r>
            <a:r>
              <a:rPr lang="ru-RU" sz="2200" dirty="0"/>
              <a:t>формулами удобно пользоваться для проверки правильности нахождения корней </a:t>
            </a:r>
            <a:r>
              <a:rPr lang="ru-RU" sz="2200" dirty="0" smtClean="0"/>
              <a:t>приведённого  квадратного уравнения. </a:t>
            </a:r>
          </a:p>
        </p:txBody>
      </p:sp>
      <p:pic>
        <p:nvPicPr>
          <p:cNvPr id="5" name="Picture 4" descr="C:\Documents and Settings\Admin\Мои документы\РИСУНКИ\Школа\Тетрадь Учебник Книга\Рисунок3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4503002"/>
            <a:ext cx="1044043" cy="2057378"/>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23528" y="5949280"/>
            <a:ext cx="6306535" cy="584775"/>
          </a:xfrm>
          <a:prstGeom prst="rect">
            <a:avLst/>
          </a:prstGeom>
        </p:spPr>
        <p:txBody>
          <a:bodyPr wrap="none">
            <a:spAutoFit/>
          </a:bodyPr>
          <a:lstStyle/>
          <a:p>
            <a:pPr>
              <a:spcBef>
                <a:spcPts val="600"/>
              </a:spcBef>
              <a:spcAft>
                <a:spcPts val="600"/>
              </a:spcAft>
            </a:pPr>
            <a:r>
              <a:rPr lang="ru-RU" sz="3200" i="1" dirty="0" smtClean="0"/>
              <a:t>х</a:t>
            </a:r>
            <a:r>
              <a:rPr lang="ru-RU" sz="3200" i="1" baseline="30000" dirty="0" smtClean="0"/>
              <a:t>2</a:t>
            </a:r>
            <a:r>
              <a:rPr lang="ru-RU" sz="3200" i="1" dirty="0" smtClean="0"/>
              <a:t> </a:t>
            </a:r>
            <a:r>
              <a:rPr lang="ru-RU" sz="3200" dirty="0" smtClean="0"/>
              <a:t>+ </a:t>
            </a:r>
            <a:r>
              <a:rPr lang="en-US" sz="3200" dirty="0" smtClean="0"/>
              <a:t>9</a:t>
            </a:r>
            <a:r>
              <a:rPr lang="en-US" sz="3200" i="1" dirty="0" smtClean="0"/>
              <a:t>x </a:t>
            </a:r>
            <a:r>
              <a:rPr lang="ru-RU" sz="3200" i="1" dirty="0" smtClean="0"/>
              <a:t>+ </a:t>
            </a:r>
            <a:r>
              <a:rPr lang="en-US" sz="3200" dirty="0" smtClean="0"/>
              <a:t>20</a:t>
            </a:r>
            <a:r>
              <a:rPr lang="en-US" sz="3200" i="1" dirty="0" smtClean="0"/>
              <a:t> </a:t>
            </a:r>
            <a:r>
              <a:rPr lang="ru-RU" sz="3200" dirty="0" smtClean="0"/>
              <a:t>= 0, </a:t>
            </a:r>
            <a:r>
              <a:rPr lang="ru-RU" sz="3200" i="1" dirty="0" smtClean="0"/>
              <a:t>х</a:t>
            </a:r>
            <a:r>
              <a:rPr lang="ru-RU" sz="3200" i="1" baseline="-25000" dirty="0" smtClean="0"/>
              <a:t>1</a:t>
            </a:r>
            <a:r>
              <a:rPr lang="ru-RU" sz="3200" i="1" dirty="0" smtClean="0"/>
              <a:t> </a:t>
            </a:r>
            <a:r>
              <a:rPr lang="ru-RU" sz="3200" dirty="0" smtClean="0"/>
              <a:t>= –</a:t>
            </a:r>
            <a:r>
              <a:rPr lang="en-US" sz="3200" dirty="0" smtClean="0"/>
              <a:t> 4</a:t>
            </a:r>
            <a:r>
              <a:rPr lang="ru-RU" sz="3200" dirty="0" smtClean="0"/>
              <a:t>, </a:t>
            </a:r>
            <a:r>
              <a:rPr lang="ru-RU" sz="3200" i="1" dirty="0" smtClean="0"/>
              <a:t>х</a:t>
            </a:r>
            <a:r>
              <a:rPr lang="en-US" sz="3200" i="1" baseline="-25000" dirty="0" smtClean="0"/>
              <a:t>2</a:t>
            </a:r>
            <a:r>
              <a:rPr lang="en-US" sz="3200" i="1" dirty="0" smtClean="0"/>
              <a:t> </a:t>
            </a:r>
            <a:r>
              <a:rPr lang="ru-RU" sz="3200" dirty="0" smtClean="0"/>
              <a:t>= – </a:t>
            </a:r>
            <a:r>
              <a:rPr lang="en-US" sz="3200" dirty="0" smtClean="0"/>
              <a:t>5</a:t>
            </a:r>
            <a:endParaRPr lang="ru-RU" sz="3200" dirty="0" smtClean="0"/>
          </a:p>
        </p:txBody>
      </p:sp>
    </p:spTree>
    <p:extLst>
      <p:ext uri="{BB962C8B-B14F-4D97-AF65-F5344CB8AC3E}">
        <p14:creationId xmlns:p14="http://schemas.microsoft.com/office/powerpoint/2010/main" val="3901346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Documents and Settings\Admin\Мои документы\РИСУНКИ\Школа\Тетрадь Учебник Книга\Рисунок3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3536" y="4509120"/>
            <a:ext cx="1044043" cy="2057378"/>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lstStyle/>
          <a:p>
            <a:r>
              <a:rPr lang="ru-RU" dirty="0" smtClean="0">
                <a:solidFill>
                  <a:schemeClr val="accent1">
                    <a:lumMod val="75000"/>
                  </a:schemeClr>
                </a:solidFill>
              </a:rPr>
              <a:t>Обратная теорема Виета</a:t>
            </a:r>
            <a:endParaRPr lang="ru-RU" dirty="0">
              <a:solidFill>
                <a:schemeClr val="accent1">
                  <a:lumMod val="75000"/>
                </a:schemeClr>
              </a:solidFill>
            </a:endParaRPr>
          </a:p>
        </p:txBody>
      </p:sp>
      <p:sp>
        <p:nvSpPr>
          <p:cNvPr id="3" name="Объект 2"/>
          <p:cNvSpPr>
            <a:spLocks noGrp="1"/>
          </p:cNvSpPr>
          <p:nvPr>
            <p:ph idx="1"/>
          </p:nvPr>
        </p:nvSpPr>
        <p:spPr>
          <a:xfrm>
            <a:off x="333829" y="1600200"/>
            <a:ext cx="8486643" cy="4876800"/>
          </a:xfrm>
        </p:spPr>
        <p:txBody>
          <a:bodyPr>
            <a:normAutofit/>
          </a:bodyPr>
          <a:lstStyle/>
          <a:p>
            <a:pPr marL="0" indent="0">
              <a:spcBef>
                <a:spcPts val="400"/>
              </a:spcBef>
              <a:buNone/>
            </a:pPr>
            <a:r>
              <a:rPr lang="ru-RU" dirty="0"/>
              <a:t>Если числа </a:t>
            </a:r>
            <a:r>
              <a:rPr lang="en-US" sz="4000" i="1" dirty="0"/>
              <a:t>p</a:t>
            </a:r>
            <a:r>
              <a:rPr lang="ru-RU" sz="4000" i="1" dirty="0"/>
              <a:t>, </a:t>
            </a:r>
            <a:r>
              <a:rPr lang="en-US" sz="4000" i="1" dirty="0"/>
              <a:t>q</a:t>
            </a:r>
            <a:r>
              <a:rPr lang="ru-RU" sz="4000" i="1" dirty="0"/>
              <a:t>, </a:t>
            </a:r>
            <a:r>
              <a:rPr lang="en-US" sz="4000" i="1" dirty="0"/>
              <a:t>x</a:t>
            </a:r>
            <a:r>
              <a:rPr lang="ru-RU" sz="4000" i="1" baseline="-25000" dirty="0"/>
              <a:t>1</a:t>
            </a:r>
            <a:r>
              <a:rPr lang="ru-RU" sz="4000" i="1" dirty="0"/>
              <a:t> ,</a:t>
            </a:r>
            <a:r>
              <a:rPr lang="en-US" sz="4000" i="1" dirty="0"/>
              <a:t>x</a:t>
            </a:r>
            <a:r>
              <a:rPr lang="ru-RU" sz="4000" i="1" baseline="-25000" dirty="0"/>
              <a:t>2</a:t>
            </a:r>
            <a:r>
              <a:rPr lang="ru-RU" dirty="0"/>
              <a:t> – таковы, что выполняется условия:</a:t>
            </a:r>
          </a:p>
          <a:p>
            <a:pPr marL="2336800" indent="0">
              <a:spcBef>
                <a:spcPts val="400"/>
              </a:spcBef>
              <a:buNone/>
            </a:pPr>
            <a:r>
              <a:rPr lang="ru-RU" sz="3800" i="1" dirty="0"/>
              <a:t>х</a:t>
            </a:r>
            <a:r>
              <a:rPr lang="ru-RU" sz="3800" i="1" baseline="-25000" dirty="0"/>
              <a:t>1</a:t>
            </a:r>
            <a:r>
              <a:rPr lang="ru-RU" sz="3800" i="1" dirty="0"/>
              <a:t> </a:t>
            </a:r>
            <a:r>
              <a:rPr lang="ru-RU" sz="3800" dirty="0"/>
              <a:t>+ </a:t>
            </a:r>
            <a:r>
              <a:rPr lang="ru-RU" sz="3800" i="1" dirty="0"/>
              <a:t>х</a:t>
            </a:r>
            <a:r>
              <a:rPr lang="ru-RU" sz="3800" i="1" baseline="-25000" dirty="0"/>
              <a:t>2</a:t>
            </a:r>
            <a:r>
              <a:rPr lang="ru-RU" sz="3800" i="1" dirty="0"/>
              <a:t> </a:t>
            </a:r>
            <a:r>
              <a:rPr lang="ru-RU" sz="3800" dirty="0"/>
              <a:t>= – </a:t>
            </a:r>
            <a:r>
              <a:rPr lang="ru-RU" sz="3800" i="1" dirty="0"/>
              <a:t>р</a:t>
            </a:r>
            <a:r>
              <a:rPr lang="ru-RU" sz="3800" dirty="0"/>
              <a:t>; </a:t>
            </a:r>
          </a:p>
          <a:p>
            <a:pPr marL="2336800" indent="0">
              <a:spcBef>
                <a:spcPts val="600"/>
              </a:spcBef>
              <a:buNone/>
            </a:pPr>
            <a:r>
              <a:rPr lang="ru-RU" sz="3800" i="1" dirty="0"/>
              <a:t>х</a:t>
            </a:r>
            <a:r>
              <a:rPr lang="ru-RU" sz="3800" i="1" baseline="-25000" dirty="0"/>
              <a:t>1</a:t>
            </a:r>
            <a:r>
              <a:rPr lang="ru-RU" sz="3800" i="1" dirty="0"/>
              <a:t> · х</a:t>
            </a:r>
            <a:r>
              <a:rPr lang="ru-RU" sz="3800" i="1" baseline="-25000" dirty="0"/>
              <a:t>2</a:t>
            </a:r>
            <a:r>
              <a:rPr lang="ru-RU" sz="3800" i="1" dirty="0"/>
              <a:t> </a:t>
            </a:r>
            <a:r>
              <a:rPr lang="ru-RU" sz="3800" dirty="0"/>
              <a:t>= </a:t>
            </a:r>
            <a:r>
              <a:rPr lang="en-US" sz="3800" i="1" dirty="0"/>
              <a:t>q</a:t>
            </a:r>
            <a:r>
              <a:rPr lang="ru-RU" sz="3800" dirty="0"/>
              <a:t>, </a:t>
            </a:r>
          </a:p>
          <a:p>
            <a:pPr marL="0" indent="0">
              <a:spcBef>
                <a:spcPts val="600"/>
              </a:spcBef>
              <a:buNone/>
            </a:pPr>
            <a:r>
              <a:rPr lang="ru-RU" dirty="0"/>
              <a:t>то </a:t>
            </a:r>
            <a:r>
              <a:rPr lang="ru-RU" sz="3600" i="1" dirty="0"/>
              <a:t>х</a:t>
            </a:r>
            <a:r>
              <a:rPr lang="ru-RU" sz="3600" i="1" baseline="-25000" dirty="0"/>
              <a:t>1</a:t>
            </a:r>
            <a:r>
              <a:rPr lang="ru-RU" dirty="0"/>
              <a:t> и </a:t>
            </a:r>
            <a:r>
              <a:rPr lang="ru-RU" sz="3600" i="1" dirty="0"/>
              <a:t>х</a:t>
            </a:r>
            <a:r>
              <a:rPr lang="ru-RU" sz="3600" i="1" baseline="-25000" dirty="0"/>
              <a:t>2</a:t>
            </a:r>
            <a:r>
              <a:rPr lang="ru-RU" dirty="0"/>
              <a:t> – корни уравнения  </a:t>
            </a:r>
            <a:r>
              <a:rPr lang="ru-RU" sz="4000" i="1" dirty="0"/>
              <a:t>х</a:t>
            </a:r>
            <a:r>
              <a:rPr lang="ru-RU" sz="4000" i="1" baseline="30000" dirty="0"/>
              <a:t>2</a:t>
            </a:r>
            <a:r>
              <a:rPr lang="ru-RU" sz="4000" i="1" dirty="0"/>
              <a:t> </a:t>
            </a:r>
            <a:r>
              <a:rPr lang="ru-RU" sz="4000" dirty="0"/>
              <a:t>+ </a:t>
            </a:r>
            <a:r>
              <a:rPr lang="en-US" sz="4000" i="1" dirty="0" err="1"/>
              <a:t>px</a:t>
            </a:r>
            <a:r>
              <a:rPr lang="en-US" sz="4000" i="1" dirty="0"/>
              <a:t> </a:t>
            </a:r>
            <a:r>
              <a:rPr lang="ru-RU" sz="4000" i="1" dirty="0"/>
              <a:t>+ </a:t>
            </a:r>
            <a:r>
              <a:rPr lang="en-US" sz="4000" i="1" dirty="0"/>
              <a:t>q </a:t>
            </a:r>
            <a:r>
              <a:rPr lang="ru-RU" sz="4000" dirty="0"/>
              <a:t>= 0.</a:t>
            </a:r>
          </a:p>
          <a:p>
            <a:pPr marL="0" indent="0">
              <a:buNone/>
            </a:pPr>
            <a:endParaRPr lang="ru-RU" sz="600" dirty="0" smtClean="0"/>
          </a:p>
          <a:p>
            <a:pPr marL="0" indent="0">
              <a:buNone/>
            </a:pPr>
            <a:r>
              <a:rPr lang="ru-RU" b="1" i="1" dirty="0">
                <a:solidFill>
                  <a:schemeClr val="accent1">
                    <a:lumMod val="75000"/>
                  </a:schemeClr>
                </a:solidFill>
              </a:rPr>
              <a:t>Замечание.</a:t>
            </a:r>
            <a:r>
              <a:rPr lang="ru-RU" i="1" dirty="0"/>
              <a:t> </a:t>
            </a:r>
            <a:r>
              <a:rPr lang="ru-RU" dirty="0" smtClean="0"/>
              <a:t>С помощью этого утверждения можно решать многие квадратные уравнения устно, не пользуясь громоздкими формулами корней    («</a:t>
            </a:r>
            <a:r>
              <a:rPr lang="ru-RU" dirty="0"/>
              <a:t>угадывать» корни </a:t>
            </a:r>
            <a:r>
              <a:rPr lang="ru-RU" dirty="0" smtClean="0"/>
              <a:t>уравнения).</a:t>
            </a:r>
          </a:p>
          <a:p>
            <a:pPr marL="0" indent="0">
              <a:buNone/>
            </a:pPr>
            <a:endParaRPr lang="ru-RU" dirty="0"/>
          </a:p>
        </p:txBody>
      </p:sp>
    </p:spTree>
    <p:extLst>
      <p:ext uri="{BB962C8B-B14F-4D97-AF65-F5344CB8AC3E}">
        <p14:creationId xmlns:p14="http://schemas.microsoft.com/office/powerpoint/2010/main" val="142857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nSpc>
                <a:spcPct val="80000"/>
              </a:lnSpc>
            </a:pPr>
            <a:r>
              <a:rPr lang="ru-RU" sz="3400" dirty="0" smtClean="0">
                <a:solidFill>
                  <a:schemeClr val="accent1">
                    <a:lumMod val="75000"/>
                  </a:schemeClr>
                </a:solidFill>
              </a:rPr>
              <a:t>Решите уравнение, не используя формулы корней:</a:t>
            </a:r>
            <a:endParaRPr lang="ru-RU" sz="3400" dirty="0">
              <a:solidFill>
                <a:schemeClr val="accent1">
                  <a:lumMod val="75000"/>
                </a:schemeClr>
              </a:solidFill>
            </a:endParaRPr>
          </a:p>
        </p:txBody>
      </p:sp>
      <p:sp>
        <p:nvSpPr>
          <p:cNvPr id="3" name="Объект 2"/>
          <p:cNvSpPr>
            <a:spLocks noGrp="1"/>
          </p:cNvSpPr>
          <p:nvPr>
            <p:ph idx="1"/>
          </p:nvPr>
        </p:nvSpPr>
        <p:spPr>
          <a:xfrm>
            <a:off x="333829" y="1600200"/>
            <a:ext cx="8270619" cy="676672"/>
          </a:xfrm>
        </p:spPr>
        <p:txBody>
          <a:bodyPr>
            <a:normAutofit lnSpcReduction="10000"/>
          </a:bodyPr>
          <a:lstStyle/>
          <a:p>
            <a:pPr marL="0" indent="0">
              <a:spcBef>
                <a:spcPts val="400"/>
              </a:spcBef>
              <a:buNone/>
            </a:pPr>
            <a:r>
              <a:rPr lang="ru-RU" sz="4000" dirty="0" smtClean="0"/>
              <a:t>а)</a:t>
            </a:r>
            <a:r>
              <a:rPr lang="ru-RU" sz="4000" i="1" dirty="0" smtClean="0"/>
              <a:t> х</a:t>
            </a:r>
            <a:r>
              <a:rPr lang="ru-RU" sz="4000" i="1" baseline="30000" dirty="0" smtClean="0"/>
              <a:t>2</a:t>
            </a:r>
            <a:r>
              <a:rPr lang="ru-RU" sz="4000" i="1" dirty="0" smtClean="0"/>
              <a:t> </a:t>
            </a:r>
            <a:r>
              <a:rPr lang="ru-RU" sz="4000" dirty="0" smtClean="0"/>
              <a:t>– 11</a:t>
            </a:r>
            <a:r>
              <a:rPr lang="en-US" sz="4000" i="1" dirty="0" smtClean="0"/>
              <a:t>x </a:t>
            </a:r>
            <a:r>
              <a:rPr lang="ru-RU" sz="4000" i="1" dirty="0"/>
              <a:t>+ </a:t>
            </a:r>
            <a:r>
              <a:rPr lang="ru-RU" sz="4000" dirty="0" smtClean="0"/>
              <a:t>24</a:t>
            </a:r>
            <a:r>
              <a:rPr lang="en-US" sz="4000" i="1" dirty="0" smtClean="0"/>
              <a:t> </a:t>
            </a:r>
            <a:r>
              <a:rPr lang="ru-RU" sz="4000" dirty="0"/>
              <a:t>= </a:t>
            </a:r>
            <a:r>
              <a:rPr lang="ru-RU" sz="4000" dirty="0" smtClean="0"/>
              <a:t>0</a:t>
            </a:r>
          </a:p>
          <a:p>
            <a:pPr marL="0" indent="0">
              <a:spcBef>
                <a:spcPts val="400"/>
              </a:spcBef>
              <a:buNone/>
            </a:pPr>
            <a:endParaRPr lang="ru-RU" sz="4000" dirty="0" smtClean="0"/>
          </a:p>
          <a:p>
            <a:pPr marL="0" indent="0">
              <a:spcBef>
                <a:spcPts val="400"/>
              </a:spcBef>
              <a:buNone/>
            </a:pPr>
            <a:endParaRPr lang="ru-RU" sz="4000" dirty="0" smtClean="0"/>
          </a:p>
          <a:p>
            <a:pPr marL="0" indent="0">
              <a:spcBef>
                <a:spcPts val="400"/>
              </a:spcBef>
              <a:buNone/>
            </a:pPr>
            <a:endParaRPr lang="ru-RU" sz="4000" dirty="0" smtClean="0"/>
          </a:p>
        </p:txBody>
      </p:sp>
      <p:sp>
        <p:nvSpPr>
          <p:cNvPr id="4" name="Прямоугольник 3"/>
          <p:cNvSpPr/>
          <p:nvPr/>
        </p:nvSpPr>
        <p:spPr>
          <a:xfrm>
            <a:off x="395536" y="2276871"/>
            <a:ext cx="4572000" cy="1400383"/>
          </a:xfrm>
          <a:prstGeom prst="rect">
            <a:avLst/>
          </a:prstGeom>
        </p:spPr>
        <p:txBody>
          <a:bodyPr>
            <a:spAutoFit/>
          </a:bodyPr>
          <a:lstStyle/>
          <a:p>
            <a:pPr marL="536575" indent="0">
              <a:spcBef>
                <a:spcPts val="400"/>
              </a:spcBef>
              <a:buNone/>
            </a:pPr>
            <a:r>
              <a:rPr lang="ru-RU" sz="4000" i="1" dirty="0" smtClean="0"/>
              <a:t>х</a:t>
            </a:r>
            <a:r>
              <a:rPr lang="ru-RU" sz="4000" i="1" baseline="-25000" dirty="0" smtClean="0"/>
              <a:t>1</a:t>
            </a:r>
            <a:r>
              <a:rPr lang="ru-RU" sz="4000" i="1" dirty="0" smtClean="0"/>
              <a:t> </a:t>
            </a:r>
            <a:r>
              <a:rPr lang="ru-RU" sz="4000" dirty="0" smtClean="0"/>
              <a:t>+ </a:t>
            </a:r>
            <a:r>
              <a:rPr lang="ru-RU" sz="4000" i="1" dirty="0" smtClean="0"/>
              <a:t>х</a:t>
            </a:r>
            <a:r>
              <a:rPr lang="ru-RU" sz="4000" i="1" baseline="-25000" dirty="0" smtClean="0"/>
              <a:t>2</a:t>
            </a:r>
            <a:r>
              <a:rPr lang="ru-RU" sz="4000" i="1" dirty="0" smtClean="0"/>
              <a:t> </a:t>
            </a:r>
            <a:r>
              <a:rPr lang="ru-RU" sz="4000" dirty="0" smtClean="0"/>
              <a:t>= 11; </a:t>
            </a:r>
          </a:p>
          <a:p>
            <a:pPr marL="536575" indent="0">
              <a:spcBef>
                <a:spcPts val="600"/>
              </a:spcBef>
              <a:buNone/>
            </a:pPr>
            <a:r>
              <a:rPr lang="ru-RU" sz="4000" i="1" dirty="0" smtClean="0"/>
              <a:t>х</a:t>
            </a:r>
            <a:r>
              <a:rPr lang="ru-RU" sz="4000" i="1" baseline="-25000" dirty="0" smtClean="0"/>
              <a:t>1</a:t>
            </a:r>
            <a:r>
              <a:rPr lang="ru-RU" sz="4000" i="1" dirty="0" smtClean="0"/>
              <a:t> · х</a:t>
            </a:r>
            <a:r>
              <a:rPr lang="ru-RU" sz="4000" i="1" baseline="-25000" dirty="0" smtClean="0"/>
              <a:t>2</a:t>
            </a:r>
            <a:r>
              <a:rPr lang="ru-RU" sz="4000" i="1" dirty="0" smtClean="0"/>
              <a:t> </a:t>
            </a:r>
            <a:r>
              <a:rPr lang="ru-RU" sz="4000" dirty="0" smtClean="0"/>
              <a:t>= 24,</a:t>
            </a:r>
            <a:endParaRPr lang="ru-RU" sz="4000" dirty="0"/>
          </a:p>
        </p:txBody>
      </p:sp>
      <p:sp>
        <p:nvSpPr>
          <p:cNvPr id="5" name="Прямоугольник 4"/>
          <p:cNvSpPr/>
          <p:nvPr/>
        </p:nvSpPr>
        <p:spPr>
          <a:xfrm>
            <a:off x="395536" y="3861048"/>
            <a:ext cx="4572000" cy="1400383"/>
          </a:xfrm>
          <a:prstGeom prst="rect">
            <a:avLst/>
          </a:prstGeom>
        </p:spPr>
        <p:txBody>
          <a:bodyPr>
            <a:spAutoFit/>
          </a:bodyPr>
          <a:lstStyle/>
          <a:p>
            <a:pPr marL="536575" indent="0">
              <a:spcBef>
                <a:spcPts val="600"/>
              </a:spcBef>
              <a:buNone/>
            </a:pPr>
            <a:r>
              <a:rPr lang="ru-RU" sz="4000" dirty="0" smtClean="0"/>
              <a:t>8 · 3 = 24,</a:t>
            </a:r>
          </a:p>
          <a:p>
            <a:pPr marL="536575" indent="0">
              <a:spcBef>
                <a:spcPts val="600"/>
              </a:spcBef>
              <a:buNone/>
            </a:pPr>
            <a:r>
              <a:rPr lang="ru-RU" sz="4000" dirty="0" smtClean="0"/>
              <a:t>8 + 3 = 11</a:t>
            </a:r>
          </a:p>
        </p:txBody>
      </p:sp>
      <p:sp>
        <p:nvSpPr>
          <p:cNvPr id="7" name="Прямоугольник 6"/>
          <p:cNvSpPr/>
          <p:nvPr/>
        </p:nvSpPr>
        <p:spPr>
          <a:xfrm>
            <a:off x="837927" y="5373216"/>
            <a:ext cx="3105337" cy="707886"/>
          </a:xfrm>
          <a:prstGeom prst="rect">
            <a:avLst/>
          </a:prstGeom>
        </p:spPr>
        <p:txBody>
          <a:bodyPr wrap="none">
            <a:spAutoFit/>
          </a:bodyPr>
          <a:lstStyle/>
          <a:p>
            <a:r>
              <a:rPr lang="ru-RU" sz="4000" i="1" dirty="0" smtClean="0"/>
              <a:t>х</a:t>
            </a:r>
            <a:r>
              <a:rPr lang="ru-RU" sz="4000" i="1" baseline="-25000" dirty="0" smtClean="0"/>
              <a:t>1</a:t>
            </a:r>
            <a:r>
              <a:rPr lang="ru-RU" sz="4000" i="1" dirty="0" smtClean="0"/>
              <a:t> = 8, х</a:t>
            </a:r>
            <a:r>
              <a:rPr lang="ru-RU" sz="4000" i="1" baseline="-25000" dirty="0" smtClean="0"/>
              <a:t>2</a:t>
            </a:r>
            <a:r>
              <a:rPr lang="ru-RU" sz="4000" i="1" dirty="0" smtClean="0"/>
              <a:t> </a:t>
            </a:r>
            <a:r>
              <a:rPr lang="ru-RU" sz="4000" dirty="0" smtClean="0"/>
              <a:t>= 3</a:t>
            </a:r>
            <a:endParaRPr lang="ru-RU" sz="4000" dirty="0"/>
          </a:p>
        </p:txBody>
      </p:sp>
      <p:pic>
        <p:nvPicPr>
          <p:cNvPr id="8" name="Picture 2" descr="C:\Documents and Settings\Admin\Мои документы\Загрузки\400bb5add6e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248063" y="3690191"/>
            <a:ext cx="2344267" cy="2778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311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750" fill="hold"/>
                                        <p:tgtEl>
                                          <p:spTgt spid="4"/>
                                        </p:tgtEl>
                                        <p:attrNameLst>
                                          <p:attrName>ppt_w</p:attrName>
                                        </p:attrNameLst>
                                      </p:cBhvr>
                                      <p:tavLst>
                                        <p:tav tm="0">
                                          <p:val>
                                            <p:fltVal val="0"/>
                                          </p:val>
                                        </p:tav>
                                        <p:tav tm="100000">
                                          <p:val>
                                            <p:strVal val="#ppt_w"/>
                                          </p:val>
                                        </p:tav>
                                      </p:tavLst>
                                    </p:anim>
                                    <p:anim calcmode="lin" valueType="num">
                                      <p:cBhvr>
                                        <p:cTn id="8" dur="750" fill="hold"/>
                                        <p:tgtEl>
                                          <p:spTgt spid="4"/>
                                        </p:tgtEl>
                                        <p:attrNameLst>
                                          <p:attrName>ppt_h</p:attrName>
                                        </p:attrNameLst>
                                      </p:cBhvr>
                                      <p:tavLst>
                                        <p:tav tm="0">
                                          <p:val>
                                            <p:fltVal val="0"/>
                                          </p:val>
                                        </p:tav>
                                        <p:tav tm="100000">
                                          <p:val>
                                            <p:strVal val="#ppt_h"/>
                                          </p:val>
                                        </p:tav>
                                      </p:tavLst>
                                    </p:anim>
                                    <p:animEffect transition="in" filter="fade">
                                      <p:cBhvr>
                                        <p:cTn id="9" dur="75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750" fill="hold"/>
                                        <p:tgtEl>
                                          <p:spTgt spid="5"/>
                                        </p:tgtEl>
                                        <p:attrNameLst>
                                          <p:attrName>ppt_w</p:attrName>
                                        </p:attrNameLst>
                                      </p:cBhvr>
                                      <p:tavLst>
                                        <p:tav tm="0">
                                          <p:val>
                                            <p:fltVal val="0"/>
                                          </p:val>
                                        </p:tav>
                                        <p:tav tm="100000">
                                          <p:val>
                                            <p:strVal val="#ppt_w"/>
                                          </p:val>
                                        </p:tav>
                                      </p:tavLst>
                                    </p:anim>
                                    <p:anim calcmode="lin" valueType="num">
                                      <p:cBhvr>
                                        <p:cTn id="15" dur="750" fill="hold"/>
                                        <p:tgtEl>
                                          <p:spTgt spid="5"/>
                                        </p:tgtEl>
                                        <p:attrNameLst>
                                          <p:attrName>ppt_h</p:attrName>
                                        </p:attrNameLst>
                                      </p:cBhvr>
                                      <p:tavLst>
                                        <p:tav tm="0">
                                          <p:val>
                                            <p:fltVal val="0"/>
                                          </p:val>
                                        </p:tav>
                                        <p:tav tm="100000">
                                          <p:val>
                                            <p:strVal val="#ppt_h"/>
                                          </p:val>
                                        </p:tav>
                                      </p:tavLst>
                                    </p:anim>
                                    <p:animEffect transition="in" filter="fade">
                                      <p:cBhvr>
                                        <p:cTn id="16" dur="75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750" fill="hold"/>
                                        <p:tgtEl>
                                          <p:spTgt spid="7"/>
                                        </p:tgtEl>
                                        <p:attrNameLst>
                                          <p:attrName>ppt_w</p:attrName>
                                        </p:attrNameLst>
                                      </p:cBhvr>
                                      <p:tavLst>
                                        <p:tav tm="0">
                                          <p:val>
                                            <p:fltVal val="0"/>
                                          </p:val>
                                        </p:tav>
                                        <p:tav tm="100000">
                                          <p:val>
                                            <p:strVal val="#ppt_w"/>
                                          </p:val>
                                        </p:tav>
                                      </p:tavLst>
                                    </p:anim>
                                    <p:anim calcmode="lin" valueType="num">
                                      <p:cBhvr>
                                        <p:cTn id="22" dur="750" fill="hold"/>
                                        <p:tgtEl>
                                          <p:spTgt spid="7"/>
                                        </p:tgtEl>
                                        <p:attrNameLst>
                                          <p:attrName>ppt_h</p:attrName>
                                        </p:attrNameLst>
                                      </p:cBhvr>
                                      <p:tavLst>
                                        <p:tav tm="0">
                                          <p:val>
                                            <p:fltVal val="0"/>
                                          </p:val>
                                        </p:tav>
                                        <p:tav tm="100000">
                                          <p:val>
                                            <p:strVal val="#ppt_h"/>
                                          </p:val>
                                        </p:tav>
                                      </p:tavLst>
                                    </p:anim>
                                    <p:animEffect transition="in" filter="fade">
                                      <p:cBhvr>
                                        <p:cTn id="23"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Другая 1">
      <a:dk1>
        <a:srgbClr val="000000"/>
      </a:dk1>
      <a:lt1>
        <a:srgbClr val="FFFFEE"/>
      </a:lt1>
      <a:dk2>
        <a:srgbClr val="000000"/>
      </a:dk2>
      <a:lt2>
        <a:srgbClr val="C3B59F"/>
      </a:lt2>
      <a:accent1>
        <a:srgbClr val="0070C0"/>
      </a:accent1>
      <a:accent2>
        <a:srgbClr val="F8F8F8"/>
      </a:accent2>
      <a:accent3>
        <a:srgbClr val="FFFFF5"/>
      </a:accent3>
      <a:accent4>
        <a:srgbClr val="000000"/>
      </a:accent4>
      <a:accent5>
        <a:srgbClr val="CBD6E9"/>
      </a:accent5>
      <a:accent6>
        <a:srgbClr val="E1E1E1"/>
      </a:accent6>
      <a:hlink>
        <a:srgbClr val="A9A460"/>
      </a:hlink>
      <a:folHlink>
        <a:srgbClr val="E4E1D7"/>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213</TotalTime>
  <Words>755</Words>
  <Application>Microsoft Office PowerPoint</Application>
  <PresentationFormat>Экран (4:3)</PresentationFormat>
  <Paragraphs>77</Paragraphs>
  <Slides>13</Slides>
  <Notes>7</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Ясность</vt:lpstr>
      <vt:lpstr> Франсуа Виет Теорема Виета</vt:lpstr>
      <vt:lpstr>Всесторонне образованный человек</vt:lpstr>
      <vt:lpstr>«Дьявольская сила»</vt:lpstr>
      <vt:lpstr>Творец современной алгебры</vt:lpstr>
      <vt:lpstr>Последние годы жизни </vt:lpstr>
      <vt:lpstr>Совершим открытие</vt:lpstr>
      <vt:lpstr>Теорема Виета</vt:lpstr>
      <vt:lpstr>Обратная теорема Виета</vt:lpstr>
      <vt:lpstr>Решите уравнение, не используя формулы корней:</vt:lpstr>
      <vt:lpstr>Решите уравнение, не используя формулы корней:</vt:lpstr>
      <vt:lpstr>Решите уравнение, не используя формулы корней:</vt:lpstr>
      <vt:lpstr>Составьте квадратное уравнение так, чтобы его корнями служили числа  х1 = 8, х2 = –4</vt:lpstr>
      <vt:lpstr>Теорема Виета для произвольного полного квадратного уравнения</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Франсуа Виет</dc:title>
  <dc:creator>Догадова</dc:creator>
  <cp:lastModifiedBy>Догадова</cp:lastModifiedBy>
  <cp:revision>18</cp:revision>
  <dcterms:created xsi:type="dcterms:W3CDTF">2016-04-17T06:41:47Z</dcterms:created>
  <dcterms:modified xsi:type="dcterms:W3CDTF">2016-04-22T06:10:25Z</dcterms:modified>
</cp:coreProperties>
</file>