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4" r:id="rId5"/>
    <p:sldId id="263" r:id="rId6"/>
    <p:sldId id="262" r:id="rId7"/>
    <p:sldId id="265" r:id="rId8"/>
    <p:sldId id="267" r:id="rId9"/>
    <p:sldId id="268" r:id="rId10"/>
    <p:sldId id="269" r:id="rId11"/>
    <p:sldId id="270" r:id="rId12"/>
    <p:sldId id="271" r:id="rId13"/>
    <p:sldId id="273" r:id="rId14"/>
    <p:sldId id="272"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5" d="100"/>
          <a:sy n="115" d="100"/>
        </p:scale>
        <p:origin x="-1524"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54B682D-16B2-4A18-8E6D-E5928EB2C7D3}" type="datetimeFigureOut">
              <a:rPr lang="ru-RU" smtClean="0"/>
              <a:pPr/>
              <a:t>22.11.2015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7683D6-BE9C-421A-A2E3-CF2451B2A5A5}" type="slidenum">
              <a:rPr lang="ru-RU" smtClean="0"/>
              <a:pPr/>
              <a:t>‹#›</a:t>
            </a:fld>
            <a:endParaRPr lang="ru-RU"/>
          </a:p>
        </p:txBody>
      </p:sp>
    </p:spTree>
    <p:extLst>
      <p:ext uri="{BB962C8B-B14F-4D97-AF65-F5344CB8AC3E}">
        <p14:creationId xmlns:p14="http://schemas.microsoft.com/office/powerpoint/2010/main" xmlns="" val="816115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54B682D-16B2-4A18-8E6D-E5928EB2C7D3}" type="datetimeFigureOut">
              <a:rPr lang="ru-RU" smtClean="0"/>
              <a:pPr/>
              <a:t>22.11.2015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7683D6-BE9C-421A-A2E3-CF2451B2A5A5}" type="slidenum">
              <a:rPr lang="ru-RU" smtClean="0"/>
              <a:pPr/>
              <a:t>‹#›</a:t>
            </a:fld>
            <a:endParaRPr lang="ru-RU"/>
          </a:p>
        </p:txBody>
      </p:sp>
    </p:spTree>
    <p:extLst>
      <p:ext uri="{BB962C8B-B14F-4D97-AF65-F5344CB8AC3E}">
        <p14:creationId xmlns:p14="http://schemas.microsoft.com/office/powerpoint/2010/main" xmlns="" val="2727699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54B682D-16B2-4A18-8E6D-E5928EB2C7D3}" type="datetimeFigureOut">
              <a:rPr lang="ru-RU" smtClean="0"/>
              <a:pPr/>
              <a:t>22.11.2015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7683D6-BE9C-421A-A2E3-CF2451B2A5A5}" type="slidenum">
              <a:rPr lang="ru-RU" smtClean="0"/>
              <a:pPr/>
              <a:t>‹#›</a:t>
            </a:fld>
            <a:endParaRPr lang="ru-RU"/>
          </a:p>
        </p:txBody>
      </p:sp>
    </p:spTree>
    <p:extLst>
      <p:ext uri="{BB962C8B-B14F-4D97-AF65-F5344CB8AC3E}">
        <p14:creationId xmlns:p14="http://schemas.microsoft.com/office/powerpoint/2010/main" xmlns="" val="1280784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54B682D-16B2-4A18-8E6D-E5928EB2C7D3}" type="datetimeFigureOut">
              <a:rPr lang="ru-RU" smtClean="0"/>
              <a:pPr/>
              <a:t>22.11.2015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7683D6-BE9C-421A-A2E3-CF2451B2A5A5}" type="slidenum">
              <a:rPr lang="ru-RU" smtClean="0"/>
              <a:pPr/>
              <a:t>‹#›</a:t>
            </a:fld>
            <a:endParaRPr lang="ru-RU"/>
          </a:p>
        </p:txBody>
      </p:sp>
    </p:spTree>
    <p:extLst>
      <p:ext uri="{BB962C8B-B14F-4D97-AF65-F5344CB8AC3E}">
        <p14:creationId xmlns:p14="http://schemas.microsoft.com/office/powerpoint/2010/main" xmlns="" val="2127282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54B682D-16B2-4A18-8E6D-E5928EB2C7D3}" type="datetimeFigureOut">
              <a:rPr lang="ru-RU" smtClean="0"/>
              <a:pPr/>
              <a:t>22.11.2015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7683D6-BE9C-421A-A2E3-CF2451B2A5A5}" type="slidenum">
              <a:rPr lang="ru-RU" smtClean="0"/>
              <a:pPr/>
              <a:t>‹#›</a:t>
            </a:fld>
            <a:endParaRPr lang="ru-RU"/>
          </a:p>
        </p:txBody>
      </p:sp>
    </p:spTree>
    <p:extLst>
      <p:ext uri="{BB962C8B-B14F-4D97-AF65-F5344CB8AC3E}">
        <p14:creationId xmlns:p14="http://schemas.microsoft.com/office/powerpoint/2010/main" xmlns="" val="1971874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54B682D-16B2-4A18-8E6D-E5928EB2C7D3}" type="datetimeFigureOut">
              <a:rPr lang="ru-RU" smtClean="0"/>
              <a:pPr/>
              <a:t>22.11.2015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7683D6-BE9C-421A-A2E3-CF2451B2A5A5}" type="slidenum">
              <a:rPr lang="ru-RU" smtClean="0"/>
              <a:pPr/>
              <a:t>‹#›</a:t>
            </a:fld>
            <a:endParaRPr lang="ru-RU"/>
          </a:p>
        </p:txBody>
      </p:sp>
    </p:spTree>
    <p:extLst>
      <p:ext uri="{BB962C8B-B14F-4D97-AF65-F5344CB8AC3E}">
        <p14:creationId xmlns:p14="http://schemas.microsoft.com/office/powerpoint/2010/main" xmlns="" val="1196065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54B682D-16B2-4A18-8E6D-E5928EB2C7D3}" type="datetimeFigureOut">
              <a:rPr lang="ru-RU" smtClean="0"/>
              <a:pPr/>
              <a:t>22.11.2015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B7683D6-BE9C-421A-A2E3-CF2451B2A5A5}" type="slidenum">
              <a:rPr lang="ru-RU" smtClean="0"/>
              <a:pPr/>
              <a:t>‹#›</a:t>
            </a:fld>
            <a:endParaRPr lang="ru-RU"/>
          </a:p>
        </p:txBody>
      </p:sp>
    </p:spTree>
    <p:extLst>
      <p:ext uri="{BB962C8B-B14F-4D97-AF65-F5344CB8AC3E}">
        <p14:creationId xmlns:p14="http://schemas.microsoft.com/office/powerpoint/2010/main" xmlns="" val="349895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54B682D-16B2-4A18-8E6D-E5928EB2C7D3}" type="datetimeFigureOut">
              <a:rPr lang="ru-RU" smtClean="0"/>
              <a:pPr/>
              <a:t>22.11.2015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B7683D6-BE9C-421A-A2E3-CF2451B2A5A5}" type="slidenum">
              <a:rPr lang="ru-RU" smtClean="0"/>
              <a:pPr/>
              <a:t>‹#›</a:t>
            </a:fld>
            <a:endParaRPr lang="ru-RU"/>
          </a:p>
        </p:txBody>
      </p:sp>
    </p:spTree>
    <p:extLst>
      <p:ext uri="{BB962C8B-B14F-4D97-AF65-F5344CB8AC3E}">
        <p14:creationId xmlns:p14="http://schemas.microsoft.com/office/powerpoint/2010/main" xmlns="" val="714670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54B682D-16B2-4A18-8E6D-E5928EB2C7D3}" type="datetimeFigureOut">
              <a:rPr lang="ru-RU" smtClean="0"/>
              <a:pPr/>
              <a:t>22.11.2015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B7683D6-BE9C-421A-A2E3-CF2451B2A5A5}" type="slidenum">
              <a:rPr lang="ru-RU" smtClean="0"/>
              <a:pPr/>
              <a:t>‹#›</a:t>
            </a:fld>
            <a:endParaRPr lang="ru-RU"/>
          </a:p>
        </p:txBody>
      </p:sp>
    </p:spTree>
    <p:extLst>
      <p:ext uri="{BB962C8B-B14F-4D97-AF65-F5344CB8AC3E}">
        <p14:creationId xmlns:p14="http://schemas.microsoft.com/office/powerpoint/2010/main" xmlns="" val="3163497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54B682D-16B2-4A18-8E6D-E5928EB2C7D3}" type="datetimeFigureOut">
              <a:rPr lang="ru-RU" smtClean="0"/>
              <a:pPr/>
              <a:t>22.11.2015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7683D6-BE9C-421A-A2E3-CF2451B2A5A5}" type="slidenum">
              <a:rPr lang="ru-RU" smtClean="0"/>
              <a:pPr/>
              <a:t>‹#›</a:t>
            </a:fld>
            <a:endParaRPr lang="ru-RU"/>
          </a:p>
        </p:txBody>
      </p:sp>
    </p:spTree>
    <p:extLst>
      <p:ext uri="{BB962C8B-B14F-4D97-AF65-F5344CB8AC3E}">
        <p14:creationId xmlns:p14="http://schemas.microsoft.com/office/powerpoint/2010/main" xmlns="" val="4098402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54B682D-16B2-4A18-8E6D-E5928EB2C7D3}" type="datetimeFigureOut">
              <a:rPr lang="ru-RU" smtClean="0"/>
              <a:pPr/>
              <a:t>22.11.2015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7683D6-BE9C-421A-A2E3-CF2451B2A5A5}" type="slidenum">
              <a:rPr lang="ru-RU" smtClean="0"/>
              <a:pPr/>
              <a:t>‹#›</a:t>
            </a:fld>
            <a:endParaRPr lang="ru-RU"/>
          </a:p>
        </p:txBody>
      </p:sp>
    </p:spTree>
    <p:extLst>
      <p:ext uri="{BB962C8B-B14F-4D97-AF65-F5344CB8AC3E}">
        <p14:creationId xmlns:p14="http://schemas.microsoft.com/office/powerpoint/2010/main" xmlns="" val="1183195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B682D-16B2-4A18-8E6D-E5928EB2C7D3}" type="datetimeFigureOut">
              <a:rPr lang="ru-RU" smtClean="0"/>
              <a:pPr/>
              <a:t>22.11.2015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7683D6-BE9C-421A-A2E3-CF2451B2A5A5}" type="slidenum">
              <a:rPr lang="ru-RU" smtClean="0"/>
              <a:pPr/>
              <a:t>‹#›</a:t>
            </a:fld>
            <a:endParaRPr lang="ru-RU"/>
          </a:p>
        </p:txBody>
      </p:sp>
    </p:spTree>
    <p:extLst>
      <p:ext uri="{BB962C8B-B14F-4D97-AF65-F5344CB8AC3E}">
        <p14:creationId xmlns:p14="http://schemas.microsoft.com/office/powerpoint/2010/main" xmlns="" val="1383163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oldarchives.kurganobl.ru/images/news/2008/080116/080116_01.jpg"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Загрузки\Копия 1406543412_shutterstock_195016106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2080"/>
            <a:ext cx="9144000" cy="6851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ctrTitle"/>
          </p:nvPr>
        </p:nvSpPr>
        <p:spPr>
          <a:xfrm>
            <a:off x="685800" y="2276872"/>
            <a:ext cx="7772400" cy="1470025"/>
          </a:xfrm>
        </p:spPr>
        <p:txBody>
          <a:bodyPr>
            <a:noAutofit/>
          </a:bodyPr>
          <a:lstStyle/>
          <a:p>
            <a:pPr>
              <a:lnSpc>
                <a:spcPct val="80000"/>
              </a:lnSpc>
            </a:pPr>
            <a:r>
              <a:rPr lang="ru-RU" sz="5200" b="1" dirty="0" smtClean="0">
                <a:solidFill>
                  <a:srgbClr val="C00000"/>
                </a:solidFill>
                <a:latin typeface="Book Antiqua" pitchFamily="18" charset="0"/>
                <a:cs typeface="Arial" pitchFamily="34" charset="0"/>
              </a:rPr>
              <a:t>Великий хлебороб России</a:t>
            </a:r>
            <a:endParaRPr lang="ru-RU" sz="5200" b="1" dirty="0">
              <a:solidFill>
                <a:srgbClr val="C00000"/>
              </a:solidFill>
              <a:latin typeface="Book Antiqua" pitchFamily="18" charset="0"/>
              <a:cs typeface="Arial" pitchFamily="34" charset="0"/>
            </a:endParaRPr>
          </a:p>
        </p:txBody>
      </p:sp>
      <p:sp>
        <p:nvSpPr>
          <p:cNvPr id="3" name="Подзаголовок 2"/>
          <p:cNvSpPr>
            <a:spLocks noGrp="1"/>
          </p:cNvSpPr>
          <p:nvPr>
            <p:ph type="subTitle" idx="1"/>
          </p:nvPr>
        </p:nvSpPr>
        <p:spPr>
          <a:xfrm>
            <a:off x="1007604" y="3789040"/>
            <a:ext cx="7128792" cy="1752600"/>
          </a:xfrm>
        </p:spPr>
        <p:txBody>
          <a:bodyPr>
            <a:normAutofit/>
          </a:bodyPr>
          <a:lstStyle/>
          <a:p>
            <a:r>
              <a:rPr lang="ru-RU" sz="4000" b="1" dirty="0">
                <a:solidFill>
                  <a:srgbClr val="0070C0"/>
                </a:solidFill>
                <a:latin typeface="Book Antiqua" pitchFamily="18" charset="0"/>
                <a:ea typeface="+mj-ea"/>
                <a:cs typeface="Arial" pitchFamily="34" charset="0"/>
              </a:rPr>
              <a:t>К </a:t>
            </a:r>
            <a:r>
              <a:rPr lang="en-US" sz="4000" b="1" dirty="0" smtClean="0">
                <a:solidFill>
                  <a:srgbClr val="0070C0"/>
                </a:solidFill>
                <a:latin typeface="Book Antiqua" pitchFamily="18" charset="0"/>
                <a:ea typeface="+mj-ea"/>
                <a:cs typeface="Arial" pitchFamily="34" charset="0"/>
              </a:rPr>
              <a:t>1</a:t>
            </a:r>
            <a:r>
              <a:rPr lang="ru-RU" sz="4000" b="1" dirty="0" smtClean="0">
                <a:solidFill>
                  <a:srgbClr val="0070C0"/>
                </a:solidFill>
                <a:latin typeface="Book Antiqua" pitchFamily="18" charset="0"/>
                <a:ea typeface="+mj-ea"/>
                <a:cs typeface="Arial" pitchFamily="34" charset="0"/>
              </a:rPr>
              <a:t>20-летию </a:t>
            </a:r>
            <a:r>
              <a:rPr lang="ru-RU" sz="4000" b="1" dirty="0">
                <a:solidFill>
                  <a:srgbClr val="0070C0"/>
                </a:solidFill>
                <a:latin typeface="Book Antiqua" pitchFamily="18" charset="0"/>
                <a:ea typeface="+mj-ea"/>
                <a:cs typeface="Arial" pitchFamily="34" charset="0"/>
              </a:rPr>
              <a:t>Т.С. </a:t>
            </a:r>
            <a:r>
              <a:rPr lang="ru-RU" sz="4000" b="1" dirty="0" smtClean="0">
                <a:solidFill>
                  <a:srgbClr val="0070C0"/>
                </a:solidFill>
                <a:latin typeface="Book Antiqua" pitchFamily="18" charset="0"/>
                <a:ea typeface="+mj-ea"/>
                <a:cs typeface="Arial" pitchFamily="34" charset="0"/>
              </a:rPr>
              <a:t>Мальцева</a:t>
            </a:r>
            <a:endParaRPr lang="ru-RU" sz="4000" b="1" dirty="0">
              <a:solidFill>
                <a:srgbClr val="0070C0"/>
              </a:solidFill>
              <a:latin typeface="Book Antiqua" pitchFamily="18" charset="0"/>
              <a:ea typeface="+mj-ea"/>
              <a:cs typeface="Arial" pitchFamily="34" charset="0"/>
            </a:endParaRPr>
          </a:p>
        </p:txBody>
      </p:sp>
    </p:spTree>
    <p:extLst>
      <p:ext uri="{BB962C8B-B14F-4D97-AF65-F5344CB8AC3E}">
        <p14:creationId xmlns:p14="http://schemas.microsoft.com/office/powerpoint/2010/main" xmlns="" val="604992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Загрузки\Копия 1406543412_shutterstock_195016106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5079"/>
          <a:stretch/>
        </p:blipFill>
        <p:spPr bwMode="auto">
          <a:xfrm>
            <a:off x="1" y="0"/>
            <a:ext cx="1691679" cy="6851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normAutofit/>
          </a:bodyPr>
          <a:lstStyle/>
          <a:p>
            <a:r>
              <a:rPr lang="ru-RU" sz="3600" b="1" dirty="0" smtClean="0">
                <a:solidFill>
                  <a:srgbClr val="C00000"/>
                </a:solidFill>
                <a:latin typeface="Book Antiqua" pitchFamily="18" charset="0"/>
                <a:cs typeface="Arial" pitchFamily="34" charset="0"/>
              </a:rPr>
              <a:t>Служба в армии</a:t>
            </a:r>
            <a:endParaRPr lang="ru-RU" sz="3600" b="1" dirty="0">
              <a:solidFill>
                <a:srgbClr val="C00000"/>
              </a:solidFill>
              <a:latin typeface="Book Antiqua" pitchFamily="18" charset="0"/>
              <a:cs typeface="Arial" pitchFamily="34" charset="0"/>
            </a:endParaRPr>
          </a:p>
        </p:txBody>
      </p:sp>
      <p:sp>
        <p:nvSpPr>
          <p:cNvPr id="3" name="Объект 2"/>
          <p:cNvSpPr>
            <a:spLocks noGrp="1"/>
          </p:cNvSpPr>
          <p:nvPr>
            <p:ph idx="1"/>
          </p:nvPr>
        </p:nvSpPr>
        <p:spPr>
          <a:xfrm>
            <a:off x="4283968" y="1628800"/>
            <a:ext cx="4320480" cy="4896544"/>
          </a:xfrm>
        </p:spPr>
        <p:txBody>
          <a:bodyPr>
            <a:noAutofit/>
          </a:bodyPr>
          <a:lstStyle/>
          <a:p>
            <a:pPr marL="0" indent="0">
              <a:spcBef>
                <a:spcPts val="600"/>
              </a:spcBef>
              <a:buNone/>
            </a:pPr>
            <a:r>
              <a:rPr lang="ru-RU" sz="2000" dirty="0">
                <a:solidFill>
                  <a:srgbClr val="002060"/>
                </a:solidFill>
              </a:rPr>
              <a:t>В </a:t>
            </a:r>
            <a:r>
              <a:rPr lang="ru-RU" sz="2000" dirty="0" smtClean="0">
                <a:solidFill>
                  <a:srgbClr val="002060"/>
                </a:solidFill>
              </a:rPr>
              <a:t>1916 г. </a:t>
            </a:r>
            <a:r>
              <a:rPr lang="ru-RU" sz="2000" dirty="0">
                <a:solidFill>
                  <a:srgbClr val="002060"/>
                </a:solidFill>
              </a:rPr>
              <a:t>Мальцева мобилизовали в армию и отправили на германский фронт. Первая империалистическая война надолго оторвала Мальцева от родной земли: он пережил «окопное стояние» в Галиции, голод и болезни в немецком плену и вернулся домой в неурожайном и голодном 1921 году. Вернулся и задумался: «Почему земля плохо родит?»</a:t>
            </a:r>
          </a:p>
        </p:txBody>
      </p:sp>
      <p:pic>
        <p:nvPicPr>
          <p:cNvPr id="7" name="Содержимое 5" descr="8.php.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a:xfrm>
            <a:off x="971600" y="1429658"/>
            <a:ext cx="2963807" cy="4248472"/>
          </a:xfrm>
          <a:prstGeom prst="rect">
            <a:avLst/>
          </a:prstGeom>
        </p:spPr>
      </p:pic>
    </p:spTree>
    <p:extLst>
      <p:ext uri="{BB962C8B-B14F-4D97-AF65-F5344CB8AC3E}">
        <p14:creationId xmlns:p14="http://schemas.microsoft.com/office/powerpoint/2010/main" xmlns="" val="2542371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Загрузки\Копия 1406543412_shutterstock_195016106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5079"/>
          <a:stretch/>
        </p:blipFill>
        <p:spPr bwMode="auto">
          <a:xfrm>
            <a:off x="1" y="0"/>
            <a:ext cx="1691679" cy="6851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normAutofit/>
          </a:bodyPr>
          <a:lstStyle/>
          <a:p>
            <a:r>
              <a:rPr lang="ru-RU" sz="3600" b="1" dirty="0" smtClean="0">
                <a:solidFill>
                  <a:srgbClr val="C00000"/>
                </a:solidFill>
                <a:latin typeface="Book Antiqua" pitchFamily="18" charset="0"/>
                <a:cs typeface="Arial" pitchFamily="34" charset="0"/>
              </a:rPr>
              <a:t>    Наперекор старым устоям</a:t>
            </a:r>
            <a:endParaRPr lang="ru-RU" sz="3600" b="1" dirty="0">
              <a:solidFill>
                <a:srgbClr val="C00000"/>
              </a:solidFill>
              <a:latin typeface="Book Antiqua" pitchFamily="18" charset="0"/>
              <a:cs typeface="Arial" pitchFamily="34" charset="0"/>
            </a:endParaRPr>
          </a:p>
        </p:txBody>
      </p:sp>
      <p:sp>
        <p:nvSpPr>
          <p:cNvPr id="3" name="Объект 2"/>
          <p:cNvSpPr>
            <a:spLocks noGrp="1"/>
          </p:cNvSpPr>
          <p:nvPr>
            <p:ph idx="1"/>
          </p:nvPr>
        </p:nvSpPr>
        <p:spPr>
          <a:xfrm>
            <a:off x="1691680" y="1484784"/>
            <a:ext cx="6984776" cy="4896544"/>
          </a:xfrm>
        </p:spPr>
        <p:txBody>
          <a:bodyPr>
            <a:noAutofit/>
          </a:bodyPr>
          <a:lstStyle/>
          <a:p>
            <a:pPr marL="0" indent="0">
              <a:spcBef>
                <a:spcPts val="600"/>
              </a:spcBef>
              <a:buNone/>
            </a:pPr>
            <a:r>
              <a:rPr lang="ru-RU" sz="1600" dirty="0">
                <a:solidFill>
                  <a:srgbClr val="002060"/>
                </a:solidFill>
              </a:rPr>
              <a:t>В те времена урожаи в Германии более чем в два раза превосходили российские. Конечно, и разница в климате играла свою роль, но дело было и в методах обработки почвы. В германском плену Т.С. Мальцеву пришлось работать в германских хозяйствах и ряд новшеств, увиденных там, он решил применить на своей Родине</a:t>
            </a:r>
            <a:r>
              <a:rPr lang="ru-RU" sz="1600" dirty="0" smtClean="0">
                <a:solidFill>
                  <a:srgbClr val="002060"/>
                </a:solidFill>
              </a:rPr>
              <a:t>.</a:t>
            </a:r>
            <a:endParaRPr lang="ru-RU" sz="1600" dirty="0">
              <a:solidFill>
                <a:srgbClr val="002060"/>
              </a:solidFill>
            </a:endParaRPr>
          </a:p>
          <a:p>
            <a:pPr marL="0" indent="0">
              <a:spcBef>
                <a:spcPts val="600"/>
              </a:spcBef>
              <a:buNone/>
            </a:pPr>
            <a:r>
              <a:rPr lang="ru-RU" sz="1600" dirty="0">
                <a:solidFill>
                  <a:srgbClr val="002060"/>
                </a:solidFill>
              </a:rPr>
              <a:t>«Весна наступила рано, уже можно было начинать полевые работы. Но традиция была настолько сильна, что до пасхи в поле никто не выезжал, праздник – время тоже нерабочее, а тем временем земля высыхала. Я решил выехать в поле один, – напишет в своих воспоминаниях Терентий Семенович, – Несмотря на протесты отца, начал бороновать пар. Напрасно старался его убедить, что боронование, наоборот, сохранит нам влагу и даст более высокий урожай</a:t>
            </a:r>
            <a:r>
              <a:rPr lang="ru-RU" sz="1600" dirty="0" smtClean="0">
                <a:solidFill>
                  <a:srgbClr val="002060"/>
                </a:solidFill>
              </a:rPr>
              <a:t>».</a:t>
            </a:r>
            <a:endParaRPr lang="ru-RU" sz="1600" dirty="0">
              <a:solidFill>
                <a:srgbClr val="002060"/>
              </a:solidFill>
            </a:endParaRPr>
          </a:p>
          <a:p>
            <a:pPr marL="0" indent="0">
              <a:spcBef>
                <a:spcPts val="600"/>
              </a:spcBef>
              <a:buNone/>
            </a:pPr>
            <a:r>
              <a:rPr lang="ru-RU" sz="1600" dirty="0">
                <a:solidFill>
                  <a:srgbClr val="002060"/>
                </a:solidFill>
              </a:rPr>
              <a:t>Наступила пасха: неделю дули сухие ветры, земля высохла, а в поле никто не выезжал. На участке Мальцева благодаря своевременному боронованию сорняк взошел до сева: «Бороной, которую смастерил сам, я уничтожил сорняки, после чего провел сев. Посеяли и соседи, но у них вместе со всходами пшеницы густо взошел и сорняк. На моем участке выросла прекрасная пшеница». Это была первая земледельческая победа Терентия Мальцева.</a:t>
            </a:r>
          </a:p>
        </p:txBody>
      </p:sp>
    </p:spTree>
    <p:extLst>
      <p:ext uri="{BB962C8B-B14F-4D97-AF65-F5344CB8AC3E}">
        <p14:creationId xmlns:p14="http://schemas.microsoft.com/office/powerpoint/2010/main" xmlns="" val="2967893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Загрузки\Копия 1406543412_shutterstock_195016106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5079"/>
          <a:stretch/>
        </p:blipFill>
        <p:spPr bwMode="auto">
          <a:xfrm>
            <a:off x="1" y="0"/>
            <a:ext cx="1691679" cy="6851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normAutofit/>
          </a:bodyPr>
          <a:lstStyle/>
          <a:p>
            <a:r>
              <a:rPr lang="ru-RU" sz="3600" b="1" dirty="0">
                <a:solidFill>
                  <a:srgbClr val="C00000"/>
                </a:solidFill>
                <a:latin typeface="Book Antiqua" pitchFamily="18" charset="0"/>
                <a:cs typeface="Arial" pitchFamily="34" charset="0"/>
              </a:rPr>
              <a:t>Полевод в колхозе</a:t>
            </a:r>
          </a:p>
        </p:txBody>
      </p:sp>
      <p:sp>
        <p:nvSpPr>
          <p:cNvPr id="3" name="Объект 2"/>
          <p:cNvSpPr>
            <a:spLocks noGrp="1"/>
          </p:cNvSpPr>
          <p:nvPr>
            <p:ph idx="1"/>
          </p:nvPr>
        </p:nvSpPr>
        <p:spPr>
          <a:xfrm>
            <a:off x="4211960" y="1221796"/>
            <a:ext cx="4464496" cy="5447564"/>
          </a:xfrm>
        </p:spPr>
        <p:txBody>
          <a:bodyPr>
            <a:noAutofit/>
          </a:bodyPr>
          <a:lstStyle/>
          <a:p>
            <a:pPr marL="0" indent="0">
              <a:spcBef>
                <a:spcPts val="600"/>
              </a:spcBef>
              <a:buNone/>
            </a:pPr>
            <a:r>
              <a:rPr lang="ru-RU" sz="1800" dirty="0">
                <a:solidFill>
                  <a:srgbClr val="002060"/>
                </a:solidFill>
              </a:rPr>
              <a:t>Действия его сначала ужаснули сельчан. Но по осени и раз и другой собрал он хлеба гораздо больше соседних хозяев. К нему потянулись за советом и поддержкой. Вскоре вокруг Терентия сложился кружок «понятливых мужиков», который с каждым годом пополнялся. Вместе с ними Мальцев изучал и испытывал разные способы обработки почвы и борьбы с сорняками, высевал новые сорта пшеницы, закладывал делянки с разными сроками сева</a:t>
            </a:r>
            <a:r>
              <a:rPr lang="ru-RU" sz="1800" dirty="0" smtClean="0">
                <a:solidFill>
                  <a:srgbClr val="002060"/>
                </a:solidFill>
              </a:rPr>
              <a:t>.</a:t>
            </a:r>
            <a:endParaRPr lang="ru-RU" sz="1800" dirty="0">
              <a:solidFill>
                <a:srgbClr val="002060"/>
              </a:solidFill>
            </a:endParaRPr>
          </a:p>
          <a:p>
            <a:pPr marL="0" indent="0">
              <a:spcBef>
                <a:spcPts val="600"/>
              </a:spcBef>
              <a:buNone/>
            </a:pPr>
            <a:r>
              <a:rPr lang="ru-RU" sz="1800" dirty="0">
                <a:solidFill>
                  <a:srgbClr val="002060"/>
                </a:solidFill>
              </a:rPr>
              <a:t>Когда в 1930 году в селе создали колхоз, на первом колхозном собрании Терентия Семеновича избрали полеводом. Крестьяне доверили ему главный источник жизни – землю и дали строгий наказ: присматривать за землей так, чтобы не оскудевало её плодородие.</a:t>
            </a:r>
          </a:p>
        </p:txBody>
      </p:sp>
      <p:pic>
        <p:nvPicPr>
          <p:cNvPr id="6" name="Содержимое 4" descr="6.php.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a:xfrm>
            <a:off x="815819" y="1510117"/>
            <a:ext cx="3103563" cy="4530725"/>
          </a:xfrm>
          <a:prstGeom prst="rect">
            <a:avLst/>
          </a:prstGeom>
        </p:spPr>
      </p:pic>
    </p:spTree>
    <p:extLst>
      <p:ext uri="{BB962C8B-B14F-4D97-AF65-F5344CB8AC3E}">
        <p14:creationId xmlns:p14="http://schemas.microsoft.com/office/powerpoint/2010/main" xmlns="" val="362742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Загрузки\Копия 1406543412_shutterstock_195016106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5079"/>
          <a:stretch/>
        </p:blipFill>
        <p:spPr bwMode="auto">
          <a:xfrm>
            <a:off x="1" y="0"/>
            <a:ext cx="1691679" cy="6851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683568" y="1988840"/>
            <a:ext cx="8229600" cy="2082304"/>
          </a:xfrm>
        </p:spPr>
        <p:txBody>
          <a:bodyPr>
            <a:normAutofit/>
          </a:bodyPr>
          <a:lstStyle/>
          <a:p>
            <a:r>
              <a:rPr lang="ru-RU" sz="3600" b="1" dirty="0">
                <a:solidFill>
                  <a:srgbClr val="C00000"/>
                </a:solidFill>
                <a:latin typeface="Book Antiqua" pitchFamily="18" charset="0"/>
                <a:cs typeface="Arial" pitchFamily="34" charset="0"/>
              </a:rPr>
              <a:t>    Какие открытия сделал </a:t>
            </a:r>
            <a:r>
              <a:rPr lang="ru-RU" sz="3600" b="1" dirty="0" smtClean="0">
                <a:solidFill>
                  <a:srgbClr val="C00000"/>
                </a:solidFill>
                <a:latin typeface="Book Antiqua" pitchFamily="18" charset="0"/>
                <a:cs typeface="Arial" pitchFamily="34" charset="0"/>
              </a:rPr>
              <a:t/>
            </a:r>
            <a:br>
              <a:rPr lang="ru-RU" sz="3600" b="1" dirty="0" smtClean="0">
                <a:solidFill>
                  <a:srgbClr val="C00000"/>
                </a:solidFill>
                <a:latin typeface="Book Antiqua" pitchFamily="18" charset="0"/>
                <a:cs typeface="Arial" pitchFamily="34" charset="0"/>
              </a:rPr>
            </a:br>
            <a:r>
              <a:rPr lang="ru-RU" sz="3600" b="1" dirty="0" smtClean="0">
                <a:solidFill>
                  <a:srgbClr val="C00000"/>
                </a:solidFill>
                <a:latin typeface="Book Antiqua" pitchFamily="18" charset="0"/>
                <a:cs typeface="Arial" pitchFamily="34" charset="0"/>
              </a:rPr>
              <a:t>Т.С. Мальцев</a:t>
            </a:r>
            <a:br>
              <a:rPr lang="ru-RU" sz="3600" b="1" dirty="0" smtClean="0">
                <a:solidFill>
                  <a:srgbClr val="C00000"/>
                </a:solidFill>
                <a:latin typeface="Book Antiqua" pitchFamily="18" charset="0"/>
                <a:cs typeface="Arial" pitchFamily="34" charset="0"/>
              </a:rPr>
            </a:br>
            <a:r>
              <a:rPr lang="ru-RU" sz="3600" b="1" dirty="0" smtClean="0">
                <a:solidFill>
                  <a:srgbClr val="C00000"/>
                </a:solidFill>
                <a:latin typeface="Book Antiqua" pitchFamily="18" charset="0"/>
                <a:cs typeface="Arial" pitchFamily="34" charset="0"/>
              </a:rPr>
              <a:t>в агрономической </a:t>
            </a:r>
            <a:r>
              <a:rPr lang="ru-RU" sz="3600" b="1" dirty="0">
                <a:solidFill>
                  <a:srgbClr val="C00000"/>
                </a:solidFill>
                <a:latin typeface="Book Antiqua" pitchFamily="18" charset="0"/>
                <a:cs typeface="Arial" pitchFamily="34" charset="0"/>
              </a:rPr>
              <a:t>науке?</a:t>
            </a:r>
          </a:p>
        </p:txBody>
      </p:sp>
    </p:spTree>
    <p:extLst>
      <p:ext uri="{BB962C8B-B14F-4D97-AF65-F5344CB8AC3E}">
        <p14:creationId xmlns:p14="http://schemas.microsoft.com/office/powerpoint/2010/main" xmlns="" val="3182903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Загрузки\Копия 1406543412_shutterstock_195016106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5079"/>
          <a:stretch/>
        </p:blipFill>
        <p:spPr bwMode="auto">
          <a:xfrm>
            <a:off x="1" y="0"/>
            <a:ext cx="1691679" cy="68516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Объект 2"/>
          <p:cNvSpPr>
            <a:spLocks noGrp="1"/>
          </p:cNvSpPr>
          <p:nvPr>
            <p:ph idx="1"/>
          </p:nvPr>
        </p:nvSpPr>
        <p:spPr>
          <a:xfrm>
            <a:off x="1691680" y="1484784"/>
            <a:ext cx="7201927" cy="5146972"/>
          </a:xfrm>
        </p:spPr>
        <p:txBody>
          <a:bodyPr>
            <a:noAutofit/>
          </a:bodyPr>
          <a:lstStyle/>
          <a:p>
            <a:pPr marL="0" indent="0">
              <a:spcBef>
                <a:spcPts val="1200"/>
              </a:spcBef>
              <a:buNone/>
            </a:pPr>
            <a:r>
              <a:rPr lang="ru-RU" sz="1800" dirty="0">
                <a:solidFill>
                  <a:srgbClr val="002060"/>
                </a:solidFill>
              </a:rPr>
              <a:t>Потребность в хлебе растёт. Годных почв всё меньше и меньше, а окультуривать негодные – дорого. Поэтому самый надёжный путь – постоянное повышение плодородия почвы и урожайности на уже освоенных землях. Снижение урожаев Мальцев объяснял неправильной агротехникой выращивания</a:t>
            </a:r>
            <a:r>
              <a:rPr lang="ru-RU" sz="1800" dirty="0" smtClean="0">
                <a:solidFill>
                  <a:srgbClr val="002060"/>
                </a:solidFill>
              </a:rPr>
              <a:t>.</a:t>
            </a:r>
          </a:p>
          <a:p>
            <a:pPr marL="0" indent="0">
              <a:spcBef>
                <a:spcPts val="1200"/>
              </a:spcBef>
              <a:buNone/>
            </a:pPr>
            <a:r>
              <a:rPr lang="ru-RU" sz="1800" dirty="0">
                <a:solidFill>
                  <a:srgbClr val="002060"/>
                </a:solidFill>
              </a:rPr>
              <a:t>Терентий </a:t>
            </a:r>
            <a:r>
              <a:rPr lang="ru-RU" sz="1800" dirty="0" smtClean="0">
                <a:solidFill>
                  <a:srgbClr val="002060"/>
                </a:solidFill>
              </a:rPr>
              <a:t>Семенович создал </a:t>
            </a:r>
            <a:r>
              <a:rPr lang="ru-RU" sz="1800" dirty="0">
                <a:solidFill>
                  <a:srgbClr val="002060"/>
                </a:solidFill>
              </a:rPr>
              <a:t>совершенно новую систему обработки почвы</a:t>
            </a:r>
            <a:r>
              <a:rPr lang="ru-RU" sz="1800" dirty="0" smtClean="0">
                <a:solidFill>
                  <a:srgbClr val="002060"/>
                </a:solidFill>
              </a:rPr>
              <a:t>.</a:t>
            </a:r>
            <a:endParaRPr lang="ru-RU" sz="1800" dirty="0">
              <a:solidFill>
                <a:srgbClr val="002060"/>
              </a:solidFill>
            </a:endParaRPr>
          </a:p>
          <a:p>
            <a:pPr marL="0" indent="0">
              <a:spcBef>
                <a:spcPts val="1200"/>
              </a:spcBef>
              <a:buNone/>
            </a:pPr>
            <a:r>
              <a:rPr lang="ru-RU" sz="1800" dirty="0">
                <a:solidFill>
                  <a:srgbClr val="002060"/>
                </a:solidFill>
              </a:rPr>
              <a:t>Система Т.С. Мальцева – прекрасный пример гибкого приспособления к местным </a:t>
            </a:r>
            <a:r>
              <a:rPr lang="ru-RU" sz="1800" dirty="0" smtClean="0">
                <a:solidFill>
                  <a:srgbClr val="002060"/>
                </a:solidFill>
              </a:rPr>
              <a:t>условиям.</a:t>
            </a:r>
          </a:p>
          <a:p>
            <a:pPr marL="0" indent="0">
              <a:spcBef>
                <a:spcPts val="1200"/>
              </a:spcBef>
              <a:buNone/>
            </a:pPr>
            <a:r>
              <a:rPr lang="ru-RU" sz="1800" dirty="0" smtClean="0">
                <a:solidFill>
                  <a:srgbClr val="002060"/>
                </a:solidFill>
              </a:rPr>
              <a:t>«Наша </a:t>
            </a:r>
            <a:r>
              <a:rPr lang="ru-RU" sz="1800" dirty="0">
                <a:solidFill>
                  <a:srgbClr val="002060"/>
                </a:solidFill>
              </a:rPr>
              <a:t>Курганская земля при правильной её эксплуатации способна дать стране много пшеничного хлеба» – </a:t>
            </a:r>
            <a:r>
              <a:rPr lang="ru-RU" sz="1800" dirty="0" smtClean="0">
                <a:solidFill>
                  <a:srgbClr val="002060"/>
                </a:solidFill>
              </a:rPr>
              <a:t>говорил Т.С</a:t>
            </a:r>
            <a:r>
              <a:rPr lang="ru-RU" sz="1800" dirty="0">
                <a:solidFill>
                  <a:srgbClr val="002060"/>
                </a:solidFill>
              </a:rPr>
              <a:t>. Мальцев.</a:t>
            </a:r>
          </a:p>
          <a:p>
            <a:pPr marL="0" indent="0">
              <a:spcBef>
                <a:spcPts val="1200"/>
              </a:spcBef>
              <a:buNone/>
            </a:pPr>
            <a:r>
              <a:rPr lang="ru-RU" sz="1800" dirty="0" smtClean="0">
                <a:solidFill>
                  <a:srgbClr val="002060"/>
                </a:solidFill>
              </a:rPr>
              <a:t>С </a:t>
            </a:r>
            <a:r>
              <a:rPr lang="ru-RU" sz="1800" dirty="0">
                <a:solidFill>
                  <a:srgbClr val="002060"/>
                </a:solidFill>
              </a:rPr>
              <a:t>именем Т.С. Мальцева связано многое в агрономии: мальцевская обработка почвы, мальцевские сроки сева, мальцевские способы борьбы с сорняками, мальцевские орудия, мальцевские пары, мальцевские сорта</a:t>
            </a:r>
            <a:r>
              <a:rPr lang="ru-RU" sz="1800" dirty="0" smtClean="0">
                <a:solidFill>
                  <a:srgbClr val="002060"/>
                </a:solidFill>
              </a:rPr>
              <a:t>.</a:t>
            </a:r>
            <a:endParaRPr lang="ru-RU" sz="1800" dirty="0">
              <a:solidFill>
                <a:srgbClr val="002060"/>
              </a:solidFill>
            </a:endParaRPr>
          </a:p>
        </p:txBody>
      </p:sp>
      <p:sp>
        <p:nvSpPr>
          <p:cNvPr id="7" name="Заголовок 1"/>
          <p:cNvSpPr>
            <a:spLocks noGrp="1"/>
          </p:cNvSpPr>
          <p:nvPr>
            <p:ph type="title"/>
          </p:nvPr>
        </p:nvSpPr>
        <p:spPr>
          <a:xfrm>
            <a:off x="611560" y="332656"/>
            <a:ext cx="8229600" cy="1143000"/>
          </a:xfrm>
        </p:spPr>
        <p:txBody>
          <a:bodyPr>
            <a:normAutofit/>
          </a:bodyPr>
          <a:lstStyle/>
          <a:p>
            <a:pPr>
              <a:lnSpc>
                <a:spcPct val="80000"/>
              </a:lnSpc>
            </a:pPr>
            <a:r>
              <a:rPr lang="ru-RU" sz="3400" b="1" dirty="0" smtClean="0">
                <a:solidFill>
                  <a:srgbClr val="C00000"/>
                </a:solidFill>
                <a:latin typeface="Book Antiqua" pitchFamily="18" charset="0"/>
                <a:cs typeface="Arial" pitchFamily="34" charset="0"/>
              </a:rPr>
              <a:t>Агрономическая система </a:t>
            </a:r>
            <a:br>
              <a:rPr lang="ru-RU" sz="3400" b="1" dirty="0" smtClean="0">
                <a:solidFill>
                  <a:srgbClr val="C00000"/>
                </a:solidFill>
                <a:latin typeface="Book Antiqua" pitchFamily="18" charset="0"/>
                <a:cs typeface="Arial" pitchFamily="34" charset="0"/>
              </a:rPr>
            </a:br>
            <a:r>
              <a:rPr lang="ru-RU" sz="3400" b="1" dirty="0" smtClean="0">
                <a:solidFill>
                  <a:srgbClr val="C00000"/>
                </a:solidFill>
                <a:latin typeface="Book Antiqua" pitchFamily="18" charset="0"/>
                <a:cs typeface="Arial" pitchFamily="34" charset="0"/>
              </a:rPr>
              <a:t>Т.С. Мальцева</a:t>
            </a:r>
            <a:endParaRPr lang="ru-RU" sz="3400" b="1" dirty="0">
              <a:solidFill>
                <a:srgbClr val="C00000"/>
              </a:solidFill>
              <a:latin typeface="Book Antiqua" pitchFamily="18" charset="0"/>
              <a:cs typeface="Arial" pitchFamily="34" charset="0"/>
            </a:endParaRPr>
          </a:p>
        </p:txBody>
      </p:sp>
    </p:spTree>
    <p:extLst>
      <p:ext uri="{BB962C8B-B14F-4D97-AF65-F5344CB8AC3E}">
        <p14:creationId xmlns:p14="http://schemas.microsoft.com/office/powerpoint/2010/main" xmlns="" val="1722991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Загрузки\Копия 1406543412_shutterstock_195016106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5079"/>
          <a:stretch/>
        </p:blipFill>
        <p:spPr bwMode="auto">
          <a:xfrm>
            <a:off x="1" y="0"/>
            <a:ext cx="1691679" cy="6851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normAutofit/>
          </a:bodyPr>
          <a:lstStyle/>
          <a:p>
            <a:pPr>
              <a:lnSpc>
                <a:spcPct val="80000"/>
              </a:lnSpc>
            </a:pPr>
            <a:r>
              <a:rPr lang="ru-RU" sz="3400" b="1" dirty="0" smtClean="0">
                <a:solidFill>
                  <a:srgbClr val="C00000"/>
                </a:solidFill>
                <a:latin typeface="Book Antiqua" pitchFamily="18" charset="0"/>
                <a:cs typeface="Arial" pitchFamily="34" charset="0"/>
              </a:rPr>
              <a:t>Принципы </a:t>
            </a:r>
            <a:r>
              <a:rPr lang="ru-RU" sz="3400" b="1" dirty="0">
                <a:solidFill>
                  <a:srgbClr val="C00000"/>
                </a:solidFill>
                <a:latin typeface="Book Antiqua" pitchFamily="18" charset="0"/>
                <a:cs typeface="Arial" pitchFamily="34" charset="0"/>
              </a:rPr>
              <a:t>взаимодействия </a:t>
            </a:r>
            <a:r>
              <a:rPr lang="ru-RU" sz="3400" b="1" dirty="0" smtClean="0">
                <a:solidFill>
                  <a:srgbClr val="C00000"/>
                </a:solidFill>
                <a:latin typeface="Book Antiqua" pitchFamily="18" charset="0"/>
                <a:cs typeface="Arial" pitchFamily="34" charset="0"/>
              </a:rPr>
              <a:t/>
            </a:r>
            <a:br>
              <a:rPr lang="ru-RU" sz="3400" b="1" dirty="0" smtClean="0">
                <a:solidFill>
                  <a:srgbClr val="C00000"/>
                </a:solidFill>
                <a:latin typeface="Book Antiqua" pitchFamily="18" charset="0"/>
                <a:cs typeface="Arial" pitchFamily="34" charset="0"/>
              </a:rPr>
            </a:br>
            <a:r>
              <a:rPr lang="ru-RU" sz="3400" b="1" dirty="0" smtClean="0">
                <a:solidFill>
                  <a:srgbClr val="C00000"/>
                </a:solidFill>
                <a:latin typeface="Book Antiqua" pitchFamily="18" charset="0"/>
                <a:cs typeface="Arial" pitchFamily="34" charset="0"/>
              </a:rPr>
              <a:t>человека </a:t>
            </a:r>
            <a:r>
              <a:rPr lang="ru-RU" sz="3400" b="1" dirty="0">
                <a:solidFill>
                  <a:srgbClr val="C00000"/>
                </a:solidFill>
                <a:latin typeface="Book Antiqua" pitchFamily="18" charset="0"/>
                <a:cs typeface="Arial" pitchFamily="34" charset="0"/>
              </a:rPr>
              <a:t>с природой</a:t>
            </a:r>
          </a:p>
        </p:txBody>
      </p:sp>
      <p:sp>
        <p:nvSpPr>
          <p:cNvPr id="3" name="Объект 2"/>
          <p:cNvSpPr>
            <a:spLocks noGrp="1"/>
          </p:cNvSpPr>
          <p:nvPr>
            <p:ph idx="1"/>
          </p:nvPr>
        </p:nvSpPr>
        <p:spPr>
          <a:xfrm>
            <a:off x="4299046" y="1680823"/>
            <a:ext cx="4206325" cy="4583180"/>
          </a:xfrm>
        </p:spPr>
        <p:txBody>
          <a:bodyPr>
            <a:noAutofit/>
          </a:bodyPr>
          <a:lstStyle/>
          <a:p>
            <a:pPr marL="0" indent="0">
              <a:spcBef>
                <a:spcPts val="600"/>
              </a:spcBef>
              <a:buNone/>
            </a:pPr>
            <a:r>
              <a:rPr lang="ru-RU" sz="2000" dirty="0">
                <a:solidFill>
                  <a:srgbClr val="002060"/>
                </a:solidFill>
              </a:rPr>
              <a:t>«Представьте себе шахматную доску с множеством </a:t>
            </a:r>
            <a:r>
              <a:rPr lang="ru-RU" sz="2000" dirty="0" smtClean="0">
                <a:solidFill>
                  <a:srgbClr val="002060"/>
                </a:solidFill>
              </a:rPr>
              <a:t>полей-клеток. За </a:t>
            </a:r>
            <a:r>
              <a:rPr lang="ru-RU" sz="2000" dirty="0">
                <a:solidFill>
                  <a:srgbClr val="002060"/>
                </a:solidFill>
              </a:rPr>
              <a:t>доской сидят двое: Человек и Природа. Белыми фигурами всегда играет Природа, за ней право первого хода, она определяет начало весны, приносит жару, холод, суховей, дожди, заморозки. И чтобы в этих условиях не проиграть, Человек должен уметь правильно ответить на любой ход природы, даже самый коварный». </a:t>
            </a:r>
            <a:endParaRPr lang="ru-RU" sz="2000" dirty="0" smtClean="0">
              <a:solidFill>
                <a:srgbClr val="002060"/>
              </a:solidFill>
            </a:endParaRPr>
          </a:p>
          <a:p>
            <a:pPr marL="0" indent="0">
              <a:spcBef>
                <a:spcPts val="600"/>
              </a:spcBef>
              <a:buNone/>
            </a:pPr>
            <a:r>
              <a:rPr lang="ru-RU" sz="2000" dirty="0" smtClean="0">
                <a:solidFill>
                  <a:srgbClr val="002060"/>
                </a:solidFill>
              </a:rPr>
              <a:t>                                         </a:t>
            </a:r>
            <a:r>
              <a:rPr lang="ru-RU" sz="2000" i="1" dirty="0" smtClean="0">
                <a:solidFill>
                  <a:srgbClr val="002060"/>
                </a:solidFill>
              </a:rPr>
              <a:t>Т.С. Мальцев</a:t>
            </a:r>
            <a:endParaRPr lang="ru-RU" sz="2000" i="1" dirty="0">
              <a:solidFill>
                <a:srgbClr val="002060"/>
              </a:solidFill>
            </a:endParaRPr>
          </a:p>
        </p:txBody>
      </p:sp>
      <p:pic>
        <p:nvPicPr>
          <p:cNvPr id="7" name="i-main-pic" descr="Картинка 16 из 23">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a:xfrm>
            <a:off x="1058686" y="1637281"/>
            <a:ext cx="2976716" cy="4009453"/>
          </a:xfrm>
          <a:prstGeom prst="rect">
            <a:avLst/>
          </a:prstGeom>
        </p:spPr>
      </p:pic>
    </p:spTree>
    <p:extLst>
      <p:ext uri="{BB962C8B-B14F-4D97-AF65-F5344CB8AC3E}">
        <p14:creationId xmlns:p14="http://schemas.microsoft.com/office/powerpoint/2010/main" xmlns="" val="2869216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Загрузки\Копия 1406543412_shutterstock_195016106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5079"/>
          <a:stretch/>
        </p:blipFill>
        <p:spPr bwMode="auto">
          <a:xfrm>
            <a:off x="1" y="0"/>
            <a:ext cx="1691679" cy="6851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683568" y="274638"/>
            <a:ext cx="8003232" cy="1143000"/>
          </a:xfrm>
        </p:spPr>
        <p:txBody>
          <a:bodyPr>
            <a:normAutofit/>
          </a:bodyPr>
          <a:lstStyle/>
          <a:p>
            <a:pPr>
              <a:lnSpc>
                <a:spcPct val="80000"/>
              </a:lnSpc>
            </a:pPr>
            <a:r>
              <a:rPr lang="ru-RU" sz="3400" b="1" dirty="0">
                <a:solidFill>
                  <a:srgbClr val="C00000"/>
                </a:solidFill>
                <a:latin typeface="Book Antiqua" pitchFamily="18" charset="0"/>
                <a:cs typeface="Arial" pitchFamily="34" charset="0"/>
              </a:rPr>
              <a:t>Основные пути повышения плодородия </a:t>
            </a:r>
            <a:r>
              <a:rPr lang="ru-RU" sz="3400" b="1" dirty="0" smtClean="0">
                <a:solidFill>
                  <a:srgbClr val="C00000"/>
                </a:solidFill>
                <a:latin typeface="Book Antiqua" pitchFamily="18" charset="0"/>
                <a:cs typeface="Arial" pitchFamily="34" charset="0"/>
              </a:rPr>
              <a:t>почвы</a:t>
            </a:r>
            <a:endParaRPr lang="ru-RU" sz="3400" b="1" dirty="0">
              <a:solidFill>
                <a:srgbClr val="C00000"/>
              </a:solidFill>
              <a:latin typeface="Book Antiqua" pitchFamily="18" charset="0"/>
              <a:cs typeface="Arial" pitchFamily="34" charset="0"/>
            </a:endParaRPr>
          </a:p>
        </p:txBody>
      </p:sp>
      <p:sp>
        <p:nvSpPr>
          <p:cNvPr id="3" name="Объект 2"/>
          <p:cNvSpPr>
            <a:spLocks noGrp="1"/>
          </p:cNvSpPr>
          <p:nvPr>
            <p:ph idx="1"/>
          </p:nvPr>
        </p:nvSpPr>
        <p:spPr>
          <a:xfrm>
            <a:off x="1691680" y="1680822"/>
            <a:ext cx="6813691" cy="4700505"/>
          </a:xfrm>
        </p:spPr>
        <p:txBody>
          <a:bodyPr>
            <a:noAutofit/>
          </a:bodyPr>
          <a:lstStyle/>
          <a:p>
            <a:pPr lvl="0"/>
            <a:r>
              <a:rPr lang="ru-RU" sz="2000" dirty="0">
                <a:solidFill>
                  <a:srgbClr val="002060"/>
                </a:solidFill>
              </a:rPr>
              <a:t>Ранневесенние боронование с целью закрытия </a:t>
            </a:r>
            <a:r>
              <a:rPr lang="ru-RU" sz="2000" dirty="0" smtClean="0">
                <a:solidFill>
                  <a:srgbClr val="002060"/>
                </a:solidFill>
              </a:rPr>
              <a:t>влаги.</a:t>
            </a:r>
            <a:endParaRPr lang="ru-RU" sz="2000" dirty="0">
              <a:solidFill>
                <a:srgbClr val="002060"/>
              </a:solidFill>
            </a:endParaRPr>
          </a:p>
          <a:p>
            <a:pPr lvl="0"/>
            <a:r>
              <a:rPr lang="ru-RU" sz="2000" dirty="0">
                <a:solidFill>
                  <a:srgbClr val="002060"/>
                </a:solidFill>
              </a:rPr>
              <a:t>Применение поверхностной безотвальной обработки почвы.</a:t>
            </a:r>
          </a:p>
          <a:p>
            <a:pPr lvl="0"/>
            <a:r>
              <a:rPr lang="ru-RU" sz="2000" dirty="0" smtClean="0">
                <a:solidFill>
                  <a:srgbClr val="002060"/>
                </a:solidFill>
              </a:rPr>
              <a:t>Проводить </a:t>
            </a:r>
            <a:r>
              <a:rPr lang="ru-RU" sz="2000" dirty="0">
                <a:solidFill>
                  <a:srgbClr val="002060"/>
                </a:solidFill>
              </a:rPr>
              <a:t>эффективные методы борьбы с сорняками.</a:t>
            </a:r>
          </a:p>
          <a:p>
            <a:pPr lvl="0"/>
            <a:r>
              <a:rPr lang="ru-RU" sz="2000" dirty="0">
                <a:solidFill>
                  <a:srgbClr val="002060"/>
                </a:solidFill>
              </a:rPr>
              <a:t>Пар – основной метод борьбы с сорняками и накопления влаги и питательных веществ в почве. </a:t>
            </a:r>
          </a:p>
          <a:p>
            <a:r>
              <a:rPr lang="ru-RU" sz="2000" dirty="0" smtClean="0">
                <a:solidFill>
                  <a:srgbClr val="002060"/>
                </a:solidFill>
              </a:rPr>
              <a:t>Чтобы окультуривать не только верхний, но и нижние слои, создать более благоприятный водно-воздушный и пищевой режимы, он предложил в паровом </a:t>
            </a:r>
            <a:r>
              <a:rPr lang="ru-RU" sz="2000" dirty="0">
                <a:solidFill>
                  <a:srgbClr val="002060"/>
                </a:solidFill>
              </a:rPr>
              <a:t>поле глубокое безотвальное рыхление.</a:t>
            </a:r>
          </a:p>
          <a:p>
            <a:pPr lvl="0"/>
            <a:r>
              <a:rPr lang="ru-RU" sz="2000" dirty="0">
                <a:solidFill>
                  <a:srgbClr val="002060"/>
                </a:solidFill>
              </a:rPr>
              <a:t>Увеличить производство нужный </a:t>
            </a:r>
            <a:r>
              <a:rPr lang="ru-RU" sz="2000" dirty="0" smtClean="0">
                <a:solidFill>
                  <a:srgbClr val="002060"/>
                </a:solidFill>
              </a:rPr>
              <a:t>тракторных </a:t>
            </a:r>
            <a:r>
              <a:rPr lang="ru-RU" sz="2000" dirty="0">
                <a:solidFill>
                  <a:srgbClr val="002060"/>
                </a:solidFill>
              </a:rPr>
              <a:t>орудий  </a:t>
            </a:r>
            <a:r>
              <a:rPr lang="ru-RU" sz="2000" dirty="0" smtClean="0">
                <a:solidFill>
                  <a:srgbClr val="002060"/>
                </a:solidFill>
              </a:rPr>
              <a:t>без </a:t>
            </a:r>
            <a:r>
              <a:rPr lang="ru-RU" sz="2000" dirty="0">
                <a:solidFill>
                  <a:srgbClr val="002060"/>
                </a:solidFill>
              </a:rPr>
              <a:t>которых немыслима плодотворная борьба с овсюгом, пыреем и другими сорняками.</a:t>
            </a:r>
          </a:p>
        </p:txBody>
      </p:sp>
    </p:spTree>
    <p:extLst>
      <p:ext uri="{BB962C8B-B14F-4D97-AF65-F5344CB8AC3E}">
        <p14:creationId xmlns:p14="http://schemas.microsoft.com/office/powerpoint/2010/main" xmlns="" val="839685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Загрузки\Копия 1406543412_shutterstock_195016106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5079"/>
          <a:stretch/>
        </p:blipFill>
        <p:spPr bwMode="auto">
          <a:xfrm>
            <a:off x="1" y="0"/>
            <a:ext cx="1691679" cy="6851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normAutofit/>
          </a:bodyPr>
          <a:lstStyle/>
          <a:p>
            <a:pPr>
              <a:lnSpc>
                <a:spcPct val="80000"/>
              </a:lnSpc>
            </a:pPr>
            <a:r>
              <a:rPr lang="ru-RU" sz="3400" b="1" dirty="0" smtClean="0">
                <a:solidFill>
                  <a:srgbClr val="C00000"/>
                </a:solidFill>
                <a:latin typeface="Book Antiqua" pitchFamily="18" charset="0"/>
                <a:cs typeface="Arial" pitchFamily="34" charset="0"/>
              </a:rPr>
              <a:t>Приезд Н.С. Хрущёва</a:t>
            </a:r>
            <a:endParaRPr lang="ru-RU" sz="3400" b="1" dirty="0">
              <a:solidFill>
                <a:srgbClr val="C00000"/>
              </a:solidFill>
              <a:latin typeface="Book Antiqua" pitchFamily="18" charset="0"/>
              <a:cs typeface="Arial" pitchFamily="34" charset="0"/>
            </a:endParaRPr>
          </a:p>
        </p:txBody>
      </p:sp>
      <p:sp>
        <p:nvSpPr>
          <p:cNvPr id="3" name="Объект 2"/>
          <p:cNvSpPr>
            <a:spLocks noGrp="1"/>
          </p:cNvSpPr>
          <p:nvPr>
            <p:ph idx="1"/>
          </p:nvPr>
        </p:nvSpPr>
        <p:spPr>
          <a:xfrm>
            <a:off x="4427984" y="1196752"/>
            <a:ext cx="4392488" cy="5290488"/>
          </a:xfrm>
        </p:spPr>
        <p:txBody>
          <a:bodyPr>
            <a:noAutofit/>
          </a:bodyPr>
          <a:lstStyle/>
          <a:p>
            <a:pPr marL="0" indent="0">
              <a:spcBef>
                <a:spcPts val="600"/>
              </a:spcBef>
              <a:buNone/>
            </a:pPr>
            <a:r>
              <a:rPr lang="ru-RU" sz="2000" dirty="0">
                <a:solidFill>
                  <a:srgbClr val="002060"/>
                </a:solidFill>
              </a:rPr>
              <a:t>В июне 1954 года гостем Мальцева был Первый секретарь ЦК КПСС Н.С. Хрущёв. Около пяти часов генсек дотошно обследовал все поля, побывал во всех местах, указанных его рукой на карте. Вид пшеницы, ровной, густой и колосистой так взбудоражил эмоциональную натуру Никиты Сергеевича, что он не один раз подбрасывал свою шляпу в воздух, чтобы полюбоваться, как она ложилась на колосья, словно на стол. </a:t>
            </a:r>
            <a:endParaRPr lang="ru-RU" sz="2000" dirty="0" smtClean="0">
              <a:solidFill>
                <a:srgbClr val="002060"/>
              </a:solidFill>
            </a:endParaRPr>
          </a:p>
          <a:p>
            <a:pPr marL="0" indent="0">
              <a:spcBef>
                <a:spcPts val="600"/>
              </a:spcBef>
              <a:buNone/>
            </a:pPr>
            <a:r>
              <a:rPr lang="ru-RU" sz="2000" dirty="0" smtClean="0">
                <a:solidFill>
                  <a:srgbClr val="002060"/>
                </a:solidFill>
              </a:rPr>
              <a:t>«</a:t>
            </a:r>
            <a:r>
              <a:rPr lang="ru-RU" sz="2000" dirty="0">
                <a:solidFill>
                  <a:srgbClr val="002060"/>
                </a:solidFill>
              </a:rPr>
              <a:t>Если бы в стране все работали, как товарищ Мальцев, – пошутил тогда генеральный секретарь, – случилась бы катастрофа – хлеб некуда было бы девать».</a:t>
            </a:r>
            <a:endParaRPr lang="ru-RU" sz="2000" i="1" dirty="0">
              <a:solidFill>
                <a:srgbClr val="002060"/>
              </a:solidFill>
            </a:endParaRPr>
          </a:p>
        </p:txBody>
      </p:sp>
      <p:pic>
        <p:nvPicPr>
          <p:cNvPr id="4098" name="Picture 2" descr="C:\Documents and Settings\Admin\Мои документы\Загрузки\Копия Как-рисовать-пшеница.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71600" y="1484784"/>
            <a:ext cx="3203026" cy="426643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46605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Загрузки\Копия 1406543412_shutterstock_195016106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5079"/>
          <a:stretch/>
        </p:blipFill>
        <p:spPr bwMode="auto">
          <a:xfrm>
            <a:off x="1" y="0"/>
            <a:ext cx="1691679" cy="6851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normAutofit/>
          </a:bodyPr>
          <a:lstStyle/>
          <a:p>
            <a:pPr>
              <a:lnSpc>
                <a:spcPct val="80000"/>
              </a:lnSpc>
            </a:pPr>
            <a:r>
              <a:rPr lang="ru-RU" sz="3200" b="1" dirty="0">
                <a:solidFill>
                  <a:srgbClr val="C00000"/>
                </a:solidFill>
                <a:latin typeface="Book Antiqua" pitchFamily="18" charset="0"/>
                <a:cs typeface="Arial" pitchFamily="34" charset="0"/>
              </a:rPr>
              <a:t>Присуждение звания </a:t>
            </a:r>
            <a:r>
              <a:rPr lang="ru-RU" sz="3200" b="1" dirty="0" smtClean="0">
                <a:solidFill>
                  <a:srgbClr val="C00000"/>
                </a:solidFill>
                <a:latin typeface="Book Antiqua" pitchFamily="18" charset="0"/>
                <a:cs typeface="Arial" pitchFamily="34" charset="0"/>
              </a:rPr>
              <a:t/>
            </a:r>
            <a:br>
              <a:rPr lang="ru-RU" sz="3200" b="1" dirty="0" smtClean="0">
                <a:solidFill>
                  <a:srgbClr val="C00000"/>
                </a:solidFill>
                <a:latin typeface="Book Antiqua" pitchFamily="18" charset="0"/>
                <a:cs typeface="Arial" pitchFamily="34" charset="0"/>
              </a:rPr>
            </a:br>
            <a:r>
              <a:rPr lang="ru-RU" sz="3200" b="1" dirty="0" smtClean="0">
                <a:solidFill>
                  <a:srgbClr val="C00000"/>
                </a:solidFill>
                <a:latin typeface="Book Antiqua" pitchFamily="18" charset="0"/>
                <a:cs typeface="Arial" pitchFamily="34" charset="0"/>
              </a:rPr>
              <a:t>Почётного </a:t>
            </a:r>
            <a:r>
              <a:rPr lang="ru-RU" sz="3200" b="1" dirty="0">
                <a:solidFill>
                  <a:srgbClr val="C00000"/>
                </a:solidFill>
                <a:latin typeface="Book Antiqua" pitchFamily="18" charset="0"/>
                <a:cs typeface="Arial" pitchFamily="34" charset="0"/>
              </a:rPr>
              <a:t>академика ВАСХНИЛ</a:t>
            </a:r>
          </a:p>
        </p:txBody>
      </p:sp>
      <p:sp>
        <p:nvSpPr>
          <p:cNvPr id="3" name="Объект 2"/>
          <p:cNvSpPr>
            <a:spLocks noGrp="1"/>
          </p:cNvSpPr>
          <p:nvPr>
            <p:ph idx="1"/>
          </p:nvPr>
        </p:nvSpPr>
        <p:spPr>
          <a:xfrm>
            <a:off x="4067944" y="1268760"/>
            <a:ext cx="4680520" cy="5400600"/>
          </a:xfrm>
        </p:spPr>
        <p:txBody>
          <a:bodyPr>
            <a:noAutofit/>
          </a:bodyPr>
          <a:lstStyle/>
          <a:p>
            <a:pPr marL="0" indent="0">
              <a:spcBef>
                <a:spcPts val="600"/>
              </a:spcBef>
              <a:buNone/>
            </a:pPr>
            <a:r>
              <a:rPr lang="ru-RU" sz="1900" dirty="0" smtClean="0">
                <a:solidFill>
                  <a:srgbClr val="002060"/>
                </a:solidFill>
              </a:rPr>
              <a:t>Академики </a:t>
            </a:r>
            <a:r>
              <a:rPr lang="ru-RU" sz="1900" dirty="0">
                <a:solidFill>
                  <a:srgbClr val="002060"/>
                </a:solidFill>
              </a:rPr>
              <a:t>решили «прокатить» самобытного учёного. Терентий Семёнович сделал доклад, ответил на вопросы, началось тайное голосование первого тура. Результат: почти все чёрные шары. Тогда, как положено перед вторым туром голосования, слово было предоставлено Мальцеву, он сказал: «Я в академики не просился, но раз меня пригласили, то давайте поступим так: все академики ВАСХНИЛ и я возьмём на курганской земле по 100 гектаров земли. У кого урожай будет выше, тот и академик».</a:t>
            </a:r>
          </a:p>
          <a:p>
            <a:pPr marL="0" indent="0">
              <a:spcBef>
                <a:spcPts val="600"/>
              </a:spcBef>
              <a:buNone/>
            </a:pPr>
            <a:r>
              <a:rPr lang="ru-RU" sz="1900" dirty="0" smtClean="0">
                <a:solidFill>
                  <a:srgbClr val="002060"/>
                </a:solidFill>
              </a:rPr>
              <a:t>Результат </a:t>
            </a:r>
            <a:r>
              <a:rPr lang="ru-RU" sz="1900" dirty="0">
                <a:solidFill>
                  <a:srgbClr val="002060"/>
                </a:solidFill>
              </a:rPr>
              <a:t>второго тура: все белые шары. Так в 1956 году Т. С. Мальцев был единогласно избран Почётным академиком. </a:t>
            </a:r>
          </a:p>
        </p:txBody>
      </p:sp>
      <p:pic>
        <p:nvPicPr>
          <p:cNvPr id="6" name="Содержимое 4" descr="9.php.jpg"/>
          <p:cNvPicPr>
            <a:picLocks noChangeAspect="1"/>
          </p:cNvPicPr>
          <p:nvPr/>
        </p:nvPicPr>
        <p:blipFill rotWithShape="1">
          <a:blip r:embed="rId3">
            <a:extLst>
              <a:ext uri="{28A0092B-C50C-407E-A947-70E740481C1C}">
                <a14:useLocalDpi xmlns:a14="http://schemas.microsoft.com/office/drawing/2010/main" xmlns="" val="0"/>
              </a:ext>
            </a:extLst>
          </a:blip>
          <a:srcRect l="16873" r="15328"/>
          <a:stretch/>
        </p:blipFill>
        <p:spPr>
          <a:xfrm>
            <a:off x="568152" y="1804392"/>
            <a:ext cx="3262410" cy="3242816"/>
          </a:xfrm>
          <a:prstGeom prst="rect">
            <a:avLst/>
          </a:prstGeom>
        </p:spPr>
      </p:pic>
    </p:spTree>
    <p:extLst>
      <p:ext uri="{BB962C8B-B14F-4D97-AF65-F5344CB8AC3E}">
        <p14:creationId xmlns:p14="http://schemas.microsoft.com/office/powerpoint/2010/main" xmlns="" val="1804097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Загрузки\Копия 1406543412_shutterstock_195016106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5079"/>
          <a:stretch/>
        </p:blipFill>
        <p:spPr bwMode="auto">
          <a:xfrm>
            <a:off x="1" y="0"/>
            <a:ext cx="1691679" cy="6851600"/>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descr="C:\Documents and Settings\Admin\Мои документы\Загрузки\maltcevts_019.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59632" y="548680"/>
            <a:ext cx="2921984" cy="3319650"/>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C:\Documents and Settings\Admin\Мои документы\Загрузки\maltcevts_024.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348265" y="412800"/>
            <a:ext cx="4096302" cy="3021136"/>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C:\Documents and Settings\Admin\Мои документы\Загрузки\maltcevts_015.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691680" y="3648616"/>
            <a:ext cx="3888432" cy="2867827"/>
          </a:xfrm>
          <a:prstGeom prst="rect">
            <a:avLst/>
          </a:prstGeom>
          <a:noFill/>
          <a:extLst>
            <a:ext uri="{909E8E84-426E-40DD-AFC4-6F175D3DCCD1}">
              <a14:hiddenFill xmlns:a14="http://schemas.microsoft.com/office/drawing/2010/main" xmlns="">
                <a:solidFill>
                  <a:srgbClr val="FFFFFF"/>
                </a:solidFill>
              </a14:hiddenFill>
            </a:ext>
          </a:extLst>
        </p:spPr>
      </p:pic>
      <p:pic>
        <p:nvPicPr>
          <p:cNvPr id="5125" name="Picture 5" descr="C:\Documents and Settings\Admin\Мои документы\Загрузки\maltcevts_020.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758717" y="3141309"/>
            <a:ext cx="2520280" cy="34004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13128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75656" y="1340768"/>
            <a:ext cx="7180425" cy="4525963"/>
          </a:xfrm>
        </p:spPr>
        <p:txBody>
          <a:bodyPr>
            <a:normAutofit/>
          </a:bodyPr>
          <a:lstStyle/>
          <a:p>
            <a:pPr marL="449263" indent="0">
              <a:lnSpc>
                <a:spcPct val="120000"/>
              </a:lnSpc>
              <a:spcBef>
                <a:spcPts val="0"/>
              </a:spcBef>
              <a:buNone/>
            </a:pPr>
            <a:r>
              <a:rPr lang="ru-RU" sz="2800" i="1" dirty="0">
                <a:solidFill>
                  <a:srgbClr val="C00000"/>
                </a:solidFill>
              </a:rPr>
              <a:t>Земля Курганская – берёзовые рощи,</a:t>
            </a:r>
            <a:endParaRPr lang="ru-RU" sz="2800" dirty="0">
              <a:solidFill>
                <a:srgbClr val="C00000"/>
              </a:solidFill>
            </a:endParaRPr>
          </a:p>
          <a:p>
            <a:pPr marL="449263" indent="0">
              <a:lnSpc>
                <a:spcPct val="120000"/>
              </a:lnSpc>
              <a:spcBef>
                <a:spcPts val="0"/>
              </a:spcBef>
              <a:buNone/>
            </a:pPr>
            <a:r>
              <a:rPr lang="ru-RU" sz="2800" i="1" dirty="0">
                <a:solidFill>
                  <a:srgbClr val="C00000"/>
                </a:solidFill>
              </a:rPr>
              <a:t>Моря пшеницы – изобильные поля.</a:t>
            </a:r>
            <a:endParaRPr lang="ru-RU" sz="2800" dirty="0">
              <a:solidFill>
                <a:srgbClr val="C00000"/>
              </a:solidFill>
            </a:endParaRPr>
          </a:p>
          <a:p>
            <a:pPr marL="449263" indent="0">
              <a:lnSpc>
                <a:spcPct val="120000"/>
              </a:lnSpc>
              <a:spcBef>
                <a:spcPts val="0"/>
              </a:spcBef>
              <a:buNone/>
            </a:pPr>
            <a:r>
              <a:rPr lang="ru-RU" sz="2800" i="1" dirty="0">
                <a:solidFill>
                  <a:srgbClr val="C00000"/>
                </a:solidFill>
              </a:rPr>
              <a:t>Земля Курганская в озёрах лик полощет.</a:t>
            </a:r>
            <a:endParaRPr lang="ru-RU" sz="2800" dirty="0">
              <a:solidFill>
                <a:srgbClr val="C00000"/>
              </a:solidFill>
            </a:endParaRPr>
          </a:p>
          <a:p>
            <a:pPr marL="449263" indent="0">
              <a:lnSpc>
                <a:spcPct val="120000"/>
              </a:lnSpc>
              <a:spcBef>
                <a:spcPts val="0"/>
              </a:spcBef>
              <a:buNone/>
            </a:pPr>
            <a:r>
              <a:rPr lang="ru-RU" sz="2800" i="1" dirty="0">
                <a:solidFill>
                  <a:srgbClr val="C00000"/>
                </a:solidFill>
              </a:rPr>
              <a:t>Сибирь с Уралом – два её крыла.</a:t>
            </a:r>
            <a:endParaRPr lang="ru-RU" sz="2800" dirty="0">
              <a:solidFill>
                <a:srgbClr val="C00000"/>
              </a:solidFill>
            </a:endParaRPr>
          </a:p>
          <a:p>
            <a:pPr marL="449263" indent="0">
              <a:lnSpc>
                <a:spcPct val="120000"/>
              </a:lnSpc>
              <a:spcBef>
                <a:spcPts val="0"/>
              </a:spcBef>
              <a:buNone/>
            </a:pPr>
            <a:r>
              <a:rPr lang="ru-RU" sz="2800" i="1" dirty="0">
                <a:solidFill>
                  <a:srgbClr val="C00000"/>
                </a:solidFill>
              </a:rPr>
              <a:t>Земля Курганская, делами ты красива</a:t>
            </a:r>
            <a:endParaRPr lang="ru-RU" sz="2800" dirty="0">
              <a:solidFill>
                <a:srgbClr val="C00000"/>
              </a:solidFill>
            </a:endParaRPr>
          </a:p>
          <a:p>
            <a:pPr marL="449263" indent="0">
              <a:lnSpc>
                <a:spcPct val="120000"/>
              </a:lnSpc>
              <a:spcBef>
                <a:spcPts val="0"/>
              </a:spcBef>
              <a:buNone/>
            </a:pPr>
            <a:r>
              <a:rPr lang="ru-RU" sz="2800" i="1" dirty="0">
                <a:solidFill>
                  <a:srgbClr val="C00000"/>
                </a:solidFill>
              </a:rPr>
              <a:t>Известных и талантливых людей,</a:t>
            </a:r>
            <a:endParaRPr lang="ru-RU" sz="2800" dirty="0">
              <a:solidFill>
                <a:srgbClr val="C00000"/>
              </a:solidFill>
            </a:endParaRPr>
          </a:p>
          <a:p>
            <a:pPr marL="449263" indent="0">
              <a:lnSpc>
                <a:spcPct val="120000"/>
              </a:lnSpc>
              <a:spcBef>
                <a:spcPts val="0"/>
              </a:spcBef>
              <a:buNone/>
            </a:pPr>
            <a:r>
              <a:rPr lang="ru-RU" sz="2800" i="1" dirty="0">
                <a:solidFill>
                  <a:srgbClr val="C00000"/>
                </a:solidFill>
              </a:rPr>
              <a:t>Приумножающих величие России</a:t>
            </a:r>
            <a:endParaRPr lang="ru-RU" sz="2800" dirty="0">
              <a:solidFill>
                <a:srgbClr val="C00000"/>
              </a:solidFill>
            </a:endParaRPr>
          </a:p>
          <a:p>
            <a:pPr marL="449263" indent="0">
              <a:lnSpc>
                <a:spcPct val="120000"/>
              </a:lnSpc>
              <a:spcBef>
                <a:spcPts val="0"/>
              </a:spcBef>
              <a:buNone/>
            </a:pPr>
            <a:r>
              <a:rPr lang="ru-RU" sz="2800" i="1" dirty="0">
                <a:solidFill>
                  <a:srgbClr val="C00000"/>
                </a:solidFill>
              </a:rPr>
              <a:t>И славу малой родины своей.</a:t>
            </a:r>
            <a:endParaRPr lang="ru-RU" sz="2800" dirty="0">
              <a:solidFill>
                <a:srgbClr val="C00000"/>
              </a:solidFill>
            </a:endParaRPr>
          </a:p>
          <a:p>
            <a:endParaRPr lang="ru-RU" dirty="0">
              <a:solidFill>
                <a:srgbClr val="0070C0"/>
              </a:solidFill>
            </a:endParaRPr>
          </a:p>
        </p:txBody>
      </p:sp>
      <p:pic>
        <p:nvPicPr>
          <p:cNvPr id="4" name="Picture 2" descr="C:\Documents and Settings\Admin\Мои документы\Загрузки\Копия 1406543412_shutterstock_195016106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5079"/>
          <a:stretch/>
        </p:blipFill>
        <p:spPr bwMode="auto">
          <a:xfrm>
            <a:off x="1" y="0"/>
            <a:ext cx="1691679" cy="6851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48058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Загрузки\Копия 1406543412_shutterstock_195016106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5079"/>
          <a:stretch/>
        </p:blipFill>
        <p:spPr bwMode="auto">
          <a:xfrm>
            <a:off x="1" y="0"/>
            <a:ext cx="1691679" cy="6851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1115616" y="274638"/>
            <a:ext cx="7571184" cy="1143000"/>
          </a:xfrm>
        </p:spPr>
        <p:txBody>
          <a:bodyPr>
            <a:normAutofit/>
          </a:bodyPr>
          <a:lstStyle/>
          <a:p>
            <a:pPr>
              <a:lnSpc>
                <a:spcPct val="80000"/>
              </a:lnSpc>
            </a:pPr>
            <a:r>
              <a:rPr lang="ru-RU" sz="3200" b="1" dirty="0" smtClean="0">
                <a:solidFill>
                  <a:srgbClr val="C00000"/>
                </a:solidFill>
                <a:latin typeface="Book Antiqua" pitchFamily="18" charset="0"/>
                <a:cs typeface="Arial" pitchFamily="34" charset="0"/>
              </a:rPr>
              <a:t>Игнорирование мальцевской </a:t>
            </a:r>
            <a:br>
              <a:rPr lang="ru-RU" sz="3200" b="1" dirty="0" smtClean="0">
                <a:solidFill>
                  <a:srgbClr val="C00000"/>
                </a:solidFill>
                <a:latin typeface="Book Antiqua" pitchFamily="18" charset="0"/>
                <a:cs typeface="Arial" pitchFamily="34" charset="0"/>
              </a:rPr>
            </a:br>
            <a:r>
              <a:rPr lang="ru-RU" sz="3200" b="1" dirty="0" smtClean="0">
                <a:solidFill>
                  <a:srgbClr val="C00000"/>
                </a:solidFill>
                <a:latin typeface="Book Antiqua" pitchFamily="18" charset="0"/>
                <a:cs typeface="Arial" pitchFamily="34" charset="0"/>
              </a:rPr>
              <a:t>системы земледелия</a:t>
            </a:r>
            <a:endParaRPr lang="ru-RU" sz="3200" b="1" dirty="0">
              <a:solidFill>
                <a:srgbClr val="C00000"/>
              </a:solidFill>
              <a:latin typeface="Book Antiqua" pitchFamily="18" charset="0"/>
              <a:cs typeface="Arial" pitchFamily="34" charset="0"/>
            </a:endParaRPr>
          </a:p>
        </p:txBody>
      </p:sp>
      <p:sp>
        <p:nvSpPr>
          <p:cNvPr id="3" name="Объект 2"/>
          <p:cNvSpPr>
            <a:spLocks noGrp="1"/>
          </p:cNvSpPr>
          <p:nvPr>
            <p:ph idx="1"/>
          </p:nvPr>
        </p:nvSpPr>
        <p:spPr>
          <a:xfrm>
            <a:off x="1691680" y="1412776"/>
            <a:ext cx="7056784" cy="5112568"/>
          </a:xfrm>
        </p:spPr>
        <p:txBody>
          <a:bodyPr>
            <a:noAutofit/>
          </a:bodyPr>
          <a:lstStyle/>
          <a:p>
            <a:pPr marL="0" indent="0">
              <a:spcBef>
                <a:spcPts val="600"/>
              </a:spcBef>
              <a:buNone/>
            </a:pPr>
            <a:r>
              <a:rPr lang="ru-RU" sz="1900" dirty="0">
                <a:solidFill>
                  <a:srgbClr val="002060"/>
                </a:solidFill>
              </a:rPr>
              <a:t>Но со временем внедрение </a:t>
            </a:r>
            <a:r>
              <a:rPr lang="ru-RU" sz="1900" dirty="0" smtClean="0">
                <a:solidFill>
                  <a:srgbClr val="002060"/>
                </a:solidFill>
              </a:rPr>
              <a:t>системы земледелия Т.С. Мальцева сначала </a:t>
            </a:r>
            <a:r>
              <a:rPr lang="ru-RU" sz="1900" dirty="0">
                <a:solidFill>
                  <a:srgbClr val="002060"/>
                </a:solidFill>
              </a:rPr>
              <a:t>застопорилось, а затем и по негласной указке сверху стало нежелательным. Говорят, что это была месть Хрущёва за пренебрежение Мальцевым кукурузой, до него доходили слухи о неуважении полевода к «королеве полей». </a:t>
            </a:r>
            <a:endParaRPr lang="ru-RU" sz="1900" dirty="0" smtClean="0">
              <a:solidFill>
                <a:srgbClr val="002060"/>
              </a:solidFill>
            </a:endParaRPr>
          </a:p>
          <a:p>
            <a:pPr marL="0" indent="0">
              <a:spcBef>
                <a:spcPts val="600"/>
              </a:spcBef>
              <a:buNone/>
            </a:pPr>
            <a:r>
              <a:rPr lang="ru-RU" sz="1900" dirty="0" smtClean="0">
                <a:solidFill>
                  <a:srgbClr val="002060"/>
                </a:solidFill>
              </a:rPr>
              <a:t>Все </a:t>
            </a:r>
            <a:r>
              <a:rPr lang="ru-RU" sz="1900" dirty="0">
                <a:solidFill>
                  <a:srgbClr val="002060"/>
                </a:solidFill>
              </a:rPr>
              <a:t>недоброжелатели </a:t>
            </a:r>
            <a:r>
              <a:rPr lang="ru-RU" sz="1900" dirty="0" smtClean="0">
                <a:solidFill>
                  <a:srgbClr val="002060"/>
                </a:solidFill>
              </a:rPr>
              <a:t>негласно </a:t>
            </a:r>
            <a:r>
              <a:rPr lang="ru-RU" sz="1900" dirty="0">
                <a:solidFill>
                  <a:srgbClr val="002060"/>
                </a:solidFill>
              </a:rPr>
              <a:t>получили «добро» на дискредитацию мальцевского земледелия, и уже к концу 60-х годов по их рекомендациям были сняты с производства все земледельческие орудия конструкции Мальцева.</a:t>
            </a:r>
          </a:p>
          <a:p>
            <a:pPr marL="0" indent="0">
              <a:spcBef>
                <a:spcPts val="600"/>
              </a:spcBef>
              <a:buNone/>
            </a:pPr>
            <a:r>
              <a:rPr lang="ru-RU" sz="1900" dirty="0">
                <a:solidFill>
                  <a:srgbClr val="002060"/>
                </a:solidFill>
              </a:rPr>
              <a:t>Начиная с 60 годов на земле работают под лозунгами роста числа тракторов, увеличения количества пашни, высоких урожаев любой ценой – и это вскоре дало свои результаты. Ещё несколько лет – и после начала засух, пыльных бурь, резкого падения урожайности наша страна стала закупать зерно в Канаде. Как это не парадоксально, но хлеб покупается именно в той стране, которая одна из первых перешла на систему безотвального земледелия.</a:t>
            </a:r>
          </a:p>
        </p:txBody>
      </p:sp>
    </p:spTree>
    <p:extLst>
      <p:ext uri="{BB962C8B-B14F-4D97-AF65-F5344CB8AC3E}">
        <p14:creationId xmlns:p14="http://schemas.microsoft.com/office/powerpoint/2010/main" xmlns="" val="4176838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Загрузки\Копия 1406543412_shutterstock_195016106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5079"/>
          <a:stretch/>
        </p:blipFill>
        <p:spPr bwMode="auto">
          <a:xfrm>
            <a:off x="1" y="0"/>
            <a:ext cx="1691679" cy="6851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normAutofit/>
          </a:bodyPr>
          <a:lstStyle/>
          <a:p>
            <a:pPr>
              <a:lnSpc>
                <a:spcPct val="80000"/>
              </a:lnSpc>
            </a:pPr>
            <a:r>
              <a:rPr lang="ru-RU" sz="3200" b="1" dirty="0" smtClean="0">
                <a:solidFill>
                  <a:srgbClr val="C00000"/>
                </a:solidFill>
                <a:latin typeface="Book Antiqua" pitchFamily="18" charset="0"/>
                <a:cs typeface="Arial" pitchFamily="34" charset="0"/>
              </a:rPr>
              <a:t>Жизненность идей Т.С. Мальцева</a:t>
            </a:r>
            <a:endParaRPr lang="ru-RU" sz="3200" b="1" dirty="0">
              <a:solidFill>
                <a:srgbClr val="C00000"/>
              </a:solidFill>
              <a:latin typeface="Book Antiqua" pitchFamily="18" charset="0"/>
              <a:cs typeface="Arial" pitchFamily="34" charset="0"/>
            </a:endParaRPr>
          </a:p>
        </p:txBody>
      </p:sp>
      <p:sp>
        <p:nvSpPr>
          <p:cNvPr id="3" name="Объект 2"/>
          <p:cNvSpPr>
            <a:spLocks noGrp="1"/>
          </p:cNvSpPr>
          <p:nvPr>
            <p:ph idx="1"/>
          </p:nvPr>
        </p:nvSpPr>
        <p:spPr>
          <a:xfrm>
            <a:off x="4845518" y="1326253"/>
            <a:ext cx="3960440" cy="4752528"/>
          </a:xfrm>
        </p:spPr>
        <p:txBody>
          <a:bodyPr>
            <a:noAutofit/>
          </a:bodyPr>
          <a:lstStyle/>
          <a:p>
            <a:pPr marL="0" indent="0">
              <a:spcBef>
                <a:spcPts val="1200"/>
              </a:spcBef>
              <a:buNone/>
            </a:pPr>
            <a:r>
              <a:rPr lang="ru-RU" sz="1900" dirty="0">
                <a:solidFill>
                  <a:srgbClr val="002060"/>
                </a:solidFill>
              </a:rPr>
              <a:t>Безотвальная обработка почвы, предложенная Мальцевым, применяется сегодня в различных зонах страны, она помогает сдерживать ветровую эрозию в степных районах, улучшает условия для накопления гумуса в почве, обеспечивает прибавку двух-трех центнеров зерна на каждом гектаре.</a:t>
            </a:r>
          </a:p>
          <a:p>
            <a:pPr marL="0" indent="0">
              <a:spcBef>
                <a:spcPts val="1200"/>
              </a:spcBef>
              <a:buNone/>
            </a:pPr>
            <a:r>
              <a:rPr lang="ru-RU" sz="1900" dirty="0" smtClean="0">
                <a:solidFill>
                  <a:srgbClr val="002060"/>
                </a:solidFill>
              </a:rPr>
              <a:t>Наше </a:t>
            </a:r>
            <a:r>
              <a:rPr lang="ru-RU" sz="1900" dirty="0">
                <a:solidFill>
                  <a:srgbClr val="002060"/>
                </a:solidFill>
              </a:rPr>
              <a:t>земледелие сегодня трудно представить без Мальцева, его идей и работ, без его активного участия в создании подлинного научного, устойчивого и высокопродуктивного растениеводства.</a:t>
            </a:r>
          </a:p>
        </p:txBody>
      </p:sp>
      <p:pic>
        <p:nvPicPr>
          <p:cNvPr id="7170" name="Picture 2" descr="C:\Documents and Settings\Admin\Мои документы\Загрузки\Копия tr_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60355" y="1398825"/>
            <a:ext cx="3810000" cy="2533650"/>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C:\Documents and Settings\Admin\Мои документы\Загрузки\Копия 907239974.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45840" y="4077072"/>
            <a:ext cx="3814373" cy="21646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66318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Загрузки\Копия 1406543412_shutterstock_195016106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5079"/>
          <a:stretch/>
        </p:blipFill>
        <p:spPr bwMode="auto">
          <a:xfrm>
            <a:off x="1" y="0"/>
            <a:ext cx="1691679" cy="6851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normAutofit/>
          </a:bodyPr>
          <a:lstStyle/>
          <a:p>
            <a:pPr>
              <a:lnSpc>
                <a:spcPct val="80000"/>
              </a:lnSpc>
            </a:pPr>
            <a:r>
              <a:rPr lang="ru-RU" sz="3200" b="1" dirty="0" smtClean="0">
                <a:solidFill>
                  <a:srgbClr val="C00000"/>
                </a:solidFill>
                <a:latin typeface="Book Antiqua" pitchFamily="18" charset="0"/>
                <a:cs typeface="Arial" pitchFamily="34" charset="0"/>
              </a:rPr>
              <a:t>  Дом известного земледельца</a:t>
            </a:r>
            <a:endParaRPr lang="ru-RU" sz="3200" b="1" dirty="0">
              <a:solidFill>
                <a:srgbClr val="C00000"/>
              </a:solidFill>
              <a:latin typeface="Book Antiqua" pitchFamily="18" charset="0"/>
              <a:cs typeface="Arial" pitchFamily="34" charset="0"/>
            </a:endParaRPr>
          </a:p>
        </p:txBody>
      </p:sp>
      <p:sp>
        <p:nvSpPr>
          <p:cNvPr id="3" name="Объект 2"/>
          <p:cNvSpPr>
            <a:spLocks noGrp="1"/>
          </p:cNvSpPr>
          <p:nvPr>
            <p:ph idx="1"/>
          </p:nvPr>
        </p:nvSpPr>
        <p:spPr>
          <a:xfrm>
            <a:off x="1576693" y="4767560"/>
            <a:ext cx="7056784" cy="1800200"/>
          </a:xfrm>
        </p:spPr>
        <p:txBody>
          <a:bodyPr>
            <a:noAutofit/>
          </a:bodyPr>
          <a:lstStyle/>
          <a:p>
            <a:pPr marL="0" indent="0">
              <a:spcBef>
                <a:spcPts val="1200"/>
              </a:spcBef>
              <a:buNone/>
            </a:pPr>
            <a:r>
              <a:rPr lang="ru-RU" sz="1900" dirty="0">
                <a:solidFill>
                  <a:srgbClr val="002060"/>
                </a:solidFill>
              </a:rPr>
              <a:t>В центре села </a:t>
            </a:r>
            <a:r>
              <a:rPr lang="ru-RU" sz="1900" dirty="0" err="1">
                <a:solidFill>
                  <a:srgbClr val="002060"/>
                </a:solidFill>
              </a:rPr>
              <a:t>Мальцево</a:t>
            </a:r>
            <a:r>
              <a:rPr lang="ru-RU" sz="1900" dirty="0">
                <a:solidFill>
                  <a:srgbClr val="002060"/>
                </a:solidFill>
              </a:rPr>
              <a:t> стоит обычный деревянный дом, в котором много лет жила семья Т.С. Мальцева. Этот дом был для земледельца кабинетом, библиотекой, приемным залом для гостей и даже делегаций, местом, где жили самые родные и близкие его сердцу люди. Дом и его двор в селе отличались удивительной чистотой и порядком.</a:t>
            </a:r>
          </a:p>
        </p:txBody>
      </p:sp>
      <p:pic>
        <p:nvPicPr>
          <p:cNvPr id="8194" name="Picture 2" descr="C:\Documents and Settings\Admin\Мои документы\Загрузки\70e2374s-96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98282" y="1327314"/>
            <a:ext cx="4320480" cy="32403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90588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Загрузки\Копия 1406543412_shutterstock_195016106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5079"/>
          <a:stretch/>
        </p:blipFill>
        <p:spPr bwMode="auto">
          <a:xfrm>
            <a:off x="1" y="0"/>
            <a:ext cx="1691679" cy="6851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normAutofit/>
          </a:bodyPr>
          <a:lstStyle/>
          <a:p>
            <a:pPr>
              <a:lnSpc>
                <a:spcPct val="80000"/>
              </a:lnSpc>
            </a:pPr>
            <a:r>
              <a:rPr lang="ru-RU" sz="3200" b="1" dirty="0" smtClean="0">
                <a:solidFill>
                  <a:srgbClr val="C00000"/>
                </a:solidFill>
                <a:latin typeface="Book Antiqua" pitchFamily="18" charset="0"/>
                <a:cs typeface="Arial" pitchFamily="34" charset="0"/>
              </a:rPr>
              <a:t>  Просьба </a:t>
            </a:r>
            <a:r>
              <a:rPr lang="ru-RU" sz="3200" b="1" dirty="0">
                <a:solidFill>
                  <a:srgbClr val="C00000"/>
                </a:solidFill>
                <a:latin typeface="Book Antiqua" pitchFamily="18" charset="0"/>
                <a:cs typeface="Arial" pitchFamily="34" charset="0"/>
              </a:rPr>
              <a:t>о помощи</a:t>
            </a:r>
          </a:p>
        </p:txBody>
      </p:sp>
      <p:sp>
        <p:nvSpPr>
          <p:cNvPr id="3" name="Объект 2"/>
          <p:cNvSpPr>
            <a:spLocks noGrp="1"/>
          </p:cNvSpPr>
          <p:nvPr>
            <p:ph idx="1"/>
          </p:nvPr>
        </p:nvSpPr>
        <p:spPr>
          <a:xfrm>
            <a:off x="1691680" y="1484784"/>
            <a:ext cx="6984776" cy="4896544"/>
          </a:xfrm>
        </p:spPr>
        <p:txBody>
          <a:bodyPr>
            <a:noAutofit/>
          </a:bodyPr>
          <a:lstStyle/>
          <a:p>
            <a:pPr marL="0" indent="0">
              <a:spcBef>
                <a:spcPts val="1200"/>
              </a:spcBef>
              <a:buNone/>
            </a:pPr>
            <a:r>
              <a:rPr lang="ru-RU" sz="2000" dirty="0" smtClean="0">
                <a:solidFill>
                  <a:srgbClr val="002060"/>
                </a:solidFill>
              </a:rPr>
              <a:t>Например</a:t>
            </a:r>
            <a:r>
              <a:rPr lang="ru-RU" sz="2000" dirty="0">
                <a:solidFill>
                  <a:srgbClr val="002060"/>
                </a:solidFill>
              </a:rPr>
              <a:t>, житель села </a:t>
            </a:r>
            <a:r>
              <a:rPr lang="ru-RU" sz="2000" dirty="0" err="1">
                <a:solidFill>
                  <a:srgbClr val="002060"/>
                </a:solidFill>
              </a:rPr>
              <a:t>Канаши</a:t>
            </a:r>
            <a:r>
              <a:rPr lang="ru-RU" sz="2000" dirty="0">
                <a:solidFill>
                  <a:srgbClr val="002060"/>
                </a:solidFill>
              </a:rPr>
              <a:t> Г.И</a:t>
            </a:r>
            <a:r>
              <a:rPr lang="ru-RU" sz="2000" dirty="0" smtClean="0">
                <a:solidFill>
                  <a:srgbClr val="002060"/>
                </a:solidFill>
              </a:rPr>
              <a:t>. Аверин резко </a:t>
            </a:r>
            <a:r>
              <a:rPr lang="ru-RU" sz="2000" dirty="0">
                <a:solidFill>
                  <a:srgbClr val="002060"/>
                </a:solidFill>
              </a:rPr>
              <a:t>стал терять зрение. Спасти могла только операция в институте глазных болезней им. </a:t>
            </a:r>
            <a:r>
              <a:rPr lang="ru-RU" sz="2000" dirty="0" err="1">
                <a:solidFill>
                  <a:srgbClr val="002060"/>
                </a:solidFill>
              </a:rPr>
              <a:t>Гемгольца</a:t>
            </a:r>
            <a:r>
              <a:rPr lang="ru-RU" sz="2000" dirty="0">
                <a:solidFill>
                  <a:srgbClr val="002060"/>
                </a:solidFill>
              </a:rPr>
              <a:t> в г. Москва. Попасть ему туда не было возможности. Врачи посоветовали обратиться к Терентию Семёновичу. Отправился Геннадий Иванович в с. </a:t>
            </a:r>
            <a:r>
              <a:rPr lang="ru-RU" sz="2000" dirty="0" err="1">
                <a:solidFill>
                  <a:srgbClr val="002060"/>
                </a:solidFill>
              </a:rPr>
              <a:t>Мальцево</a:t>
            </a:r>
            <a:r>
              <a:rPr lang="ru-RU" sz="2000" dirty="0">
                <a:solidFill>
                  <a:srgbClr val="002060"/>
                </a:solidFill>
              </a:rPr>
              <a:t>. </a:t>
            </a:r>
            <a:endParaRPr lang="ru-RU" sz="2000" dirty="0" smtClean="0">
              <a:solidFill>
                <a:srgbClr val="002060"/>
              </a:solidFill>
            </a:endParaRPr>
          </a:p>
          <a:p>
            <a:pPr marL="0" indent="0">
              <a:spcBef>
                <a:spcPts val="1200"/>
              </a:spcBef>
              <a:buNone/>
            </a:pPr>
            <a:r>
              <a:rPr lang="ru-RU" sz="2000" dirty="0" smtClean="0">
                <a:solidFill>
                  <a:srgbClr val="002060"/>
                </a:solidFill>
              </a:rPr>
              <a:t>В </a:t>
            </a:r>
            <a:r>
              <a:rPr lang="ru-RU" sz="2000" dirty="0">
                <a:solidFill>
                  <a:srgbClr val="002060"/>
                </a:solidFill>
              </a:rPr>
              <a:t>доме земледельца его встретили гостеприимно, за чашкой чая и самоваром велась беседа с хозяином. Он подробно расспросил о самом посетителе, его заболевании и попросил привезти медицинские справки обследования. </a:t>
            </a:r>
            <a:endParaRPr lang="ru-RU" sz="2000" dirty="0" smtClean="0">
              <a:solidFill>
                <a:srgbClr val="002060"/>
              </a:solidFill>
            </a:endParaRPr>
          </a:p>
          <a:p>
            <a:pPr marL="0" indent="0">
              <a:spcBef>
                <a:spcPts val="1200"/>
              </a:spcBef>
              <a:buNone/>
            </a:pPr>
            <a:r>
              <a:rPr lang="ru-RU" sz="2000" dirty="0" smtClean="0">
                <a:solidFill>
                  <a:srgbClr val="002060"/>
                </a:solidFill>
              </a:rPr>
              <a:t>Как </a:t>
            </a:r>
            <a:r>
              <a:rPr lang="ru-RU" sz="2000" dirty="0">
                <a:solidFill>
                  <a:srgbClr val="002060"/>
                </a:solidFill>
              </a:rPr>
              <a:t>депутат Верховного Совета СССР Терентий Семёнович выхлопотал направление на операцию и при второй встрече вручил его Геннадию Ивановичу, который поехав в г. Москва сумел сохранить зрение. </a:t>
            </a:r>
          </a:p>
        </p:txBody>
      </p:sp>
    </p:spTree>
    <p:extLst>
      <p:ext uri="{BB962C8B-B14F-4D97-AF65-F5344CB8AC3E}">
        <p14:creationId xmlns:p14="http://schemas.microsoft.com/office/powerpoint/2010/main" xmlns="" val="3761196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Загрузки\Копия 1406543412_shutterstock_195016106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5079"/>
          <a:stretch/>
        </p:blipFill>
        <p:spPr bwMode="auto">
          <a:xfrm>
            <a:off x="1" y="0"/>
            <a:ext cx="1691679" cy="6851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845840" y="274638"/>
            <a:ext cx="7840960" cy="1143000"/>
          </a:xfrm>
        </p:spPr>
        <p:txBody>
          <a:bodyPr>
            <a:normAutofit/>
          </a:bodyPr>
          <a:lstStyle/>
          <a:p>
            <a:pPr>
              <a:lnSpc>
                <a:spcPct val="80000"/>
              </a:lnSpc>
            </a:pPr>
            <a:r>
              <a:rPr lang="ru-RU" sz="3200" b="1" dirty="0" smtClean="0">
                <a:solidFill>
                  <a:srgbClr val="C00000"/>
                </a:solidFill>
                <a:latin typeface="Book Antiqua" pitchFamily="18" charset="0"/>
                <a:cs typeface="Arial" pitchFamily="34" charset="0"/>
              </a:rPr>
              <a:t>Воспоминание о Т.С. Мальцеве</a:t>
            </a:r>
            <a:endParaRPr lang="ru-RU" sz="3200" b="1" dirty="0">
              <a:solidFill>
                <a:srgbClr val="C00000"/>
              </a:solidFill>
              <a:latin typeface="Book Antiqua" pitchFamily="18" charset="0"/>
              <a:cs typeface="Arial" pitchFamily="34" charset="0"/>
            </a:endParaRPr>
          </a:p>
        </p:txBody>
      </p:sp>
      <p:sp>
        <p:nvSpPr>
          <p:cNvPr id="3" name="Объект 2"/>
          <p:cNvSpPr>
            <a:spLocks noGrp="1"/>
          </p:cNvSpPr>
          <p:nvPr>
            <p:ph idx="1"/>
          </p:nvPr>
        </p:nvSpPr>
        <p:spPr>
          <a:xfrm>
            <a:off x="4283968" y="1340768"/>
            <a:ext cx="4464496" cy="4752528"/>
          </a:xfrm>
        </p:spPr>
        <p:txBody>
          <a:bodyPr>
            <a:noAutofit/>
          </a:bodyPr>
          <a:lstStyle/>
          <a:p>
            <a:pPr marL="0" indent="0">
              <a:spcBef>
                <a:spcPts val="1200"/>
              </a:spcBef>
              <a:buNone/>
            </a:pPr>
            <a:r>
              <a:rPr lang="ru-RU" sz="1900" dirty="0">
                <a:solidFill>
                  <a:srgbClr val="002060"/>
                </a:solidFill>
              </a:rPr>
              <a:t>Другой гость дома А.П. </a:t>
            </a:r>
            <a:r>
              <a:rPr lang="ru-RU" sz="1900" dirty="0" err="1">
                <a:solidFill>
                  <a:srgbClr val="002060"/>
                </a:solidFill>
              </a:rPr>
              <a:t>Мекеров</a:t>
            </a:r>
            <a:r>
              <a:rPr lang="ru-RU" sz="1900" dirty="0">
                <a:solidFill>
                  <a:srgbClr val="002060"/>
                </a:solidFill>
              </a:rPr>
              <a:t> вспоминал, как они несколько часов подряд беседовали с хозяином дома, и Терентий Семёнович часто доставал из шкафа нужную по теме разговора книгу и по закладке быстро находил нужную цитату. Чувствовалось, что книги для него были друзьями и помогали радоваться жизни. Даже в последние годы жизни, когда Терентий Семенович уже не мог сам читать, он просил своих близких и навещавших его товарищей почитать отрывки из книг Добролюбова, Герцена, Писарева, Толстого, Шопенгауэра, Руссо. Его душа была пропитана литературой.</a:t>
            </a:r>
          </a:p>
        </p:txBody>
      </p:sp>
      <p:pic>
        <p:nvPicPr>
          <p:cNvPr id="7" name="Содержимое 5" descr="13jpg.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a:xfrm>
            <a:off x="781157" y="1628800"/>
            <a:ext cx="3329506" cy="3891632"/>
          </a:xfrm>
          <a:prstGeom prst="rect">
            <a:avLst/>
          </a:prstGeom>
        </p:spPr>
      </p:pic>
    </p:spTree>
    <p:extLst>
      <p:ext uri="{BB962C8B-B14F-4D97-AF65-F5344CB8AC3E}">
        <p14:creationId xmlns:p14="http://schemas.microsoft.com/office/powerpoint/2010/main" xmlns="" val="336059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Загрузки\Копия 1406543412_shutterstock_195016106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5079"/>
          <a:stretch/>
        </p:blipFill>
        <p:spPr bwMode="auto">
          <a:xfrm>
            <a:off x="1" y="0"/>
            <a:ext cx="1691679" cy="6851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845840" y="274638"/>
            <a:ext cx="7840960" cy="1143000"/>
          </a:xfrm>
        </p:spPr>
        <p:txBody>
          <a:bodyPr>
            <a:normAutofit/>
          </a:bodyPr>
          <a:lstStyle/>
          <a:p>
            <a:pPr>
              <a:lnSpc>
                <a:spcPct val="80000"/>
              </a:lnSpc>
            </a:pPr>
            <a:r>
              <a:rPr lang="ru-RU" sz="3200" b="1" dirty="0" smtClean="0">
                <a:solidFill>
                  <a:srgbClr val="C00000"/>
                </a:solidFill>
                <a:latin typeface="Book Antiqua" pitchFamily="18" charset="0"/>
                <a:cs typeface="Arial" pitchFamily="34" charset="0"/>
              </a:rPr>
              <a:t>Чай по-мальцевски</a:t>
            </a:r>
            <a:endParaRPr lang="ru-RU" sz="3200" b="1" dirty="0">
              <a:solidFill>
                <a:srgbClr val="C00000"/>
              </a:solidFill>
              <a:latin typeface="Book Antiqua" pitchFamily="18" charset="0"/>
              <a:cs typeface="Arial" pitchFamily="34" charset="0"/>
            </a:endParaRPr>
          </a:p>
        </p:txBody>
      </p:sp>
      <p:sp>
        <p:nvSpPr>
          <p:cNvPr id="3" name="Объект 2"/>
          <p:cNvSpPr>
            <a:spLocks noGrp="1"/>
          </p:cNvSpPr>
          <p:nvPr>
            <p:ph idx="1"/>
          </p:nvPr>
        </p:nvSpPr>
        <p:spPr>
          <a:xfrm>
            <a:off x="4283968" y="1268760"/>
            <a:ext cx="4464496" cy="5112568"/>
          </a:xfrm>
        </p:spPr>
        <p:txBody>
          <a:bodyPr>
            <a:noAutofit/>
          </a:bodyPr>
          <a:lstStyle/>
          <a:p>
            <a:pPr marL="0" indent="0">
              <a:spcBef>
                <a:spcPts val="1200"/>
              </a:spcBef>
              <a:buNone/>
            </a:pPr>
            <a:r>
              <a:rPr lang="ru-RU" sz="1900" dirty="0">
                <a:solidFill>
                  <a:srgbClr val="002060"/>
                </a:solidFill>
              </a:rPr>
              <a:t>Как человек старой веры, он не курил и не пил. Все знали, что он непримиримый противник пьянства. На этой почве произошел даже анекдотичный случай. Однажды он угощал гостей чаем. Поставил самовар, а сам достал из шкафчика бутылку коньяка. Среди гостей произошло оживление, они </a:t>
            </a:r>
            <a:r>
              <a:rPr lang="ru-RU" sz="1900" dirty="0" err="1">
                <a:solidFill>
                  <a:srgbClr val="002060"/>
                </a:solidFill>
              </a:rPr>
              <a:t>запереглядывались</a:t>
            </a:r>
            <a:r>
              <a:rPr lang="ru-RU" sz="1900" dirty="0">
                <a:solidFill>
                  <a:srgbClr val="002060"/>
                </a:solidFill>
              </a:rPr>
              <a:t> и даже </a:t>
            </a:r>
            <a:r>
              <a:rPr lang="ru-RU" sz="1900" dirty="0" err="1">
                <a:solidFill>
                  <a:srgbClr val="002060"/>
                </a:solidFill>
              </a:rPr>
              <a:t>запотирали</a:t>
            </a:r>
            <a:r>
              <a:rPr lang="ru-RU" sz="1900" dirty="0">
                <a:solidFill>
                  <a:srgbClr val="002060"/>
                </a:solidFill>
              </a:rPr>
              <a:t> руки. Но радость их оказалась преждевременной: после того, как разлили чай, хозяин откупорил бутылку с коньяком, разлил по чайной ложечке и спрятал бутылку в шкаф. Как говорится, и по усам текло, и в рот попало. Зато с тех пор все знают, что значит чай по – </a:t>
            </a:r>
            <a:r>
              <a:rPr lang="ru-RU" sz="1900" dirty="0" err="1">
                <a:solidFill>
                  <a:srgbClr val="002060"/>
                </a:solidFill>
              </a:rPr>
              <a:t>мальцевски</a:t>
            </a:r>
            <a:r>
              <a:rPr lang="ru-RU" sz="1900" dirty="0">
                <a:solidFill>
                  <a:srgbClr val="002060"/>
                </a:solidFill>
              </a:rPr>
              <a:t>.</a:t>
            </a:r>
          </a:p>
        </p:txBody>
      </p:sp>
      <p:pic>
        <p:nvPicPr>
          <p:cNvPr id="10242" name="Picture 2" descr="C:\Documents and Settings\Admin\Мои документы\Загрузки\484px-Samovar.silver.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45840" y="1766303"/>
            <a:ext cx="3153555" cy="39093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18287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Загрузки\Копия 1406543412_shutterstock_195016106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5079"/>
          <a:stretch/>
        </p:blipFill>
        <p:spPr bwMode="auto">
          <a:xfrm>
            <a:off x="1" y="0"/>
            <a:ext cx="1691679" cy="6851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845840" y="274638"/>
            <a:ext cx="7840960" cy="1143000"/>
          </a:xfrm>
        </p:spPr>
        <p:txBody>
          <a:bodyPr>
            <a:normAutofit/>
          </a:bodyPr>
          <a:lstStyle/>
          <a:p>
            <a:pPr>
              <a:lnSpc>
                <a:spcPct val="80000"/>
              </a:lnSpc>
            </a:pPr>
            <a:r>
              <a:rPr lang="ru-RU" sz="3200" b="1" dirty="0" smtClean="0">
                <a:solidFill>
                  <a:srgbClr val="C00000"/>
                </a:solidFill>
                <a:latin typeface="Book Antiqua" pitchFamily="18" charset="0"/>
                <a:cs typeface="Arial" pitchFamily="34" charset="0"/>
              </a:rPr>
              <a:t>Общение с молодёжью</a:t>
            </a:r>
            <a:endParaRPr lang="ru-RU" sz="3200" b="1" dirty="0">
              <a:solidFill>
                <a:srgbClr val="C00000"/>
              </a:solidFill>
              <a:latin typeface="Book Antiqua" pitchFamily="18" charset="0"/>
              <a:cs typeface="Arial" pitchFamily="34" charset="0"/>
            </a:endParaRPr>
          </a:p>
        </p:txBody>
      </p:sp>
      <p:sp>
        <p:nvSpPr>
          <p:cNvPr id="3" name="Объект 2"/>
          <p:cNvSpPr>
            <a:spLocks noGrp="1"/>
          </p:cNvSpPr>
          <p:nvPr>
            <p:ph idx="1"/>
          </p:nvPr>
        </p:nvSpPr>
        <p:spPr>
          <a:xfrm>
            <a:off x="4283968" y="1268760"/>
            <a:ext cx="4464496" cy="5112568"/>
          </a:xfrm>
        </p:spPr>
        <p:txBody>
          <a:bodyPr>
            <a:noAutofit/>
          </a:bodyPr>
          <a:lstStyle/>
          <a:p>
            <a:pPr marL="0" indent="0">
              <a:spcBef>
                <a:spcPts val="1200"/>
              </a:spcBef>
              <a:buNone/>
            </a:pPr>
            <a:r>
              <a:rPr lang="ru-RU" sz="1900" dirty="0">
                <a:solidFill>
                  <a:srgbClr val="002060"/>
                </a:solidFill>
              </a:rPr>
              <a:t>Т.С. Мальцев часто общался с молодёжью. Поражает просто и глубина его слов. Обращаясь с напутствием к молодым специалистам на одной из встреч, он рассказывал: «В двадцатых годах я купил велосипед. Ездить на нем не могу. Чуть тронусь с места – падаю. Посмотрел на мои мучения сосед и сказал: «Вниз смотришь, Терентий, под ноги, потому и падаешь. Ты вперед гляди!» И действительно, когда я стал смотреть не под колесо, а вдаль, сразу поехал. Вот и хочется сказать молодым агрономам: вперед смотрите, в перспективу, тогда и видеть будете дальше, и дела пойдут значительно лучше».</a:t>
            </a:r>
          </a:p>
        </p:txBody>
      </p:sp>
      <p:pic>
        <p:nvPicPr>
          <p:cNvPr id="6" name="Содержимое 4" descr="7.php.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a:xfrm>
            <a:off x="792177" y="3786898"/>
            <a:ext cx="3256203" cy="2680179"/>
          </a:xfrm>
          <a:prstGeom prst="rect">
            <a:avLst/>
          </a:prstGeom>
        </p:spPr>
      </p:pic>
      <p:pic>
        <p:nvPicPr>
          <p:cNvPr id="11266" name="Picture 2" descr="C:\Documents and Settings\Admin\Мои документы\Загрузки\maltcevts_024.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82600" y="1268760"/>
            <a:ext cx="3265781" cy="24086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46038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Загрузки\Копия 1406543412_shutterstock_195016106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5079"/>
          <a:stretch/>
        </p:blipFill>
        <p:spPr bwMode="auto">
          <a:xfrm>
            <a:off x="1" y="0"/>
            <a:ext cx="1691679" cy="6851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1475656" y="836712"/>
            <a:ext cx="7196066" cy="4922353"/>
          </a:xfrm>
        </p:spPr>
        <p:txBody>
          <a:bodyPr>
            <a:normAutofit/>
          </a:bodyPr>
          <a:lstStyle/>
          <a:p>
            <a:pPr marL="1524000" algn="l">
              <a:lnSpc>
                <a:spcPct val="120000"/>
              </a:lnSpc>
              <a:spcBef>
                <a:spcPts val="600"/>
              </a:spcBef>
            </a:pPr>
            <a:r>
              <a:rPr lang="ru-RU" sz="3200" b="1" dirty="0" smtClean="0">
                <a:solidFill>
                  <a:srgbClr val="C00000"/>
                </a:solidFill>
                <a:latin typeface="Book Antiqua" pitchFamily="18" charset="0"/>
                <a:cs typeface="Arial" pitchFamily="34" charset="0"/>
              </a:rPr>
              <a:t>«Не </a:t>
            </a:r>
            <a:r>
              <a:rPr lang="ru-RU" sz="3200" b="1" dirty="0">
                <a:solidFill>
                  <a:srgbClr val="C00000"/>
                </a:solidFill>
                <a:latin typeface="Book Antiqua" pitchFamily="18" charset="0"/>
                <a:cs typeface="Arial" pitchFamily="34" charset="0"/>
              </a:rPr>
              <a:t>пей</a:t>
            </a:r>
            <a:r>
              <a:rPr lang="ru-RU" sz="3200" b="1" dirty="0" smtClean="0">
                <a:solidFill>
                  <a:srgbClr val="C00000"/>
                </a:solidFill>
                <a:latin typeface="Book Antiqua" pitchFamily="18" charset="0"/>
                <a:cs typeface="Arial" pitchFamily="34" charset="0"/>
              </a:rPr>
              <a:t>. Не </a:t>
            </a:r>
            <a:r>
              <a:rPr lang="ru-RU" sz="3200" b="1" dirty="0">
                <a:solidFill>
                  <a:srgbClr val="C00000"/>
                </a:solidFill>
                <a:latin typeface="Book Antiqua" pitchFamily="18" charset="0"/>
                <a:cs typeface="Arial" pitchFamily="34" charset="0"/>
              </a:rPr>
              <a:t>кури.</a:t>
            </a:r>
            <a:br>
              <a:rPr lang="ru-RU" sz="3200" b="1" dirty="0">
                <a:solidFill>
                  <a:srgbClr val="C00000"/>
                </a:solidFill>
                <a:latin typeface="Book Antiqua" pitchFamily="18" charset="0"/>
                <a:cs typeface="Arial" pitchFamily="34" charset="0"/>
              </a:rPr>
            </a:br>
            <a:r>
              <a:rPr lang="ru-RU" sz="3200" b="1" dirty="0">
                <a:solidFill>
                  <a:srgbClr val="C00000"/>
                </a:solidFill>
                <a:latin typeface="Book Antiqua" pitchFamily="18" charset="0"/>
                <a:cs typeface="Arial" pitchFamily="34" charset="0"/>
              </a:rPr>
              <a:t>Не играй в карты.</a:t>
            </a:r>
            <a:br>
              <a:rPr lang="ru-RU" sz="3200" b="1" dirty="0">
                <a:solidFill>
                  <a:srgbClr val="C00000"/>
                </a:solidFill>
                <a:latin typeface="Book Antiqua" pitchFamily="18" charset="0"/>
                <a:cs typeface="Arial" pitchFamily="34" charset="0"/>
              </a:rPr>
            </a:br>
            <a:r>
              <a:rPr lang="ru-RU" sz="3200" b="1" dirty="0">
                <a:solidFill>
                  <a:srgbClr val="C00000"/>
                </a:solidFill>
                <a:latin typeface="Book Antiqua" pitchFamily="18" charset="0"/>
                <a:cs typeface="Arial" pitchFamily="34" charset="0"/>
              </a:rPr>
              <a:t>Не бери в руки охотничьего ружья</a:t>
            </a:r>
            <a:r>
              <a:rPr lang="ru-RU" sz="3200" b="1" dirty="0" smtClean="0">
                <a:solidFill>
                  <a:srgbClr val="C00000"/>
                </a:solidFill>
                <a:latin typeface="Book Antiqua" pitchFamily="18" charset="0"/>
                <a:cs typeface="Arial" pitchFamily="34" charset="0"/>
              </a:rPr>
              <a:t>.»</a:t>
            </a:r>
            <a:br>
              <a:rPr lang="ru-RU" sz="3200" b="1" dirty="0" smtClean="0">
                <a:solidFill>
                  <a:srgbClr val="C00000"/>
                </a:solidFill>
                <a:latin typeface="Book Antiqua" pitchFamily="18" charset="0"/>
                <a:cs typeface="Arial" pitchFamily="34" charset="0"/>
              </a:rPr>
            </a:br>
            <a:r>
              <a:rPr lang="ru-RU" sz="3200" b="1" i="1" dirty="0" smtClean="0">
                <a:solidFill>
                  <a:srgbClr val="C00000"/>
                </a:solidFill>
                <a:latin typeface="Book Antiqua" pitchFamily="18" charset="0"/>
                <a:cs typeface="Arial" pitchFamily="34" charset="0"/>
              </a:rPr>
              <a:t>                    Т.С. Мальцев</a:t>
            </a:r>
            <a:endParaRPr lang="ru-RU" sz="3200" b="1" i="1" dirty="0">
              <a:solidFill>
                <a:srgbClr val="C00000"/>
              </a:solidFill>
              <a:latin typeface="Book Antiqua" pitchFamily="18" charset="0"/>
              <a:cs typeface="Arial" pitchFamily="34" charset="0"/>
            </a:endParaRPr>
          </a:p>
        </p:txBody>
      </p:sp>
    </p:spTree>
    <p:extLst>
      <p:ext uri="{BB962C8B-B14F-4D97-AF65-F5344CB8AC3E}">
        <p14:creationId xmlns:p14="http://schemas.microsoft.com/office/powerpoint/2010/main" xmlns="" val="3574982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Загрузки\Копия 1406543412_shutterstock_195016106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5079"/>
          <a:stretch/>
        </p:blipFill>
        <p:spPr bwMode="auto">
          <a:xfrm>
            <a:off x="1" y="0"/>
            <a:ext cx="1691679" cy="68516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Объект 2"/>
          <p:cNvSpPr>
            <a:spLocks noGrp="1"/>
          </p:cNvSpPr>
          <p:nvPr>
            <p:ph idx="1"/>
          </p:nvPr>
        </p:nvSpPr>
        <p:spPr>
          <a:xfrm>
            <a:off x="4325256" y="764704"/>
            <a:ext cx="4423207" cy="5616624"/>
          </a:xfrm>
        </p:spPr>
        <p:txBody>
          <a:bodyPr>
            <a:noAutofit/>
          </a:bodyPr>
          <a:lstStyle/>
          <a:p>
            <a:pPr marL="0" indent="0">
              <a:spcBef>
                <a:spcPts val="1200"/>
              </a:spcBef>
              <a:buNone/>
            </a:pPr>
            <a:r>
              <a:rPr lang="ru-RU" sz="1900" dirty="0">
                <a:solidFill>
                  <a:srgbClr val="002060"/>
                </a:solidFill>
              </a:rPr>
              <a:t>Ежедневно </a:t>
            </a:r>
            <a:r>
              <a:rPr lang="ru-RU" sz="1900" dirty="0" smtClean="0">
                <a:solidFill>
                  <a:srgbClr val="002060"/>
                </a:solidFill>
              </a:rPr>
              <a:t>Т.С. Мальцев </a:t>
            </a:r>
            <a:r>
              <a:rPr lang="ru-RU" sz="1900" dirty="0">
                <a:solidFill>
                  <a:srgbClr val="002060"/>
                </a:solidFill>
              </a:rPr>
              <a:t>получал 50 писем, а всего к нему пришло их более 40 тысяч. На каждое письмо он старался не только ответить, но и помочь. </a:t>
            </a:r>
            <a:endParaRPr lang="ru-RU" sz="1900" dirty="0" smtClean="0">
              <a:solidFill>
                <a:srgbClr val="002060"/>
              </a:solidFill>
            </a:endParaRPr>
          </a:p>
          <a:p>
            <a:pPr marL="0" indent="0">
              <a:spcBef>
                <a:spcPts val="1200"/>
              </a:spcBef>
              <a:buNone/>
            </a:pPr>
            <a:r>
              <a:rPr lang="ru-RU" sz="1900" dirty="0" smtClean="0">
                <a:solidFill>
                  <a:srgbClr val="002060"/>
                </a:solidFill>
              </a:rPr>
              <a:t>Мальцев </a:t>
            </a:r>
            <a:r>
              <a:rPr lang="ru-RU" sz="1900" dirty="0">
                <a:solidFill>
                  <a:srgbClr val="002060"/>
                </a:solidFill>
              </a:rPr>
              <a:t>был одним из самых образованных людей XX века, его личная библиотека насчитывала более 7 тысяч книг. </a:t>
            </a:r>
            <a:endParaRPr lang="ru-RU" sz="1900" dirty="0" smtClean="0">
              <a:solidFill>
                <a:srgbClr val="002060"/>
              </a:solidFill>
            </a:endParaRPr>
          </a:p>
          <a:p>
            <a:pPr marL="0" indent="0">
              <a:spcBef>
                <a:spcPts val="1200"/>
              </a:spcBef>
              <a:buNone/>
            </a:pPr>
            <a:r>
              <a:rPr lang="ru-RU" sz="1900" dirty="0" smtClean="0">
                <a:solidFill>
                  <a:srgbClr val="002060"/>
                </a:solidFill>
              </a:rPr>
              <a:t>Сам </a:t>
            </a:r>
            <a:r>
              <a:rPr lang="ru-RU" sz="1900" dirty="0">
                <a:solidFill>
                  <a:srgbClr val="002060"/>
                </a:solidFill>
              </a:rPr>
              <a:t>Терентий Семенович написал более 20 книг и 200 статей по сельскому хозяйству, экологии и охране природы, философии земледелия и этике, воспитанию подрастающего поколения. </a:t>
            </a:r>
            <a:endParaRPr lang="ru-RU" sz="1900" dirty="0" smtClean="0">
              <a:solidFill>
                <a:srgbClr val="002060"/>
              </a:solidFill>
            </a:endParaRPr>
          </a:p>
          <a:p>
            <a:pPr marL="0" indent="0">
              <a:spcBef>
                <a:spcPts val="1200"/>
              </a:spcBef>
              <a:buNone/>
            </a:pPr>
            <a:r>
              <a:rPr lang="ru-RU" sz="1900" dirty="0" smtClean="0">
                <a:solidFill>
                  <a:srgbClr val="002060"/>
                </a:solidFill>
              </a:rPr>
              <a:t>Его </a:t>
            </a:r>
            <a:r>
              <a:rPr lang="ru-RU" sz="1900" dirty="0">
                <a:solidFill>
                  <a:srgbClr val="002060"/>
                </a:solidFill>
              </a:rPr>
              <a:t>многочисленные выступления, статьи и книги – это работы большого философа, мудреца.</a:t>
            </a:r>
          </a:p>
        </p:txBody>
      </p:sp>
      <p:pic>
        <p:nvPicPr>
          <p:cNvPr id="7" name="Содержимое 4" descr="4.php.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a:xfrm>
            <a:off x="611560" y="503196"/>
            <a:ext cx="3497738" cy="3418184"/>
          </a:xfrm>
          <a:prstGeom prst="rect">
            <a:avLst/>
          </a:prstGeom>
        </p:spPr>
      </p:pic>
      <p:pic>
        <p:nvPicPr>
          <p:cNvPr id="12290" name="Picture 2" descr="C:\Documents and Settings\Admin\Мои документы\Загрузки\Копия c8e2374s-960.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9552" y="4045903"/>
            <a:ext cx="3641754" cy="22669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9191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Загрузки\Копия 1406543412_shutterstock_195016106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5079"/>
          <a:stretch/>
        </p:blipFill>
        <p:spPr bwMode="auto">
          <a:xfrm>
            <a:off x="1" y="0"/>
            <a:ext cx="1691679" cy="68516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Объект 2"/>
          <p:cNvSpPr>
            <a:spLocks noGrp="1"/>
          </p:cNvSpPr>
          <p:nvPr>
            <p:ph idx="1"/>
          </p:nvPr>
        </p:nvSpPr>
        <p:spPr>
          <a:xfrm>
            <a:off x="1691680" y="692696"/>
            <a:ext cx="7056784" cy="5688632"/>
          </a:xfrm>
        </p:spPr>
        <p:txBody>
          <a:bodyPr>
            <a:noAutofit/>
          </a:bodyPr>
          <a:lstStyle/>
          <a:p>
            <a:pPr marL="0" indent="0">
              <a:spcBef>
                <a:spcPts val="1200"/>
              </a:spcBef>
              <a:buNone/>
            </a:pPr>
            <a:r>
              <a:rPr lang="ru-RU" sz="2000" dirty="0">
                <a:solidFill>
                  <a:srgbClr val="002060"/>
                </a:solidFill>
              </a:rPr>
              <a:t>Умер Терентий Семенович Мальцев 11 августа 1994 года. Год и три месяца не дожил он до своего столетия.</a:t>
            </a:r>
          </a:p>
          <a:p>
            <a:pPr marL="0" indent="0">
              <a:spcBef>
                <a:spcPts val="1200"/>
              </a:spcBef>
              <a:buNone/>
            </a:pPr>
            <a:r>
              <a:rPr lang="ru-RU" sz="2000" dirty="0" smtClean="0">
                <a:solidFill>
                  <a:srgbClr val="002060"/>
                </a:solidFill>
              </a:rPr>
              <a:t>Терентий </a:t>
            </a:r>
            <a:r>
              <a:rPr lang="ru-RU" sz="2000" dirty="0">
                <a:solidFill>
                  <a:srgbClr val="002060"/>
                </a:solidFill>
              </a:rPr>
              <a:t>Семенович далеко опередил своё время. Рядовой хлебопашец с учёным званием почётного, а чаще говорят – народного академика. </a:t>
            </a:r>
            <a:endParaRPr lang="ru-RU" sz="2000" dirty="0" smtClean="0">
              <a:solidFill>
                <a:srgbClr val="002060"/>
              </a:solidFill>
            </a:endParaRPr>
          </a:p>
          <a:p>
            <a:pPr marL="0" indent="0">
              <a:spcBef>
                <a:spcPts val="1200"/>
              </a:spcBef>
              <a:buNone/>
            </a:pPr>
            <a:r>
              <a:rPr lang="ru-RU" sz="2000" dirty="0" smtClean="0">
                <a:solidFill>
                  <a:srgbClr val="002060"/>
                </a:solidFill>
              </a:rPr>
              <a:t>Слово</a:t>
            </a:r>
            <a:r>
              <a:rPr lang="ru-RU" sz="2000" dirty="0">
                <a:solidFill>
                  <a:srgbClr val="002060"/>
                </a:solidFill>
              </a:rPr>
              <a:t>, которое он обращал к людям, наполнено великой верой в человека, в его честность и уважение к труду: </a:t>
            </a:r>
            <a:r>
              <a:rPr lang="ru-RU" sz="2000" i="1" dirty="0">
                <a:solidFill>
                  <a:srgbClr val="002060"/>
                </a:solidFill>
              </a:rPr>
              <a:t>«Всю свою жизнь я был и остаюсь земледельцем. И никогда, ни единого раза не усомнился в величии труда на земле, хоть труд этот и нелегкий. Я радовался и мучился, я торжествовал и переживал, но никогда не терял веры в то, что человек способен познавать стихийные силы природы, а познавая, обращать их во благо людям, во благо себе, даже такие страшные ее силы, как засуха. Веря в это, верю и в то, что человек, хозяйствуя на земле, способен или волен не истощать возделываемую пашню, а еще больше повышать ее плодородие».</a:t>
            </a:r>
          </a:p>
          <a:p>
            <a:pPr marL="0" indent="0">
              <a:spcBef>
                <a:spcPts val="1200"/>
              </a:spcBef>
              <a:buNone/>
            </a:pPr>
            <a:endParaRPr lang="ru-RU" sz="1900" dirty="0">
              <a:solidFill>
                <a:srgbClr val="002060"/>
              </a:solidFill>
            </a:endParaRPr>
          </a:p>
        </p:txBody>
      </p:sp>
    </p:spTree>
    <p:extLst>
      <p:ext uri="{BB962C8B-B14F-4D97-AF65-F5344CB8AC3E}">
        <p14:creationId xmlns:p14="http://schemas.microsoft.com/office/powerpoint/2010/main" xmlns="" val="3492022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Загрузки\Копия 1406543412_shutterstock_195016106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5079"/>
          <a:stretch/>
        </p:blipFill>
        <p:spPr bwMode="auto">
          <a:xfrm>
            <a:off x="1" y="0"/>
            <a:ext cx="1691679" cy="6851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normAutofit/>
          </a:bodyPr>
          <a:lstStyle/>
          <a:p>
            <a:pPr>
              <a:lnSpc>
                <a:spcPct val="80000"/>
              </a:lnSpc>
            </a:pPr>
            <a:r>
              <a:rPr lang="en-US" sz="3400" b="1" dirty="0" smtClean="0">
                <a:solidFill>
                  <a:srgbClr val="C00000"/>
                </a:solidFill>
                <a:latin typeface="Book Antiqua" pitchFamily="18" charset="0"/>
                <a:cs typeface="Arial" pitchFamily="34" charset="0"/>
              </a:rPr>
              <a:t>1</a:t>
            </a:r>
            <a:r>
              <a:rPr lang="ru-RU" sz="3400" b="1" dirty="0" smtClean="0">
                <a:solidFill>
                  <a:srgbClr val="C00000"/>
                </a:solidFill>
                <a:latin typeface="Book Antiqua" pitchFamily="18" charset="0"/>
                <a:cs typeface="Arial" pitchFamily="34" charset="0"/>
              </a:rPr>
              <a:t>20 </a:t>
            </a:r>
            <a:r>
              <a:rPr lang="ru-RU" sz="3400" b="1" dirty="0">
                <a:solidFill>
                  <a:srgbClr val="C00000"/>
                </a:solidFill>
                <a:latin typeface="Book Antiqua" pitchFamily="18" charset="0"/>
                <a:cs typeface="Arial" pitchFamily="34" charset="0"/>
              </a:rPr>
              <a:t>лет со дня рождения </a:t>
            </a:r>
            <a:r>
              <a:rPr lang="ru-RU" sz="3400" b="1" dirty="0" smtClean="0">
                <a:solidFill>
                  <a:srgbClr val="C00000"/>
                </a:solidFill>
                <a:latin typeface="Book Antiqua" pitchFamily="18" charset="0"/>
                <a:cs typeface="Arial" pitchFamily="34" charset="0"/>
              </a:rPr>
              <a:t/>
            </a:r>
            <a:br>
              <a:rPr lang="ru-RU" sz="3400" b="1" dirty="0" smtClean="0">
                <a:solidFill>
                  <a:srgbClr val="C00000"/>
                </a:solidFill>
                <a:latin typeface="Book Antiqua" pitchFamily="18" charset="0"/>
                <a:cs typeface="Arial" pitchFamily="34" charset="0"/>
              </a:rPr>
            </a:br>
            <a:r>
              <a:rPr lang="ru-RU" sz="3400" b="1" dirty="0" smtClean="0">
                <a:solidFill>
                  <a:srgbClr val="C00000"/>
                </a:solidFill>
                <a:latin typeface="Book Antiqua" pitchFamily="18" charset="0"/>
                <a:cs typeface="Arial" pitchFamily="34" charset="0"/>
              </a:rPr>
              <a:t>Т.С</a:t>
            </a:r>
            <a:r>
              <a:rPr lang="ru-RU" sz="3400" b="1" dirty="0">
                <a:solidFill>
                  <a:srgbClr val="C00000"/>
                </a:solidFill>
                <a:latin typeface="Book Antiqua" pitchFamily="18" charset="0"/>
                <a:cs typeface="Arial" pitchFamily="34" charset="0"/>
              </a:rPr>
              <a:t>. </a:t>
            </a:r>
            <a:r>
              <a:rPr lang="ru-RU" sz="3400" b="1" dirty="0" smtClean="0">
                <a:solidFill>
                  <a:srgbClr val="C00000"/>
                </a:solidFill>
                <a:latin typeface="Book Antiqua" pitchFamily="18" charset="0"/>
                <a:cs typeface="Arial" pitchFamily="34" charset="0"/>
              </a:rPr>
              <a:t>Мальцева</a:t>
            </a:r>
            <a:endParaRPr lang="ru-RU" sz="3400" dirty="0">
              <a:solidFill>
                <a:srgbClr val="C00000"/>
              </a:solidFill>
            </a:endParaRPr>
          </a:p>
        </p:txBody>
      </p:sp>
      <p:sp>
        <p:nvSpPr>
          <p:cNvPr id="3" name="Объект 2"/>
          <p:cNvSpPr>
            <a:spLocks noGrp="1"/>
          </p:cNvSpPr>
          <p:nvPr>
            <p:ph idx="1"/>
          </p:nvPr>
        </p:nvSpPr>
        <p:spPr>
          <a:xfrm>
            <a:off x="4370490" y="1622421"/>
            <a:ext cx="4320480" cy="4525963"/>
          </a:xfrm>
        </p:spPr>
        <p:txBody>
          <a:bodyPr>
            <a:normAutofit fontScale="62500" lnSpcReduction="20000"/>
          </a:bodyPr>
          <a:lstStyle/>
          <a:p>
            <a:pPr marL="0" indent="0">
              <a:lnSpc>
                <a:spcPct val="120000"/>
              </a:lnSpc>
              <a:spcBef>
                <a:spcPts val="1200"/>
              </a:spcBef>
              <a:buNone/>
            </a:pPr>
            <a:r>
              <a:rPr lang="ru-RU" dirty="0">
                <a:solidFill>
                  <a:srgbClr val="002060"/>
                </a:solidFill>
              </a:rPr>
              <a:t>10 ноября 2015 года исполнилось </a:t>
            </a:r>
            <a:r>
              <a:rPr lang="en-US" dirty="0" smtClean="0">
                <a:solidFill>
                  <a:srgbClr val="002060"/>
                </a:solidFill>
              </a:rPr>
              <a:t>1</a:t>
            </a:r>
            <a:r>
              <a:rPr lang="ru-RU" dirty="0" smtClean="0">
                <a:solidFill>
                  <a:srgbClr val="002060"/>
                </a:solidFill>
              </a:rPr>
              <a:t>20 </a:t>
            </a:r>
            <a:r>
              <a:rPr lang="ru-RU" dirty="0">
                <a:solidFill>
                  <a:srgbClr val="002060"/>
                </a:solidFill>
              </a:rPr>
              <a:t>лет со дня рождения Терентия Семеновича Мальцева. Каждый житель Зауралья должен знать это имя нашего земляка, селекционера и новатора сельского хозяйства. </a:t>
            </a:r>
            <a:endParaRPr lang="ru-RU" dirty="0" smtClean="0">
              <a:solidFill>
                <a:srgbClr val="002060"/>
              </a:solidFill>
            </a:endParaRPr>
          </a:p>
          <a:p>
            <a:pPr marL="0" indent="0">
              <a:lnSpc>
                <a:spcPct val="120000"/>
              </a:lnSpc>
              <a:spcBef>
                <a:spcPts val="1200"/>
              </a:spcBef>
              <a:buNone/>
            </a:pPr>
            <a:r>
              <a:rPr lang="ru-RU" dirty="0" smtClean="0">
                <a:solidFill>
                  <a:srgbClr val="002060"/>
                </a:solidFill>
              </a:rPr>
              <a:t>Т.С</a:t>
            </a:r>
            <a:r>
              <a:rPr lang="ru-RU" dirty="0">
                <a:solidFill>
                  <a:srgbClr val="002060"/>
                </a:solidFill>
              </a:rPr>
              <a:t>. Мальцева называют самым великим </a:t>
            </a:r>
            <a:r>
              <a:rPr lang="ru-RU" dirty="0" smtClean="0">
                <a:solidFill>
                  <a:srgbClr val="002060"/>
                </a:solidFill>
              </a:rPr>
              <a:t>крестьянином </a:t>
            </a:r>
            <a:r>
              <a:rPr lang="ru-RU" dirty="0">
                <a:solidFill>
                  <a:srgbClr val="002060"/>
                </a:solidFill>
              </a:rPr>
              <a:t>XX века. </a:t>
            </a:r>
            <a:endParaRPr lang="ru-RU" dirty="0" smtClean="0">
              <a:solidFill>
                <a:srgbClr val="002060"/>
              </a:solidFill>
            </a:endParaRPr>
          </a:p>
          <a:p>
            <a:pPr marL="0" indent="0">
              <a:lnSpc>
                <a:spcPct val="120000"/>
              </a:lnSpc>
              <a:spcBef>
                <a:spcPts val="1200"/>
              </a:spcBef>
              <a:buNone/>
            </a:pPr>
            <a:r>
              <a:rPr lang="ru-RU" dirty="0" smtClean="0">
                <a:solidFill>
                  <a:srgbClr val="002060"/>
                </a:solidFill>
              </a:rPr>
              <a:t>Он </a:t>
            </a:r>
            <a:r>
              <a:rPr lang="ru-RU" dirty="0">
                <a:solidFill>
                  <a:srgbClr val="002060"/>
                </a:solidFill>
              </a:rPr>
              <a:t>своим трудом достиг величия и почёта, мирового признания. </a:t>
            </a:r>
            <a:endParaRPr lang="ru-RU" dirty="0" smtClean="0">
              <a:solidFill>
                <a:srgbClr val="002060"/>
              </a:solidFill>
            </a:endParaRPr>
          </a:p>
          <a:p>
            <a:pPr marL="0" indent="0">
              <a:lnSpc>
                <a:spcPct val="120000"/>
              </a:lnSpc>
              <a:spcBef>
                <a:spcPts val="1200"/>
              </a:spcBef>
              <a:buNone/>
            </a:pPr>
            <a:r>
              <a:rPr lang="ru-RU" dirty="0" smtClean="0">
                <a:solidFill>
                  <a:srgbClr val="002060"/>
                </a:solidFill>
              </a:rPr>
              <a:t>Такие </a:t>
            </a:r>
            <a:r>
              <a:rPr lang="ru-RU" dirty="0">
                <a:solidFill>
                  <a:srgbClr val="002060"/>
                </a:solidFill>
              </a:rPr>
              <a:t>люди, как Т. С. Мальцев, являлись и являются гордостью земляков.</a:t>
            </a:r>
          </a:p>
        </p:txBody>
      </p:sp>
      <p:pic>
        <p:nvPicPr>
          <p:cNvPr id="8" name="Picture 2" descr="C:\Documents and Settings\Admin\Мои документы\Загрузки\maltcevts_01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3144" y="1700808"/>
            <a:ext cx="3171450" cy="41855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89314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Загрузки\Копия 1406543412_shutterstock_195016106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5079"/>
          <a:stretch/>
        </p:blipFill>
        <p:spPr bwMode="auto">
          <a:xfrm>
            <a:off x="1" y="0"/>
            <a:ext cx="1691679" cy="6851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845840" y="274638"/>
            <a:ext cx="7840960" cy="1143000"/>
          </a:xfrm>
        </p:spPr>
        <p:txBody>
          <a:bodyPr>
            <a:normAutofit/>
          </a:bodyPr>
          <a:lstStyle/>
          <a:p>
            <a:pPr>
              <a:lnSpc>
                <a:spcPct val="80000"/>
              </a:lnSpc>
            </a:pPr>
            <a:r>
              <a:rPr lang="ru-RU" sz="3200" b="1" dirty="0" smtClean="0">
                <a:solidFill>
                  <a:srgbClr val="C00000"/>
                </a:solidFill>
                <a:latin typeface="Book Antiqua" pitchFamily="18" charset="0"/>
                <a:cs typeface="Arial" pitchFamily="34" charset="0"/>
              </a:rPr>
              <a:t>Памяти Т.С. Мальцева</a:t>
            </a:r>
            <a:endParaRPr lang="ru-RU" sz="3200" b="1" dirty="0">
              <a:solidFill>
                <a:srgbClr val="C00000"/>
              </a:solidFill>
              <a:latin typeface="Book Antiqua" pitchFamily="18" charset="0"/>
              <a:cs typeface="Arial" pitchFamily="34" charset="0"/>
            </a:endParaRPr>
          </a:p>
        </p:txBody>
      </p:sp>
      <p:sp>
        <p:nvSpPr>
          <p:cNvPr id="3" name="Объект 2"/>
          <p:cNvSpPr>
            <a:spLocks noGrp="1"/>
          </p:cNvSpPr>
          <p:nvPr>
            <p:ph idx="1"/>
          </p:nvPr>
        </p:nvSpPr>
        <p:spPr>
          <a:xfrm>
            <a:off x="4355976" y="1196752"/>
            <a:ext cx="4392488" cy="5328592"/>
          </a:xfrm>
        </p:spPr>
        <p:txBody>
          <a:bodyPr>
            <a:noAutofit/>
          </a:bodyPr>
          <a:lstStyle/>
          <a:p>
            <a:pPr marL="0" indent="0">
              <a:spcBef>
                <a:spcPts val="1200"/>
              </a:spcBef>
              <a:buNone/>
            </a:pPr>
            <a:r>
              <a:rPr lang="ru-RU" sz="1900" dirty="0">
                <a:solidFill>
                  <a:srgbClr val="002060"/>
                </a:solidFill>
              </a:rPr>
              <a:t>В Курганской области учреждена областная премия имени Терентия Семёновича Мальцева, которая ежегодно вручается за высокие показатели в развитии полеводства. </a:t>
            </a:r>
            <a:endParaRPr lang="ru-RU" sz="1900" dirty="0" smtClean="0">
              <a:solidFill>
                <a:srgbClr val="002060"/>
              </a:solidFill>
            </a:endParaRPr>
          </a:p>
          <a:p>
            <a:pPr marL="0" indent="0">
              <a:spcBef>
                <a:spcPts val="1200"/>
              </a:spcBef>
              <a:buNone/>
            </a:pPr>
            <a:r>
              <a:rPr lang="ru-RU" sz="1900" dirty="0" smtClean="0">
                <a:solidFill>
                  <a:srgbClr val="002060"/>
                </a:solidFill>
              </a:rPr>
              <a:t>В </a:t>
            </a:r>
            <a:r>
              <a:rPr lang="ru-RU" sz="1900" dirty="0">
                <a:solidFill>
                  <a:srgbClr val="002060"/>
                </a:solidFill>
              </a:rPr>
              <a:t>селе </a:t>
            </a:r>
            <a:r>
              <a:rPr lang="ru-RU" sz="1900" dirty="0" err="1">
                <a:solidFill>
                  <a:srgbClr val="002060"/>
                </a:solidFill>
              </a:rPr>
              <a:t>Мальцево</a:t>
            </a:r>
            <a:r>
              <a:rPr lang="ru-RU" sz="1900" dirty="0">
                <a:solidFill>
                  <a:srgbClr val="002060"/>
                </a:solidFill>
              </a:rPr>
              <a:t> установлен бюст дважды Герою Социалистического Труда Мальцеву, открыт Дом-музей Т. С. Мальцева. Знатному полеводу присвоено (посмертно) звание «Почётный гражданин Курганской области</a:t>
            </a:r>
            <a:r>
              <a:rPr lang="ru-RU" sz="1900" dirty="0" smtClean="0">
                <a:solidFill>
                  <a:srgbClr val="002060"/>
                </a:solidFill>
              </a:rPr>
              <a:t>».</a:t>
            </a:r>
          </a:p>
          <a:p>
            <a:pPr marL="0" indent="0">
              <a:spcBef>
                <a:spcPts val="1200"/>
              </a:spcBef>
              <a:buNone/>
            </a:pPr>
            <a:r>
              <a:rPr lang="ru-RU" sz="1900" dirty="0" smtClean="0">
                <a:solidFill>
                  <a:srgbClr val="002060"/>
                </a:solidFill>
              </a:rPr>
              <a:t>Имя </a:t>
            </a:r>
            <a:r>
              <a:rPr lang="ru-RU" sz="1900" dirty="0">
                <a:solidFill>
                  <a:srgbClr val="002060"/>
                </a:solidFill>
              </a:rPr>
              <a:t>Терентия Семёновича Мальцева с достоинством носят Курганская государственная сельскохозяйственная академия (КГСХА) и </a:t>
            </a:r>
            <a:r>
              <a:rPr lang="ru-RU" sz="1900" dirty="0" err="1">
                <a:solidFill>
                  <a:srgbClr val="002060"/>
                </a:solidFill>
              </a:rPr>
              <a:t>Шадринская</a:t>
            </a:r>
            <a:r>
              <a:rPr lang="ru-RU" sz="1900" dirty="0">
                <a:solidFill>
                  <a:srgbClr val="002060"/>
                </a:solidFill>
              </a:rPr>
              <a:t> сельскохозяйственная опытная станция.</a:t>
            </a:r>
          </a:p>
        </p:txBody>
      </p:sp>
      <p:pic>
        <p:nvPicPr>
          <p:cNvPr id="14338" name="Picture 2" descr="C:\Documents and Settings\Admin\Мои документы\Загрузки\1293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71600" y="1316571"/>
            <a:ext cx="3240360" cy="2430270"/>
          </a:xfrm>
          <a:prstGeom prst="rect">
            <a:avLst/>
          </a:prstGeom>
          <a:noFill/>
          <a:extLst>
            <a:ext uri="{909E8E84-426E-40DD-AFC4-6F175D3DCCD1}">
              <a14:hiddenFill xmlns:a14="http://schemas.microsoft.com/office/drawing/2010/main" xmlns="">
                <a:solidFill>
                  <a:srgbClr val="FFFFFF"/>
                </a:solidFill>
              </a14:hiddenFill>
            </a:ext>
          </a:extLst>
        </p:spPr>
      </p:pic>
      <p:pic>
        <p:nvPicPr>
          <p:cNvPr id="14339" name="Picture 3" descr="C:\Documents and Settings\Admin\Мои документы\Загрузки\247px-Курганская_государственная_сельскохозяйственная_академия_имени_Т._С._Мальцева.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29859" y="3769423"/>
            <a:ext cx="2050053" cy="29064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18637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Загрузки\Копия 1406543412_shutterstock_195016106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5079"/>
          <a:stretch/>
        </p:blipFill>
        <p:spPr bwMode="auto">
          <a:xfrm>
            <a:off x="1" y="0"/>
            <a:ext cx="1691679" cy="6851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845840" y="274638"/>
            <a:ext cx="7840960" cy="1143000"/>
          </a:xfrm>
        </p:spPr>
        <p:txBody>
          <a:bodyPr>
            <a:normAutofit/>
          </a:bodyPr>
          <a:lstStyle/>
          <a:p>
            <a:pPr>
              <a:lnSpc>
                <a:spcPct val="80000"/>
              </a:lnSpc>
            </a:pPr>
            <a:r>
              <a:rPr lang="ru-RU" sz="3200" b="1" dirty="0" smtClean="0">
                <a:solidFill>
                  <a:srgbClr val="C00000"/>
                </a:solidFill>
                <a:latin typeface="Book Antiqua" pitchFamily="18" charset="0"/>
                <a:cs typeface="Arial" pitchFamily="34" charset="0"/>
              </a:rPr>
              <a:t>Памятник Т.С. Мальцеву</a:t>
            </a:r>
            <a:endParaRPr lang="ru-RU" sz="3200" b="1" dirty="0">
              <a:solidFill>
                <a:srgbClr val="C00000"/>
              </a:solidFill>
              <a:latin typeface="Book Antiqua" pitchFamily="18" charset="0"/>
              <a:cs typeface="Arial" pitchFamily="34" charset="0"/>
            </a:endParaRPr>
          </a:p>
        </p:txBody>
      </p:sp>
      <p:sp>
        <p:nvSpPr>
          <p:cNvPr id="3" name="Объект 2"/>
          <p:cNvSpPr>
            <a:spLocks noGrp="1"/>
          </p:cNvSpPr>
          <p:nvPr>
            <p:ph idx="1"/>
          </p:nvPr>
        </p:nvSpPr>
        <p:spPr>
          <a:xfrm>
            <a:off x="4211960" y="1340768"/>
            <a:ext cx="4392488" cy="5184576"/>
          </a:xfrm>
        </p:spPr>
        <p:txBody>
          <a:bodyPr>
            <a:noAutofit/>
          </a:bodyPr>
          <a:lstStyle/>
          <a:p>
            <a:pPr marL="0" indent="0">
              <a:spcBef>
                <a:spcPts val="1200"/>
              </a:spcBef>
              <a:buNone/>
            </a:pPr>
            <a:r>
              <a:rPr lang="ru-RU" sz="1900" dirty="0">
                <a:solidFill>
                  <a:srgbClr val="002060"/>
                </a:solidFill>
              </a:rPr>
              <a:t>В ноябре 2015 года в городе Кургане состоялось открытие памятника Терентию Семёновичу Мальцеву: в руках агроном держит хлебные колоски, он решительно устремлён вперёд к новым разработкам. </a:t>
            </a:r>
            <a:endParaRPr lang="ru-RU" sz="1900" dirty="0" smtClean="0">
              <a:solidFill>
                <a:srgbClr val="002060"/>
              </a:solidFill>
            </a:endParaRPr>
          </a:p>
          <a:p>
            <a:pPr marL="0" indent="0">
              <a:spcBef>
                <a:spcPts val="1200"/>
              </a:spcBef>
              <a:buNone/>
            </a:pPr>
            <a:r>
              <a:rPr lang="ru-RU" sz="1900" dirty="0" smtClean="0">
                <a:solidFill>
                  <a:srgbClr val="002060"/>
                </a:solidFill>
              </a:rPr>
              <a:t>Скульптура </a:t>
            </a:r>
            <a:r>
              <a:rPr lang="ru-RU" sz="1900" dirty="0">
                <a:solidFill>
                  <a:srgbClr val="002060"/>
                </a:solidFill>
              </a:rPr>
              <a:t>располагается в Заозёрном микрорайоне города Кургана, где находится улица имени знаменитого агронома. </a:t>
            </a:r>
            <a:endParaRPr lang="ru-RU" sz="1900" dirty="0" smtClean="0">
              <a:solidFill>
                <a:srgbClr val="002060"/>
              </a:solidFill>
            </a:endParaRPr>
          </a:p>
          <a:p>
            <a:pPr marL="0" indent="0">
              <a:spcBef>
                <a:spcPts val="1200"/>
              </a:spcBef>
              <a:buNone/>
            </a:pPr>
            <a:r>
              <a:rPr lang="ru-RU" sz="1900" dirty="0" smtClean="0">
                <a:solidFill>
                  <a:srgbClr val="002060"/>
                </a:solidFill>
              </a:rPr>
              <a:t>Памятник </a:t>
            </a:r>
            <a:r>
              <a:rPr lang="ru-RU" sz="1900" dirty="0">
                <a:solidFill>
                  <a:srgbClr val="002060"/>
                </a:solidFill>
              </a:rPr>
              <a:t>стал ещё одной достопримечательностью города и напоминанием потомкам о великом земляке, прославившем Курганскую область далеко за пределами Урала.</a:t>
            </a:r>
          </a:p>
        </p:txBody>
      </p:sp>
      <p:pic>
        <p:nvPicPr>
          <p:cNvPr id="15362" name="Picture 2" descr="C:\Documents and Settings\Admin\Мои документы\Загрузки\002(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43608" y="1340768"/>
            <a:ext cx="2837825" cy="47297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91147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Загрузки\Копия 1406543412_shutterstock_195016106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5079"/>
          <a:stretch/>
        </p:blipFill>
        <p:spPr bwMode="auto">
          <a:xfrm>
            <a:off x="1" y="0"/>
            <a:ext cx="1691679" cy="6851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845840" y="274638"/>
            <a:ext cx="7840960" cy="1143000"/>
          </a:xfrm>
        </p:spPr>
        <p:txBody>
          <a:bodyPr>
            <a:normAutofit/>
          </a:bodyPr>
          <a:lstStyle/>
          <a:p>
            <a:pPr>
              <a:lnSpc>
                <a:spcPct val="80000"/>
              </a:lnSpc>
            </a:pPr>
            <a:r>
              <a:rPr lang="ru-RU" sz="3200" b="1" dirty="0">
                <a:solidFill>
                  <a:srgbClr val="C00000"/>
                </a:solidFill>
                <a:latin typeface="Book Antiqua" pitchFamily="18" charset="0"/>
                <a:cs typeface="Arial" pitchFamily="34" charset="0"/>
              </a:rPr>
              <a:t>Хлебороб</a:t>
            </a:r>
          </a:p>
        </p:txBody>
      </p:sp>
      <p:sp>
        <p:nvSpPr>
          <p:cNvPr id="3" name="Объект 2"/>
          <p:cNvSpPr>
            <a:spLocks noGrp="1"/>
          </p:cNvSpPr>
          <p:nvPr>
            <p:ph idx="1"/>
          </p:nvPr>
        </p:nvSpPr>
        <p:spPr>
          <a:xfrm>
            <a:off x="4355413" y="1399389"/>
            <a:ext cx="3960440" cy="5184576"/>
          </a:xfrm>
        </p:spPr>
        <p:txBody>
          <a:bodyPr>
            <a:noAutofit/>
          </a:bodyPr>
          <a:lstStyle/>
          <a:p>
            <a:pPr marL="0" indent="0">
              <a:spcBef>
                <a:spcPts val="0"/>
              </a:spcBef>
              <a:buNone/>
            </a:pPr>
            <a:r>
              <a:rPr lang="ru-RU" sz="1900" dirty="0">
                <a:solidFill>
                  <a:srgbClr val="002060"/>
                </a:solidFill>
              </a:rPr>
              <a:t>Не устал я этим гордиться – </a:t>
            </a:r>
          </a:p>
          <a:p>
            <a:pPr marL="0" indent="0">
              <a:spcBef>
                <a:spcPts val="0"/>
              </a:spcBef>
              <a:buNone/>
            </a:pPr>
            <a:r>
              <a:rPr lang="ru-RU" sz="1900" dirty="0">
                <a:solidFill>
                  <a:srgbClr val="002060"/>
                </a:solidFill>
              </a:rPr>
              <a:t>Вижу, как хорошеет земля.</a:t>
            </a:r>
          </a:p>
          <a:p>
            <a:pPr marL="0" indent="0">
              <a:spcBef>
                <a:spcPts val="0"/>
              </a:spcBef>
              <a:buNone/>
            </a:pPr>
            <a:r>
              <a:rPr lang="ru-RU" sz="1900" dirty="0">
                <a:solidFill>
                  <a:srgbClr val="002060"/>
                </a:solidFill>
              </a:rPr>
              <a:t>Видно Мальцев Терентий родился</a:t>
            </a:r>
          </a:p>
          <a:p>
            <a:pPr marL="0" indent="0">
              <a:spcBef>
                <a:spcPts val="0"/>
              </a:spcBef>
              <a:buNone/>
            </a:pPr>
            <a:r>
              <a:rPr lang="ru-RU" sz="1900" dirty="0">
                <a:solidFill>
                  <a:srgbClr val="002060"/>
                </a:solidFill>
              </a:rPr>
              <a:t>На земле Зауральской не зря!</a:t>
            </a:r>
          </a:p>
          <a:p>
            <a:pPr marL="0" indent="0">
              <a:spcBef>
                <a:spcPts val="0"/>
              </a:spcBef>
              <a:buNone/>
            </a:pPr>
            <a:endParaRPr lang="ru-RU" sz="1600" dirty="0">
              <a:solidFill>
                <a:srgbClr val="002060"/>
              </a:solidFill>
            </a:endParaRPr>
          </a:p>
          <a:p>
            <a:pPr marL="0" indent="0">
              <a:spcBef>
                <a:spcPts val="0"/>
              </a:spcBef>
              <a:buNone/>
            </a:pPr>
            <a:r>
              <a:rPr lang="ru-RU" sz="1900" dirty="0">
                <a:solidFill>
                  <a:srgbClr val="002060"/>
                </a:solidFill>
              </a:rPr>
              <a:t>И весною, как только растает</a:t>
            </a:r>
          </a:p>
          <a:p>
            <a:pPr marL="0" indent="0">
              <a:spcBef>
                <a:spcPts val="0"/>
              </a:spcBef>
              <a:buNone/>
            </a:pPr>
            <a:r>
              <a:rPr lang="ru-RU" sz="1900" dirty="0">
                <a:solidFill>
                  <a:srgbClr val="002060"/>
                </a:solidFill>
              </a:rPr>
              <a:t>Белый снег на широких полях,</a:t>
            </a:r>
          </a:p>
          <a:p>
            <a:pPr marL="0" indent="0">
              <a:spcBef>
                <a:spcPts val="0"/>
              </a:spcBef>
              <a:buNone/>
            </a:pPr>
            <a:r>
              <a:rPr lang="ru-RU" sz="1900" dirty="0">
                <a:solidFill>
                  <a:srgbClr val="002060"/>
                </a:solidFill>
              </a:rPr>
              <a:t>Он большими шагами считает</a:t>
            </a:r>
          </a:p>
          <a:p>
            <a:pPr marL="0" indent="0">
              <a:spcBef>
                <a:spcPts val="0"/>
              </a:spcBef>
              <a:buNone/>
            </a:pPr>
            <a:r>
              <a:rPr lang="ru-RU" sz="1900" dirty="0">
                <a:solidFill>
                  <a:srgbClr val="002060"/>
                </a:solidFill>
              </a:rPr>
              <a:t>Каждый миг урожайного дня!</a:t>
            </a:r>
          </a:p>
          <a:p>
            <a:pPr marL="0" indent="0">
              <a:spcBef>
                <a:spcPts val="0"/>
              </a:spcBef>
              <a:buNone/>
            </a:pPr>
            <a:endParaRPr lang="ru-RU" sz="1600" dirty="0">
              <a:solidFill>
                <a:srgbClr val="002060"/>
              </a:solidFill>
            </a:endParaRPr>
          </a:p>
          <a:p>
            <a:pPr marL="0" indent="0">
              <a:spcBef>
                <a:spcPts val="0"/>
              </a:spcBef>
              <a:buNone/>
            </a:pPr>
            <a:r>
              <a:rPr lang="ru-RU" sz="1900" dirty="0">
                <a:solidFill>
                  <a:srgbClr val="002060"/>
                </a:solidFill>
              </a:rPr>
              <a:t>Поднимается пыль над полями – </a:t>
            </a:r>
          </a:p>
          <a:p>
            <a:pPr marL="0" indent="0">
              <a:spcBef>
                <a:spcPts val="0"/>
              </a:spcBef>
              <a:buNone/>
            </a:pPr>
            <a:r>
              <a:rPr lang="ru-RU" sz="1900" dirty="0">
                <a:solidFill>
                  <a:srgbClr val="002060"/>
                </a:solidFill>
              </a:rPr>
              <a:t>В землю свежую ляжет зерно,</a:t>
            </a:r>
          </a:p>
          <a:p>
            <a:pPr marL="0" indent="0">
              <a:spcBef>
                <a:spcPts val="0"/>
              </a:spcBef>
              <a:buNone/>
            </a:pPr>
            <a:r>
              <a:rPr lang="ru-RU" sz="1900" dirty="0">
                <a:solidFill>
                  <a:srgbClr val="002060"/>
                </a:solidFill>
              </a:rPr>
              <a:t>Чтоб потом за большими столбами</a:t>
            </a:r>
          </a:p>
          <a:p>
            <a:pPr marL="0" indent="0">
              <a:spcBef>
                <a:spcPts val="0"/>
              </a:spcBef>
              <a:buNone/>
            </a:pPr>
            <a:r>
              <a:rPr lang="ru-RU" sz="1900" dirty="0">
                <a:solidFill>
                  <a:srgbClr val="002060"/>
                </a:solidFill>
              </a:rPr>
              <a:t>Хлеба пышного было полно!</a:t>
            </a:r>
          </a:p>
          <a:p>
            <a:pPr marL="0" indent="0">
              <a:spcBef>
                <a:spcPts val="0"/>
              </a:spcBef>
              <a:buNone/>
            </a:pPr>
            <a:r>
              <a:rPr lang="ru-RU" sz="1900" i="1" dirty="0" smtClean="0">
                <a:solidFill>
                  <a:srgbClr val="002060"/>
                </a:solidFill>
              </a:rPr>
              <a:t>                                  (</a:t>
            </a:r>
            <a:r>
              <a:rPr lang="ru-RU" sz="1900" i="1" dirty="0">
                <a:solidFill>
                  <a:srgbClr val="002060"/>
                </a:solidFill>
              </a:rPr>
              <a:t>Автор: В. Лексин</a:t>
            </a:r>
            <a:r>
              <a:rPr lang="ru-RU" sz="1900" i="1" dirty="0" smtClean="0">
                <a:solidFill>
                  <a:srgbClr val="002060"/>
                </a:solidFill>
              </a:rPr>
              <a:t>)</a:t>
            </a:r>
            <a:endParaRPr lang="ru-RU" sz="1900" i="1" dirty="0">
              <a:solidFill>
                <a:srgbClr val="002060"/>
              </a:solidFill>
            </a:endParaRPr>
          </a:p>
        </p:txBody>
      </p:sp>
      <p:pic>
        <p:nvPicPr>
          <p:cNvPr id="7" name="Содержимое 4" descr="1.php.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a:xfrm>
            <a:off x="1216089" y="1340768"/>
            <a:ext cx="2778199" cy="4267481"/>
          </a:xfrm>
          <a:prstGeom prst="rect">
            <a:avLst/>
          </a:prstGeom>
        </p:spPr>
      </p:pic>
    </p:spTree>
    <p:extLst>
      <p:ext uri="{BB962C8B-B14F-4D97-AF65-F5344CB8AC3E}">
        <p14:creationId xmlns:p14="http://schemas.microsoft.com/office/powerpoint/2010/main" xmlns="" val="4139573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Загрузки\Копия 1406543412_shutterstock_195016106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5079"/>
          <a:stretch/>
        </p:blipFill>
        <p:spPr bwMode="auto">
          <a:xfrm>
            <a:off x="1" y="0"/>
            <a:ext cx="1691679" cy="6851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normAutofit/>
          </a:bodyPr>
          <a:lstStyle/>
          <a:p>
            <a:r>
              <a:rPr lang="ru-RU" sz="3600" b="1" dirty="0">
                <a:solidFill>
                  <a:srgbClr val="C00000"/>
                </a:solidFill>
                <a:latin typeface="Book Antiqua" pitchFamily="18" charset="0"/>
                <a:cs typeface="Arial" pitchFamily="34" charset="0"/>
              </a:rPr>
              <a:t>Звания</a:t>
            </a:r>
            <a:r>
              <a:rPr lang="ru-RU" sz="3600" dirty="0" smtClean="0"/>
              <a:t> </a:t>
            </a:r>
            <a:r>
              <a:rPr lang="ru-RU" sz="3600" b="1" dirty="0">
                <a:solidFill>
                  <a:srgbClr val="C00000"/>
                </a:solidFill>
                <a:latin typeface="Book Antiqua" pitchFamily="18" charset="0"/>
                <a:cs typeface="Arial" pitchFamily="34" charset="0"/>
              </a:rPr>
              <a:t>Т.С. Мальцева</a:t>
            </a:r>
            <a:r>
              <a:rPr lang="ru-RU" sz="3600" dirty="0" smtClean="0"/>
              <a:t> </a:t>
            </a:r>
            <a:endParaRPr lang="ru-RU" sz="3600" dirty="0"/>
          </a:p>
        </p:txBody>
      </p:sp>
      <p:sp>
        <p:nvSpPr>
          <p:cNvPr id="3" name="Объект 2"/>
          <p:cNvSpPr>
            <a:spLocks noGrp="1"/>
          </p:cNvSpPr>
          <p:nvPr>
            <p:ph idx="1"/>
          </p:nvPr>
        </p:nvSpPr>
        <p:spPr>
          <a:xfrm>
            <a:off x="4269454" y="1469144"/>
            <a:ext cx="4464496" cy="4781128"/>
          </a:xfrm>
        </p:spPr>
        <p:txBody>
          <a:bodyPr>
            <a:noAutofit/>
          </a:bodyPr>
          <a:lstStyle/>
          <a:p>
            <a:pPr marL="0" indent="0">
              <a:spcBef>
                <a:spcPts val="0"/>
              </a:spcBef>
              <a:buNone/>
            </a:pPr>
            <a:r>
              <a:rPr lang="ru-RU" sz="2000" dirty="0">
                <a:solidFill>
                  <a:srgbClr val="002060"/>
                </a:solidFill>
              </a:rPr>
              <a:t>Простой сельский житель и при этом:</a:t>
            </a:r>
          </a:p>
          <a:p>
            <a:pPr marL="0" indent="0">
              <a:spcBef>
                <a:spcPts val="0"/>
              </a:spcBef>
              <a:buNone/>
            </a:pPr>
            <a:r>
              <a:rPr lang="ru-RU" sz="2000" dirty="0">
                <a:solidFill>
                  <a:srgbClr val="002060"/>
                </a:solidFill>
              </a:rPr>
              <a:t>- дважды Герой Социалистического Труда;</a:t>
            </a:r>
          </a:p>
          <a:p>
            <a:pPr marL="0" indent="0">
              <a:spcBef>
                <a:spcPts val="0"/>
              </a:spcBef>
              <a:buNone/>
            </a:pPr>
            <a:r>
              <a:rPr lang="ru-RU" sz="2000" dirty="0">
                <a:solidFill>
                  <a:srgbClr val="002060"/>
                </a:solidFill>
              </a:rPr>
              <a:t>- Заслуженный работник сельского хозяйства СССР;</a:t>
            </a:r>
          </a:p>
          <a:p>
            <a:pPr marL="0" indent="0">
              <a:spcBef>
                <a:spcPts val="0"/>
              </a:spcBef>
              <a:buNone/>
            </a:pPr>
            <a:r>
              <a:rPr lang="ru-RU" sz="2000" dirty="0">
                <a:solidFill>
                  <a:srgbClr val="002060"/>
                </a:solidFill>
              </a:rPr>
              <a:t>- Почётный академик ВАСХНИЛ;</a:t>
            </a:r>
          </a:p>
          <a:p>
            <a:pPr marL="0" indent="0">
              <a:spcBef>
                <a:spcPts val="0"/>
              </a:spcBef>
              <a:buNone/>
            </a:pPr>
            <a:r>
              <a:rPr lang="ru-RU" sz="2000" dirty="0">
                <a:solidFill>
                  <a:srgbClr val="002060"/>
                </a:solidFill>
              </a:rPr>
              <a:t>- лауреат Государственной премии;</a:t>
            </a:r>
          </a:p>
          <a:p>
            <a:pPr marL="0" indent="0">
              <a:spcBef>
                <a:spcPts val="0"/>
              </a:spcBef>
              <a:buNone/>
            </a:pPr>
            <a:r>
              <a:rPr lang="ru-RU" sz="2000" dirty="0">
                <a:solidFill>
                  <a:srgbClr val="002060"/>
                </a:solidFill>
              </a:rPr>
              <a:t>- депутат Верховного Совета РСФСР;</a:t>
            </a:r>
          </a:p>
          <a:p>
            <a:pPr marL="0" indent="0">
              <a:spcBef>
                <a:spcPts val="0"/>
              </a:spcBef>
              <a:buNone/>
            </a:pPr>
            <a:r>
              <a:rPr lang="ru-RU" sz="2000" dirty="0">
                <a:solidFill>
                  <a:srgbClr val="002060"/>
                </a:solidFill>
              </a:rPr>
              <a:t>- делегат пяти съездов КПСС;</a:t>
            </a:r>
          </a:p>
          <a:p>
            <a:pPr marL="0" indent="0">
              <a:spcBef>
                <a:spcPts val="0"/>
              </a:spcBef>
              <a:buNone/>
            </a:pPr>
            <a:r>
              <a:rPr lang="ru-RU" sz="2000" dirty="0">
                <a:solidFill>
                  <a:srgbClr val="002060"/>
                </a:solidFill>
              </a:rPr>
              <a:t>- учёный-полевод колхоза «Заветы Ленина»;</a:t>
            </a:r>
          </a:p>
          <a:p>
            <a:pPr marL="0" indent="0">
              <a:spcBef>
                <a:spcPts val="0"/>
              </a:spcBef>
              <a:buNone/>
            </a:pPr>
            <a:r>
              <a:rPr lang="ru-RU" sz="2000" dirty="0">
                <a:solidFill>
                  <a:srgbClr val="002060"/>
                </a:solidFill>
              </a:rPr>
              <a:t>- Почётный гражданин России;</a:t>
            </a:r>
          </a:p>
          <a:p>
            <a:pPr marL="0" indent="0">
              <a:spcBef>
                <a:spcPts val="0"/>
              </a:spcBef>
              <a:buNone/>
            </a:pPr>
            <a:r>
              <a:rPr lang="ru-RU" sz="2000" dirty="0">
                <a:solidFill>
                  <a:srgbClr val="002060"/>
                </a:solidFill>
              </a:rPr>
              <a:t>- Почётный гражданин Курганской области.</a:t>
            </a:r>
          </a:p>
          <a:p>
            <a:pPr marL="0" indent="0">
              <a:buNone/>
            </a:pPr>
            <a:endParaRPr lang="ru-RU" dirty="0">
              <a:solidFill>
                <a:srgbClr val="002060"/>
              </a:solidFill>
            </a:endParaRPr>
          </a:p>
        </p:txBody>
      </p:sp>
      <p:pic>
        <p:nvPicPr>
          <p:cNvPr id="7" name="Picture 2" descr="C:\Documents and Settings\Admin\Мои документы\Загрузки\Копия Malcev_T_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02432" y="1629364"/>
            <a:ext cx="3178673" cy="41178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00950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Загрузки\Копия 1406543412_shutterstock_195016106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5079"/>
          <a:stretch/>
        </p:blipFill>
        <p:spPr bwMode="auto">
          <a:xfrm>
            <a:off x="1" y="0"/>
            <a:ext cx="1691679" cy="6851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normAutofit/>
          </a:bodyPr>
          <a:lstStyle/>
          <a:p>
            <a:r>
              <a:rPr lang="ru-RU" sz="3600" b="1" dirty="0" smtClean="0">
                <a:solidFill>
                  <a:srgbClr val="C00000"/>
                </a:solidFill>
                <a:latin typeface="Book Antiqua" pitchFamily="18" charset="0"/>
                <a:cs typeface="Arial" pitchFamily="34" charset="0"/>
              </a:rPr>
              <a:t>Народный </a:t>
            </a:r>
            <a:r>
              <a:rPr lang="ru-RU" sz="3600" b="1" dirty="0">
                <a:solidFill>
                  <a:srgbClr val="C00000"/>
                </a:solidFill>
                <a:latin typeface="Book Antiqua" pitchFamily="18" charset="0"/>
                <a:cs typeface="Arial" pitchFamily="34" charset="0"/>
              </a:rPr>
              <a:t>академик</a:t>
            </a:r>
          </a:p>
        </p:txBody>
      </p:sp>
      <p:sp>
        <p:nvSpPr>
          <p:cNvPr id="3" name="Объект 2"/>
          <p:cNvSpPr>
            <a:spLocks noGrp="1"/>
          </p:cNvSpPr>
          <p:nvPr>
            <p:ph idx="1"/>
          </p:nvPr>
        </p:nvSpPr>
        <p:spPr>
          <a:xfrm>
            <a:off x="4644008" y="1709158"/>
            <a:ext cx="4104456" cy="4417005"/>
          </a:xfrm>
        </p:spPr>
        <p:txBody>
          <a:bodyPr/>
          <a:lstStyle/>
          <a:p>
            <a:pPr marL="0" indent="0">
              <a:spcBef>
                <a:spcPts val="1200"/>
              </a:spcBef>
              <a:buNone/>
            </a:pPr>
            <a:r>
              <a:rPr lang="ru-RU" sz="2000" dirty="0" smtClean="0">
                <a:solidFill>
                  <a:srgbClr val="002060"/>
                </a:solidFill>
              </a:rPr>
              <a:t>А </a:t>
            </a:r>
            <a:r>
              <a:rPr lang="ru-RU" sz="2000" dirty="0">
                <a:solidFill>
                  <a:srgbClr val="002060"/>
                </a:solidFill>
              </a:rPr>
              <a:t>ещё его называют колхозным учёным, народным академиком, патриархом земли зауральской. </a:t>
            </a:r>
            <a:endParaRPr lang="ru-RU" sz="2000" dirty="0" smtClean="0">
              <a:solidFill>
                <a:srgbClr val="002060"/>
              </a:solidFill>
            </a:endParaRPr>
          </a:p>
          <a:p>
            <a:pPr marL="0" indent="0">
              <a:spcBef>
                <a:spcPts val="1200"/>
              </a:spcBef>
              <a:buNone/>
            </a:pPr>
            <a:r>
              <a:rPr lang="ru-RU" sz="2000" dirty="0" smtClean="0">
                <a:solidFill>
                  <a:srgbClr val="002060"/>
                </a:solidFill>
              </a:rPr>
              <a:t>Он </a:t>
            </a:r>
            <a:r>
              <a:rPr lang="ru-RU" sz="2000" dirty="0">
                <a:solidFill>
                  <a:srgbClr val="002060"/>
                </a:solidFill>
              </a:rPr>
              <a:t>общался почти со всеми генсеками, начиная с Иосифа Сталина и кончая Михаилом Горбачевым. </a:t>
            </a:r>
            <a:endParaRPr lang="ru-RU" sz="2000" dirty="0" smtClean="0">
              <a:solidFill>
                <a:srgbClr val="002060"/>
              </a:solidFill>
            </a:endParaRPr>
          </a:p>
          <a:p>
            <a:pPr marL="0" indent="0">
              <a:spcBef>
                <a:spcPts val="1200"/>
              </a:spcBef>
              <a:buNone/>
            </a:pPr>
            <a:r>
              <a:rPr lang="ru-RU" sz="2000" dirty="0" smtClean="0">
                <a:solidFill>
                  <a:srgbClr val="002060"/>
                </a:solidFill>
              </a:rPr>
              <a:t>По </a:t>
            </a:r>
            <a:r>
              <a:rPr lang="ru-RU" sz="2000" dirty="0">
                <a:solidFill>
                  <a:srgbClr val="002060"/>
                </a:solidFill>
              </a:rPr>
              <a:t>его опытным полям в деревне </a:t>
            </a:r>
            <a:r>
              <a:rPr lang="ru-RU" sz="2000" dirty="0" err="1">
                <a:solidFill>
                  <a:srgbClr val="002060"/>
                </a:solidFill>
              </a:rPr>
              <a:t>Мальцево</a:t>
            </a:r>
            <a:r>
              <a:rPr lang="ru-RU" sz="2000" dirty="0">
                <a:solidFill>
                  <a:srgbClr val="002060"/>
                </a:solidFill>
              </a:rPr>
              <a:t> хаживал будущий первый президент России Борис Ельцин.</a:t>
            </a:r>
          </a:p>
          <a:p>
            <a:endParaRPr lang="ru-RU" dirty="0"/>
          </a:p>
        </p:txBody>
      </p:sp>
      <p:pic>
        <p:nvPicPr>
          <p:cNvPr id="6" name="Содержимое 5" descr="11.php.jpg"/>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a:stretch>
            <a:fillRect/>
          </a:stretch>
        </p:blipFill>
        <p:spPr>
          <a:xfrm>
            <a:off x="1202311" y="1349363"/>
            <a:ext cx="3153101" cy="2534022"/>
          </a:xfrm>
          <a:prstGeom prst="rect">
            <a:avLst/>
          </a:prstGeom>
        </p:spPr>
      </p:pic>
      <p:pic>
        <p:nvPicPr>
          <p:cNvPr id="7" name="Содержимое 4" descr="10.php.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a:xfrm>
            <a:off x="1200193" y="3825329"/>
            <a:ext cx="3155220" cy="2512631"/>
          </a:xfrm>
          <a:prstGeom prst="rect">
            <a:avLst/>
          </a:prstGeom>
        </p:spPr>
      </p:pic>
    </p:spTree>
    <p:extLst>
      <p:ext uri="{BB962C8B-B14F-4D97-AF65-F5344CB8AC3E}">
        <p14:creationId xmlns:p14="http://schemas.microsoft.com/office/powerpoint/2010/main" xmlns="" val="1552126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Загрузки\Копия 1406543412_shutterstock_195016106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5079"/>
          <a:stretch/>
        </p:blipFill>
        <p:spPr bwMode="auto">
          <a:xfrm>
            <a:off x="1" y="0"/>
            <a:ext cx="1691679" cy="6851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normAutofit/>
          </a:bodyPr>
          <a:lstStyle/>
          <a:p>
            <a:r>
              <a:rPr lang="ru-RU" sz="3600" b="1" dirty="0">
                <a:solidFill>
                  <a:srgbClr val="C00000"/>
                </a:solidFill>
                <a:latin typeface="Book Antiqua" pitchFamily="18" charset="0"/>
                <a:cs typeface="Arial" pitchFamily="34" charset="0"/>
              </a:rPr>
              <a:t>Лицо с фотографии</a:t>
            </a:r>
          </a:p>
        </p:txBody>
      </p:sp>
      <p:sp>
        <p:nvSpPr>
          <p:cNvPr id="3" name="Объект 2"/>
          <p:cNvSpPr>
            <a:spLocks noGrp="1"/>
          </p:cNvSpPr>
          <p:nvPr>
            <p:ph idx="1"/>
          </p:nvPr>
        </p:nvSpPr>
        <p:spPr>
          <a:xfrm>
            <a:off x="4211960" y="1600200"/>
            <a:ext cx="4474840" cy="4853136"/>
          </a:xfrm>
        </p:spPr>
        <p:txBody>
          <a:bodyPr>
            <a:normAutofit fontScale="70000" lnSpcReduction="20000"/>
          </a:bodyPr>
          <a:lstStyle/>
          <a:p>
            <a:pPr marL="0" indent="0">
              <a:lnSpc>
                <a:spcPct val="120000"/>
              </a:lnSpc>
              <a:spcBef>
                <a:spcPts val="0"/>
              </a:spcBef>
              <a:buNone/>
            </a:pPr>
            <a:r>
              <a:rPr lang="ru-RU" sz="2900" dirty="0">
                <a:solidFill>
                  <a:srgbClr val="002060"/>
                </a:solidFill>
              </a:rPr>
              <a:t>На фотографиях мы видим человека, который всю свою жизнь посвятил земле. Т.С. Мальцев – высокий, худощавый человек в рубашке военного покроя с большими накладными карманами на груди подпоясанной широким офицерским ремнем, на лице – хитровато-смущенная улыбка и большие жилистые руки труженика. </a:t>
            </a:r>
            <a:r>
              <a:rPr lang="ru-RU" sz="2900" dirty="0" smtClean="0">
                <a:solidFill>
                  <a:srgbClr val="002060"/>
                </a:solidFill>
              </a:rPr>
              <a:t>Фотографии </a:t>
            </a:r>
            <a:r>
              <a:rPr lang="ru-RU" sz="2900" dirty="0">
                <a:solidFill>
                  <a:srgbClr val="002060"/>
                </a:solidFill>
              </a:rPr>
              <a:t>передают нам редкие мгновения из жизни этого человека, его раздумья над хлебным полем, размышления с самим собой.</a:t>
            </a:r>
          </a:p>
          <a:p>
            <a:endParaRPr lang="ru-RU" dirty="0"/>
          </a:p>
        </p:txBody>
      </p:sp>
      <p:pic>
        <p:nvPicPr>
          <p:cNvPr id="5" name="Picture 6" descr="phoca_thumb_l_malcev-foto-6"/>
          <p:cNvPicPr/>
          <p:nvPr/>
        </p:nvPicPr>
        <p:blipFill>
          <a:blip r:embed="rId3">
            <a:extLst>
              <a:ext uri="{28A0092B-C50C-407E-A947-70E740481C1C}">
                <a14:useLocalDpi xmlns:a14="http://schemas.microsoft.com/office/drawing/2010/main" xmlns="" val="0"/>
              </a:ext>
            </a:extLst>
          </a:blip>
          <a:srcRect/>
          <a:stretch>
            <a:fillRect/>
          </a:stretch>
        </p:blipFill>
        <p:spPr bwMode="auto">
          <a:xfrm>
            <a:off x="766844" y="1701372"/>
            <a:ext cx="3168352" cy="4104456"/>
          </a:xfrm>
          <a:prstGeom prst="rect">
            <a:avLst/>
          </a:prstGeom>
          <a:noFill/>
          <a:ln>
            <a:noFill/>
          </a:ln>
          <a:extLst/>
        </p:spPr>
      </p:pic>
    </p:spTree>
    <p:extLst>
      <p:ext uri="{BB962C8B-B14F-4D97-AF65-F5344CB8AC3E}">
        <p14:creationId xmlns:p14="http://schemas.microsoft.com/office/powerpoint/2010/main" xmlns="" val="3196630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Загрузки\Копия 1406543412_shutterstock_195016106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5079"/>
          <a:stretch/>
        </p:blipFill>
        <p:spPr bwMode="auto">
          <a:xfrm>
            <a:off x="1" y="0"/>
            <a:ext cx="1691679" cy="6851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normAutofit/>
          </a:bodyPr>
          <a:lstStyle/>
          <a:p>
            <a:r>
              <a:rPr lang="ru-RU" sz="3600" b="1" dirty="0">
                <a:solidFill>
                  <a:srgbClr val="C00000"/>
                </a:solidFill>
                <a:latin typeface="Book Antiqua" pitchFamily="18" charset="0"/>
                <a:cs typeface="Arial" pitchFamily="34" charset="0"/>
              </a:rPr>
              <a:t>Верность клятве</a:t>
            </a:r>
          </a:p>
        </p:txBody>
      </p:sp>
      <p:sp>
        <p:nvSpPr>
          <p:cNvPr id="3" name="Объект 2"/>
          <p:cNvSpPr>
            <a:spLocks noGrp="1"/>
          </p:cNvSpPr>
          <p:nvPr>
            <p:ph idx="1"/>
          </p:nvPr>
        </p:nvSpPr>
        <p:spPr>
          <a:xfrm>
            <a:off x="4499992" y="1700808"/>
            <a:ext cx="4186808" cy="4525963"/>
          </a:xfrm>
        </p:spPr>
        <p:txBody>
          <a:bodyPr>
            <a:normAutofit/>
          </a:bodyPr>
          <a:lstStyle/>
          <a:p>
            <a:pPr marL="0" indent="0">
              <a:spcBef>
                <a:spcPts val="1200"/>
              </a:spcBef>
              <a:buNone/>
            </a:pPr>
            <a:r>
              <a:rPr lang="ru-RU" sz="2200" dirty="0">
                <a:solidFill>
                  <a:srgbClr val="002060"/>
                </a:solidFill>
              </a:rPr>
              <a:t>Ещё в юности Терентий Мальцев поклялся: «Никуда из своей деревни не поеду. Всю жизнь буду здесь жить, и работать на целине». И в этой клятве он остался верен – прожил почти 100 лет в своем родном селе. Великий хлебороб называл землю «матушкой», «кормилицей».</a:t>
            </a:r>
          </a:p>
        </p:txBody>
      </p:sp>
      <p:pic>
        <p:nvPicPr>
          <p:cNvPr id="6" name="Содержимое 4" descr="5.php.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a:xfrm>
            <a:off x="845840" y="1557603"/>
            <a:ext cx="3286566" cy="4319669"/>
          </a:xfrm>
          <a:prstGeom prst="rect">
            <a:avLst/>
          </a:prstGeom>
        </p:spPr>
      </p:pic>
    </p:spTree>
    <p:extLst>
      <p:ext uri="{BB962C8B-B14F-4D97-AF65-F5344CB8AC3E}">
        <p14:creationId xmlns:p14="http://schemas.microsoft.com/office/powerpoint/2010/main" xmlns="" val="2593309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Загрузки\Копия 1406543412_shutterstock_195016106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5079"/>
          <a:stretch/>
        </p:blipFill>
        <p:spPr bwMode="auto">
          <a:xfrm>
            <a:off x="1" y="0"/>
            <a:ext cx="1691679" cy="6851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normAutofit/>
          </a:bodyPr>
          <a:lstStyle/>
          <a:p>
            <a:r>
              <a:rPr lang="ru-RU" sz="3600" b="1" dirty="0" smtClean="0">
                <a:solidFill>
                  <a:srgbClr val="C00000"/>
                </a:solidFill>
                <a:latin typeface="Book Antiqua" pitchFamily="18" charset="0"/>
                <a:cs typeface="Arial" pitchFamily="34" charset="0"/>
              </a:rPr>
              <a:t>Любовь к земле</a:t>
            </a:r>
            <a:endParaRPr lang="ru-RU" sz="3600" b="1" dirty="0">
              <a:solidFill>
                <a:srgbClr val="C00000"/>
              </a:solidFill>
              <a:latin typeface="Book Antiqua" pitchFamily="18" charset="0"/>
              <a:cs typeface="Arial" pitchFamily="34" charset="0"/>
            </a:endParaRPr>
          </a:p>
        </p:txBody>
      </p:sp>
      <p:sp>
        <p:nvSpPr>
          <p:cNvPr id="3" name="Объект 2"/>
          <p:cNvSpPr>
            <a:spLocks noGrp="1"/>
          </p:cNvSpPr>
          <p:nvPr>
            <p:ph idx="1"/>
          </p:nvPr>
        </p:nvSpPr>
        <p:spPr>
          <a:xfrm>
            <a:off x="4211960" y="1600200"/>
            <a:ext cx="4474840" cy="4525963"/>
          </a:xfrm>
        </p:spPr>
        <p:txBody>
          <a:bodyPr>
            <a:normAutofit/>
          </a:bodyPr>
          <a:lstStyle/>
          <a:p>
            <a:pPr marL="0" indent="0">
              <a:spcBef>
                <a:spcPts val="1200"/>
              </a:spcBef>
              <a:buNone/>
            </a:pPr>
            <a:r>
              <a:rPr lang="ru-RU" sz="2200" dirty="0" smtClean="0">
                <a:solidFill>
                  <a:srgbClr val="002060"/>
                </a:solidFill>
              </a:rPr>
              <a:t>«Творить </a:t>
            </a:r>
            <a:r>
              <a:rPr lang="ru-RU" sz="2200" dirty="0">
                <a:solidFill>
                  <a:srgbClr val="002060"/>
                </a:solidFill>
              </a:rPr>
              <a:t>хлеб по-настоящему можно лишь тогда, когда принадлежишь ему всем сердцем, отдаёшься всей душой, жизнью. Любовь к земле не приходит сама по себе, она начинается вроде бы с малого – с любви к своей семье, своему дому, к селу, к школе, а приводит к большому и великому – к осознанию любви к Родине и исполнению долга во имя Родины».</a:t>
            </a:r>
          </a:p>
          <a:p>
            <a:pPr marL="0" indent="0">
              <a:buNone/>
            </a:pPr>
            <a:r>
              <a:rPr lang="ru-RU" sz="2200" i="1" dirty="0" smtClean="0">
                <a:solidFill>
                  <a:srgbClr val="002060"/>
                </a:solidFill>
              </a:rPr>
              <a:t>                                  Т.С</a:t>
            </a:r>
            <a:r>
              <a:rPr lang="ru-RU" sz="2200" i="1" dirty="0">
                <a:solidFill>
                  <a:srgbClr val="002060"/>
                </a:solidFill>
              </a:rPr>
              <a:t>. Мальцев</a:t>
            </a:r>
          </a:p>
        </p:txBody>
      </p:sp>
      <p:pic>
        <p:nvPicPr>
          <p:cNvPr id="5" name="Содержимое 4" descr="1.php.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a:xfrm>
            <a:off x="982867" y="1579419"/>
            <a:ext cx="2949575" cy="4530725"/>
          </a:xfrm>
          <a:prstGeom prst="rect">
            <a:avLst/>
          </a:prstGeom>
        </p:spPr>
      </p:pic>
    </p:spTree>
    <p:extLst>
      <p:ext uri="{BB962C8B-B14F-4D97-AF65-F5344CB8AC3E}">
        <p14:creationId xmlns:p14="http://schemas.microsoft.com/office/powerpoint/2010/main" xmlns="" val="1148149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Загрузки\Копия 1406543412_shutterstock_195016106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5079"/>
          <a:stretch/>
        </p:blipFill>
        <p:spPr bwMode="auto">
          <a:xfrm>
            <a:off x="1" y="0"/>
            <a:ext cx="1691679" cy="6851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normAutofit/>
          </a:bodyPr>
          <a:lstStyle/>
          <a:p>
            <a:r>
              <a:rPr lang="ru-RU" sz="3600" b="1" dirty="0" smtClean="0">
                <a:solidFill>
                  <a:srgbClr val="C00000"/>
                </a:solidFill>
                <a:latin typeface="Book Antiqua" pitchFamily="18" charset="0"/>
                <a:cs typeface="Arial" pitchFamily="34" charset="0"/>
              </a:rPr>
              <a:t>Тяга к знаниям</a:t>
            </a:r>
            <a:endParaRPr lang="ru-RU" sz="3600" b="1" dirty="0">
              <a:solidFill>
                <a:srgbClr val="C00000"/>
              </a:solidFill>
              <a:latin typeface="Book Antiqua" pitchFamily="18" charset="0"/>
              <a:cs typeface="Arial" pitchFamily="34" charset="0"/>
            </a:endParaRPr>
          </a:p>
        </p:txBody>
      </p:sp>
      <p:sp>
        <p:nvSpPr>
          <p:cNvPr id="3" name="Объект 2"/>
          <p:cNvSpPr>
            <a:spLocks noGrp="1"/>
          </p:cNvSpPr>
          <p:nvPr>
            <p:ph idx="1"/>
          </p:nvPr>
        </p:nvSpPr>
        <p:spPr>
          <a:xfrm>
            <a:off x="4211960" y="1412776"/>
            <a:ext cx="4608512" cy="4896544"/>
          </a:xfrm>
        </p:spPr>
        <p:txBody>
          <a:bodyPr>
            <a:noAutofit/>
          </a:bodyPr>
          <a:lstStyle/>
          <a:p>
            <a:pPr marL="0" indent="0">
              <a:spcBef>
                <a:spcPts val="600"/>
              </a:spcBef>
              <a:buNone/>
            </a:pPr>
            <a:r>
              <a:rPr lang="ru-RU" sz="1700" dirty="0">
                <a:solidFill>
                  <a:srgbClr val="002060"/>
                </a:solidFill>
              </a:rPr>
              <a:t>Т.С. Мальцев родился в бедной крестьянской семье 10 ноября 1895 года в селе </a:t>
            </a:r>
            <a:r>
              <a:rPr lang="ru-RU" sz="1700" dirty="0" err="1">
                <a:solidFill>
                  <a:srgbClr val="002060"/>
                </a:solidFill>
              </a:rPr>
              <a:t>Мальцево</a:t>
            </a:r>
            <a:r>
              <a:rPr lang="ru-RU" sz="1700" dirty="0">
                <a:solidFill>
                  <a:srgbClr val="002060"/>
                </a:solidFill>
              </a:rPr>
              <a:t> </a:t>
            </a:r>
            <a:r>
              <a:rPr lang="ru-RU" sz="1700" dirty="0" smtClean="0">
                <a:solidFill>
                  <a:srgbClr val="002060"/>
                </a:solidFill>
              </a:rPr>
              <a:t>(ныне </a:t>
            </a:r>
            <a:r>
              <a:rPr lang="ru-RU" sz="1700" dirty="0" err="1">
                <a:solidFill>
                  <a:srgbClr val="002060"/>
                </a:solidFill>
              </a:rPr>
              <a:t>Шадринский</a:t>
            </a:r>
            <a:r>
              <a:rPr lang="ru-RU" sz="1700" dirty="0">
                <a:solidFill>
                  <a:srgbClr val="002060"/>
                </a:solidFill>
              </a:rPr>
              <a:t> район Курганской области</a:t>
            </a:r>
            <a:r>
              <a:rPr lang="ru-RU" sz="1700" dirty="0" smtClean="0">
                <a:solidFill>
                  <a:srgbClr val="002060"/>
                </a:solidFill>
              </a:rPr>
              <a:t>).</a:t>
            </a:r>
            <a:endParaRPr lang="ru-RU" sz="1700" dirty="0">
              <a:solidFill>
                <a:srgbClr val="002060"/>
              </a:solidFill>
            </a:endParaRPr>
          </a:p>
          <a:p>
            <a:pPr marL="0" indent="0">
              <a:spcBef>
                <a:spcPts val="600"/>
              </a:spcBef>
              <a:buNone/>
            </a:pPr>
            <a:r>
              <a:rPr lang="ru-RU" sz="1700" dirty="0">
                <a:solidFill>
                  <a:srgbClr val="002060"/>
                </a:solidFill>
              </a:rPr>
              <a:t>«С раннего детства у меня было необычайное пристрастие к чтению, – вспоминал позднее Терентий Семенович, – В нашем селе была школа, но отец не пускал меня учиться: «Для чего тебе, сынок, грамота? Неграмотный мужик крепче за соху держится</a:t>
            </a:r>
            <a:r>
              <a:rPr lang="ru-RU" sz="1700" dirty="0" smtClean="0">
                <a:solidFill>
                  <a:srgbClr val="002060"/>
                </a:solidFill>
              </a:rPr>
              <a:t>».</a:t>
            </a:r>
            <a:endParaRPr lang="ru-RU" sz="1700" dirty="0">
              <a:solidFill>
                <a:srgbClr val="002060"/>
              </a:solidFill>
            </a:endParaRPr>
          </a:p>
          <a:p>
            <a:pPr marL="0" indent="0">
              <a:spcBef>
                <a:spcPts val="600"/>
              </a:spcBef>
              <a:buNone/>
            </a:pPr>
            <a:r>
              <a:rPr lang="ru-RU" sz="1700" dirty="0">
                <a:solidFill>
                  <a:srgbClr val="002060"/>
                </a:solidFill>
              </a:rPr>
              <a:t>А Терентий тянулся к знаниям, ему хотелось научиться читать и писать. Тайком, где придется, узнавал буквы и числа. Бумаги и карандаша не было – писал палочкой на снегу, летом – на песке. К девяти годам деревня признала его «грамотеем», женщины-солдатки зазывали Терентия читать им письма от мужей с русско-японской войны и писать ответы.</a:t>
            </a:r>
          </a:p>
        </p:txBody>
      </p:sp>
      <p:pic>
        <p:nvPicPr>
          <p:cNvPr id="6" name="Содержимое 5" descr="13jpg.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a:xfrm>
            <a:off x="668759" y="1664249"/>
            <a:ext cx="3329665" cy="3891816"/>
          </a:xfrm>
          <a:prstGeom prst="rect">
            <a:avLst/>
          </a:prstGeom>
        </p:spPr>
      </p:pic>
    </p:spTree>
    <p:extLst>
      <p:ext uri="{BB962C8B-B14F-4D97-AF65-F5344CB8AC3E}">
        <p14:creationId xmlns:p14="http://schemas.microsoft.com/office/powerpoint/2010/main" xmlns="" val="257118876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2721</Words>
  <Application>Microsoft Office PowerPoint</Application>
  <PresentationFormat>Экран (4:3)</PresentationFormat>
  <Paragraphs>124</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Великий хлебороб России</vt:lpstr>
      <vt:lpstr>Слайд 2</vt:lpstr>
      <vt:lpstr>120 лет со дня рождения  Т.С. Мальцева</vt:lpstr>
      <vt:lpstr>Звания Т.С. Мальцева </vt:lpstr>
      <vt:lpstr>Народный академик</vt:lpstr>
      <vt:lpstr>Лицо с фотографии</vt:lpstr>
      <vt:lpstr>Верность клятве</vt:lpstr>
      <vt:lpstr>Любовь к земле</vt:lpstr>
      <vt:lpstr>Тяга к знаниям</vt:lpstr>
      <vt:lpstr>Служба в армии</vt:lpstr>
      <vt:lpstr>    Наперекор старым устоям</vt:lpstr>
      <vt:lpstr>Полевод в колхозе</vt:lpstr>
      <vt:lpstr>    Какие открытия сделал  Т.С. Мальцев в агрономической науке?</vt:lpstr>
      <vt:lpstr>Агрономическая система  Т.С. Мальцева</vt:lpstr>
      <vt:lpstr>Принципы взаимодействия  человека с природой</vt:lpstr>
      <vt:lpstr>Основные пути повышения плодородия почвы</vt:lpstr>
      <vt:lpstr>Приезд Н.С. Хрущёва</vt:lpstr>
      <vt:lpstr>Присуждение звания  Почётного академика ВАСХНИЛ</vt:lpstr>
      <vt:lpstr>Слайд 19</vt:lpstr>
      <vt:lpstr>Игнорирование мальцевской  системы земледелия</vt:lpstr>
      <vt:lpstr>Жизненность идей Т.С. Мальцева</vt:lpstr>
      <vt:lpstr>  Дом известного земледельца</vt:lpstr>
      <vt:lpstr>  Просьба о помощи</vt:lpstr>
      <vt:lpstr>Воспоминание о Т.С. Мальцеве</vt:lpstr>
      <vt:lpstr>Чай по-мальцевски</vt:lpstr>
      <vt:lpstr>Общение с молодёжью</vt:lpstr>
      <vt:lpstr>«Не пей. Не кури. Не играй в карты. Не бери в руки охотничьего ружья.»                     Т.С. Мальцев</vt:lpstr>
      <vt:lpstr>Слайд 28</vt:lpstr>
      <vt:lpstr>Слайд 29</vt:lpstr>
      <vt:lpstr>Памяти Т.С. Мальцева</vt:lpstr>
      <vt:lpstr>Памятник Т.С. Мальцеву</vt:lpstr>
      <vt:lpstr>Хлебороб</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Великий хлебороб России</dc:title>
  <dc:creator>Догадова</dc:creator>
  <cp:lastModifiedBy>Ирина</cp:lastModifiedBy>
  <cp:revision>26</cp:revision>
  <dcterms:created xsi:type="dcterms:W3CDTF">2015-11-15T11:26:35Z</dcterms:created>
  <dcterms:modified xsi:type="dcterms:W3CDTF">2015-11-22T12:42:18Z</dcterms:modified>
</cp:coreProperties>
</file>