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7" r:id="rId4"/>
    <p:sldId id="278" r:id="rId5"/>
    <p:sldId id="262" r:id="rId6"/>
    <p:sldId id="263" r:id="rId7"/>
    <p:sldId id="258" r:id="rId8"/>
    <p:sldId id="261" r:id="rId9"/>
    <p:sldId id="259" r:id="rId10"/>
    <p:sldId id="260" r:id="rId11"/>
    <p:sldId id="264" r:id="rId12"/>
    <p:sldId id="265" r:id="rId13"/>
    <p:sldId id="272" r:id="rId14"/>
    <p:sldId id="270" r:id="rId15"/>
    <p:sldId id="266" r:id="rId16"/>
    <p:sldId id="267" r:id="rId17"/>
    <p:sldId id="268" r:id="rId18"/>
    <p:sldId id="273" r:id="rId19"/>
    <p:sldId id="271" r:id="rId20"/>
    <p:sldId id="269" r:id="rId21"/>
    <p:sldId id="274" r:id="rId22"/>
    <p:sldId id="279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C3D56B3-F393-4EEE-9A75-FD14DD057F0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05653CE-B948-416F-B3AA-87A69246FB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25.gif"/><Relationship Id="rId21" Type="http://schemas.openxmlformats.org/officeDocument/2006/relationships/image" Target="../media/image24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23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772400" cy="2088232"/>
          </a:xfrm>
        </p:spPr>
        <p:txBody>
          <a:bodyPr>
            <a:noAutofit/>
          </a:bodyPr>
          <a:lstStyle/>
          <a:p>
            <a:pPr algn="ctr"/>
            <a:r>
              <a:rPr lang="ru-RU" sz="3900" dirty="0">
                <a:solidFill>
                  <a:srgbClr val="008000"/>
                </a:solidFill>
                <a:effectLst/>
                <a:latin typeface="Verdana" pitchFamily="34" charset="0"/>
              </a:rPr>
              <a:t>Урок занимательной </a:t>
            </a:r>
            <a:r>
              <a:rPr lang="ru-RU" sz="39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математики </a:t>
            </a:r>
            <a:endParaRPr lang="ru-RU" sz="3900" dirty="0">
              <a:solidFill>
                <a:srgbClr val="008000"/>
              </a:solidFill>
              <a:effectLst/>
              <a:latin typeface="Verdana" pitchFamily="34" charset="0"/>
            </a:endParaRPr>
          </a:p>
        </p:txBody>
      </p:sp>
      <p:pic>
        <p:nvPicPr>
          <p:cNvPr id="1026" name="Picture 2" descr="C:\Documents and Settings\Admin\Мои документы\РИСУНКИ\Школа\Учитель Ученик\Ученик\Рисунок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6925"/>
            <a:ext cx="2235753" cy="258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7772400" cy="1199704"/>
          </a:xfrm>
        </p:spPr>
        <p:txBody>
          <a:bodyPr/>
          <a:lstStyle/>
          <a:p>
            <a:pPr algn="ctr"/>
            <a:endParaRPr lang="ru-RU" sz="1600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Verdana" pitchFamily="34" charset="0"/>
              </a:rPr>
              <a:t>5 </a:t>
            </a:r>
            <a:r>
              <a:rPr lang="ru-RU" sz="2800" b="1" dirty="0">
                <a:solidFill>
                  <a:srgbClr val="000000"/>
                </a:solidFill>
                <a:latin typeface="Verdana" pitchFamily="34" charset="0"/>
              </a:rPr>
              <a:t>класс</a:t>
            </a:r>
            <a:endParaRPr lang="ru-RU" b="1" dirty="0">
              <a:solidFill>
                <a:srgbClr val="000000"/>
              </a:solidFill>
            </a:endParaRPr>
          </a:p>
        </p:txBody>
      </p:sp>
      <p:pic>
        <p:nvPicPr>
          <p:cNvPr id="7" name="Picture 2" descr="C:\Documents and Settings\Admin\Мои документы\РИСУНКИ\Школа\Учитель Ученик\Ученик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62764"/>
            <a:ext cx="1862970" cy="253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8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Ребус 6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5122" name="Picture 2" descr="C:\Documents and Settings\Admin\Мои документы\Мои рисунки\R16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3"/>
            <a:ext cx="2808312" cy="404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>
          <a:xfrm>
            <a:off x="5004048" y="5661248"/>
            <a:ext cx="3672408" cy="939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подошва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5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5573486"/>
            <a:ext cx="8352928" cy="735834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100" dirty="0" smtClean="0">
                <a:latin typeface="Verdana" pitchFamily="34" charset="0"/>
              </a:rPr>
              <a:t>Сколько было куплено кг овощей и сколько кг фруктов?</a:t>
            </a:r>
            <a:endParaRPr lang="ru-RU" sz="2100" dirty="0">
              <a:latin typeface="Verdana" pitchFamily="34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1</a:t>
            </a:r>
            <a:endParaRPr lang="ru-RU" sz="4000" dirty="0">
              <a:solidFill>
                <a:srgbClr val="008000"/>
              </a:solidFill>
            </a:endParaRPr>
          </a:p>
        </p:txBody>
      </p:sp>
      <p:pic>
        <p:nvPicPr>
          <p:cNvPr id="9218" name="Picture 2" descr="C:\Documents and Settings\Admin\Мои документы\Мои рисунки\img85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" r="-289"/>
          <a:stretch/>
        </p:blipFill>
        <p:spPr bwMode="auto">
          <a:xfrm>
            <a:off x="1187624" y="1268760"/>
            <a:ext cx="6264696" cy="424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1"/>
          <p:cNvSpPr txBox="1">
            <a:spLocks/>
          </p:cNvSpPr>
          <p:nvPr/>
        </p:nvSpPr>
        <p:spPr>
          <a:xfrm>
            <a:off x="5148064" y="6165304"/>
            <a:ext cx="3456384" cy="610340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16 кг – овощи,</a:t>
            </a:r>
          </a:p>
          <a:p>
            <a:pPr marL="109728" indent="0">
              <a:buFont typeface="Wingdings 3"/>
              <a:buNone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             9 кг - фрукты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22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2</a:t>
            </a:r>
            <a:endParaRPr lang="ru-RU" sz="4000" dirty="0">
              <a:solidFill>
                <a:srgbClr val="008000"/>
              </a:solidFill>
            </a:endParaRPr>
          </a:p>
        </p:txBody>
      </p:sp>
      <p:pic>
        <p:nvPicPr>
          <p:cNvPr id="10242" name="Picture 2" descr="C:\Documents and Settings\Admin\Мои документы\Мои рисунки\Копия school2108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15198">
            <a:off x="6355810" y="3724616"/>
            <a:ext cx="1526393" cy="272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999226" y="1079529"/>
            <a:ext cx="2791095" cy="3120668"/>
            <a:chOff x="2275" y="3685"/>
            <a:chExt cx="7200" cy="8887"/>
          </a:xfrm>
        </p:grpSpPr>
        <p:sp>
          <p:nvSpPr>
            <p:cNvPr id="9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275" y="3685"/>
              <a:ext cx="7200" cy="8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2275" y="4364"/>
              <a:ext cx="7200" cy="7526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5824" y="4375"/>
              <a:ext cx="12" cy="3754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 flipH="1">
              <a:off x="2760" y="8129"/>
              <a:ext cx="3075" cy="185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5835" y="8129"/>
              <a:ext cx="3155" cy="185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aphicFrame>
          <p:nvGraphicFramePr>
            <p:cNvPr id="14" name="Объект 13"/>
            <p:cNvGraphicFramePr>
              <a:graphicFrameLocks noChangeAspect="1"/>
            </p:cNvGraphicFramePr>
            <p:nvPr/>
          </p:nvGraphicFramePr>
          <p:xfrm>
            <a:off x="2922" y="5907"/>
            <a:ext cx="2508" cy="23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3" name="Формула" r:id="rId4" imgW="177492" imgH="164814" progId="Equation.3">
                    <p:embed/>
                  </p:oleObj>
                </mc:Choice>
                <mc:Fallback>
                  <p:oleObj name="Формула" r:id="rId4" imgW="177492" imgH="164814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2" y="5907"/>
                          <a:ext cx="2508" cy="23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/>
          </p:nvGraphicFramePr>
          <p:xfrm>
            <a:off x="6320" y="5907"/>
            <a:ext cx="2508" cy="2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4" name="Формула" r:id="rId6" imgW="177492" imgH="177492" progId="Equation.3">
                    <p:embed/>
                  </p:oleObj>
                </mc:Choice>
                <mc:Fallback>
                  <p:oleObj name="Формула" r:id="rId6" imgW="177492" imgH="177492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20" y="5907"/>
                          <a:ext cx="2508" cy="2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/>
          </p:nvGraphicFramePr>
          <p:xfrm>
            <a:off x="4540" y="8993"/>
            <a:ext cx="2509" cy="23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5" name="Формула" r:id="rId8" imgW="177492" imgH="164814" progId="Equation.3">
                    <p:embed/>
                  </p:oleObj>
                </mc:Choice>
                <mc:Fallback>
                  <p:oleObj name="Формула" r:id="rId8" imgW="177492" imgH="164814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40" y="8993"/>
                          <a:ext cx="2509" cy="235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8" name="Group 14"/>
          <p:cNvGrpSpPr>
            <a:grpSpLocks noChangeAspect="1"/>
          </p:cNvGrpSpPr>
          <p:nvPr/>
        </p:nvGrpSpPr>
        <p:grpSpPr bwMode="auto">
          <a:xfrm>
            <a:off x="5145699" y="1181880"/>
            <a:ext cx="2765512" cy="3075745"/>
            <a:chOff x="2275" y="3685"/>
            <a:chExt cx="7200" cy="8887"/>
          </a:xfrm>
        </p:grpSpPr>
        <p:sp>
          <p:nvSpPr>
            <p:cNvPr id="19" name="AutoShape 22"/>
            <p:cNvSpPr>
              <a:spLocks noChangeAspect="1" noChangeArrowheads="1" noTextEdit="1"/>
            </p:cNvSpPr>
            <p:nvPr/>
          </p:nvSpPr>
          <p:spPr bwMode="auto">
            <a:xfrm>
              <a:off x="2275" y="3685"/>
              <a:ext cx="7200" cy="8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Oval 21"/>
            <p:cNvSpPr>
              <a:spLocks noChangeArrowheads="1"/>
            </p:cNvSpPr>
            <p:nvPr/>
          </p:nvSpPr>
          <p:spPr bwMode="auto">
            <a:xfrm>
              <a:off x="2275" y="4326"/>
              <a:ext cx="7200" cy="7526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5824" y="4375"/>
              <a:ext cx="12" cy="3754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 flipH="1">
              <a:off x="2760" y="8129"/>
              <a:ext cx="3075" cy="185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5835" y="8129"/>
              <a:ext cx="3155" cy="185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aphicFrame>
          <p:nvGraphicFramePr>
            <p:cNvPr id="24" name="Объект 23"/>
            <p:cNvGraphicFramePr>
              <a:graphicFrameLocks noChangeAspect="1"/>
            </p:cNvGraphicFramePr>
            <p:nvPr/>
          </p:nvGraphicFramePr>
          <p:xfrm>
            <a:off x="2922" y="5907"/>
            <a:ext cx="2697" cy="2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6" name="Формула" r:id="rId10" imgW="190335" imgH="177646" progId="Equation.3">
                    <p:embed/>
                  </p:oleObj>
                </mc:Choice>
                <mc:Fallback>
                  <p:oleObj name="Формула" r:id="rId10" imgW="190335" imgH="177646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2" y="5907"/>
                          <a:ext cx="2697" cy="251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Объект 24"/>
            <p:cNvGraphicFramePr>
              <a:graphicFrameLocks noChangeAspect="1"/>
            </p:cNvGraphicFramePr>
            <p:nvPr/>
          </p:nvGraphicFramePr>
          <p:xfrm>
            <a:off x="6320" y="5907"/>
            <a:ext cx="2508" cy="23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7" name="Формула" r:id="rId12" imgW="177492" imgH="164814" progId="Equation.3">
                    <p:embed/>
                  </p:oleObj>
                </mc:Choice>
                <mc:Fallback>
                  <p:oleObj name="Формула" r:id="rId12" imgW="177492" imgH="164814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20" y="5907"/>
                          <a:ext cx="2508" cy="23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Объект 25"/>
            <p:cNvGraphicFramePr>
              <a:graphicFrameLocks noChangeAspect="1"/>
            </p:cNvGraphicFramePr>
            <p:nvPr/>
          </p:nvGraphicFramePr>
          <p:xfrm>
            <a:off x="4540" y="8993"/>
            <a:ext cx="2697" cy="25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8" name="Формула" r:id="rId14" imgW="190335" imgH="177646" progId="Equation.3">
                    <p:embed/>
                  </p:oleObj>
                </mc:Choice>
                <mc:Fallback>
                  <p:oleObj name="Формула" r:id="rId14" imgW="190335" imgH="177646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40" y="8993"/>
                          <a:ext cx="2697" cy="252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Rectangle 3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8" name="Group 30"/>
          <p:cNvGrpSpPr>
            <a:grpSpLocks noChangeAspect="1"/>
          </p:cNvGrpSpPr>
          <p:nvPr/>
        </p:nvGrpSpPr>
        <p:grpSpPr bwMode="auto">
          <a:xfrm>
            <a:off x="3047824" y="3514428"/>
            <a:ext cx="2854496" cy="3171560"/>
            <a:chOff x="2275" y="3685"/>
            <a:chExt cx="7200" cy="8887"/>
          </a:xfrm>
        </p:grpSpPr>
        <p:sp>
          <p:nvSpPr>
            <p:cNvPr id="29" name="AutoShape 38"/>
            <p:cNvSpPr>
              <a:spLocks noChangeAspect="1" noChangeArrowheads="1" noTextEdit="1"/>
            </p:cNvSpPr>
            <p:nvPr/>
          </p:nvSpPr>
          <p:spPr bwMode="auto">
            <a:xfrm>
              <a:off x="2275" y="3685"/>
              <a:ext cx="7200" cy="8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Oval 37"/>
            <p:cNvSpPr>
              <a:spLocks noChangeArrowheads="1"/>
            </p:cNvSpPr>
            <p:nvPr/>
          </p:nvSpPr>
          <p:spPr bwMode="auto">
            <a:xfrm>
              <a:off x="2275" y="4364"/>
              <a:ext cx="7200" cy="7526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Line 36"/>
            <p:cNvSpPr>
              <a:spLocks noChangeShapeType="1"/>
            </p:cNvSpPr>
            <p:nvPr/>
          </p:nvSpPr>
          <p:spPr bwMode="auto">
            <a:xfrm>
              <a:off x="5824" y="4375"/>
              <a:ext cx="12" cy="3754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40" name="Line 35"/>
            <p:cNvSpPr>
              <a:spLocks noChangeShapeType="1"/>
            </p:cNvSpPr>
            <p:nvPr/>
          </p:nvSpPr>
          <p:spPr bwMode="auto">
            <a:xfrm flipH="1">
              <a:off x="2760" y="8129"/>
              <a:ext cx="3075" cy="185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41" name="Line 34"/>
            <p:cNvSpPr>
              <a:spLocks noChangeShapeType="1"/>
            </p:cNvSpPr>
            <p:nvPr/>
          </p:nvSpPr>
          <p:spPr bwMode="auto">
            <a:xfrm>
              <a:off x="5835" y="8129"/>
              <a:ext cx="3155" cy="185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aphicFrame>
          <p:nvGraphicFramePr>
            <p:cNvPr id="10243" name="Объект 10242"/>
            <p:cNvGraphicFramePr>
              <a:graphicFrameLocks noChangeAspect="1"/>
            </p:cNvGraphicFramePr>
            <p:nvPr/>
          </p:nvGraphicFramePr>
          <p:xfrm>
            <a:off x="3408" y="5907"/>
            <a:ext cx="1618" cy="2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9" name="Формула" r:id="rId16" imgW="114102" imgH="177492" progId="Equation.3">
                    <p:embed/>
                  </p:oleObj>
                </mc:Choice>
                <mc:Fallback>
                  <p:oleObj name="Формула" r:id="rId16" imgW="114102" imgH="177492" progId="Equation.3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8" y="5907"/>
                          <a:ext cx="1618" cy="251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4" name="Объект 10243"/>
            <p:cNvGraphicFramePr>
              <a:graphicFrameLocks noChangeAspect="1"/>
            </p:cNvGraphicFramePr>
            <p:nvPr/>
          </p:nvGraphicFramePr>
          <p:xfrm>
            <a:off x="6320" y="5907"/>
            <a:ext cx="2877" cy="2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0" name="Формула" r:id="rId18" imgW="202936" imgH="177569" progId="Equation.3">
                    <p:embed/>
                  </p:oleObj>
                </mc:Choice>
                <mc:Fallback>
                  <p:oleObj name="Формула" r:id="rId18" imgW="202936" imgH="177569" progId="Equation.3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20" y="5907"/>
                          <a:ext cx="2877" cy="2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5" name="Объект 102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18662149"/>
                </p:ext>
              </p:extLst>
            </p:nvPr>
          </p:nvGraphicFramePr>
          <p:xfrm>
            <a:off x="4864" y="8499"/>
            <a:ext cx="2295" cy="3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1" name="Формула" r:id="rId20" imgW="114120" imgH="177480" progId="Equation.3">
                    <p:embed/>
                  </p:oleObj>
                </mc:Choice>
                <mc:Fallback>
                  <p:oleObj name="Формула" r:id="rId20" imgW="114120" imgH="177480" progId="Equation.3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4" y="8499"/>
                          <a:ext cx="2295" cy="3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" name="Объект 1"/>
          <p:cNvSpPr txBox="1">
            <a:spLocks/>
          </p:cNvSpPr>
          <p:nvPr/>
        </p:nvSpPr>
        <p:spPr>
          <a:xfrm>
            <a:off x="6508866" y="6110631"/>
            <a:ext cx="2304256" cy="5106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18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3</a:t>
            </a:r>
            <a:endParaRPr lang="ru-RU" sz="4000" dirty="0">
              <a:solidFill>
                <a:srgbClr val="008000"/>
              </a:solidFill>
            </a:endParaRPr>
          </a:p>
        </p:txBody>
      </p:sp>
      <p:pic>
        <p:nvPicPr>
          <p:cNvPr id="17410" name="Picture 2" descr="C:\Documents and Settings\Admin\Мои документы\Мои рисунки\Копия img8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3648224" cy="267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Documents and Settings\Admin\Мои документы\Мои рисунки\Копия img8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92637"/>
            <a:ext cx="3697635" cy="270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1"/>
          <p:cNvSpPr>
            <a:spLocks noGrp="1"/>
          </p:cNvSpPr>
          <p:nvPr>
            <p:ph idx="1"/>
          </p:nvPr>
        </p:nvSpPr>
        <p:spPr>
          <a:xfrm>
            <a:off x="611560" y="4725144"/>
            <a:ext cx="7874099" cy="735834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100" dirty="0" smtClean="0">
                <a:latin typeface="Verdana" pitchFamily="34" charset="0"/>
              </a:rPr>
              <a:t>Какое число нужно поставить вместо знака вопроса?</a:t>
            </a:r>
            <a:endParaRPr lang="ru-RU" sz="2100" dirty="0">
              <a:latin typeface="Verdana" pitchFamily="34" charset="0"/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5940152" y="5390661"/>
            <a:ext cx="2279029" cy="6103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9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6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4</a:t>
            </a:r>
            <a:endParaRPr lang="ru-RU" dirty="0"/>
          </a:p>
        </p:txBody>
      </p:sp>
      <p:pic>
        <p:nvPicPr>
          <p:cNvPr id="15362" name="Picture 2" descr="C:\Documents and Settings\Admin\Мои документы\Мои рисунки\Копия img8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682" y="1340768"/>
            <a:ext cx="6408712" cy="311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1763688" y="4653136"/>
            <a:ext cx="6241730" cy="814004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Verdana" pitchFamily="34" charset="0"/>
              </a:rPr>
              <a:t>Сосчитайте сколько на рисунке</a:t>
            </a:r>
          </a:p>
          <a:p>
            <a:pPr marL="109728" indent="0">
              <a:buNone/>
            </a:pPr>
            <a:r>
              <a:rPr lang="ru-RU" sz="2400" dirty="0" smtClean="0">
                <a:latin typeface="Verdana" pitchFamily="34" charset="0"/>
              </a:rPr>
              <a:t>а) квадратов;   б) треугольников.</a:t>
            </a:r>
            <a:endParaRPr lang="ru-RU" sz="2400" dirty="0">
              <a:latin typeface="Verdana" pitchFamily="34" charset="0"/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1380682" y="5681762"/>
            <a:ext cx="7223766" cy="627558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sz="1600" b="1" i="1" dirty="0" smtClean="0">
                <a:latin typeface="Verdana" pitchFamily="34" charset="0"/>
              </a:rPr>
              <a:t>Ответ:  </a:t>
            </a: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</a:rPr>
              <a:t>3 квадрата (2 больших и 1 маленький) </a:t>
            </a:r>
            <a:r>
              <a:rPr lang="ru-RU" sz="1600" b="1" smtClean="0">
                <a:solidFill>
                  <a:srgbClr val="FF0000"/>
                </a:solidFill>
                <a:latin typeface="Verdana" pitchFamily="34" charset="0"/>
              </a:rPr>
              <a:t>, </a:t>
            </a:r>
          </a:p>
          <a:p>
            <a:pPr marL="109728" indent="0">
              <a:buFont typeface="Wingdings 3"/>
              <a:buNone/>
            </a:pPr>
            <a:r>
              <a:rPr lang="ru-RU" sz="1600" b="1" smtClean="0">
                <a:solidFill>
                  <a:srgbClr val="FF0000"/>
                </a:solidFill>
                <a:latin typeface="Verdana" pitchFamily="34" charset="0"/>
              </a:rPr>
              <a:t>18 </a:t>
            </a: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</a:rPr>
              <a:t>треугольников (8 маленьких, 8 средних и 2 больших)</a:t>
            </a:r>
            <a:endParaRPr lang="ru-RU" sz="1600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4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9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Геометрическая задача</a:t>
            </a:r>
            <a:endParaRPr lang="ru-RU" sz="3900" dirty="0">
              <a:solidFill>
                <a:srgbClr val="008000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 rot="10800000">
            <a:off x="1099672" y="2060848"/>
            <a:ext cx="3624728" cy="2088233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904149"/>
              </p:ext>
            </p:extLst>
          </p:nvPr>
        </p:nvGraphicFramePr>
        <p:xfrm>
          <a:off x="1043608" y="1446545"/>
          <a:ext cx="667590" cy="820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name="Формула" r:id="rId3" imgW="152268" imgH="203024" progId="Equation.3">
                  <p:embed/>
                </p:oleObj>
              </mc:Choice>
              <mc:Fallback>
                <p:oleObj name="Формула" r:id="rId3" imgW="152268" imgH="203024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446545"/>
                        <a:ext cx="667590" cy="8205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633206"/>
              </p:ext>
            </p:extLst>
          </p:nvPr>
        </p:nvGraphicFramePr>
        <p:xfrm>
          <a:off x="4724400" y="1445144"/>
          <a:ext cx="774563" cy="823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Формула" r:id="rId5" imgW="177569" imgH="202936" progId="Equation.3">
                  <p:embed/>
                </p:oleObj>
              </mc:Choice>
              <mc:Fallback>
                <p:oleObj name="Формула" r:id="rId5" imgW="177569" imgH="20293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5144"/>
                        <a:ext cx="774563" cy="8233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5940152" y="1538790"/>
            <a:ext cx="1722263" cy="3132348"/>
          </a:xfrm>
          <a:prstGeom prst="can">
            <a:avLst>
              <a:gd name="adj" fmla="val 46401"/>
            </a:avLst>
          </a:prstGeom>
          <a:solidFill>
            <a:srgbClr val="FFFFFF"/>
          </a:solidFill>
          <a:ln w="762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Объект 1"/>
          <p:cNvSpPr>
            <a:spLocks noGrp="1"/>
          </p:cNvSpPr>
          <p:nvPr>
            <p:ph idx="1"/>
          </p:nvPr>
        </p:nvSpPr>
        <p:spPr>
          <a:xfrm>
            <a:off x="395536" y="5285454"/>
            <a:ext cx="8352928" cy="735834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200" dirty="0" smtClean="0">
                <a:latin typeface="Verdana" pitchFamily="34" charset="0"/>
              </a:rPr>
              <a:t>Как называется фигура 1? </a:t>
            </a:r>
            <a:r>
              <a:rPr lang="ru-RU" sz="2200" dirty="0">
                <a:latin typeface="Verdana" pitchFamily="34" charset="0"/>
              </a:rPr>
              <a:t>Как называется фигура </a:t>
            </a:r>
            <a:r>
              <a:rPr lang="ru-RU" sz="2200" dirty="0" smtClean="0">
                <a:latin typeface="Verdana" pitchFamily="34" charset="0"/>
              </a:rPr>
              <a:t>2?</a:t>
            </a:r>
            <a:endParaRPr lang="ru-RU" sz="2200" dirty="0">
              <a:latin typeface="Verdana" pitchFamily="34" charset="0"/>
            </a:endParaRPr>
          </a:p>
        </p:txBody>
      </p:sp>
      <p:sp>
        <p:nvSpPr>
          <p:cNvPr id="13" name="Объект 1"/>
          <p:cNvSpPr txBox="1">
            <a:spLocks/>
          </p:cNvSpPr>
          <p:nvPr/>
        </p:nvSpPr>
        <p:spPr>
          <a:xfrm>
            <a:off x="4936119" y="5877272"/>
            <a:ext cx="3456384" cy="610340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1 - трапеция,</a:t>
            </a:r>
          </a:p>
          <a:p>
            <a:pPr marL="109728" indent="0">
              <a:buFont typeface="Wingdings 3"/>
              <a:buNone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             2 - цилиндр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52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Трапеция</a:t>
            </a:r>
            <a:endParaRPr lang="ru-RU" sz="4000" dirty="0">
              <a:solidFill>
                <a:srgbClr val="008000"/>
              </a:solidFill>
              <a:effectLst/>
              <a:latin typeface="Verdana" pitchFamily="34" charset="0"/>
            </a:endParaRPr>
          </a:p>
        </p:txBody>
      </p:sp>
      <p:pic>
        <p:nvPicPr>
          <p:cNvPr id="12290" name="Picture 2" descr="C:\Documents and Settings\Admin\Мои документы\Мои рисунки\Копия img8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9"/>
          <a:stretch/>
        </p:blipFill>
        <p:spPr bwMode="auto">
          <a:xfrm>
            <a:off x="899592" y="1607345"/>
            <a:ext cx="345913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Documents and Settings\Admin\Мои документы\Мои рисунки\Копия img8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11" y="1477417"/>
            <a:ext cx="3240360" cy="225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4572000" y="3731581"/>
            <a:ext cx="4320480" cy="243418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100" dirty="0" smtClean="0">
                <a:latin typeface="Verdana" pitchFamily="34" charset="0"/>
              </a:rPr>
              <a:t>«Трапеция» – слово греческое, означавшее в древности «столик</a:t>
            </a:r>
            <a:r>
              <a:rPr lang="ru-RU" sz="2100" dirty="0">
                <a:latin typeface="Verdana" pitchFamily="34" charset="0"/>
              </a:rPr>
              <a:t>». В русский язык из греческого пришли также слова «трапеза», «трапезная», «трапезничать».</a:t>
            </a:r>
          </a:p>
        </p:txBody>
      </p:sp>
    </p:spTree>
    <p:extLst>
      <p:ext uri="{BB962C8B-B14F-4D97-AF65-F5344CB8AC3E}">
        <p14:creationId xmlns:p14="http://schemas.microsoft.com/office/powerpoint/2010/main" val="150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Мои документы\Мои рисунки\Копия img85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" r="571"/>
          <a:stretch/>
        </p:blipFill>
        <p:spPr bwMode="auto">
          <a:xfrm>
            <a:off x="1114545" y="1570286"/>
            <a:ext cx="5904656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Documents and Settings\Admin\Мои документы\Мои рисунки\img8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201" y="1570286"/>
            <a:ext cx="1074754" cy="285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609600" y="427038"/>
            <a:ext cx="8229600" cy="91373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44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   </a:t>
            </a:r>
            <a:r>
              <a:rPr lang="ru-RU" sz="42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1</a:t>
            </a:r>
            <a:endParaRPr lang="ru-RU" sz="4200" dirty="0">
              <a:solidFill>
                <a:srgbClr val="008000"/>
              </a:solidFill>
              <a:effectLst/>
              <a:latin typeface="Verdana" pitchFamily="34" charset="0"/>
            </a:endParaRPr>
          </a:p>
        </p:txBody>
      </p:sp>
      <p:sp>
        <p:nvSpPr>
          <p:cNvPr id="7" name="Объект 1"/>
          <p:cNvSpPr>
            <a:spLocks noGrp="1"/>
          </p:cNvSpPr>
          <p:nvPr>
            <p:ph idx="1"/>
          </p:nvPr>
        </p:nvSpPr>
        <p:spPr>
          <a:xfrm>
            <a:off x="744978" y="4149080"/>
            <a:ext cx="7958844" cy="2216838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1900" dirty="0" smtClean="0">
                <a:latin typeface="Verdana" pitchFamily="34" charset="0"/>
              </a:rPr>
              <a:t>В городе Цветочном по улице Колокольчиков по соседству расположено 6 разноцветных домиков коротышек. Однажды почтальон принёс письмо, на конверте которого значилось: «Незнайке из Солнечного города». Когда почтальон спросил Гуньку, где дом Незнайки, тот ответил: -- По соседству с ним нет зелёных домиков. </a:t>
            </a:r>
          </a:p>
          <a:p>
            <a:pPr marL="109728" indent="0">
              <a:buNone/>
            </a:pPr>
            <a:r>
              <a:rPr lang="ru-RU" sz="1900" dirty="0" smtClean="0">
                <a:latin typeface="Verdana" pitchFamily="34" charset="0"/>
              </a:rPr>
              <a:t>Где живёт Незнайка?</a:t>
            </a:r>
            <a:endParaRPr lang="ru-RU" sz="1900" dirty="0">
              <a:latin typeface="Verdana" pitchFamily="34" charset="0"/>
            </a:endParaRPr>
          </a:p>
        </p:txBody>
      </p:sp>
      <p:pic>
        <p:nvPicPr>
          <p:cNvPr id="13316" name="Picture 4" descr="C:\Documents and Settings\Admin\Мои документы\РИСУНКИ\Школа\Учитель Ученик\Ученик\Рисунок2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7" t="18485" r="6033" b="14099"/>
          <a:stretch/>
        </p:blipFill>
        <p:spPr bwMode="auto">
          <a:xfrm>
            <a:off x="1114545" y="113274"/>
            <a:ext cx="1382908" cy="154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1"/>
          <p:cNvSpPr txBox="1">
            <a:spLocks/>
          </p:cNvSpPr>
          <p:nvPr/>
        </p:nvSpPr>
        <p:spPr>
          <a:xfrm>
            <a:off x="5004048" y="6131028"/>
            <a:ext cx="3672408" cy="46978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5-й домик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99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ru-RU" sz="39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2</a:t>
            </a:r>
            <a:endParaRPr lang="ru-RU" sz="3900" dirty="0">
              <a:solidFill>
                <a:srgbClr val="008000"/>
              </a:solidFill>
              <a:effectLst/>
              <a:latin typeface="Verdana" pitchFamily="34" charset="0"/>
            </a:endParaRPr>
          </a:p>
        </p:txBody>
      </p:sp>
      <p:pic>
        <p:nvPicPr>
          <p:cNvPr id="18434" name="Picture 2" descr="C:\Documents and Settings\Admin\Мои документы\Мои рисунки\Копия img8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816" y="1178677"/>
            <a:ext cx="5328592" cy="381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755576" y="5014184"/>
            <a:ext cx="7958844" cy="1295069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1900" dirty="0" smtClean="0">
                <a:latin typeface="Verdana" pitchFamily="34" charset="0"/>
              </a:rPr>
              <a:t>В одном из этих мешков находятся огурцы, а в остальных мешках – картошка. В клетчатых мешках не огурцы. Справа от мешка с огурцами стоит полосатый мешок. В каком мешке огурцы?</a:t>
            </a:r>
            <a:endParaRPr lang="ru-RU" sz="1900" dirty="0">
              <a:latin typeface="Verdana" pitchFamily="34" charset="0"/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3995936" y="6237312"/>
            <a:ext cx="4680520" cy="363496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нижний ряд, второй мешок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72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9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3</a:t>
            </a:r>
            <a:endParaRPr lang="ru-RU" sz="3900" dirty="0">
              <a:solidFill>
                <a:srgbClr val="008000"/>
              </a:solidFill>
              <a:effectLst/>
              <a:latin typeface="Verdana" pitchFamily="34" charset="0"/>
            </a:endParaRPr>
          </a:p>
        </p:txBody>
      </p:sp>
      <p:pic>
        <p:nvPicPr>
          <p:cNvPr id="16386" name="Picture 2" descr="C:\Documents and Settings\Admin\Мои документы\Мои рисунки\Копия img8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331" y="1462977"/>
            <a:ext cx="6995278" cy="402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 txBox="1">
            <a:spLocks/>
          </p:cNvSpPr>
          <p:nvPr/>
        </p:nvSpPr>
        <p:spPr>
          <a:xfrm>
            <a:off x="611560" y="5458881"/>
            <a:ext cx="7848872" cy="363496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>
                <a:solidFill>
                  <a:srgbClr val="FF0000"/>
                </a:solidFill>
                <a:latin typeface="Verdana" pitchFamily="34" charset="0"/>
              </a:rPr>
              <a:t>сахар,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            крупа</a:t>
            </a:r>
            <a:r>
              <a:rPr lang="ru-RU" b="1" dirty="0">
                <a:solidFill>
                  <a:srgbClr val="FF0000"/>
                </a:solidFill>
                <a:latin typeface="Verdana" pitchFamily="34" charset="0"/>
              </a:rPr>
              <a:t>,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         вермишель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97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900" dirty="0">
                <a:solidFill>
                  <a:srgbClr val="008000"/>
                </a:solidFill>
                <a:effectLst/>
                <a:latin typeface="Verdana" pitchFamily="34" charset="0"/>
              </a:rPr>
              <a:t>Задачи </a:t>
            </a:r>
            <a:r>
              <a:rPr lang="ru-RU" sz="39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– шутки (разминка)</a:t>
            </a:r>
            <a:endParaRPr lang="ru-RU" sz="3900" dirty="0">
              <a:solidFill>
                <a:srgbClr val="008000"/>
              </a:solidFill>
              <a:latin typeface="Verdana" pitchFamily="34" charset="0"/>
            </a:endParaRPr>
          </a:p>
        </p:txBody>
      </p:sp>
      <p:pic>
        <p:nvPicPr>
          <p:cNvPr id="14338" name="Picture 2" descr="C:\Documents and Settings\Admin\Мои документы\РИСУНКИ\Школа\Интересные рисунки\Копия Рисунок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73673"/>
            <a:ext cx="540060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21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8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4. Два </a:t>
            </a:r>
            <a:r>
              <a:rPr lang="ru-RU" sz="3800" dirty="0">
                <a:solidFill>
                  <a:srgbClr val="008000"/>
                </a:solidFill>
                <a:effectLst/>
                <a:latin typeface="Verdana" pitchFamily="34" charset="0"/>
              </a:rPr>
              <a:t>мудреца</a:t>
            </a:r>
          </a:p>
        </p:txBody>
      </p:sp>
      <p:pic>
        <p:nvPicPr>
          <p:cNvPr id="14339" name="Picture 3" descr="C:\Documents and Settings\Admin\Мои документы\Мои рисунки\Копия img86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"/>
          <a:stretch/>
        </p:blipFill>
        <p:spPr bwMode="auto">
          <a:xfrm>
            <a:off x="2085685" y="1602137"/>
            <a:ext cx="4608512" cy="42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37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8000"/>
                </a:solidFill>
                <a:effectLst/>
                <a:latin typeface="Verdana" pitchFamily="34" charset="0"/>
              </a:rPr>
              <a:t>Задача </a:t>
            </a:r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5</a:t>
            </a:r>
            <a:endParaRPr lang="ru-RU" sz="4000" dirty="0">
              <a:solidFill>
                <a:srgbClr val="008000"/>
              </a:solidFill>
              <a:effectLst/>
              <a:latin typeface="Verdana" pitchFamily="34" charset="0"/>
            </a:endParaRPr>
          </a:p>
        </p:txBody>
      </p:sp>
      <p:pic>
        <p:nvPicPr>
          <p:cNvPr id="19458" name="Picture 2" descr="C:\Documents and Settings\Admin\Мои документы\Мои рисунки\Копия img8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16" y="1368918"/>
            <a:ext cx="4030497" cy="443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 txBox="1">
            <a:spLocks/>
          </p:cNvSpPr>
          <p:nvPr/>
        </p:nvSpPr>
        <p:spPr>
          <a:xfrm>
            <a:off x="5588496" y="3953251"/>
            <a:ext cx="3159968" cy="5040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б)</a:t>
            </a:r>
            <a:r>
              <a:rPr lang="ru-RU" b="1" i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6 шаров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5588496" y="2736641"/>
            <a:ext cx="2871936" cy="100811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</a:p>
          <a:p>
            <a:pPr marL="109728" indent="0">
              <a:buFont typeface="Wingdings 3"/>
              <a:buNone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а)</a:t>
            </a:r>
            <a:r>
              <a:rPr lang="ru-RU" b="1" i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3 шара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  <a:p>
            <a:pPr marL="109728" indent="0">
              <a:buFont typeface="Wingdings 3"/>
              <a:buNone/>
            </a:pPr>
            <a:endParaRPr lang="ru-RU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marL="109728" indent="0">
              <a:buFont typeface="Wingdings 3"/>
              <a:buNone/>
            </a:pPr>
            <a:endParaRPr lang="ru-RU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marL="109728" indent="0">
              <a:buFont typeface="Wingdings 3"/>
              <a:buNone/>
            </a:pP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5588496" y="4776688"/>
            <a:ext cx="2871936" cy="5040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в)</a:t>
            </a:r>
            <a:r>
              <a:rPr lang="ru-RU" b="1" i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3 шара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7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731648"/>
          </a:xfrm>
        </p:spPr>
        <p:txBody>
          <a:bodyPr/>
          <a:lstStyle/>
          <a:p>
            <a:pPr marL="109728" indent="0">
              <a:buNone/>
            </a:pPr>
            <a:r>
              <a:rPr lang="ru-RU" sz="2000" dirty="0">
                <a:latin typeface="Verdana" pitchFamily="34" charset="0"/>
              </a:rPr>
              <a:t>В будках живут сторожевые собаки. Алый терпеть не может </a:t>
            </a:r>
            <a:r>
              <a:rPr lang="ru-RU" sz="2000" dirty="0" err="1">
                <a:latin typeface="Verdana" pitchFamily="34" charset="0"/>
              </a:rPr>
              <a:t>Полкана</a:t>
            </a:r>
            <a:r>
              <a:rPr lang="ru-RU" sz="2000" dirty="0">
                <a:latin typeface="Verdana" pitchFamily="34" charset="0"/>
              </a:rPr>
              <a:t>, поэтому их будки не рядом. </a:t>
            </a:r>
            <a:r>
              <a:rPr lang="ru-RU" sz="2000" dirty="0" err="1">
                <a:latin typeface="Verdana" pitchFamily="34" charset="0"/>
              </a:rPr>
              <a:t>Полкан</a:t>
            </a:r>
            <a:r>
              <a:rPr lang="ru-RU" sz="2000" dirty="0">
                <a:latin typeface="Verdana" pitchFamily="34" charset="0"/>
              </a:rPr>
              <a:t> не переносит Рекса – их домики стоят врозь. Рекс недолюбливает Мухтара, поэтому их домики не соседние. Крайняя слева будка Рекса. В какой будке живёт </a:t>
            </a:r>
            <a:r>
              <a:rPr lang="ru-RU" sz="2000" dirty="0" err="1">
                <a:latin typeface="Verdana" pitchFamily="34" charset="0"/>
              </a:rPr>
              <a:t>Мухтар</a:t>
            </a:r>
            <a:r>
              <a:rPr lang="ru-RU" sz="2000" dirty="0">
                <a:latin typeface="Verdana" pitchFamily="34" charset="0"/>
              </a:rPr>
              <a:t>?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6</a:t>
            </a:r>
            <a:endParaRPr lang="ru-RU" sz="4000" dirty="0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" name="Полотно 7183"/>
          <p:cNvGrpSpPr/>
          <p:nvPr/>
        </p:nvGrpSpPr>
        <p:grpSpPr>
          <a:xfrm>
            <a:off x="823884" y="3240051"/>
            <a:ext cx="6048672" cy="1944216"/>
            <a:chOff x="0" y="0"/>
            <a:chExt cx="4495800" cy="13716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4495800" cy="137160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76179" y="571399"/>
              <a:ext cx="761788" cy="685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40494" y="626165"/>
              <a:ext cx="609431" cy="5713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76179" y="228803"/>
              <a:ext cx="761788" cy="34259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1294416" y="617646"/>
              <a:ext cx="609431" cy="5713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2418366" y="617646"/>
              <a:ext cx="609431" cy="5713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3581654" y="571399"/>
              <a:ext cx="609431" cy="5713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3505475" y="571399"/>
              <a:ext cx="761788" cy="685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2362168" y="571399"/>
              <a:ext cx="761788" cy="685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219486" y="571399"/>
              <a:ext cx="761788" cy="685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auto">
            <a:xfrm>
              <a:off x="1219486" y="228803"/>
              <a:ext cx="761788" cy="34259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>
              <a:off x="2362168" y="228803"/>
              <a:ext cx="761788" cy="34259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8" name="AutoShape 15"/>
            <p:cNvSpPr>
              <a:spLocks noChangeArrowheads="1"/>
            </p:cNvSpPr>
            <p:nvPr/>
          </p:nvSpPr>
          <p:spPr bwMode="auto">
            <a:xfrm>
              <a:off x="3505475" y="228803"/>
              <a:ext cx="761788" cy="34259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3589771" y="627382"/>
              <a:ext cx="609431" cy="5713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2437098" y="608518"/>
              <a:ext cx="609431" cy="5713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1284425" y="617646"/>
              <a:ext cx="610055" cy="5713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311968" y="5733256"/>
            <a:ext cx="5852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Ответ: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1) Рекс, 2) Алый, 3) </a:t>
            </a:r>
            <a:r>
              <a:rPr lang="ru-RU" b="1" dirty="0" err="1">
                <a:solidFill>
                  <a:srgbClr val="FF0000"/>
                </a:solidFill>
              </a:rPr>
              <a:t>Мухтар</a:t>
            </a:r>
            <a:r>
              <a:rPr lang="ru-RU" b="1" dirty="0">
                <a:solidFill>
                  <a:srgbClr val="FF0000"/>
                </a:solidFill>
              </a:rPr>
              <a:t>, 4) </a:t>
            </a:r>
            <a:r>
              <a:rPr lang="ru-RU" b="1" dirty="0" err="1" smtClean="0">
                <a:solidFill>
                  <a:srgbClr val="FF0000"/>
                </a:solidFill>
              </a:rPr>
              <a:t>Полкан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Documents and Settings\Admin\Мои документы\РИСУНКИ\Звери Птицы\Собака\собака 2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088" y="3753181"/>
            <a:ext cx="1035907" cy="135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87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867552"/>
          </a:xfrm>
        </p:spPr>
        <p:txBody>
          <a:bodyPr/>
          <a:lstStyle/>
          <a:p>
            <a:pPr marL="109728" indent="0">
              <a:buNone/>
            </a:pPr>
            <a:r>
              <a:rPr lang="ru-RU" sz="4800" b="1" dirty="0">
                <a:latin typeface="Verdana" pitchFamily="34" charset="0"/>
              </a:rPr>
              <a:t>2  3  4  5  6  7  </a:t>
            </a:r>
            <a:r>
              <a:rPr lang="ru-RU" sz="4800" b="1" dirty="0" smtClean="0">
                <a:latin typeface="Verdana" pitchFamily="34" charset="0"/>
              </a:rPr>
              <a:t>9 = 108</a:t>
            </a:r>
            <a:endParaRPr lang="ru-RU" sz="4800" dirty="0">
              <a:latin typeface="Verdana" pitchFamily="34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8000"/>
                </a:solidFill>
                <a:effectLst/>
                <a:latin typeface="Verdana" pitchFamily="34" charset="0"/>
              </a:rPr>
              <a:t>Числовое равенство</a:t>
            </a: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758957" y="3573016"/>
            <a:ext cx="7958844" cy="1295069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sz="2000" dirty="0" smtClean="0">
                <a:latin typeface="Verdana" pitchFamily="34" charset="0"/>
              </a:rPr>
              <a:t>В левой части равенства поставьте знаки сложения так, чтобы получилось верное равенство.</a:t>
            </a:r>
            <a:endParaRPr lang="ru-RU" sz="2000" dirty="0">
              <a:latin typeface="Verdana" pitchFamily="34" charset="0"/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602613" y="4434308"/>
            <a:ext cx="8229600" cy="122693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Verdana" pitchFamily="34" charset="0"/>
              </a:rPr>
              <a:t>Ответ: </a:t>
            </a:r>
            <a:r>
              <a:rPr lang="ru-RU" sz="3200" b="1" dirty="0" smtClean="0">
                <a:solidFill>
                  <a:srgbClr val="FF0000"/>
                </a:solidFill>
                <a:latin typeface="Verdana" pitchFamily="34" charset="0"/>
              </a:rPr>
              <a:t>2 + 3 4 +5 6+7+9 = 108;</a:t>
            </a:r>
          </a:p>
          <a:p>
            <a:pPr marL="109728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Verdana" pitchFamily="34" charset="0"/>
              </a:rPr>
              <a:t>          </a:t>
            </a:r>
            <a:r>
              <a:rPr lang="ru-RU" sz="3200" b="1" dirty="0" smtClean="0">
                <a:solidFill>
                  <a:srgbClr val="FF0000"/>
                </a:solidFill>
                <a:latin typeface="Verdana" pitchFamily="34" charset="0"/>
              </a:rPr>
              <a:t>2 3+ 4 </a:t>
            </a:r>
            <a:r>
              <a:rPr lang="ru-RU" sz="3200" b="1" dirty="0">
                <a:solidFill>
                  <a:srgbClr val="FF0000"/>
                </a:solidFill>
                <a:latin typeface="Verdana" pitchFamily="34" charset="0"/>
              </a:rPr>
              <a:t>+5 </a:t>
            </a:r>
            <a:r>
              <a:rPr lang="ru-RU" sz="3200" b="1" dirty="0" smtClean="0">
                <a:solidFill>
                  <a:srgbClr val="FF0000"/>
                </a:solidFill>
                <a:latin typeface="Verdana" pitchFamily="34" charset="0"/>
              </a:rPr>
              <a:t>+6 7+9 </a:t>
            </a:r>
            <a:r>
              <a:rPr lang="ru-RU" sz="3200" b="1" dirty="0">
                <a:solidFill>
                  <a:srgbClr val="FF0000"/>
                </a:solidFill>
                <a:latin typeface="Verdana" pitchFamily="34" charset="0"/>
              </a:rPr>
              <a:t>= </a:t>
            </a:r>
            <a:r>
              <a:rPr lang="ru-RU" sz="3200" b="1" dirty="0" smtClean="0">
                <a:solidFill>
                  <a:srgbClr val="FF0000"/>
                </a:solidFill>
                <a:latin typeface="Verdana" pitchFamily="34" charset="0"/>
              </a:rPr>
              <a:t>108</a:t>
            </a:r>
            <a:endParaRPr lang="ru-RU" sz="3200" b="1" dirty="0">
              <a:solidFill>
                <a:srgbClr val="FF0000"/>
              </a:solidFill>
              <a:latin typeface="Verdana" pitchFamily="34" charset="0"/>
            </a:endParaRPr>
          </a:p>
          <a:p>
            <a:pPr marL="109728" indent="0">
              <a:buFont typeface="Wingdings 3"/>
              <a:buNone/>
            </a:pPr>
            <a:endParaRPr lang="ru-RU" sz="3500" dirty="0" smtClean="0">
              <a:solidFill>
                <a:srgbClr val="FF0000"/>
              </a:solidFill>
              <a:latin typeface="Verdana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980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8000"/>
                </a:solidFill>
                <a:effectLst/>
                <a:latin typeface="Verdana" pitchFamily="34" charset="0"/>
              </a:rPr>
              <a:t>Задача про телефон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2874" y="4653136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Verdana" pitchFamily="34" charset="0"/>
              </a:rPr>
              <a:t>Разделите клавиатуру телефона на три части так, чтобы суммы чисел в каждой из них были равными. Каждая часть должна состоять из целых чисел.</a:t>
            </a:r>
            <a:endParaRPr lang="ru-RU" sz="2000" dirty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5" name="Picture 2" descr="C:\Documents and Settings\Admin\Мои документы\Внеклассная работа по математике.Ученые. РефератИнтерес\Увлекательная математика(стихи.рисунки)\Рис.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2514798" cy="255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19566" t="25846" r="26085" b="7971"/>
          <a:stretch/>
        </p:blipFill>
        <p:spPr bwMode="auto">
          <a:xfrm>
            <a:off x="5004048" y="1755214"/>
            <a:ext cx="3096344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48064" y="1444714"/>
            <a:ext cx="9957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0000"/>
                </a:solidFill>
              </a:rPr>
              <a:t>Ответ:</a:t>
            </a:r>
            <a:endParaRPr lang="ru-RU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81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869160"/>
            <a:ext cx="8229600" cy="106612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Verdana" pitchFamily="34" charset="0"/>
                <a:ea typeface="+mj-ea"/>
                <a:cs typeface="+mj-cs"/>
              </a:rPr>
              <a:t>6. У </a:t>
            </a:r>
            <a:r>
              <a:rPr lang="ru-RU" sz="2400" dirty="0">
                <a:latin typeface="Verdana" pitchFamily="34" charset="0"/>
                <a:ea typeface="+mj-ea"/>
                <a:cs typeface="+mj-cs"/>
              </a:rPr>
              <a:t>четырехугольного стола отпилили один угол и выбросили его. Сколько углов осталось?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Задача про стол</a:t>
            </a:r>
            <a:endParaRPr lang="ru-RU" sz="4000" dirty="0"/>
          </a:p>
        </p:txBody>
      </p:sp>
      <p:pic>
        <p:nvPicPr>
          <p:cNvPr id="12291" name="Picture 3" descr="C:\Documents and Settings\Admin\Мои документы\РИСУНКИ\Мебель\airtabl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10" y="1844824"/>
            <a:ext cx="365754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1"/>
          <p:cNvSpPr txBox="1">
            <a:spLocks/>
          </p:cNvSpPr>
          <p:nvPr/>
        </p:nvSpPr>
        <p:spPr>
          <a:xfrm>
            <a:off x="4932040" y="4255368"/>
            <a:ext cx="3456384" cy="46978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5 углов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12292" name="Picture 4" descr="C:\Documents and Settings\Admin\Мои документы\Мои рисунки\Копия img86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6"/>
          <a:stretch/>
        </p:blipFill>
        <p:spPr bwMode="auto">
          <a:xfrm>
            <a:off x="4249659" y="1849016"/>
            <a:ext cx="4605630" cy="21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27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>
                <a:solidFill>
                  <a:srgbClr val="008000"/>
                </a:solidFill>
                <a:effectLst/>
                <a:latin typeface="Verdana" pitchFamily="34" charset="0"/>
              </a:rPr>
              <a:t>Задача </a:t>
            </a:r>
            <a:r>
              <a:rPr lang="ru-RU" sz="40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о бревне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5162" y="1830701"/>
            <a:ext cx="5040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Verdana" pitchFamily="34" charset="0"/>
                <a:ea typeface="+mj-ea"/>
                <a:cs typeface="+mj-cs"/>
              </a:rPr>
              <a:t>11. Пильщики режут бревна на метровые отрезки. Каждый разрез занимает 2 минуты. За сколько минут они разрежут 5-метровое бревно? </a:t>
            </a:r>
          </a:p>
        </p:txBody>
      </p:sp>
      <p:pic>
        <p:nvPicPr>
          <p:cNvPr id="13315" name="Picture 3" descr="C:\Documents and Settings\Admin\Мои документы\РИСУНКИ\Школа\Интересные рисунки\Треугольни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56792"/>
            <a:ext cx="2448272" cy="288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Documents and Settings\Admin\Мои документы\Мои рисунки\Копия img8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61717"/>
            <a:ext cx="3816424" cy="175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1"/>
          <p:cNvSpPr txBox="1">
            <a:spLocks/>
          </p:cNvSpPr>
          <p:nvPr/>
        </p:nvSpPr>
        <p:spPr>
          <a:xfrm>
            <a:off x="5017301" y="5447034"/>
            <a:ext cx="3456384" cy="46978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8 минут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04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Мои документы\Мои рисунки\R13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125" y="1981200"/>
            <a:ext cx="4570432" cy="317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Ребус 1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5220072" y="5661248"/>
            <a:ext cx="3456384" cy="939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два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Мои документы\Мои рисунки\R6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6832"/>
            <a:ext cx="446118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Ребус 2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5220072" y="5661248"/>
            <a:ext cx="3456384" cy="939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точка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44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075240" cy="389188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3075" name="Picture 3" descr="C:\Documents and Settings\Admin\Мои документы\Мои рисунки\R19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5310269" cy="368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>
          <a:xfrm>
            <a:off x="5220072" y="5661248"/>
            <a:ext cx="3456384" cy="939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осень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Ребус 3</a:t>
            </a:r>
            <a:endParaRPr lang="ru-RU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17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Ребус 4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7170" name="Picture 2" descr="C:\Documents and Settings\Admin\Мои документы\Мои рисунки\R11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2"/>
            <a:ext cx="487617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>
          <a:xfrm>
            <a:off x="5004048" y="5661248"/>
            <a:ext cx="3672408" cy="939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модель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99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8000"/>
                </a:solidFill>
                <a:effectLst/>
                <a:latin typeface="Verdana" pitchFamily="34" charset="0"/>
              </a:rPr>
              <a:t>Ребус 5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4098" name="Picture 2" descr="C:\Documents and Settings\Admin\Мои документы\Мои рисунки\R17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4"/>
            <a:ext cx="2839990" cy="409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>
          <a:xfrm>
            <a:off x="5220072" y="5661248"/>
            <a:ext cx="3456384" cy="939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b="1" i="1" dirty="0" smtClean="0">
                <a:latin typeface="Verdana" pitchFamily="34" charset="0"/>
              </a:rPr>
              <a:t>Ответ:  </a:t>
            </a:r>
            <a:r>
              <a:rPr lang="ru-RU" b="1" dirty="0" smtClean="0">
                <a:solidFill>
                  <a:srgbClr val="FF0000"/>
                </a:solidFill>
                <a:latin typeface="Verdana" pitchFamily="34" charset="0"/>
              </a:rPr>
              <a:t>подарок</a:t>
            </a:r>
            <a:endParaRPr lang="ru-RU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29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349</TotalTime>
  <Words>511</Words>
  <Application>Microsoft Office PowerPoint</Application>
  <PresentationFormat>Экран (4:3)</PresentationFormat>
  <Paragraphs>69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Открытая</vt:lpstr>
      <vt:lpstr>Формула</vt:lpstr>
      <vt:lpstr>Урок занимательной математики </vt:lpstr>
      <vt:lpstr>Задачи – шутки (разминка)</vt:lpstr>
      <vt:lpstr>Задача про стол</vt:lpstr>
      <vt:lpstr>Задача о бревне</vt:lpstr>
      <vt:lpstr>Ребус 1</vt:lpstr>
      <vt:lpstr>Ребус 2</vt:lpstr>
      <vt:lpstr>Ребус 3</vt:lpstr>
      <vt:lpstr>Ребус 4</vt:lpstr>
      <vt:lpstr>Ребус 5</vt:lpstr>
      <vt:lpstr>Ребус 6</vt:lpstr>
      <vt:lpstr>Задача 1</vt:lpstr>
      <vt:lpstr>Задача 2</vt:lpstr>
      <vt:lpstr>Задача 3</vt:lpstr>
      <vt:lpstr>Задача 4</vt:lpstr>
      <vt:lpstr>Геометрическая задача</vt:lpstr>
      <vt:lpstr>Трапеция</vt:lpstr>
      <vt:lpstr>Презентация PowerPoint</vt:lpstr>
      <vt:lpstr>Задача 2</vt:lpstr>
      <vt:lpstr>Задача 3</vt:lpstr>
      <vt:lpstr>Задача 4. Два мудреца</vt:lpstr>
      <vt:lpstr>Задача 5</vt:lpstr>
      <vt:lpstr>Задача 6</vt:lpstr>
      <vt:lpstr>Числовое равенство</vt:lpstr>
      <vt:lpstr>Задача про телефон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занимательной математики </dc:title>
  <dc:creator>Догадова</dc:creator>
  <cp:lastModifiedBy>Догадова</cp:lastModifiedBy>
  <cp:revision>27</cp:revision>
  <dcterms:created xsi:type="dcterms:W3CDTF">2014-08-31T12:14:43Z</dcterms:created>
  <dcterms:modified xsi:type="dcterms:W3CDTF">2014-09-01T16:54:28Z</dcterms:modified>
</cp:coreProperties>
</file>