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59" r:id="rId25"/>
    <p:sldId id="264" r:id="rId26"/>
    <p:sldId id="261" r:id="rId27"/>
    <p:sldId id="287" r:id="rId28"/>
    <p:sldId id="289" r:id="rId29"/>
    <p:sldId id="288" r:id="rId30"/>
    <p:sldId id="258" r:id="rId31"/>
    <p:sldId id="262" r:id="rId32"/>
    <p:sldId id="290" r:id="rId33"/>
    <p:sldId id="260" r:id="rId34"/>
    <p:sldId id="291" r:id="rId35"/>
    <p:sldId id="292" r:id="rId36"/>
    <p:sldId id="263" r:id="rId37"/>
    <p:sldId id="294" r:id="rId38"/>
    <p:sldId id="295" r:id="rId39"/>
    <p:sldId id="296" r:id="rId40"/>
    <p:sldId id="297" r:id="rId41"/>
    <p:sldId id="298"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21D59B-8DD2-4B96-87AE-E7F2759EB521}" type="datetimeFigureOut">
              <a:rPr lang="ru-RU" smtClean="0"/>
              <a:t>27.06.2016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364265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21D59B-8DD2-4B96-87AE-E7F2759EB521}" type="datetimeFigureOut">
              <a:rPr lang="ru-RU" smtClean="0"/>
              <a:t>27.06.2016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275727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21D59B-8DD2-4B96-87AE-E7F2759EB521}" type="datetimeFigureOut">
              <a:rPr lang="ru-RU" smtClean="0"/>
              <a:t>27.06.2016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263635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21D59B-8DD2-4B96-87AE-E7F2759EB521}" type="datetimeFigureOut">
              <a:rPr lang="ru-RU" smtClean="0"/>
              <a:t>27.06.2016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150047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21D59B-8DD2-4B96-87AE-E7F2759EB521}" type="datetimeFigureOut">
              <a:rPr lang="ru-RU" smtClean="0"/>
              <a:t>27.06.2016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15102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21D59B-8DD2-4B96-87AE-E7F2759EB521}" type="datetimeFigureOut">
              <a:rPr lang="ru-RU" smtClean="0"/>
              <a:t>27.06.2016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40603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21D59B-8DD2-4B96-87AE-E7F2759EB521}" type="datetimeFigureOut">
              <a:rPr lang="ru-RU" smtClean="0"/>
              <a:t>27.06.2016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91266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21D59B-8DD2-4B96-87AE-E7F2759EB521}" type="datetimeFigureOut">
              <a:rPr lang="ru-RU" smtClean="0"/>
              <a:t>27.06.2016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346356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21D59B-8DD2-4B96-87AE-E7F2759EB521}" type="datetimeFigureOut">
              <a:rPr lang="ru-RU" smtClean="0"/>
              <a:t>27.06.2016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331332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21D59B-8DD2-4B96-87AE-E7F2759EB521}" type="datetimeFigureOut">
              <a:rPr lang="ru-RU" smtClean="0"/>
              <a:t>27.06.2016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114039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21D59B-8DD2-4B96-87AE-E7F2759EB521}" type="datetimeFigureOut">
              <a:rPr lang="ru-RU" smtClean="0"/>
              <a:t>27.06.2016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BFC9A8-D78E-45E0-BDFE-922A49AE2E1B}" type="slidenum">
              <a:rPr lang="ru-RU" smtClean="0"/>
              <a:t>‹#›</a:t>
            </a:fld>
            <a:endParaRPr lang="ru-RU"/>
          </a:p>
        </p:txBody>
      </p:sp>
    </p:spTree>
    <p:extLst>
      <p:ext uri="{BB962C8B-B14F-4D97-AF65-F5344CB8AC3E}">
        <p14:creationId xmlns:p14="http://schemas.microsoft.com/office/powerpoint/2010/main" val="131870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1D59B-8DD2-4B96-87AE-E7F2759EB521}" type="datetimeFigureOut">
              <a:rPr lang="ru-RU" smtClean="0"/>
              <a:t>27.06.2016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FC9A8-D78E-45E0-BDFE-922A49AE2E1B}" type="slidenum">
              <a:rPr lang="ru-RU" smtClean="0"/>
              <a:t>‹#›</a:t>
            </a:fld>
            <a:endParaRPr lang="ru-RU"/>
          </a:p>
        </p:txBody>
      </p:sp>
    </p:spTree>
    <p:extLst>
      <p:ext uri="{BB962C8B-B14F-4D97-AF65-F5344CB8AC3E}">
        <p14:creationId xmlns:p14="http://schemas.microsoft.com/office/powerpoint/2010/main" val="418930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7035" t="-208" r="160" b="208"/>
          <a:stretch/>
        </p:blipFill>
        <p:spPr bwMode="auto">
          <a:xfrm>
            <a:off x="0" y="-29497"/>
            <a:ext cx="9144000" cy="688749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131840" y="1971531"/>
            <a:ext cx="5760640" cy="1470025"/>
          </a:xfrm>
        </p:spPr>
        <p:txBody>
          <a:bodyPr>
            <a:noAutofit/>
          </a:bodyPr>
          <a:lstStyle/>
          <a:p>
            <a:r>
              <a:rPr lang="ru-RU" sz="5400" b="1" dirty="0" smtClean="0">
                <a:solidFill>
                  <a:schemeClr val="bg1"/>
                </a:solidFill>
                <a:latin typeface="Book Antiqua" pitchFamily="18" charset="0"/>
              </a:rPr>
              <a:t> Удод </a:t>
            </a:r>
            <a:r>
              <a:rPr lang="ru-RU" sz="5400" b="1" dirty="0">
                <a:solidFill>
                  <a:schemeClr val="bg1"/>
                </a:solidFill>
                <a:latin typeface="Book Antiqua" pitchFamily="18" charset="0"/>
              </a:rPr>
              <a:t>– </a:t>
            </a:r>
            <a:br>
              <a:rPr lang="ru-RU" sz="5400" b="1" dirty="0">
                <a:solidFill>
                  <a:schemeClr val="bg1"/>
                </a:solidFill>
                <a:latin typeface="Book Antiqua" pitchFamily="18" charset="0"/>
              </a:rPr>
            </a:br>
            <a:r>
              <a:rPr lang="ru-RU" sz="4800" b="1" dirty="0">
                <a:solidFill>
                  <a:schemeClr val="bg1"/>
                </a:solidFill>
                <a:latin typeface="Book Antiqua" pitchFamily="18" charset="0"/>
              </a:rPr>
              <a:t>птица 2016 года</a:t>
            </a:r>
          </a:p>
        </p:txBody>
      </p:sp>
      <p:sp>
        <p:nvSpPr>
          <p:cNvPr id="3" name="Подзаголовок 2"/>
          <p:cNvSpPr>
            <a:spLocks noGrp="1"/>
          </p:cNvSpPr>
          <p:nvPr>
            <p:ph type="subTitle" idx="1"/>
          </p:nvPr>
        </p:nvSpPr>
        <p:spPr>
          <a:xfrm>
            <a:off x="3491880" y="3645024"/>
            <a:ext cx="4896544" cy="936104"/>
          </a:xfrm>
        </p:spPr>
        <p:txBody>
          <a:bodyPr>
            <a:noAutofit/>
          </a:bodyPr>
          <a:lstStyle/>
          <a:p>
            <a:pPr>
              <a:lnSpc>
                <a:spcPct val="80000"/>
              </a:lnSpc>
              <a:spcBef>
                <a:spcPts val="0"/>
              </a:spcBef>
            </a:pPr>
            <a:r>
              <a:rPr lang="ru-RU" sz="3600" b="1" dirty="0">
                <a:solidFill>
                  <a:schemeClr val="bg1"/>
                </a:solidFill>
                <a:latin typeface="Book Antiqua" pitchFamily="18" charset="0"/>
                <a:ea typeface="+mj-ea"/>
                <a:cs typeface="+mj-cs"/>
              </a:rPr>
              <a:t>Познавательный классный час</a:t>
            </a:r>
          </a:p>
        </p:txBody>
      </p:sp>
    </p:spTree>
    <p:extLst>
      <p:ext uri="{BB962C8B-B14F-4D97-AF65-F5344CB8AC3E}">
        <p14:creationId xmlns:p14="http://schemas.microsoft.com/office/powerpoint/2010/main" val="23628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2003 – кроншнеп</a:t>
            </a:r>
          </a:p>
        </p:txBody>
      </p:sp>
      <p:pic>
        <p:nvPicPr>
          <p:cNvPr id="6" name="i-main-pic" descr="Картинка 4 из 42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153444" y="1660227"/>
            <a:ext cx="4824412" cy="495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24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2004 – белый аист</a:t>
            </a:r>
          </a:p>
        </p:txBody>
      </p:sp>
      <p:pic>
        <p:nvPicPr>
          <p:cNvPr id="5" name="i-main-pic" descr="Картинка 12 из 1249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73907" y="1772816"/>
            <a:ext cx="6767745" cy="45365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545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2005 – сова</a:t>
            </a:r>
          </a:p>
        </p:txBody>
      </p:sp>
      <p:pic>
        <p:nvPicPr>
          <p:cNvPr id="6" name="i-main-pic" descr="Картинка 3 из 176757"/>
          <p:cNvPicPr>
            <a:picLocks noChangeAspect="1" noChangeArrowheads="1"/>
          </p:cNvPicPr>
          <p:nvPr/>
        </p:nvPicPr>
        <p:blipFill rotWithShape="1">
          <a:blip r:embed="rId4">
            <a:extLst>
              <a:ext uri="{28A0092B-C50C-407E-A947-70E740481C1C}">
                <a14:useLocalDpi xmlns:a14="http://schemas.microsoft.com/office/drawing/2010/main" val="0"/>
              </a:ext>
            </a:extLst>
          </a:blip>
          <a:srcRect l="2504" t="2752" r="2517" b="3213"/>
          <a:stretch/>
        </p:blipFill>
        <p:spPr>
          <a:xfrm>
            <a:off x="511547" y="2003698"/>
            <a:ext cx="3931865" cy="4154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4" name="Picture 2" descr="C:\Documents and Settings\Admin\Мои документы\Загрузки\Strix_aluco_Waldohreule_Gesichtsschleier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302" y="2003698"/>
            <a:ext cx="3801213" cy="415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1000" fill="hold"/>
                                        <p:tgtEl>
                                          <p:spTgt spid="8194"/>
                                        </p:tgtEl>
                                        <p:attrNameLst>
                                          <p:attrName>ppt_w</p:attrName>
                                        </p:attrNameLst>
                                      </p:cBhvr>
                                      <p:tavLst>
                                        <p:tav tm="0">
                                          <p:val>
                                            <p:fltVal val="0"/>
                                          </p:val>
                                        </p:tav>
                                        <p:tav tm="100000">
                                          <p:val>
                                            <p:strVal val="#ppt_w"/>
                                          </p:val>
                                        </p:tav>
                                      </p:tavLst>
                                    </p:anim>
                                    <p:anim calcmode="lin" valueType="num">
                                      <p:cBhvr>
                                        <p:cTn id="13" dur="1000" fill="hold"/>
                                        <p:tgtEl>
                                          <p:spTgt spid="8194"/>
                                        </p:tgtEl>
                                        <p:attrNameLst>
                                          <p:attrName>ppt_h</p:attrName>
                                        </p:attrNameLst>
                                      </p:cBhvr>
                                      <p:tavLst>
                                        <p:tav tm="0">
                                          <p:val>
                                            <p:fltVal val="0"/>
                                          </p:val>
                                        </p:tav>
                                        <p:tav tm="100000">
                                          <p:val>
                                            <p:strVal val="#ppt_h"/>
                                          </p:val>
                                        </p:tav>
                                      </p:tavLst>
                                    </p:anim>
                                    <p:animEffect transition="in" filter="fade">
                                      <p:cBhvr>
                                        <p:cTn id="14"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2006 – чайка</a:t>
            </a:r>
          </a:p>
        </p:txBody>
      </p:sp>
      <p:pic>
        <p:nvPicPr>
          <p:cNvPr id="9218" name="Picture 2" descr="C:\Documents and Settings\Admin\Мои документы\Загрузки\Lachmoewe2cel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224" y="1757958"/>
            <a:ext cx="6227589" cy="463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Effect transition="in" filter="fade">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2007 – зимородок</a:t>
            </a:r>
          </a:p>
        </p:txBody>
      </p:sp>
      <p:pic>
        <p:nvPicPr>
          <p:cNvPr id="5" name="i-main-pic" descr="Картинка 7 из 14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720825" y="1787523"/>
            <a:ext cx="5616624" cy="466235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38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2008 – снегирь</a:t>
            </a:r>
          </a:p>
        </p:txBody>
      </p:sp>
      <p:pic>
        <p:nvPicPr>
          <p:cNvPr id="6" name="i-main-pic" descr="Картинка 1 из 55055"/>
          <p:cNvPicPr>
            <a:picLocks noChangeAspect="1" noChangeArrowheads="1"/>
          </p:cNvPicPr>
          <p:nvPr/>
        </p:nvPicPr>
        <p:blipFill rotWithShape="1">
          <a:blip r:embed="rId4">
            <a:extLst>
              <a:ext uri="{28A0092B-C50C-407E-A947-70E740481C1C}">
                <a14:useLocalDpi xmlns:a14="http://schemas.microsoft.com/office/drawing/2010/main" val="0"/>
              </a:ext>
            </a:extLst>
          </a:blip>
          <a:srcRect l="2339" t="3037" r="2312" b="2409"/>
          <a:stretch/>
        </p:blipFill>
        <p:spPr>
          <a:xfrm>
            <a:off x="1475580" y="1787674"/>
            <a:ext cx="6096795" cy="46577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195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2009 – лебедь</a:t>
            </a:r>
          </a:p>
        </p:txBody>
      </p:sp>
      <p:pic>
        <p:nvPicPr>
          <p:cNvPr id="11266" name="Picture 2" descr="C:\Documents and Settings\Admin\Мои документы\Загрузки\800px-CygneVai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1819647"/>
            <a:ext cx="6596245"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2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2010 – чибис</a:t>
            </a:r>
          </a:p>
        </p:txBody>
      </p:sp>
      <p:pic>
        <p:nvPicPr>
          <p:cNvPr id="6" name="i-main-pic" descr="Картинка 2 из 127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158874" y="1816102"/>
            <a:ext cx="6869273" cy="45795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79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2011 – белая трясогузка</a:t>
            </a:r>
          </a:p>
        </p:txBody>
      </p:sp>
      <p:pic>
        <p:nvPicPr>
          <p:cNvPr id="13314" name="Picture 2" descr="C:\Documents and Settings\Admin\Мои документы\Загрузки\Motacilla_alba_alba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188" y="1777923"/>
            <a:ext cx="6289873" cy="462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2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2012 – варакушка</a:t>
            </a:r>
          </a:p>
        </p:txBody>
      </p:sp>
      <p:pic>
        <p:nvPicPr>
          <p:cNvPr id="14338" name="Picture 2" descr="C:\Documents and Settings\Admin\Мои документы\Загрузки\Luscinia_svecica_tom_(Marek_Szczepanek)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465" y="1656804"/>
            <a:ext cx="4375373" cy="494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Effect transition="in" filter="fade">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Admin\Мои документы\Загрузки\Горихвостка\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238" y="4653136"/>
            <a:ext cx="2307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Admin\Мои документы\Загрузки\Удод\5591eb3ab35a4.jpg"/>
          <p:cNvPicPr>
            <a:picLocks noChangeAspect="1" noChangeArrowheads="1"/>
          </p:cNvPicPr>
          <p:nvPr/>
        </p:nvPicPr>
        <p:blipFill rotWithShape="1">
          <a:blip r:embed="rId3">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b="1" dirty="0">
                <a:solidFill>
                  <a:schemeClr val="bg1"/>
                </a:solidFill>
                <a:latin typeface="Book Antiqua" pitchFamily="18" charset="0"/>
              </a:rPr>
              <a:t>Птица года</a:t>
            </a:r>
          </a:p>
        </p:txBody>
      </p:sp>
      <p:sp>
        <p:nvSpPr>
          <p:cNvPr id="3" name="Объект 2"/>
          <p:cNvSpPr>
            <a:spLocks noGrp="1"/>
          </p:cNvSpPr>
          <p:nvPr>
            <p:ph idx="1"/>
          </p:nvPr>
        </p:nvSpPr>
        <p:spPr>
          <a:xfrm>
            <a:off x="496009" y="1542143"/>
            <a:ext cx="8147247" cy="4525963"/>
          </a:xfrm>
        </p:spPr>
        <p:txBody>
          <a:bodyPr>
            <a:normAutofit/>
          </a:bodyPr>
          <a:lstStyle/>
          <a:p>
            <a:pPr>
              <a:spcBef>
                <a:spcPts val="600"/>
              </a:spcBef>
              <a:buClr>
                <a:srgbClr val="006600"/>
              </a:buClr>
              <a:tabLst>
                <a:tab pos="4397375" algn="l"/>
              </a:tabLst>
            </a:pPr>
            <a:r>
              <a:rPr lang="ru-RU" sz="2300" dirty="0"/>
              <a:t>Союз охраны птиц России (СОПР) </a:t>
            </a:r>
            <a:r>
              <a:rPr lang="ru-RU" sz="2300" dirty="0" smtClean="0"/>
              <a:t>ежегодно, начиная с 1996г. </a:t>
            </a:r>
            <a:r>
              <a:rPr lang="ru-RU" sz="2300" dirty="0"/>
              <a:t>выбирает птицу года. </a:t>
            </a:r>
          </a:p>
          <a:p>
            <a:pPr>
              <a:spcBef>
                <a:spcPts val="600"/>
              </a:spcBef>
              <a:buClr>
                <a:srgbClr val="006600"/>
              </a:buClr>
              <a:tabLst>
                <a:tab pos="4397375" algn="l"/>
              </a:tabLst>
            </a:pPr>
            <a:r>
              <a:rPr lang="ru-RU" sz="2300" dirty="0"/>
              <a:t>По мнению ученых СОПР целью кампании «Птица года» является привлечение внимания населения России к нашим птицам и проблемам их охраны. Выбранная птица оказывается в «свой» год в центре общего внимания. Идет сбор данных о ее численности и распространении, люди помогают решать ее проблемы. Участники акции своим творчеством пропагандируют красоту этой птицы. </a:t>
            </a:r>
          </a:p>
          <a:p>
            <a:pPr>
              <a:spcBef>
                <a:spcPts val="600"/>
              </a:spcBef>
              <a:buClr>
                <a:srgbClr val="006600"/>
              </a:buClr>
              <a:tabLst>
                <a:tab pos="4397375" algn="l"/>
              </a:tabLst>
            </a:pPr>
            <a:r>
              <a:rPr lang="ru-RU" sz="2300" dirty="0" smtClean="0"/>
              <a:t>Вспомним, какие птицы становились                         символами года.</a:t>
            </a:r>
          </a:p>
        </p:txBody>
      </p:sp>
      <p:pic>
        <p:nvPicPr>
          <p:cNvPr id="8" name="Picture 2" descr="C:\Documents and Settings\Admin\Мои документы\Мои рисунки\Копия Рисунок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94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2013 – орлан-белохвост</a:t>
            </a:r>
          </a:p>
        </p:txBody>
      </p:sp>
      <p:pic>
        <p:nvPicPr>
          <p:cNvPr id="15362" name="Picture 2" descr="C:\Documents and Settings\Admin\Мои документы\Загрузки\800px-Seeadler-fl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917" y="1651087"/>
            <a:ext cx="6460149" cy="48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Effect transition="in" filter="fade">
                                      <p:cBhvr>
                                        <p:cTn id="9"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2014 – чёрный стриж</a:t>
            </a:r>
          </a:p>
        </p:txBody>
      </p:sp>
      <p:pic>
        <p:nvPicPr>
          <p:cNvPr id="16386" name="Picture 2" descr="C:\Documents and Settings\Admin\Мои документы\Загрузки\Чёрный_стриж_-_птица_года.jpg"/>
          <p:cNvPicPr>
            <a:picLocks noChangeAspect="1" noChangeArrowheads="1"/>
          </p:cNvPicPr>
          <p:nvPr/>
        </p:nvPicPr>
        <p:blipFill rotWithShape="1">
          <a:blip r:embed="rId4">
            <a:extLst>
              <a:ext uri="{28A0092B-C50C-407E-A947-70E740481C1C}">
                <a14:useLocalDpi xmlns:a14="http://schemas.microsoft.com/office/drawing/2010/main" val="0"/>
              </a:ext>
            </a:extLst>
          </a:blip>
          <a:srcRect l="6376" r="12555"/>
          <a:stretch/>
        </p:blipFill>
        <p:spPr bwMode="auto">
          <a:xfrm>
            <a:off x="1762855" y="1830537"/>
            <a:ext cx="5399314" cy="458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Effect transition="in" filter="fade">
                                      <p:cBhvr>
                                        <p:cTn id="9"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Documents and Settings\Admin\Мои документы\Загрузки\Горихвостка\Копия ps_Phoenicurus_phoenicurus_1424938734.jpg.814x610_q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090" y="1717126"/>
            <a:ext cx="3979388" cy="4536504"/>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251520" y="228600"/>
            <a:ext cx="8514528"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800" b="1" dirty="0" smtClean="0">
                <a:solidFill>
                  <a:schemeClr val="bg1"/>
                </a:solidFill>
                <a:latin typeface="Book Antiqua" pitchFamily="18" charset="0"/>
              </a:rPr>
              <a:t>2015 – горихвостка</a:t>
            </a:r>
            <a:endParaRPr lang="ru-RU" sz="3800" b="1" dirty="0">
              <a:solidFill>
                <a:schemeClr val="bg1"/>
              </a:solidFill>
              <a:latin typeface="Book Antiqua" pitchFamily="18" charset="0"/>
            </a:endParaRPr>
          </a:p>
        </p:txBody>
      </p:sp>
      <p:pic>
        <p:nvPicPr>
          <p:cNvPr id="8" name="Picture 2" descr="C:\Documents and Settings\Admin\Мои документы\Мои рисунки\Копия Рисунок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251520" y="228600"/>
            <a:ext cx="8514528"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800" b="1" dirty="0" smtClean="0">
                <a:solidFill>
                  <a:schemeClr val="bg1"/>
                </a:solidFill>
                <a:latin typeface="Book Antiqua" pitchFamily="18" charset="0"/>
              </a:rPr>
              <a:t>2016 – удод</a:t>
            </a:r>
            <a:endParaRPr lang="ru-RU" sz="3800" b="1" dirty="0">
              <a:solidFill>
                <a:schemeClr val="bg1"/>
              </a:solidFill>
              <a:latin typeface="Book Antiqua" pitchFamily="18" charset="0"/>
            </a:endParaRPr>
          </a:p>
        </p:txBody>
      </p:sp>
      <p:pic>
        <p:nvPicPr>
          <p:cNvPr id="8"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Admin\Мои документы\Загрузки\Удод\1429768164_12079485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579" y="1614849"/>
            <a:ext cx="3146975" cy="4896544"/>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a:spLocks noGrp="1"/>
          </p:cNvSpPr>
          <p:nvPr>
            <p:ph idx="1"/>
          </p:nvPr>
        </p:nvSpPr>
        <p:spPr>
          <a:xfrm>
            <a:off x="4742044" y="1643743"/>
            <a:ext cx="3168352" cy="4853136"/>
          </a:xfrm>
        </p:spPr>
        <p:txBody>
          <a:bodyPr>
            <a:normAutofit fontScale="32500" lnSpcReduction="20000"/>
          </a:bodyPr>
          <a:lstStyle/>
          <a:p>
            <a:pPr marL="0" indent="0">
              <a:buNone/>
            </a:pPr>
            <a:r>
              <a:rPr lang="ru-RU" sz="4900" dirty="0" smtClean="0"/>
              <a:t>Есть в России много птиц: </a:t>
            </a:r>
          </a:p>
          <a:p>
            <a:pPr marL="0" indent="0">
              <a:buNone/>
            </a:pPr>
            <a:r>
              <a:rPr lang="ru-RU" sz="4900" dirty="0" smtClean="0"/>
              <a:t>Воробьев, скворцов, синиц, </a:t>
            </a:r>
          </a:p>
          <a:p>
            <a:pPr marL="0" indent="0">
              <a:buNone/>
            </a:pPr>
            <a:r>
              <a:rPr lang="ru-RU" sz="4900" dirty="0" smtClean="0"/>
              <a:t>А ещё у нас живет </a:t>
            </a:r>
          </a:p>
          <a:p>
            <a:pPr marL="0" indent="0">
              <a:buNone/>
            </a:pPr>
            <a:r>
              <a:rPr lang="ru-RU" sz="4900" dirty="0" smtClean="0"/>
              <a:t>Птица дивная – Удод! </a:t>
            </a:r>
          </a:p>
          <a:p>
            <a:pPr marL="0" indent="0">
              <a:buNone/>
            </a:pPr>
            <a:r>
              <a:rPr lang="ru-RU" sz="4900" dirty="0" smtClean="0"/>
              <a:t>С экзотическим окрасом.</a:t>
            </a:r>
          </a:p>
          <a:p>
            <a:pPr marL="0" indent="0">
              <a:buNone/>
            </a:pPr>
            <a:r>
              <a:rPr lang="ru-RU" sz="4900" dirty="0" smtClean="0"/>
              <a:t>Ты его узнаешь сразу. </a:t>
            </a:r>
          </a:p>
          <a:p>
            <a:pPr marL="0" indent="0">
              <a:buNone/>
            </a:pPr>
            <a:r>
              <a:rPr lang="ru-RU" sz="4900" dirty="0" smtClean="0"/>
              <a:t>С хохолком он на макушке, </a:t>
            </a:r>
          </a:p>
          <a:p>
            <a:pPr marL="0" indent="0">
              <a:buNone/>
            </a:pPr>
            <a:r>
              <a:rPr lang="ru-RU" sz="4900" dirty="0" smtClean="0"/>
              <a:t>С черным крапом на верхушке. </a:t>
            </a:r>
          </a:p>
          <a:p>
            <a:pPr marL="0" indent="0">
              <a:buNone/>
            </a:pPr>
            <a:r>
              <a:rPr lang="ru-RU" dirty="0" smtClean="0"/>
              <a:t> </a:t>
            </a:r>
          </a:p>
          <a:p>
            <a:pPr marL="0" indent="0">
              <a:buNone/>
            </a:pPr>
            <a:r>
              <a:rPr lang="ru-RU" sz="4800" dirty="0" smtClean="0"/>
              <a:t>Длинным клювом всех удодов</a:t>
            </a:r>
          </a:p>
          <a:p>
            <a:pPr marL="0" indent="0">
              <a:buNone/>
            </a:pPr>
            <a:r>
              <a:rPr lang="ru-RU" sz="4800" dirty="0" smtClean="0"/>
              <a:t>Наградила мать природа. </a:t>
            </a:r>
          </a:p>
          <a:p>
            <a:pPr marL="0" indent="0">
              <a:buNone/>
            </a:pPr>
            <a:r>
              <a:rPr lang="ru-RU" sz="4800" dirty="0" smtClean="0"/>
              <a:t>Им добычу без забот </a:t>
            </a:r>
          </a:p>
          <a:p>
            <a:pPr marL="0" indent="0">
              <a:buNone/>
            </a:pPr>
            <a:r>
              <a:rPr lang="ru-RU" sz="4800" dirty="0" smtClean="0"/>
              <a:t>Достает себе удод: </a:t>
            </a:r>
          </a:p>
          <a:p>
            <a:pPr marL="0" indent="0">
              <a:buNone/>
            </a:pPr>
            <a:r>
              <a:rPr lang="ru-RU" sz="4800" dirty="0" smtClean="0"/>
              <a:t>И жуков, и их личинок, </a:t>
            </a:r>
          </a:p>
          <a:p>
            <a:pPr marL="0" indent="0">
              <a:buNone/>
            </a:pPr>
            <a:r>
              <a:rPr lang="ru-RU" sz="4800" dirty="0" smtClean="0"/>
              <a:t>И медведок, и кобылок. </a:t>
            </a:r>
          </a:p>
          <a:p>
            <a:pPr marL="0" indent="0">
              <a:buNone/>
            </a:pPr>
            <a:r>
              <a:rPr lang="ru-RU" sz="4800" dirty="0" smtClean="0"/>
              <a:t>С наступлением холодов </a:t>
            </a:r>
          </a:p>
          <a:p>
            <a:pPr marL="0" indent="0">
              <a:buNone/>
            </a:pPr>
            <a:r>
              <a:rPr lang="ru-RU" sz="4800" dirty="0" smtClean="0"/>
              <a:t>Улетает наш удод, </a:t>
            </a:r>
          </a:p>
          <a:p>
            <a:pPr marL="0" indent="0">
              <a:buNone/>
            </a:pPr>
            <a:r>
              <a:rPr lang="ru-RU" sz="4800" dirty="0" smtClean="0"/>
              <a:t>Чтоб вернуться к нам весной </a:t>
            </a:r>
          </a:p>
          <a:p>
            <a:pPr marL="0" indent="0">
              <a:buNone/>
            </a:pPr>
            <a:r>
              <a:rPr lang="ru-RU" sz="4800" dirty="0" smtClean="0"/>
              <a:t>Радовать своей красой.</a:t>
            </a:r>
          </a:p>
          <a:p>
            <a:pPr marL="0" indent="0">
              <a:buNone/>
            </a:pPr>
            <a:r>
              <a:rPr lang="ru-RU" sz="4800" i="1" dirty="0" smtClean="0"/>
              <a:t>                                   (Анурова Т. А.)</a:t>
            </a:r>
            <a:endParaRPr lang="ru-RU" sz="4800" dirty="0" smtClean="0"/>
          </a:p>
          <a:p>
            <a:pPr marL="0" indent="0">
              <a:buNone/>
            </a:pPr>
            <a:endParaRPr lang="ru-RU" dirty="0"/>
          </a:p>
        </p:txBody>
      </p:sp>
    </p:spTree>
    <p:extLst>
      <p:ext uri="{BB962C8B-B14F-4D97-AF65-F5344CB8AC3E}">
        <p14:creationId xmlns:p14="http://schemas.microsoft.com/office/powerpoint/2010/main" val="2456944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850106"/>
          </a:xfrm>
        </p:spPr>
        <p:txBody>
          <a:bodyPr>
            <a:normAutofit/>
          </a:bodyPr>
          <a:lstStyle/>
          <a:p>
            <a:r>
              <a:rPr lang="ru-RU" sz="3800" b="1" dirty="0">
                <a:solidFill>
                  <a:schemeClr val="bg1"/>
                </a:solidFill>
                <a:latin typeface="Book Antiqua" pitchFamily="18" charset="0"/>
              </a:rPr>
              <a:t>Внешний вид</a:t>
            </a:r>
          </a:p>
        </p:txBody>
      </p:sp>
      <p:sp>
        <p:nvSpPr>
          <p:cNvPr id="3" name="Объект 2"/>
          <p:cNvSpPr>
            <a:spLocks noGrp="1"/>
          </p:cNvSpPr>
          <p:nvPr>
            <p:ph idx="1"/>
          </p:nvPr>
        </p:nvSpPr>
        <p:spPr>
          <a:xfrm>
            <a:off x="457200" y="4700555"/>
            <a:ext cx="8229600" cy="1968805"/>
          </a:xfrm>
        </p:spPr>
        <p:txBody>
          <a:bodyPr>
            <a:noAutofit/>
          </a:bodyPr>
          <a:lstStyle/>
          <a:p>
            <a:pPr marL="0" indent="0">
              <a:spcBef>
                <a:spcPts val="0"/>
              </a:spcBef>
              <a:buNone/>
            </a:pPr>
            <a:r>
              <a:rPr lang="ru-RU" sz="1800" dirty="0"/>
              <a:t>Удод – </a:t>
            </a:r>
            <a:r>
              <a:rPr lang="ru-RU" sz="1800" dirty="0" smtClean="0"/>
              <a:t>птица </a:t>
            </a:r>
            <a:r>
              <a:rPr lang="ru-RU" sz="1800" dirty="0"/>
              <a:t>небольшого размера, длина всей птицы составляет 26-30 см, а вес около 80 грамм</a:t>
            </a:r>
            <a:r>
              <a:rPr lang="ru-RU" sz="1800" dirty="0" smtClean="0"/>
              <a:t>.  Это одна </a:t>
            </a:r>
            <a:r>
              <a:rPr lang="ru-RU" sz="1800" dirty="0"/>
              <a:t>из самых ярких и запоминающихся птиц нашей страны. Необычная контрастная окраска – тёмные и белые полосы на рыжем оперении. На голове – пышный хохол-«ирокез», который птица то складывает на затылке, то разворачивает во всём великолепии. Самец и самка окрашены практически одинаково, только самка чуть меньше, и на груди у них отсутствует розовый налёт</a:t>
            </a:r>
            <a:r>
              <a:rPr lang="ru-RU" sz="1800" dirty="0" smtClean="0"/>
              <a:t>.</a:t>
            </a:r>
            <a:endParaRPr lang="ru-RU" sz="1800" dirty="0"/>
          </a:p>
        </p:txBody>
      </p:sp>
      <p:pic>
        <p:nvPicPr>
          <p:cNvPr id="3074" name="Picture 2" descr="C:\Documents and Settings\Admin\Мои документы\Загрузки\Удод\2876919_lar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940" y="1545028"/>
            <a:ext cx="4248472" cy="30351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dmin\Мои документы\Загрузки\Удод\13577904306906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19" y="1530514"/>
            <a:ext cx="2376264" cy="308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39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smtClean="0">
                <a:solidFill>
                  <a:schemeClr val="bg1"/>
                </a:solidFill>
                <a:latin typeface="Book Antiqua" pitchFamily="18" charset="0"/>
              </a:rPr>
              <a:t>Птицы-носороги</a:t>
            </a:r>
            <a:endParaRPr lang="ru-RU" sz="3800" b="1" dirty="0">
              <a:solidFill>
                <a:schemeClr val="bg1"/>
              </a:solidFill>
              <a:latin typeface="Book Antiqua" pitchFamily="18" charset="0"/>
            </a:endParaRPr>
          </a:p>
        </p:txBody>
      </p:sp>
      <p:sp>
        <p:nvSpPr>
          <p:cNvPr id="3" name="Объект 2"/>
          <p:cNvSpPr>
            <a:spLocks noGrp="1"/>
          </p:cNvSpPr>
          <p:nvPr>
            <p:ph idx="1"/>
          </p:nvPr>
        </p:nvSpPr>
        <p:spPr>
          <a:xfrm>
            <a:off x="438515" y="5344418"/>
            <a:ext cx="8136904" cy="1310991"/>
          </a:xfrm>
        </p:spPr>
        <p:txBody>
          <a:bodyPr>
            <a:normAutofit/>
          </a:bodyPr>
          <a:lstStyle/>
          <a:p>
            <a:pPr marL="0" indent="0">
              <a:buNone/>
            </a:pPr>
            <a:r>
              <a:rPr lang="ru-RU" sz="2200" dirty="0"/>
              <a:t>Удод – единственный европейский представитель отряда </a:t>
            </a:r>
            <a:r>
              <a:rPr lang="ru-RU" sz="2200" dirty="0" err="1"/>
              <a:t>Удодообразных</a:t>
            </a:r>
            <a:r>
              <a:rPr lang="ru-RU" sz="2200" dirty="0"/>
              <a:t>. Остальные его родственники (в первую очередь, птицы-носороги) – тропические птицы. </a:t>
            </a:r>
          </a:p>
          <a:p>
            <a:pPr marL="0" indent="0">
              <a:buNone/>
            </a:pPr>
            <a:endParaRPr lang="ru-RU" sz="2200" dirty="0"/>
          </a:p>
        </p:txBody>
      </p:sp>
      <p:pic>
        <p:nvPicPr>
          <p:cNvPr id="1026" name="Picture 2" descr="C:\Documents and Settings\Admin\Мои документы\Загрузки\Удод\7db187c08eaa6b6214baed7b339a0c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13" y="1599208"/>
            <a:ext cx="2975701" cy="3573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dmin\Мои документы\Загрузки\Удод\Птица-носоро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694" y="1585257"/>
            <a:ext cx="2952328" cy="361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0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5322" y="4941168"/>
            <a:ext cx="8201478" cy="1800200"/>
          </a:xfrm>
        </p:spPr>
        <p:txBody>
          <a:bodyPr>
            <a:normAutofit fontScale="47500" lnSpcReduction="20000"/>
          </a:bodyPr>
          <a:lstStyle/>
          <a:p>
            <a:pPr marL="0" indent="0">
              <a:lnSpc>
                <a:spcPct val="120000"/>
              </a:lnSpc>
              <a:spcBef>
                <a:spcPts val="600"/>
              </a:spcBef>
              <a:buClr>
                <a:srgbClr val="006600"/>
              </a:buClr>
              <a:buNone/>
              <a:tabLst>
                <a:tab pos="4397375" algn="l"/>
              </a:tabLst>
            </a:pPr>
            <a:r>
              <a:rPr lang="ru-RU" sz="4200" dirty="0" smtClean="0"/>
              <a:t>Как </a:t>
            </a:r>
            <a:r>
              <a:rPr lang="ru-RU" sz="4200" dirty="0"/>
              <a:t>это часто бывает, люди стремились услышать в птичьем крике нечто осмысленное. Русские чаще всего воспринимали «</a:t>
            </a:r>
            <a:r>
              <a:rPr lang="ru-RU" sz="4200" dirty="0" err="1"/>
              <a:t>хуп-хуп-хуп</a:t>
            </a:r>
            <a:r>
              <a:rPr lang="ru-RU" sz="4200" dirty="0"/>
              <a:t>» удода как фразу «Худо тут!». И считали недобрым предзнаменованием (в некоторых местностях встречалось даже название удоду </a:t>
            </a:r>
            <a:r>
              <a:rPr lang="ru-RU" sz="4200" dirty="0" err="1"/>
              <a:t>худутутка</a:t>
            </a:r>
            <a:r>
              <a:rPr lang="ru-RU" sz="4200" dirty="0"/>
              <a:t>). </a:t>
            </a:r>
          </a:p>
          <a:p>
            <a:endParaRPr lang="ru-RU" dirty="0"/>
          </a:p>
        </p:txBody>
      </p:sp>
      <p:pic>
        <p:nvPicPr>
          <p:cNvPr id="5122" name="Picture 2" descr="C:\Documents and Settings\Admin\Мои документы\Загрузки\Удод\udo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11" y="1748603"/>
            <a:ext cx="4057472" cy="2987775"/>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4976011" y="2429722"/>
            <a:ext cx="3744416" cy="23211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rgbClr val="006600"/>
              </a:buClr>
              <a:buNone/>
              <a:tabLst>
                <a:tab pos="4397375" algn="l"/>
              </a:tabLst>
            </a:pPr>
            <a:r>
              <a:rPr lang="ru-RU" sz="2000" dirty="0" smtClean="0"/>
              <a:t>Как русское, так и латинское название птицы (</a:t>
            </a:r>
            <a:r>
              <a:rPr lang="en-US" sz="2000" dirty="0" err="1" smtClean="0"/>
              <a:t>Upupa</a:t>
            </a:r>
            <a:r>
              <a:rPr lang="en-US" sz="2000" dirty="0" smtClean="0"/>
              <a:t> </a:t>
            </a:r>
            <a:r>
              <a:rPr lang="en-US" sz="2000" dirty="0" err="1" smtClean="0"/>
              <a:t>epops</a:t>
            </a:r>
            <a:r>
              <a:rPr lang="ru-RU" sz="2000" dirty="0" smtClean="0"/>
              <a:t>) явно звукоподражательные: песня удода – глухие повторяющиеся звуки «</a:t>
            </a:r>
            <a:r>
              <a:rPr lang="ru-RU" sz="2000" dirty="0" err="1" smtClean="0"/>
              <a:t>уп-уп-уп</a:t>
            </a:r>
            <a:r>
              <a:rPr lang="ru-RU" sz="2000" dirty="0" smtClean="0"/>
              <a:t>» или «</a:t>
            </a:r>
            <a:r>
              <a:rPr lang="ru-RU" sz="2000" dirty="0" err="1" smtClean="0"/>
              <a:t>хуп-хуп-хуп</a:t>
            </a:r>
            <a:r>
              <a:rPr lang="ru-RU" sz="2000" dirty="0" smtClean="0"/>
              <a:t>». </a:t>
            </a:r>
          </a:p>
        </p:txBody>
      </p:sp>
      <p:pic>
        <p:nvPicPr>
          <p:cNvPr id="6" name="Picture 2" descr="C:\Documents and Settings\Admin\Мои документы\Загрузки\Удод\5591eb3ab35a4.jpg"/>
          <p:cNvPicPr>
            <a:picLocks noChangeAspect="1" noChangeArrowheads="1"/>
          </p:cNvPicPr>
          <p:nvPr/>
        </p:nvPicPr>
        <p:blipFill rotWithShape="1">
          <a:blip r:embed="rId3">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457200" y="274638"/>
            <a:ext cx="8229600" cy="850106"/>
          </a:xfrm>
        </p:spPr>
        <p:txBody>
          <a:bodyPr>
            <a:normAutofit/>
          </a:bodyPr>
          <a:lstStyle/>
          <a:p>
            <a:r>
              <a:rPr lang="ru-RU" sz="3800" b="1" dirty="0" smtClean="0">
                <a:solidFill>
                  <a:schemeClr val="bg1"/>
                </a:solidFill>
                <a:latin typeface="Book Antiqua" pitchFamily="18" charset="0"/>
              </a:rPr>
              <a:t>Песня удода</a:t>
            </a:r>
            <a:endParaRPr lang="ru-RU" sz="3800" b="1" dirty="0">
              <a:solidFill>
                <a:schemeClr val="bg1"/>
              </a:solidFill>
              <a:latin typeface="Book Antiqua" pitchFamily="18" charset="0"/>
            </a:endParaRPr>
          </a:p>
        </p:txBody>
      </p:sp>
    </p:spTree>
    <p:extLst>
      <p:ext uri="{BB962C8B-B14F-4D97-AF65-F5344CB8AC3E}">
        <p14:creationId xmlns:p14="http://schemas.microsoft.com/office/powerpoint/2010/main" val="147210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a:solidFill>
                  <a:schemeClr val="bg1"/>
                </a:solidFill>
                <a:latin typeface="Book Antiqua" pitchFamily="18" charset="0"/>
              </a:rPr>
              <a:t>Питание удода</a:t>
            </a:r>
          </a:p>
        </p:txBody>
      </p:sp>
      <p:sp>
        <p:nvSpPr>
          <p:cNvPr id="3" name="Объект 2"/>
          <p:cNvSpPr>
            <a:spLocks noGrp="1"/>
          </p:cNvSpPr>
          <p:nvPr>
            <p:ph idx="1"/>
          </p:nvPr>
        </p:nvSpPr>
        <p:spPr>
          <a:xfrm>
            <a:off x="4355976" y="1614164"/>
            <a:ext cx="4256839" cy="3198284"/>
          </a:xfrm>
        </p:spPr>
        <p:txBody>
          <a:bodyPr>
            <a:normAutofit fontScale="92500" lnSpcReduction="10000"/>
          </a:bodyPr>
          <a:lstStyle/>
          <a:p>
            <a:pPr marL="0" indent="0">
              <a:buClr>
                <a:srgbClr val="006600"/>
              </a:buClr>
              <a:buNone/>
            </a:pPr>
            <a:r>
              <a:rPr lang="ru-RU" sz="1900" dirty="0" smtClean="0"/>
              <a:t>Удод </a:t>
            </a:r>
            <a:r>
              <a:rPr lang="ru-RU" sz="1900" dirty="0"/>
              <a:t>имеет своеобразный клюв. Он необычайно тонкий и вытянутый, </a:t>
            </a:r>
            <a:r>
              <a:rPr lang="ru-RU" sz="1900" dirty="0" smtClean="0"/>
              <a:t>4-6 </a:t>
            </a:r>
            <a:r>
              <a:rPr lang="ru-RU" sz="1900" dirty="0"/>
              <a:t>см, а у некоторых особей он </a:t>
            </a:r>
            <a:r>
              <a:rPr lang="ru-RU" sz="1900" dirty="0" smtClean="0"/>
              <a:t>практически </a:t>
            </a:r>
            <a:r>
              <a:rPr lang="ru-RU" sz="1900" dirty="0"/>
              <a:t>равен длине всего тела. Слегка изогнутый длинный тонкий клюв удода позволяет как собирать насекомых с поверхности почвы, так и извлекать их из-под земли. </a:t>
            </a:r>
            <a:endParaRPr lang="ru-RU" sz="1900" dirty="0" smtClean="0"/>
          </a:p>
          <a:p>
            <a:pPr marL="0" indent="0">
              <a:buClr>
                <a:srgbClr val="006600"/>
              </a:buClr>
              <a:buNone/>
            </a:pPr>
            <a:r>
              <a:rPr lang="ru-RU" sz="1900" dirty="0"/>
              <a:t>Способ питания взрослых удодов необычен. У них слишком короткий язык, которым птицы не могут дотянуться до добычи, зажатой концом клюва.</a:t>
            </a:r>
            <a:endParaRPr lang="ru-RU" sz="1900" dirty="0" smtClean="0"/>
          </a:p>
          <a:p>
            <a:endParaRPr lang="ru-RU" dirty="0"/>
          </a:p>
        </p:txBody>
      </p:sp>
      <p:pic>
        <p:nvPicPr>
          <p:cNvPr id="7" name="Picture 2" descr="C:\Documents and Settings\Admin\Мои документы\Загрузки\Удод\e8625574968949947a6292d654667c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37" y="1541774"/>
            <a:ext cx="3691772" cy="322713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77554" y="4841076"/>
            <a:ext cx="8417918" cy="1831271"/>
          </a:xfrm>
          <a:prstGeom prst="rect">
            <a:avLst/>
          </a:prstGeom>
        </p:spPr>
        <p:txBody>
          <a:bodyPr wrap="square">
            <a:spAutoFit/>
          </a:bodyPr>
          <a:lstStyle/>
          <a:p>
            <a:pPr>
              <a:spcBef>
                <a:spcPts val="600"/>
              </a:spcBef>
              <a:buClr>
                <a:srgbClr val="006600"/>
              </a:buClr>
            </a:pPr>
            <a:r>
              <a:rPr lang="ru-RU" dirty="0" smtClean="0"/>
              <a:t>Поэтому </a:t>
            </a:r>
            <a:r>
              <a:rPr lang="ru-RU" dirty="0"/>
              <a:t>поймав насекомое или добыв личинку, удод подбрасывает её и ловит широко открытым клювом. Возникает впечатление, что удод играет. Крупных жуков предварительно долбит об землю, разбивая на части</a:t>
            </a:r>
            <a:r>
              <a:rPr lang="ru-RU" dirty="0" smtClean="0"/>
              <a:t>.</a:t>
            </a:r>
          </a:p>
          <a:p>
            <a:pPr>
              <a:spcBef>
                <a:spcPts val="600"/>
              </a:spcBef>
              <a:spcAft>
                <a:spcPts val="600"/>
              </a:spcAft>
              <a:buClr>
                <a:srgbClr val="006600"/>
              </a:buClr>
            </a:pPr>
            <a:r>
              <a:rPr lang="ru-RU" dirty="0"/>
              <a:t>Часто удода можно видеть на куче навоза. Удоды питаются насекомыми, а куча навоза всегда привлекала разнообразных мух и жуков, откуда их легко было добыть изогнутым клювом удода, напоминающим пинцет</a:t>
            </a:r>
            <a:r>
              <a:rPr lang="ru-RU" dirty="0" smtClean="0"/>
              <a:t>.</a:t>
            </a:r>
            <a:endParaRPr lang="ru-RU" dirty="0"/>
          </a:p>
        </p:txBody>
      </p:sp>
    </p:spTree>
    <p:extLst>
      <p:ext uri="{BB962C8B-B14F-4D97-AF65-F5344CB8AC3E}">
        <p14:creationId xmlns:p14="http://schemas.microsoft.com/office/powerpoint/2010/main" val="278558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smtClean="0">
                <a:solidFill>
                  <a:schemeClr val="bg1"/>
                </a:solidFill>
                <a:latin typeface="Book Antiqua" pitchFamily="18" charset="0"/>
              </a:rPr>
              <a:t>Гнёзда удодов</a:t>
            </a:r>
            <a:endParaRPr lang="ru-RU" sz="3800" b="1" dirty="0">
              <a:solidFill>
                <a:schemeClr val="bg1"/>
              </a:solidFill>
              <a:latin typeface="Book Antiqua" pitchFamily="18" charset="0"/>
            </a:endParaRPr>
          </a:p>
        </p:txBody>
      </p:sp>
      <p:sp>
        <p:nvSpPr>
          <p:cNvPr id="3" name="Объект 2"/>
          <p:cNvSpPr>
            <a:spLocks noGrp="1"/>
          </p:cNvSpPr>
          <p:nvPr>
            <p:ph idx="1"/>
          </p:nvPr>
        </p:nvSpPr>
        <p:spPr>
          <a:xfrm>
            <a:off x="4775200" y="1717845"/>
            <a:ext cx="3730172" cy="1944216"/>
          </a:xfrm>
        </p:spPr>
        <p:txBody>
          <a:bodyPr>
            <a:normAutofit/>
          </a:bodyPr>
          <a:lstStyle/>
          <a:p>
            <a:pPr marL="0" indent="0">
              <a:buClr>
                <a:srgbClr val="006600"/>
              </a:buClr>
              <a:buNone/>
            </a:pPr>
            <a:r>
              <a:rPr lang="ru-RU" sz="2200" dirty="0"/>
              <a:t>В природе удод гнездится в больших дуплах и норах, в расщелинах камней, в стенах строений, в поленницах дров, старых колодцах и т.д. </a:t>
            </a:r>
            <a:endParaRPr lang="ru-RU" sz="2200" dirty="0" smtClean="0"/>
          </a:p>
          <a:p>
            <a:endParaRPr lang="ru-RU" dirty="0"/>
          </a:p>
        </p:txBody>
      </p:sp>
      <p:pic>
        <p:nvPicPr>
          <p:cNvPr id="8" name="Picture 2" descr="C:\Documents and Settings\Admin\Мои документы\Загрузки\Удод\udo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592" y="1587216"/>
            <a:ext cx="3067394" cy="3846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Мои документы\Загрузки\Удод\Udod___PB240154_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858" y="4050297"/>
            <a:ext cx="3406643" cy="25002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84786" y="5559084"/>
            <a:ext cx="4350072" cy="1107996"/>
          </a:xfrm>
          <a:prstGeom prst="rect">
            <a:avLst/>
          </a:prstGeom>
        </p:spPr>
        <p:txBody>
          <a:bodyPr wrap="square">
            <a:spAutoFit/>
          </a:bodyPr>
          <a:lstStyle/>
          <a:p>
            <a:pPr>
              <a:buClr>
                <a:srgbClr val="006600"/>
              </a:buClr>
            </a:pPr>
            <a:r>
              <a:rPr lang="ru-RU" sz="2200" dirty="0"/>
              <a:t>Если не удается найти подходящее укрытие, удоды могут отложить яйца прямо на землю.</a:t>
            </a:r>
          </a:p>
        </p:txBody>
      </p:sp>
    </p:spTree>
    <p:extLst>
      <p:ext uri="{BB962C8B-B14F-4D97-AF65-F5344CB8AC3E}">
        <p14:creationId xmlns:p14="http://schemas.microsoft.com/office/powerpoint/2010/main" val="3494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smtClean="0">
                <a:solidFill>
                  <a:schemeClr val="bg1"/>
                </a:solidFill>
                <a:latin typeface="Book Antiqua" pitchFamily="18" charset="0"/>
              </a:rPr>
              <a:t>Гнёзда удодов</a:t>
            </a:r>
            <a:endParaRPr lang="ru-RU" sz="3800" b="1" dirty="0">
              <a:solidFill>
                <a:schemeClr val="bg1"/>
              </a:solidFill>
              <a:latin typeface="Book Antiqua" pitchFamily="18" charset="0"/>
            </a:endParaRPr>
          </a:p>
        </p:txBody>
      </p:sp>
      <p:sp>
        <p:nvSpPr>
          <p:cNvPr id="3" name="Объект 2"/>
          <p:cNvSpPr>
            <a:spLocks noGrp="1"/>
          </p:cNvSpPr>
          <p:nvPr>
            <p:ph idx="1"/>
          </p:nvPr>
        </p:nvSpPr>
        <p:spPr>
          <a:xfrm>
            <a:off x="381585" y="4942249"/>
            <a:ext cx="8208912" cy="1683568"/>
          </a:xfrm>
        </p:spPr>
        <p:txBody>
          <a:bodyPr>
            <a:normAutofit/>
          </a:bodyPr>
          <a:lstStyle/>
          <a:p>
            <a:pPr marL="0" indent="0">
              <a:buClr>
                <a:srgbClr val="006600"/>
              </a:buClr>
              <a:buNone/>
            </a:pPr>
            <a:r>
              <a:rPr lang="ru-RU" sz="2000" dirty="0"/>
              <a:t>Удоды живут парами. Яйца насиживает только самка, а самец обеспечивает её пропитанием. В кладке бывает от 3 до 8 штук яиц, из которых примерно через 15-16 дней появляются птенчики. </a:t>
            </a:r>
            <a:endParaRPr lang="ru-RU" sz="2000" dirty="0" smtClean="0"/>
          </a:p>
          <a:p>
            <a:pPr marL="0" indent="0">
              <a:buClr>
                <a:srgbClr val="006600"/>
              </a:buClr>
              <a:buNone/>
            </a:pPr>
            <a:r>
              <a:rPr lang="ru-RU" sz="2000" dirty="0" smtClean="0"/>
              <a:t>В </a:t>
            </a:r>
            <a:r>
              <a:rPr lang="ru-RU" sz="2000" dirty="0"/>
              <a:t>отличие от других птиц, удод никогда не чистит своё гнездо от помёта, надеясь, что неприятный запах отпугнет хищника.</a:t>
            </a:r>
          </a:p>
          <a:p>
            <a:endParaRPr lang="ru-RU" dirty="0"/>
          </a:p>
        </p:txBody>
      </p:sp>
      <p:pic>
        <p:nvPicPr>
          <p:cNvPr id="3076" name="Picture 4" descr="C:\Documents and Settings\Admin\Мои документы\Загрузки\4008IMG_8083_.JPG"/>
          <p:cNvPicPr>
            <a:picLocks noChangeAspect="1" noChangeArrowheads="1"/>
          </p:cNvPicPr>
          <p:nvPr/>
        </p:nvPicPr>
        <p:blipFill rotWithShape="1">
          <a:blip r:embed="rId3">
            <a:extLst>
              <a:ext uri="{28A0092B-C50C-407E-A947-70E740481C1C}">
                <a14:useLocalDpi xmlns:a14="http://schemas.microsoft.com/office/drawing/2010/main" val="0"/>
              </a:ext>
            </a:extLst>
          </a:blip>
          <a:srcRect b="9507"/>
          <a:stretch/>
        </p:blipFill>
        <p:spPr bwMode="auto">
          <a:xfrm>
            <a:off x="2051720" y="1552351"/>
            <a:ext cx="4852748" cy="329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2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b="1" dirty="0">
                <a:solidFill>
                  <a:schemeClr val="bg1"/>
                </a:solidFill>
                <a:latin typeface="Book Antiqua" pitchFamily="18" charset="0"/>
              </a:rPr>
              <a:t>1996 </a:t>
            </a:r>
            <a:r>
              <a:rPr lang="ru-RU" b="1" dirty="0" smtClean="0">
                <a:solidFill>
                  <a:schemeClr val="bg1"/>
                </a:solidFill>
                <a:latin typeface="Book Antiqua" pitchFamily="18" charset="0"/>
              </a:rPr>
              <a:t>– </a:t>
            </a:r>
            <a:r>
              <a:rPr lang="ru-RU" b="1" dirty="0">
                <a:solidFill>
                  <a:schemeClr val="bg1"/>
                </a:solidFill>
                <a:latin typeface="Book Antiqua" pitchFamily="18" charset="0"/>
              </a:rPr>
              <a:t>коростель </a:t>
            </a:r>
          </a:p>
        </p:txBody>
      </p:sp>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Corncrake (Crex crex).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Corncrake (Crex crex).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Corncrake (Crex crex).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Picture 7" descr="2231331"/>
          <p:cNvPicPr>
            <a:picLocks noChangeAspect="1" noChangeArrowheads="1"/>
          </p:cNvPicPr>
          <p:nvPr/>
        </p:nvPicPr>
        <p:blipFill rotWithShape="1">
          <a:blip r:embed="rId4">
            <a:extLst>
              <a:ext uri="{28A0092B-C50C-407E-A947-70E740481C1C}">
                <a14:useLocalDpi xmlns:a14="http://schemas.microsoft.com/office/drawing/2010/main" val="0"/>
              </a:ext>
            </a:extLst>
          </a:blip>
          <a:srcRect l="9323"/>
          <a:stretch/>
        </p:blipFill>
        <p:spPr>
          <a:xfrm>
            <a:off x="2051720" y="1715546"/>
            <a:ext cx="5249192" cy="48253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989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a:solidFill>
                  <a:schemeClr val="bg1"/>
                </a:solidFill>
                <a:latin typeface="Book Antiqua" pitchFamily="18" charset="0"/>
              </a:rPr>
              <a:t>«Химическая защита»</a:t>
            </a:r>
          </a:p>
        </p:txBody>
      </p:sp>
      <p:sp>
        <p:nvSpPr>
          <p:cNvPr id="3" name="Объект 2"/>
          <p:cNvSpPr>
            <a:spLocks noGrp="1"/>
          </p:cNvSpPr>
          <p:nvPr>
            <p:ph idx="1"/>
          </p:nvPr>
        </p:nvSpPr>
        <p:spPr>
          <a:xfrm>
            <a:off x="367071" y="4624310"/>
            <a:ext cx="8363271" cy="2060128"/>
          </a:xfrm>
        </p:spPr>
        <p:txBody>
          <a:bodyPr>
            <a:normAutofit fontScale="70000" lnSpcReduction="20000"/>
          </a:bodyPr>
          <a:lstStyle/>
          <a:p>
            <a:pPr marL="0" indent="0">
              <a:lnSpc>
                <a:spcPct val="120000"/>
              </a:lnSpc>
              <a:buClr>
                <a:srgbClr val="006600"/>
              </a:buClr>
              <a:buNone/>
            </a:pPr>
            <a:r>
              <a:rPr lang="ru-RU" sz="2500" dirty="0"/>
              <a:t>Удод может отпугнуть от гнезда непрошенного визитера громким шипением, подобно рассерженной змее</a:t>
            </a:r>
            <a:r>
              <a:rPr lang="ru-RU" sz="2500" dirty="0" smtClean="0"/>
              <a:t>.</a:t>
            </a:r>
          </a:p>
          <a:p>
            <a:pPr marL="0" indent="0">
              <a:buNone/>
            </a:pPr>
            <a:r>
              <a:rPr lang="ru-RU" sz="2500" dirty="0"/>
              <a:t>Еще один заметный признак удода – запах. Удод, как и скунс, использует «химическую защиту». У птенцов удода и у самки в период насиживания яиц копчиковая железа вырабатывает особую черно-коричневую жидкость с весьма неприятным запахом. В момент опасности птица может выпустить струю этой жидкости, смешанной к тому же с пометом, во врага. Как правило, этой меры хватает, чтобы отпугнуть пытающуюся разорить гнездо кошку или ласку.</a:t>
            </a:r>
          </a:p>
          <a:p>
            <a:pPr>
              <a:buClr>
                <a:srgbClr val="006600"/>
              </a:buClr>
            </a:pPr>
            <a:endParaRPr lang="ru-RU" dirty="0"/>
          </a:p>
        </p:txBody>
      </p:sp>
      <p:sp>
        <p:nvSpPr>
          <p:cNvPr id="7" name="Объект 2"/>
          <p:cNvSpPr txBox="1">
            <a:spLocks/>
          </p:cNvSpPr>
          <p:nvPr/>
        </p:nvSpPr>
        <p:spPr>
          <a:xfrm>
            <a:off x="5011869" y="1844824"/>
            <a:ext cx="3952619" cy="16603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600"/>
              </a:buClr>
            </a:pPr>
            <a:endParaRPr lang="ru-RU" dirty="0"/>
          </a:p>
        </p:txBody>
      </p:sp>
      <p:pic>
        <p:nvPicPr>
          <p:cNvPr id="4098" name="Picture 2" descr="C:\Documents and Settings\Admin\Мои документы\Загрузки\Удод\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295" y="1520606"/>
            <a:ext cx="4132358" cy="308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94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422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a:solidFill>
                  <a:schemeClr val="bg1"/>
                </a:solidFill>
                <a:latin typeface="Book Antiqua" pitchFamily="18" charset="0"/>
              </a:rPr>
              <a:t>Ареал обитания</a:t>
            </a:r>
          </a:p>
        </p:txBody>
      </p:sp>
      <p:sp>
        <p:nvSpPr>
          <p:cNvPr id="3" name="Объект 2"/>
          <p:cNvSpPr>
            <a:spLocks noGrp="1"/>
          </p:cNvSpPr>
          <p:nvPr>
            <p:ph idx="1"/>
          </p:nvPr>
        </p:nvSpPr>
        <p:spPr>
          <a:xfrm>
            <a:off x="4457012" y="1542144"/>
            <a:ext cx="4258816" cy="2908920"/>
          </a:xfrm>
        </p:spPr>
        <p:txBody>
          <a:bodyPr>
            <a:normAutofit/>
          </a:bodyPr>
          <a:lstStyle/>
          <a:p>
            <a:pPr marL="0" indent="0">
              <a:spcBef>
                <a:spcPts val="600"/>
              </a:spcBef>
              <a:buNone/>
            </a:pPr>
            <a:r>
              <a:rPr lang="ru-RU" sz="1800" dirty="0"/>
              <a:t>Распространен удод широко. В России северная граница его ареала доходит до южной части Ленинградской области, до Новгородской, Ярославской, Нижегородской областей, Татарстана, Башкирии, огибает Уральские горы на юге Оренбургской область, затем проходит по югу Сибири, примерно по 56-й параллели до Приамурья, Хабаровского и Приморского краев. </a:t>
            </a:r>
          </a:p>
        </p:txBody>
      </p:sp>
      <p:pic>
        <p:nvPicPr>
          <p:cNvPr id="2050" name="Picture 2" descr="C:\Documents and Settings\Admin\Мои документы\Загрузки\Удод\Копия Upupa_distribu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00" y="1531956"/>
            <a:ext cx="3901393"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p:cNvSpPr txBox="1">
            <a:spLocks/>
          </p:cNvSpPr>
          <p:nvPr/>
        </p:nvSpPr>
        <p:spPr>
          <a:xfrm>
            <a:off x="395536" y="4615543"/>
            <a:ext cx="8424936" cy="224245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ru-RU" sz="1800" dirty="0"/>
              <a:t>В зависимости от географической широты, птица удод может быть оседлой, кочующей или перелётной. В нашей стране удод – перелётная птица. Появляется он обычно в конце апреля, а улетает на зимовку в конце лета или осенью. </a:t>
            </a:r>
            <a:endParaRPr lang="ru-RU" sz="1800" dirty="0" smtClean="0"/>
          </a:p>
          <a:p>
            <a:pPr marL="0" indent="0">
              <a:spcBef>
                <a:spcPts val="600"/>
              </a:spcBef>
              <a:buNone/>
            </a:pPr>
            <a:r>
              <a:rPr lang="ru-RU" sz="1800" dirty="0" smtClean="0"/>
              <a:t>Во </a:t>
            </a:r>
            <a:r>
              <a:rPr lang="ru-RU" sz="1800" dirty="0"/>
              <a:t>время перелета удоды могут подниматься на большие высоты, преодолевая Гималайские горы. Участники одной из экспедиций, покорявших Эверест, заметили удодов на высоте 6400 метров.</a:t>
            </a:r>
          </a:p>
          <a:p>
            <a:pPr marL="0" indent="0">
              <a:spcBef>
                <a:spcPts val="600"/>
              </a:spcBef>
              <a:buNone/>
            </a:pPr>
            <a:r>
              <a:rPr lang="ru-RU" sz="1800" dirty="0"/>
              <a:t>За пределами России удоды гнездятся в западной Европе, Южной Азии, в Африке и на Мадагаскаре…</a:t>
            </a:r>
          </a:p>
        </p:txBody>
      </p:sp>
    </p:spTree>
    <p:extLst>
      <p:ext uri="{BB962C8B-B14F-4D97-AF65-F5344CB8AC3E}">
        <p14:creationId xmlns:p14="http://schemas.microsoft.com/office/powerpoint/2010/main" val="174162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a:solidFill>
                  <a:schemeClr val="bg1"/>
                </a:solidFill>
                <a:latin typeface="Book Antiqua" pitchFamily="18" charset="0"/>
              </a:rPr>
              <a:t>Удод – друг земледельца</a:t>
            </a:r>
          </a:p>
        </p:txBody>
      </p:sp>
      <p:sp>
        <p:nvSpPr>
          <p:cNvPr id="3" name="Объект 2"/>
          <p:cNvSpPr>
            <a:spLocks noGrp="1"/>
          </p:cNvSpPr>
          <p:nvPr>
            <p:ph idx="1"/>
          </p:nvPr>
        </p:nvSpPr>
        <p:spPr>
          <a:xfrm>
            <a:off x="367071" y="4682727"/>
            <a:ext cx="8363271" cy="2058641"/>
          </a:xfrm>
        </p:spPr>
        <p:txBody>
          <a:bodyPr>
            <a:normAutofit/>
          </a:bodyPr>
          <a:lstStyle/>
          <a:p>
            <a:pPr marL="0" indent="0">
              <a:buNone/>
            </a:pPr>
            <a:r>
              <a:rPr lang="ru-RU" sz="1800" dirty="0"/>
              <a:t>Эта птица селится чаще всего неподалёку от человеческого жилья. Излюбленная пища удода – медведки и их личинки. Если Вы хотите сохранить свой урожай, пригласите удода охранять Ваш огород, постройте для него искусственное гнездование. Птица года охотно поселится в скворечнике или дуплянке, но можно сделать для него убежище из старого обломанного ствола дерева или построить домик из нескольких кирпичей</a:t>
            </a:r>
            <a:r>
              <a:rPr lang="ru-RU" sz="1800" dirty="0" smtClean="0"/>
              <a:t>. Там</a:t>
            </a:r>
            <a:r>
              <a:rPr lang="ru-RU" sz="1800" dirty="0"/>
              <a:t>, где птицу не обижают и не беспокоят, удод доверяет людям. </a:t>
            </a:r>
          </a:p>
          <a:p>
            <a:pPr>
              <a:buClr>
                <a:srgbClr val="006600"/>
              </a:buClr>
            </a:pPr>
            <a:endParaRPr lang="ru-RU" dirty="0"/>
          </a:p>
        </p:txBody>
      </p:sp>
      <p:sp>
        <p:nvSpPr>
          <p:cNvPr id="7" name="Объект 2"/>
          <p:cNvSpPr txBox="1">
            <a:spLocks/>
          </p:cNvSpPr>
          <p:nvPr/>
        </p:nvSpPr>
        <p:spPr>
          <a:xfrm>
            <a:off x="5011869" y="1844824"/>
            <a:ext cx="3952619" cy="16603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600"/>
              </a:buClr>
            </a:pPr>
            <a:endParaRPr lang="ru-RU" dirty="0"/>
          </a:p>
        </p:txBody>
      </p:sp>
      <p:pic>
        <p:nvPicPr>
          <p:cNvPr id="5126" name="Picture 6" descr="C:\Documents and Settings\Admin\Мои документы\Загрузки\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944" y="1527762"/>
            <a:ext cx="4695169" cy="313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91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199" y="4941168"/>
            <a:ext cx="8229600" cy="1683523"/>
          </a:xfrm>
        </p:spPr>
        <p:txBody>
          <a:bodyPr>
            <a:normAutofit/>
          </a:bodyPr>
          <a:lstStyle/>
          <a:p>
            <a:pPr marL="0" indent="0">
              <a:buNone/>
            </a:pPr>
            <a:r>
              <a:rPr lang="ru-RU" sz="2000" dirty="0"/>
              <a:t>Обычным видом удод является только в южных регионах нашей страны. Чем ближе к северной границе ареала, тем ниже его численность. В ряде субъектов </a:t>
            </a:r>
            <a:r>
              <a:rPr lang="ru-RU" sz="2000" dirty="0" smtClean="0"/>
              <a:t>РФ </a:t>
            </a:r>
            <a:r>
              <a:rPr lang="ru-RU" sz="2000" dirty="0"/>
              <a:t>вид занесён в региональные Красные книги (например, Липецкой, Московской, Тверской, Кировской, Новосибирской и Томской областей, республик Башкортостан, Марий Эл, Татарстан, Удмуртия</a:t>
            </a:r>
            <a:r>
              <a:rPr lang="ru-RU" sz="2000" dirty="0" smtClean="0"/>
              <a:t>).</a:t>
            </a:r>
            <a:endParaRPr lang="ru-RU" sz="2000" dirty="0"/>
          </a:p>
        </p:txBody>
      </p:sp>
      <p:sp>
        <p:nvSpPr>
          <p:cNvPr id="7" name="Заголовок 1"/>
          <p:cNvSpPr>
            <a:spLocks noGrp="1"/>
          </p:cNvSpPr>
          <p:nvPr>
            <p:ph type="title"/>
          </p:nvPr>
        </p:nvSpPr>
        <p:spPr>
          <a:xfrm>
            <a:off x="457200" y="274638"/>
            <a:ext cx="8229600" cy="922114"/>
          </a:xfrm>
        </p:spPr>
        <p:txBody>
          <a:bodyPr>
            <a:normAutofit/>
          </a:bodyPr>
          <a:lstStyle/>
          <a:p>
            <a:r>
              <a:rPr lang="ru-RU" sz="3800" b="1" dirty="0" smtClean="0">
                <a:solidFill>
                  <a:schemeClr val="bg1"/>
                </a:solidFill>
                <a:latin typeface="Book Antiqua" pitchFamily="18" charset="0"/>
              </a:rPr>
              <a:t>Удоды в Красной книге</a:t>
            </a:r>
            <a:endParaRPr lang="ru-RU" sz="3800" b="1" dirty="0">
              <a:solidFill>
                <a:schemeClr val="bg1"/>
              </a:solidFill>
              <a:latin typeface="Book Antiqua" pitchFamily="18" charset="0"/>
            </a:endParaRPr>
          </a:p>
        </p:txBody>
      </p:sp>
      <p:pic>
        <p:nvPicPr>
          <p:cNvPr id="6147" name="Picture 3" descr="C:\Documents and Settings\Admin\Мои документы\Загрузки\Удод\udo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466" y="1556792"/>
            <a:ext cx="449827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139952" y="1628800"/>
            <a:ext cx="4546846" cy="5040559"/>
          </a:xfrm>
        </p:spPr>
        <p:txBody>
          <a:bodyPr>
            <a:normAutofit lnSpcReduction="10000"/>
          </a:bodyPr>
          <a:lstStyle/>
          <a:p>
            <a:pPr lvl="0">
              <a:spcBef>
                <a:spcPts val="400"/>
              </a:spcBef>
              <a:buClr>
                <a:srgbClr val="006600"/>
              </a:buClr>
            </a:pPr>
            <a:r>
              <a:rPr lang="ru-RU" sz="2000" dirty="0"/>
              <a:t>дефицит дуплистых деревьев,</a:t>
            </a:r>
          </a:p>
          <a:p>
            <a:pPr lvl="0">
              <a:spcBef>
                <a:spcPts val="400"/>
              </a:spcBef>
              <a:buClr>
                <a:srgbClr val="006600"/>
              </a:buClr>
            </a:pPr>
            <a:r>
              <a:rPr lang="ru-RU" sz="2000" dirty="0"/>
              <a:t>жесткий конкурентный пресс со стороны скворцов в борьбе за места гнездования,</a:t>
            </a:r>
          </a:p>
          <a:p>
            <a:pPr lvl="0">
              <a:spcBef>
                <a:spcPts val="400"/>
              </a:spcBef>
              <a:buClr>
                <a:srgbClr val="006600"/>
              </a:buClr>
            </a:pPr>
            <a:r>
              <a:rPr lang="ru-RU" sz="2000" dirty="0"/>
              <a:t>уязвимость на границе ареала,</a:t>
            </a:r>
          </a:p>
          <a:p>
            <a:pPr lvl="0">
              <a:spcBef>
                <a:spcPts val="400"/>
              </a:spcBef>
              <a:buClr>
                <a:srgbClr val="006600"/>
              </a:buClr>
            </a:pPr>
            <a:r>
              <a:rPr lang="ru-RU" sz="2000" dirty="0"/>
              <a:t>неоптимальные климатические условия обитания вида на значительной части ареала,</a:t>
            </a:r>
          </a:p>
          <a:p>
            <a:pPr lvl="0">
              <a:spcBef>
                <a:spcPts val="400"/>
              </a:spcBef>
              <a:buClr>
                <a:srgbClr val="006600"/>
              </a:buClr>
            </a:pPr>
            <a:r>
              <a:rPr lang="ru-RU" sz="2000" dirty="0"/>
              <a:t>ухудшение условий на зимовках,</a:t>
            </a:r>
          </a:p>
          <a:p>
            <a:pPr lvl="0">
              <a:spcBef>
                <a:spcPts val="400"/>
              </a:spcBef>
              <a:buClr>
                <a:srgbClr val="006600"/>
              </a:buClr>
            </a:pPr>
            <a:r>
              <a:rPr lang="ru-RU" sz="2000" dirty="0"/>
              <a:t>фактор беспокойства,</a:t>
            </a:r>
          </a:p>
          <a:p>
            <a:pPr lvl="0">
              <a:spcBef>
                <a:spcPts val="400"/>
              </a:spcBef>
              <a:buClr>
                <a:srgbClr val="006600"/>
              </a:buClr>
            </a:pPr>
            <a:r>
              <a:rPr lang="ru-RU" sz="2000" dirty="0"/>
              <a:t>гибель на ЛЭП,</a:t>
            </a:r>
          </a:p>
          <a:p>
            <a:pPr lvl="0">
              <a:spcBef>
                <a:spcPts val="400"/>
              </a:spcBef>
              <a:buClr>
                <a:srgbClr val="006600"/>
              </a:buClr>
            </a:pPr>
            <a:r>
              <a:rPr lang="ru-RU" sz="2000" dirty="0"/>
              <a:t>разорение гнёзд человеком и домашними животными,</a:t>
            </a:r>
          </a:p>
          <a:p>
            <a:pPr lvl="0">
              <a:spcBef>
                <a:spcPts val="400"/>
              </a:spcBef>
              <a:buClr>
                <a:srgbClr val="006600"/>
              </a:buClr>
            </a:pPr>
            <a:r>
              <a:rPr lang="ru-RU" sz="2000" dirty="0"/>
              <a:t>застройка пригодных для гнездования территорий.</a:t>
            </a:r>
          </a:p>
        </p:txBody>
      </p:sp>
      <p:sp>
        <p:nvSpPr>
          <p:cNvPr id="7" name="Заголовок 1"/>
          <p:cNvSpPr>
            <a:spLocks noGrp="1"/>
          </p:cNvSpPr>
          <p:nvPr>
            <p:ph type="title"/>
          </p:nvPr>
        </p:nvSpPr>
        <p:spPr>
          <a:xfrm>
            <a:off x="457200" y="274638"/>
            <a:ext cx="8229600" cy="922114"/>
          </a:xfrm>
        </p:spPr>
        <p:txBody>
          <a:bodyPr>
            <a:normAutofit/>
          </a:bodyPr>
          <a:lstStyle/>
          <a:p>
            <a:r>
              <a:rPr lang="ru-RU" sz="3800" b="1" dirty="0" smtClean="0">
                <a:solidFill>
                  <a:schemeClr val="bg1"/>
                </a:solidFill>
                <a:latin typeface="Book Antiqua" pitchFamily="18" charset="0"/>
              </a:rPr>
              <a:t>Неблагоприятные факторы</a:t>
            </a:r>
            <a:endParaRPr lang="ru-RU" sz="3800" b="1" dirty="0">
              <a:solidFill>
                <a:schemeClr val="bg1"/>
              </a:solidFill>
              <a:latin typeface="Book Antiqua" pitchFamily="18" charset="0"/>
            </a:endParaRPr>
          </a:p>
        </p:txBody>
      </p:sp>
      <p:pic>
        <p:nvPicPr>
          <p:cNvPr id="8" name="Picture 3" descr="C:\Documents and Settings\Admin\Мои документы\Загрузки\Удод\Ptica_udo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28" y="1823798"/>
            <a:ext cx="362383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3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1999" y="3531088"/>
            <a:ext cx="4176465" cy="2880319"/>
          </a:xfrm>
        </p:spPr>
        <p:txBody>
          <a:bodyPr>
            <a:normAutofit/>
          </a:bodyPr>
          <a:lstStyle/>
          <a:p>
            <a:pPr marL="0" indent="0">
              <a:buNone/>
            </a:pPr>
            <a:r>
              <a:rPr lang="ru-RU" sz="2200" dirty="0"/>
              <a:t>Эта птица издавна привлекала внимание человека: удод упоминается в Библии и в Коране, в раннехристианских воззрениях удод служил олицетворением любви к родителям.</a:t>
            </a:r>
          </a:p>
        </p:txBody>
      </p:sp>
      <p:sp>
        <p:nvSpPr>
          <p:cNvPr id="7" name="Заголовок 1"/>
          <p:cNvSpPr>
            <a:spLocks noGrp="1"/>
          </p:cNvSpPr>
          <p:nvPr>
            <p:ph type="title"/>
          </p:nvPr>
        </p:nvSpPr>
        <p:spPr>
          <a:xfrm>
            <a:off x="457200" y="274638"/>
            <a:ext cx="8229600" cy="922114"/>
          </a:xfrm>
        </p:spPr>
        <p:txBody>
          <a:bodyPr>
            <a:normAutofit/>
          </a:bodyPr>
          <a:lstStyle/>
          <a:p>
            <a:r>
              <a:rPr lang="ru-RU" sz="3800" b="1" dirty="0">
                <a:solidFill>
                  <a:schemeClr val="bg1"/>
                </a:solidFill>
                <a:latin typeface="Book Antiqua" pitchFamily="18" charset="0"/>
              </a:rPr>
              <a:t>Интересные </a:t>
            </a:r>
            <a:r>
              <a:rPr lang="ru-RU" sz="3800" b="1" dirty="0" smtClean="0">
                <a:solidFill>
                  <a:schemeClr val="bg1"/>
                </a:solidFill>
                <a:latin typeface="Book Antiqua" pitchFamily="18" charset="0"/>
              </a:rPr>
              <a:t>факты</a:t>
            </a:r>
            <a:endParaRPr lang="ru-RU" sz="3800" b="1" dirty="0">
              <a:solidFill>
                <a:schemeClr val="bg1"/>
              </a:solidFill>
              <a:latin typeface="Book Antiqua" pitchFamily="18" charset="0"/>
            </a:endParaRPr>
          </a:p>
        </p:txBody>
      </p:sp>
      <p:pic>
        <p:nvPicPr>
          <p:cNvPr id="13314" name="Picture 2" descr="C:\Documents and Settings\Admin\Мои документы\Загрузки\01.jpg"/>
          <p:cNvPicPr>
            <a:picLocks noChangeAspect="1" noChangeArrowheads="1"/>
          </p:cNvPicPr>
          <p:nvPr/>
        </p:nvPicPr>
        <p:blipFill rotWithShape="1">
          <a:blip r:embed="rId3">
            <a:extLst>
              <a:ext uri="{28A0092B-C50C-407E-A947-70E740481C1C}">
                <a14:useLocalDpi xmlns:a14="http://schemas.microsoft.com/office/drawing/2010/main" val="0"/>
              </a:ext>
            </a:extLst>
          </a:blip>
          <a:srcRect r="3920"/>
          <a:stretch/>
        </p:blipFill>
        <p:spPr bwMode="auto">
          <a:xfrm>
            <a:off x="582531" y="1649175"/>
            <a:ext cx="3600400" cy="478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13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422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922114"/>
          </a:xfrm>
        </p:spPr>
        <p:txBody>
          <a:bodyPr>
            <a:normAutofit/>
          </a:bodyPr>
          <a:lstStyle/>
          <a:p>
            <a:r>
              <a:rPr lang="ru-RU" sz="3800" b="1" dirty="0">
                <a:solidFill>
                  <a:schemeClr val="bg1"/>
                </a:solidFill>
                <a:latin typeface="Book Antiqua" pitchFamily="18" charset="0"/>
              </a:rPr>
              <a:t>Удод на марках и монетах</a:t>
            </a:r>
          </a:p>
        </p:txBody>
      </p:sp>
      <p:pic>
        <p:nvPicPr>
          <p:cNvPr id="7170" name="Picture 2" descr="C:\Documents and Settings\Admin\Мои документы\Загрузки\Удод\ba1a2ee6340436ab56065b55f70d3b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719" y="4609412"/>
            <a:ext cx="4039356" cy="201967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Admin\Мои документы\Загрузки\Удод\Cz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632810"/>
            <a:ext cx="2304255" cy="28323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Admin\Мои документы\Загрузки\Удод\8948989-stamp-printed-in-laos-shows-hoopoe-upupa-epops-from-series-bir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532177"/>
            <a:ext cx="2232248" cy="297633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Documents and Settings\Admin\Мои документы\Загрузки\Удод\depositphotos_10225262-Postage-stamp-Switzerland-1970-Hoopoe-Upupa-Epops-bi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013" y="1632810"/>
            <a:ext cx="2448272" cy="286269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Documents and Settings\Admin\Мои документы\Загрузки\Удод\shop_items_catalog_image14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2075" y="4578158"/>
            <a:ext cx="2082189" cy="208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536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10051" y="1441241"/>
            <a:ext cx="5962150" cy="5373216"/>
          </a:xfrm>
        </p:spPr>
        <p:txBody>
          <a:bodyPr>
            <a:normAutofit lnSpcReduction="10000"/>
          </a:bodyPr>
          <a:lstStyle/>
          <a:p>
            <a:pPr marL="0" indent="0">
              <a:buNone/>
            </a:pPr>
            <a:r>
              <a:rPr lang="ru-RU" sz="1800" dirty="0"/>
              <a:t>Когда-то давным-давно великий Творец создавал зверей и птиц. И вот наступила очередь делать очередную птицу. Только Творец взял в руки глиняную заготовку и собрался её раскрасить, как она промолвила: «Я – свободная птица, хочу ото всех отличиться и сама решать, какой мне быть, где жить, какие песни распевать!»</a:t>
            </a:r>
          </a:p>
          <a:p>
            <a:pPr marL="0" indent="0">
              <a:buNone/>
            </a:pPr>
            <a:r>
              <a:rPr lang="ru-RU" sz="1800" dirty="0"/>
              <a:t>- Что ж, – говорит Творец, – будь, по-твоему! Только сначала посмотри на птичий труд, понаблюдай, как другие птицы живут, как от врагов ускользают, как еду добывают.</a:t>
            </a:r>
          </a:p>
          <a:p>
            <a:pPr marL="0" indent="0">
              <a:buNone/>
            </a:pPr>
            <a:r>
              <a:rPr lang="ru-RU" sz="1800" dirty="0"/>
              <a:t>Взмахнул Творец рукой, и оказалась глиняная заготовка на лугу среди разнотравья. Видит, сидит недалеко серенькая невзрачная птичка и пытается кузнечика поймать, а тот прыгнул в траву, да и был таков! </a:t>
            </a:r>
          </a:p>
          <a:p>
            <a:pPr marL="0" indent="0">
              <a:buNone/>
            </a:pPr>
            <a:r>
              <a:rPr lang="ru-RU" sz="1800" dirty="0"/>
              <a:t>- Кто ты? – спрашивает наша любительница свободы. </a:t>
            </a:r>
          </a:p>
          <a:p>
            <a:pPr marL="0" indent="0">
              <a:buNone/>
            </a:pPr>
            <a:r>
              <a:rPr lang="ru-RU" sz="1800" dirty="0"/>
              <a:t>- Я – жаворонок, утром с солнцем встаю, высоко в небе песни пою, кузнечиков и жучков на лугу ловлю, детишек в гнёздышке кормлю, от хищников скрываюсь, быть незаметным стараюсь. </a:t>
            </a:r>
          </a:p>
          <a:p>
            <a:pPr marL="0" indent="0">
              <a:buNone/>
            </a:pPr>
            <a:r>
              <a:rPr lang="ru-RU" sz="1800" dirty="0"/>
              <a:t>- Хорошо жаворонку на лугу, – подумала глиняная птичка, – да только слишком много работы, никакой свободы. </a:t>
            </a:r>
          </a:p>
        </p:txBody>
      </p:sp>
      <p:sp>
        <p:nvSpPr>
          <p:cNvPr id="7" name="Заголовок 1"/>
          <p:cNvSpPr>
            <a:spLocks noGrp="1"/>
          </p:cNvSpPr>
          <p:nvPr>
            <p:ph type="title"/>
          </p:nvPr>
        </p:nvSpPr>
        <p:spPr>
          <a:xfrm>
            <a:off x="457200" y="274638"/>
            <a:ext cx="8229600" cy="922114"/>
          </a:xfrm>
        </p:spPr>
        <p:txBody>
          <a:bodyPr>
            <a:normAutofit fontScale="90000"/>
          </a:bodyPr>
          <a:lstStyle/>
          <a:p>
            <a:pPr>
              <a:lnSpc>
                <a:spcPct val="80000"/>
              </a:lnSpc>
            </a:pPr>
            <a:r>
              <a:rPr lang="ru-RU" sz="3800" b="1" dirty="0">
                <a:solidFill>
                  <a:schemeClr val="bg1"/>
                </a:solidFill>
                <a:latin typeface="Book Antiqua" pitchFamily="18" charset="0"/>
              </a:rPr>
              <a:t>Сказка про удода – </a:t>
            </a:r>
            <a:r>
              <a:rPr lang="ru-RU" sz="3800" b="1" dirty="0" smtClean="0">
                <a:solidFill>
                  <a:schemeClr val="bg1"/>
                </a:solidFill>
                <a:latin typeface="Book Antiqua" pitchFamily="18" charset="0"/>
              </a:rPr>
              <a:t/>
            </a:r>
            <a:br>
              <a:rPr lang="ru-RU" sz="3800" b="1" dirty="0" smtClean="0">
                <a:solidFill>
                  <a:schemeClr val="bg1"/>
                </a:solidFill>
                <a:latin typeface="Book Antiqua" pitchFamily="18" charset="0"/>
              </a:rPr>
            </a:br>
            <a:r>
              <a:rPr lang="ru-RU" sz="3800" b="1" dirty="0" smtClean="0">
                <a:solidFill>
                  <a:schemeClr val="bg1"/>
                </a:solidFill>
                <a:latin typeface="Book Antiqua" pitchFamily="18" charset="0"/>
              </a:rPr>
              <a:t>любителя </a:t>
            </a:r>
            <a:r>
              <a:rPr lang="ru-RU" sz="3800" b="1" dirty="0">
                <a:solidFill>
                  <a:schemeClr val="bg1"/>
                </a:solidFill>
                <a:latin typeface="Book Antiqua" pitchFamily="18" charset="0"/>
              </a:rPr>
              <a:t>свободы</a:t>
            </a:r>
          </a:p>
        </p:txBody>
      </p:sp>
      <p:pic>
        <p:nvPicPr>
          <p:cNvPr id="9220" name="Picture 4" descr="C:\Documents and Settings\Admin\Мои документы\Загрузки\000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973" y="4070984"/>
            <a:ext cx="2067365" cy="255470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Documents and Settings\Admin\Мои документы\Загрузки\10120467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844823"/>
            <a:ext cx="2460881" cy="185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03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Мои документы\Загрузки\o-dya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38" y="1556791"/>
            <a:ext cx="1872210" cy="2986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Admin\Мои документы\Загрузки\Удод\5591eb3ab35a4.jpg"/>
          <p:cNvPicPr>
            <a:picLocks noChangeAspect="1" noChangeArrowheads="1"/>
          </p:cNvPicPr>
          <p:nvPr/>
        </p:nvPicPr>
        <p:blipFill rotWithShape="1">
          <a:blip r:embed="rId3">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39552" y="1556792"/>
            <a:ext cx="5904656" cy="5097760"/>
          </a:xfrm>
        </p:spPr>
        <p:txBody>
          <a:bodyPr>
            <a:normAutofit/>
          </a:bodyPr>
          <a:lstStyle/>
          <a:p>
            <a:pPr marL="0" indent="0">
              <a:buNone/>
            </a:pPr>
            <a:r>
              <a:rPr lang="ru-RU" sz="1800" dirty="0"/>
              <a:t>Творец услышал слова птички, рукой махнул, и оказалась глиняная птичка в лесу, в самой чаще. Видит, кто-то дерево долбит, и всё время красной шапочкой машет. </a:t>
            </a:r>
          </a:p>
          <a:p>
            <a:pPr marL="0" indent="0">
              <a:buNone/>
            </a:pPr>
            <a:r>
              <a:rPr lang="ru-RU" sz="1800" dirty="0"/>
              <a:t>- Кто ты? – спросила глиняная птичка, – как ты живёшь, почему песен не поёшь?</a:t>
            </a:r>
          </a:p>
          <a:p>
            <a:pPr marL="0" indent="0">
              <a:buNone/>
            </a:pPr>
            <a:r>
              <a:rPr lang="ru-RU" sz="1800" dirty="0"/>
              <a:t>- Я – дятел, всех деревьев приятель, под корой личинки и жучков ищу, себе и деткам на корм тащу, дома для птиц в стволах долблю, свою работу люблю, а песни распевать мне некогда. </a:t>
            </a:r>
          </a:p>
          <a:p>
            <a:pPr marL="0" indent="0">
              <a:buNone/>
            </a:pPr>
            <a:r>
              <a:rPr lang="ru-RU" sz="1800" dirty="0"/>
              <a:t>- Вот уж подневольная птица, весь день о деревья стучится, не по мне это, – только подумала так глиняная птичка, как оказалась на лесной опушке. </a:t>
            </a:r>
          </a:p>
        </p:txBody>
      </p:sp>
      <p:sp>
        <p:nvSpPr>
          <p:cNvPr id="7" name="Заголовок 1"/>
          <p:cNvSpPr>
            <a:spLocks noGrp="1"/>
          </p:cNvSpPr>
          <p:nvPr>
            <p:ph type="title"/>
          </p:nvPr>
        </p:nvSpPr>
        <p:spPr>
          <a:xfrm>
            <a:off x="457200" y="274638"/>
            <a:ext cx="8229600" cy="922114"/>
          </a:xfrm>
        </p:spPr>
        <p:txBody>
          <a:bodyPr>
            <a:normAutofit fontScale="90000"/>
          </a:bodyPr>
          <a:lstStyle/>
          <a:p>
            <a:pPr>
              <a:lnSpc>
                <a:spcPct val="80000"/>
              </a:lnSpc>
            </a:pPr>
            <a:r>
              <a:rPr lang="ru-RU" sz="3800" b="1" dirty="0">
                <a:solidFill>
                  <a:schemeClr val="bg1"/>
                </a:solidFill>
                <a:latin typeface="Book Antiqua" pitchFamily="18" charset="0"/>
              </a:rPr>
              <a:t>Сказка про удода – </a:t>
            </a:r>
            <a:r>
              <a:rPr lang="ru-RU" sz="3800" b="1" dirty="0" smtClean="0">
                <a:solidFill>
                  <a:schemeClr val="bg1"/>
                </a:solidFill>
                <a:latin typeface="Book Antiqua" pitchFamily="18" charset="0"/>
              </a:rPr>
              <a:t/>
            </a:r>
            <a:br>
              <a:rPr lang="ru-RU" sz="3800" b="1" dirty="0" smtClean="0">
                <a:solidFill>
                  <a:schemeClr val="bg1"/>
                </a:solidFill>
                <a:latin typeface="Book Antiqua" pitchFamily="18" charset="0"/>
              </a:rPr>
            </a:br>
            <a:r>
              <a:rPr lang="ru-RU" sz="3800" b="1" dirty="0" smtClean="0">
                <a:solidFill>
                  <a:schemeClr val="bg1"/>
                </a:solidFill>
                <a:latin typeface="Book Antiqua" pitchFamily="18" charset="0"/>
              </a:rPr>
              <a:t>любителя </a:t>
            </a:r>
            <a:r>
              <a:rPr lang="ru-RU" sz="3800" b="1" dirty="0">
                <a:solidFill>
                  <a:schemeClr val="bg1"/>
                </a:solidFill>
                <a:latin typeface="Book Antiqua" pitchFamily="18" charset="0"/>
              </a:rPr>
              <a:t>свободы</a:t>
            </a:r>
          </a:p>
        </p:txBody>
      </p:sp>
      <p:pic>
        <p:nvPicPr>
          <p:cNvPr id="8" name="Picture 5" descr="C:\Documents and Settings\Admin\Мои документы\Загрузки\10120467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707" y="4653136"/>
            <a:ext cx="2460881" cy="185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5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39552" y="1556792"/>
            <a:ext cx="5904656" cy="5097760"/>
          </a:xfrm>
        </p:spPr>
        <p:txBody>
          <a:bodyPr>
            <a:normAutofit/>
          </a:bodyPr>
          <a:lstStyle/>
          <a:p>
            <a:pPr marL="0" indent="0">
              <a:buNone/>
            </a:pPr>
            <a:r>
              <a:rPr lang="ru-RU" sz="1800" dirty="0"/>
              <a:t>Смотрит, сидит на кусте шиповника ещё одна серенькая птичка, а как только она запела, так наша своевольница обо всём на свете забыла. Песня так и звенит, переливается, трелями разливается. Когда птичка умолкла, наша глиняная птица спрашивает: «Кто ты? Ты так красиво поёшь, наверное, без забот свободно живёшь?»</a:t>
            </a:r>
          </a:p>
          <a:p>
            <a:pPr marL="0" indent="0">
              <a:buNone/>
            </a:pPr>
            <a:r>
              <a:rPr lang="ru-RU" sz="1800" dirty="0"/>
              <a:t>- Я – голосистый соловей, мой голос – радость вешних дней, и день и ночь я здесь сижу, о счастье трели вывожу. Гнездо здесь свили под кустом, здесь у меня и стол, и дом, ловлю жучков на тонких ветках, забочусь о жене и детках. </a:t>
            </a:r>
          </a:p>
          <a:p>
            <a:pPr marL="0" indent="0">
              <a:buNone/>
            </a:pPr>
            <a:r>
              <a:rPr lang="ru-RU" sz="1800" dirty="0"/>
              <a:t>- Тоже одни заботы у птицы: гнездо строй, песни пой, детей расти, да ещё насекомых лови. Разве это жизнь? Никакой свободы! – только так сказала глиняная птица, как вновь оказалась в руках Творца.</a:t>
            </a:r>
          </a:p>
        </p:txBody>
      </p:sp>
      <p:sp>
        <p:nvSpPr>
          <p:cNvPr id="7" name="Заголовок 1"/>
          <p:cNvSpPr>
            <a:spLocks noGrp="1"/>
          </p:cNvSpPr>
          <p:nvPr>
            <p:ph type="title"/>
          </p:nvPr>
        </p:nvSpPr>
        <p:spPr>
          <a:xfrm>
            <a:off x="457200" y="274638"/>
            <a:ext cx="8229600" cy="922114"/>
          </a:xfrm>
        </p:spPr>
        <p:txBody>
          <a:bodyPr>
            <a:normAutofit fontScale="90000"/>
          </a:bodyPr>
          <a:lstStyle/>
          <a:p>
            <a:pPr>
              <a:lnSpc>
                <a:spcPct val="80000"/>
              </a:lnSpc>
            </a:pPr>
            <a:r>
              <a:rPr lang="ru-RU" sz="3800" b="1" dirty="0">
                <a:solidFill>
                  <a:schemeClr val="bg1"/>
                </a:solidFill>
                <a:latin typeface="Book Antiqua" pitchFamily="18" charset="0"/>
              </a:rPr>
              <a:t>Сказка про удода – </a:t>
            </a:r>
            <a:r>
              <a:rPr lang="ru-RU" sz="3800" b="1" dirty="0" smtClean="0">
                <a:solidFill>
                  <a:schemeClr val="bg1"/>
                </a:solidFill>
                <a:latin typeface="Book Antiqua" pitchFamily="18" charset="0"/>
              </a:rPr>
              <a:t/>
            </a:r>
            <a:br>
              <a:rPr lang="ru-RU" sz="3800" b="1" dirty="0" smtClean="0">
                <a:solidFill>
                  <a:schemeClr val="bg1"/>
                </a:solidFill>
                <a:latin typeface="Book Antiqua" pitchFamily="18" charset="0"/>
              </a:rPr>
            </a:br>
            <a:r>
              <a:rPr lang="ru-RU" sz="3800" b="1" dirty="0" smtClean="0">
                <a:solidFill>
                  <a:schemeClr val="bg1"/>
                </a:solidFill>
                <a:latin typeface="Book Antiqua" pitchFamily="18" charset="0"/>
              </a:rPr>
              <a:t>любителя </a:t>
            </a:r>
            <a:r>
              <a:rPr lang="ru-RU" sz="3800" b="1" dirty="0">
                <a:solidFill>
                  <a:schemeClr val="bg1"/>
                </a:solidFill>
                <a:latin typeface="Book Antiqua" pitchFamily="18" charset="0"/>
              </a:rPr>
              <a:t>свободы</a:t>
            </a:r>
          </a:p>
        </p:txBody>
      </p:sp>
      <p:pic>
        <p:nvPicPr>
          <p:cNvPr id="11266" name="Picture 2" descr="C:\Documents and Settings\Admin\Мои документы\Загрузки\120156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675" y="1556791"/>
            <a:ext cx="2376264" cy="2937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Documents and Settings\Admin\Мои документы\Загрузки\10120467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653136"/>
            <a:ext cx="2460881" cy="185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93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1997 – полевой жаворонок</a:t>
            </a:r>
          </a:p>
        </p:txBody>
      </p:sp>
      <p:pic>
        <p:nvPicPr>
          <p:cNvPr id="3073" name="Picture 1" descr="C:\Documents and Settings\Admin\Мои документы\Загрузки\Skylark_2,_Lake_District,_England_-_June_2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381" y="1858541"/>
            <a:ext cx="595563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p:cTn id="7" dur="1000" fill="hold"/>
                                        <p:tgtEl>
                                          <p:spTgt spid="3073"/>
                                        </p:tgtEl>
                                        <p:attrNameLst>
                                          <p:attrName>ppt_w</p:attrName>
                                        </p:attrNameLst>
                                      </p:cBhvr>
                                      <p:tavLst>
                                        <p:tav tm="0">
                                          <p:val>
                                            <p:fltVal val="0"/>
                                          </p:val>
                                        </p:tav>
                                        <p:tav tm="100000">
                                          <p:val>
                                            <p:strVal val="#ppt_w"/>
                                          </p:val>
                                        </p:tav>
                                      </p:tavLst>
                                    </p:anim>
                                    <p:anim calcmode="lin" valueType="num">
                                      <p:cBhvr>
                                        <p:cTn id="8" dur="1000" fill="hold"/>
                                        <p:tgtEl>
                                          <p:spTgt spid="3073"/>
                                        </p:tgtEl>
                                        <p:attrNameLst>
                                          <p:attrName>ppt_h</p:attrName>
                                        </p:attrNameLst>
                                      </p:cBhvr>
                                      <p:tavLst>
                                        <p:tav tm="0">
                                          <p:val>
                                            <p:fltVal val="0"/>
                                          </p:val>
                                        </p:tav>
                                        <p:tav tm="100000">
                                          <p:val>
                                            <p:strVal val="#ppt_h"/>
                                          </p:val>
                                        </p:tav>
                                      </p:tavLst>
                                    </p:anim>
                                    <p:animEffect transition="in" filter="fade">
                                      <p:cBhvr>
                                        <p:cTn id="9" dur="1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39552" y="1556792"/>
            <a:ext cx="5688632" cy="5097760"/>
          </a:xfrm>
        </p:spPr>
        <p:txBody>
          <a:bodyPr>
            <a:normAutofit fontScale="92500" lnSpcReduction="10000"/>
          </a:bodyPr>
          <a:lstStyle/>
          <a:p>
            <a:pPr marL="0" indent="0">
              <a:buNone/>
            </a:pPr>
            <a:r>
              <a:rPr lang="ru-RU" sz="1800" dirty="0"/>
              <a:t>- Ну что надумала, – спросил Творец, – что узнала, что поняла?</a:t>
            </a:r>
          </a:p>
          <a:p>
            <a:pPr marL="0" indent="0">
              <a:buNone/>
            </a:pPr>
            <a:r>
              <a:rPr lang="ru-RU" sz="1800" dirty="0"/>
              <a:t>- Поняла я, что хочу быть свободной птицей, хочу жить и веселиться. </a:t>
            </a:r>
          </a:p>
          <a:p>
            <a:pPr marL="0" indent="0">
              <a:buNone/>
            </a:pPr>
            <a:r>
              <a:rPr lang="ru-RU" sz="1800" dirty="0"/>
              <a:t>Во-первых, пусть у меня будет наряд, чтобы не отвести взгляд! Хочу быть сверху яркой, как солнце, а не серой, как ворона, а на голову хочу из солнечных лучей корону, крылья и спинку, чтоб чёрно-белые воланы украшали, чтоб их издалека все увидали. </a:t>
            </a:r>
          </a:p>
          <a:p>
            <a:pPr marL="0" indent="0">
              <a:buNone/>
            </a:pPr>
            <a:r>
              <a:rPr lang="ru-RU" sz="1800" dirty="0"/>
              <a:t>Во-вторых, не хочу день и ночь песни распевать, согласна только у-</a:t>
            </a:r>
            <a:r>
              <a:rPr lang="ru-RU" sz="1800" dirty="0" err="1"/>
              <a:t>ду</a:t>
            </a:r>
            <a:r>
              <a:rPr lang="ru-RU" sz="1800" dirty="0"/>
              <a:t>-до повторять, и гнёзд вить не буду, у дятла их раздобуду.</a:t>
            </a:r>
          </a:p>
          <a:p>
            <a:pPr marL="0" indent="0">
              <a:buNone/>
            </a:pPr>
            <a:r>
              <a:rPr lang="ru-RU" sz="1800" dirty="0"/>
              <a:t>В-третьих, жить буду на опушке, а не в густом лесу, но там не все увидят мою красу, поэтому кормиться я буду в поле, – такова моя воля. И, главное, чтоб за добычей мне не гоняться, чтоб было до неё легко добраться. И последнее, не хочу по прямой летать, буду, как бабочка над лугом порхать. Жизнью буду наслаждаться. Вот это – свобода, братцы! А на другое не буду соглашаться! </a:t>
            </a:r>
          </a:p>
        </p:txBody>
      </p:sp>
      <p:sp>
        <p:nvSpPr>
          <p:cNvPr id="7" name="Заголовок 1"/>
          <p:cNvSpPr>
            <a:spLocks noGrp="1"/>
          </p:cNvSpPr>
          <p:nvPr>
            <p:ph type="title"/>
          </p:nvPr>
        </p:nvSpPr>
        <p:spPr>
          <a:xfrm>
            <a:off x="457200" y="274638"/>
            <a:ext cx="8229600" cy="922114"/>
          </a:xfrm>
        </p:spPr>
        <p:txBody>
          <a:bodyPr>
            <a:normAutofit fontScale="90000"/>
          </a:bodyPr>
          <a:lstStyle/>
          <a:p>
            <a:pPr>
              <a:lnSpc>
                <a:spcPct val="80000"/>
              </a:lnSpc>
            </a:pPr>
            <a:r>
              <a:rPr lang="ru-RU" sz="3800" b="1" dirty="0">
                <a:solidFill>
                  <a:schemeClr val="bg1"/>
                </a:solidFill>
                <a:latin typeface="Book Antiqua" pitchFamily="18" charset="0"/>
              </a:rPr>
              <a:t>Сказка про удода – </a:t>
            </a:r>
            <a:r>
              <a:rPr lang="ru-RU" sz="3800" b="1" dirty="0" smtClean="0">
                <a:solidFill>
                  <a:schemeClr val="bg1"/>
                </a:solidFill>
                <a:latin typeface="Book Antiqua" pitchFamily="18" charset="0"/>
              </a:rPr>
              <a:t/>
            </a:r>
            <a:br>
              <a:rPr lang="ru-RU" sz="3800" b="1" dirty="0" smtClean="0">
                <a:solidFill>
                  <a:schemeClr val="bg1"/>
                </a:solidFill>
                <a:latin typeface="Book Antiqua" pitchFamily="18" charset="0"/>
              </a:rPr>
            </a:br>
            <a:r>
              <a:rPr lang="ru-RU" sz="3800" b="1" dirty="0" smtClean="0">
                <a:solidFill>
                  <a:schemeClr val="bg1"/>
                </a:solidFill>
                <a:latin typeface="Book Antiqua" pitchFamily="18" charset="0"/>
              </a:rPr>
              <a:t>любителя </a:t>
            </a:r>
            <a:r>
              <a:rPr lang="ru-RU" sz="3800" b="1" dirty="0">
                <a:solidFill>
                  <a:schemeClr val="bg1"/>
                </a:solidFill>
                <a:latin typeface="Book Antiqua" pitchFamily="18" charset="0"/>
              </a:rPr>
              <a:t>свободы</a:t>
            </a:r>
          </a:p>
        </p:txBody>
      </p:sp>
      <p:pic>
        <p:nvPicPr>
          <p:cNvPr id="9218" name="Picture 2" descr="C:\Documents and Settings\Admin\Мои документы\Загрузки\Удод\831.jpg"/>
          <p:cNvPicPr>
            <a:picLocks noChangeAspect="1" noChangeArrowheads="1"/>
          </p:cNvPicPr>
          <p:nvPr/>
        </p:nvPicPr>
        <p:blipFill rotWithShape="1">
          <a:blip r:embed="rId3">
            <a:extLst>
              <a:ext uri="{28A0092B-C50C-407E-A947-70E740481C1C}">
                <a14:useLocalDpi xmlns:a14="http://schemas.microsoft.com/office/drawing/2010/main" val="0"/>
              </a:ext>
            </a:extLst>
          </a:blip>
          <a:srcRect t="2084" r="3216"/>
          <a:stretch/>
        </p:blipFill>
        <p:spPr bwMode="auto">
          <a:xfrm>
            <a:off x="6308048" y="2842479"/>
            <a:ext cx="2613459"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91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60074" y="1735538"/>
            <a:ext cx="5688632" cy="4789806"/>
          </a:xfrm>
        </p:spPr>
        <p:txBody>
          <a:bodyPr>
            <a:normAutofit/>
          </a:bodyPr>
          <a:lstStyle/>
          <a:p>
            <a:pPr marL="0" indent="0">
              <a:buNone/>
            </a:pPr>
            <a:r>
              <a:rPr lang="ru-RU" sz="1800" dirty="0"/>
              <a:t>На ночь домом удода стало дупло на лесной опушке, а днём полетел удод на луг, там над цветами стал бабочкой порхать, да кушать захотел. На землю приземлился, захотел из-под земли червяка добыть, да о твёрдую почву, чуть клюв не сломал, хотел муху схватить, да не догнал, хотел ягодку съесть, да проглотить не смог, только и сумел, что личинку навозного жука достать из навоза. Так и стал удод навозные кучи разгребать, жуков и их личинки доставать. </a:t>
            </a:r>
          </a:p>
          <a:p>
            <a:pPr marL="0" indent="0">
              <a:buNone/>
            </a:pPr>
            <a:r>
              <a:rPr lang="ru-RU" sz="1800" dirty="0"/>
              <a:t>Заметил удода кот, захотел поймать, уже на спину ему прыгнуть приготовился. Да удод не растерялся, хвост поднял, да как выстрелит вонючей жидкостью! Еле кот ноги унёс. Так и стал красавец удод от нелетающих хищников спасаться...</a:t>
            </a:r>
          </a:p>
          <a:p>
            <a:pPr marL="0" indent="0">
              <a:buNone/>
            </a:pPr>
            <a:endParaRPr lang="ru-RU" sz="1800" dirty="0"/>
          </a:p>
        </p:txBody>
      </p:sp>
      <p:sp>
        <p:nvSpPr>
          <p:cNvPr id="7" name="Заголовок 1"/>
          <p:cNvSpPr>
            <a:spLocks noGrp="1"/>
          </p:cNvSpPr>
          <p:nvPr>
            <p:ph type="title"/>
          </p:nvPr>
        </p:nvSpPr>
        <p:spPr>
          <a:xfrm>
            <a:off x="457200" y="274638"/>
            <a:ext cx="8229600" cy="922114"/>
          </a:xfrm>
        </p:spPr>
        <p:txBody>
          <a:bodyPr>
            <a:normAutofit fontScale="90000"/>
          </a:bodyPr>
          <a:lstStyle/>
          <a:p>
            <a:pPr>
              <a:lnSpc>
                <a:spcPct val="80000"/>
              </a:lnSpc>
            </a:pPr>
            <a:r>
              <a:rPr lang="ru-RU" sz="3800" b="1" dirty="0">
                <a:solidFill>
                  <a:schemeClr val="bg1"/>
                </a:solidFill>
                <a:latin typeface="Book Antiqua" pitchFamily="18" charset="0"/>
              </a:rPr>
              <a:t>Сказка про удода – </a:t>
            </a:r>
            <a:r>
              <a:rPr lang="ru-RU" sz="3800" b="1" dirty="0" smtClean="0">
                <a:solidFill>
                  <a:schemeClr val="bg1"/>
                </a:solidFill>
                <a:latin typeface="Book Antiqua" pitchFamily="18" charset="0"/>
              </a:rPr>
              <a:t/>
            </a:r>
            <a:br>
              <a:rPr lang="ru-RU" sz="3800" b="1" dirty="0" smtClean="0">
                <a:solidFill>
                  <a:schemeClr val="bg1"/>
                </a:solidFill>
                <a:latin typeface="Book Antiqua" pitchFamily="18" charset="0"/>
              </a:rPr>
            </a:br>
            <a:r>
              <a:rPr lang="ru-RU" sz="3800" b="1" dirty="0" smtClean="0">
                <a:solidFill>
                  <a:schemeClr val="bg1"/>
                </a:solidFill>
                <a:latin typeface="Book Antiqua" pitchFamily="18" charset="0"/>
              </a:rPr>
              <a:t>любителя </a:t>
            </a:r>
            <a:r>
              <a:rPr lang="ru-RU" sz="3800" b="1" dirty="0">
                <a:solidFill>
                  <a:schemeClr val="bg1"/>
                </a:solidFill>
                <a:latin typeface="Book Antiqua" pitchFamily="18" charset="0"/>
              </a:rPr>
              <a:t>свободы</a:t>
            </a:r>
          </a:p>
        </p:txBody>
      </p:sp>
      <p:pic>
        <p:nvPicPr>
          <p:cNvPr id="12290" name="Picture 2" descr="C:\Documents and Settings\Admin\Мои документы\Загрузки\25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147" y="2226816"/>
            <a:ext cx="2466084" cy="360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4000" b="1" dirty="0">
                <a:solidFill>
                  <a:schemeClr val="bg1"/>
                </a:solidFill>
                <a:latin typeface="Book Antiqua" pitchFamily="18" charset="0"/>
              </a:rPr>
              <a:t>1998 – серый журавль</a:t>
            </a:r>
          </a:p>
        </p:txBody>
      </p:sp>
      <p:pic>
        <p:nvPicPr>
          <p:cNvPr id="5" name="i-main-pic" descr="Картинка 5 из 1599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79129" y="1744240"/>
            <a:ext cx="5328567" cy="47907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15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1999 – деревенская ласточка</a:t>
            </a:r>
          </a:p>
        </p:txBody>
      </p:sp>
      <p:pic>
        <p:nvPicPr>
          <p:cNvPr id="5122" name="Picture 2" descr="C:\Documents and Settings\Admin\Мои документы\Загрузки\Landsv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42517"/>
            <a:ext cx="697577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2000 – большая синица</a:t>
            </a:r>
          </a:p>
        </p:txBody>
      </p:sp>
      <p:pic>
        <p:nvPicPr>
          <p:cNvPr id="5" name="i-main-pic" descr="Картинка 8 из 46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03338" y="1833562"/>
            <a:ext cx="6480175" cy="4548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65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2001 – обыкновенный скворец</a:t>
            </a:r>
          </a:p>
        </p:txBody>
      </p:sp>
      <p:pic>
        <p:nvPicPr>
          <p:cNvPr id="6" name="i-main-pic" descr="Картинка 1 из 55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417936" y="1828402"/>
            <a:ext cx="6264275" cy="4548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38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Загрузки\Удод\5591eb3ab35a4.jpg"/>
          <p:cNvPicPr>
            <a:picLocks noChangeAspect="1" noChangeArrowheads="1"/>
          </p:cNvPicPr>
          <p:nvPr/>
        </p:nvPicPr>
        <p:blipFill rotWithShape="1">
          <a:blip r:embed="rId2">
            <a:extLst>
              <a:ext uri="{28A0092B-C50C-407E-A947-70E740481C1C}">
                <a14:useLocalDpi xmlns:a14="http://schemas.microsoft.com/office/drawing/2010/main" val="0"/>
              </a:ext>
            </a:extLst>
          </a:blip>
          <a:srcRect l="42061" t="-208" r="160" b="79651"/>
          <a:stretch/>
        </p:blipFill>
        <p:spPr bwMode="auto">
          <a:xfrm>
            <a:off x="0" y="-29497"/>
            <a:ext cx="9143999" cy="1415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Мои рисунки\Копия Рисунок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831" y="98947"/>
            <a:ext cx="2136530" cy="12530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228600"/>
            <a:ext cx="8514528" cy="990600"/>
          </a:xfrm>
        </p:spPr>
        <p:txBody>
          <a:bodyPr>
            <a:normAutofit/>
          </a:bodyPr>
          <a:lstStyle/>
          <a:p>
            <a:pPr algn="ctr"/>
            <a:r>
              <a:rPr lang="ru-RU" sz="3800" b="1" dirty="0">
                <a:solidFill>
                  <a:schemeClr val="bg1"/>
                </a:solidFill>
                <a:latin typeface="Book Antiqua" pitchFamily="18" charset="0"/>
              </a:rPr>
              <a:t>2002 – пустельга</a:t>
            </a:r>
          </a:p>
        </p:txBody>
      </p:sp>
      <p:pic>
        <p:nvPicPr>
          <p:cNvPr id="5" name="i-main-pic" descr="Картинка 1 из 59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403648" y="1772816"/>
            <a:ext cx="6337300" cy="4692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491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1921</Words>
  <Application>Microsoft Office PowerPoint</Application>
  <PresentationFormat>Экран (4:3)</PresentationFormat>
  <Paragraphs>115</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 Удод –  птица 2016 года</vt:lpstr>
      <vt:lpstr>Птица года</vt:lpstr>
      <vt:lpstr>1996 – коростель </vt:lpstr>
      <vt:lpstr>1997 – полевой жаворонок</vt:lpstr>
      <vt:lpstr>1998 – серый журавль</vt:lpstr>
      <vt:lpstr>1999 – деревенская ласточка</vt:lpstr>
      <vt:lpstr>2000 – большая синица</vt:lpstr>
      <vt:lpstr>2001 – обыкновенный скворец</vt:lpstr>
      <vt:lpstr>2002 – пустельга</vt:lpstr>
      <vt:lpstr>2003 – кроншнеп</vt:lpstr>
      <vt:lpstr>2004 – белый аист</vt:lpstr>
      <vt:lpstr>2005 – сова</vt:lpstr>
      <vt:lpstr>2006 – чайка</vt:lpstr>
      <vt:lpstr>2007 – зимородок</vt:lpstr>
      <vt:lpstr>2008 – снегирь</vt:lpstr>
      <vt:lpstr>2009 – лебедь</vt:lpstr>
      <vt:lpstr>2010 – чибис</vt:lpstr>
      <vt:lpstr>2011 – белая трясогузка</vt:lpstr>
      <vt:lpstr>2012 – варакушка</vt:lpstr>
      <vt:lpstr>2013 – орлан-белохвост</vt:lpstr>
      <vt:lpstr>2014 – чёрный стриж</vt:lpstr>
      <vt:lpstr>Презентация PowerPoint</vt:lpstr>
      <vt:lpstr>Презентация PowerPoint</vt:lpstr>
      <vt:lpstr>Внешний вид</vt:lpstr>
      <vt:lpstr>Птицы-носороги</vt:lpstr>
      <vt:lpstr>Песня удода</vt:lpstr>
      <vt:lpstr>Питание удода</vt:lpstr>
      <vt:lpstr>Гнёзда удодов</vt:lpstr>
      <vt:lpstr>Гнёзда удодов</vt:lpstr>
      <vt:lpstr>«Химическая защита»</vt:lpstr>
      <vt:lpstr>Ареал обитания</vt:lpstr>
      <vt:lpstr>Удод – друг земледельца</vt:lpstr>
      <vt:lpstr>Удоды в Красной книге</vt:lpstr>
      <vt:lpstr>Неблагоприятные факторы</vt:lpstr>
      <vt:lpstr>Интересные факты</vt:lpstr>
      <vt:lpstr>Удод на марках и монетах</vt:lpstr>
      <vt:lpstr>Сказка про удода –  любителя свободы</vt:lpstr>
      <vt:lpstr>Сказка про удода –  любителя свободы</vt:lpstr>
      <vt:lpstr>Сказка про удода –  любителя свободы</vt:lpstr>
      <vt:lpstr>Сказка про удода –  любителя свободы</vt:lpstr>
      <vt:lpstr>Сказка про удода –  любителя свободы</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Удод –  птица 2016 года</dc:title>
  <dc:creator>Догадова</dc:creator>
  <cp:lastModifiedBy>Догадова</cp:lastModifiedBy>
  <cp:revision>24</cp:revision>
  <dcterms:created xsi:type="dcterms:W3CDTF">2016-05-27T15:05:20Z</dcterms:created>
  <dcterms:modified xsi:type="dcterms:W3CDTF">2016-06-27T11:54:36Z</dcterms:modified>
</cp:coreProperties>
</file>