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0" r:id="rId5"/>
    <p:sldId id="265" r:id="rId6"/>
    <p:sldId id="266" r:id="rId7"/>
    <p:sldId id="267" r:id="rId8"/>
    <p:sldId id="264" r:id="rId9"/>
    <p:sldId id="268" r:id="rId10"/>
    <p:sldId id="269" r:id="rId11"/>
    <p:sldId id="274" r:id="rId12"/>
    <p:sldId id="271" r:id="rId13"/>
    <p:sldId id="272" r:id="rId14"/>
    <p:sldId id="273" r:id="rId15"/>
    <p:sldId id="277" r:id="rId16"/>
    <p:sldId id="276" r:id="rId17"/>
    <p:sldId id="262" r:id="rId18"/>
    <p:sldId id="263" r:id="rId19"/>
    <p:sldId id="259" r:id="rId20"/>
    <p:sldId id="275"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9E21D-7404-4A79-8A78-5327AF07EA1B}" type="datetimeFigureOut">
              <a:rPr lang="ru-RU" smtClean="0"/>
              <a:t>23.02.2016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A4A4E-798F-4179-AE86-A8D339668813}" type="slidenum">
              <a:rPr lang="ru-RU" smtClean="0"/>
              <a:t>‹#›</a:t>
            </a:fld>
            <a:endParaRPr lang="ru-RU"/>
          </a:p>
        </p:txBody>
      </p:sp>
    </p:spTree>
    <p:extLst>
      <p:ext uri="{BB962C8B-B14F-4D97-AF65-F5344CB8AC3E}">
        <p14:creationId xmlns:p14="http://schemas.microsoft.com/office/powerpoint/2010/main" val="152723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35E4F-CDED-4F8A-9AF1-D6449CC3C233}" type="slidenum">
              <a:rPr lang="ru-RU"/>
              <a:pPr/>
              <a:t>8</a:t>
            </a:fld>
            <a:endParaRPr lang="ru-RU"/>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ru-RU"/>
              <a:t>Математика 6 класс. Н.Я.Виленкин.   </a:t>
            </a:r>
            <a:r>
              <a:rPr lang="ru-RU" b="1"/>
              <a:t>№  833.</a:t>
            </a:r>
          </a:p>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F324F-FAA8-4A56-94F2-79B9C16DFA4F}" type="slidenum">
              <a:rPr lang="ru-RU"/>
              <a:pPr/>
              <a:t>17</a:t>
            </a:fld>
            <a:endParaRPr lang="ru-RU"/>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CA9DB-CEE7-4340-89D7-E1C82AC81368}" type="slidenum">
              <a:rPr lang="ru-RU"/>
              <a:pPr/>
              <a:t>18</a:t>
            </a:fld>
            <a:endParaRPr lang="ru-RU"/>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ru-RU" dirty="0"/>
          </a:p>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8A4A4E-798F-4179-AE86-A8D339668813}" type="slidenum">
              <a:rPr lang="ru-RU" smtClean="0"/>
              <a:t>19</a:t>
            </a:fld>
            <a:endParaRPr lang="ru-RU"/>
          </a:p>
        </p:txBody>
      </p:sp>
    </p:spTree>
    <p:extLst>
      <p:ext uri="{BB962C8B-B14F-4D97-AF65-F5344CB8AC3E}">
        <p14:creationId xmlns:p14="http://schemas.microsoft.com/office/powerpoint/2010/main" val="2978048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E784890-5BA4-417E-B037-E38DAE27604C}" type="datetimeFigureOut">
              <a:rPr lang="ru-RU" smtClean="0"/>
              <a:t>23.02.2016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F3E5080-885A-48DF-B7DA-ED13C6CF038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3E5080-885A-48DF-B7DA-ED13C6CF038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3E5080-885A-48DF-B7DA-ED13C6CF038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3E5080-885A-48DF-B7DA-ED13C6CF0388}"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3E5080-885A-48DF-B7DA-ED13C6CF0388}"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3E5080-885A-48DF-B7DA-ED13C6CF0388}"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F3E5080-885A-48DF-B7DA-ED13C6CF038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F3E5080-885A-48DF-B7DA-ED13C6CF0388}"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E784890-5BA4-417E-B037-E38DAE27604C}" type="datetimeFigureOut">
              <a:rPr lang="ru-RU" smtClean="0"/>
              <a:t>23.02.2016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F3E5080-885A-48DF-B7DA-ED13C6CF038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E784890-5BA4-417E-B037-E38DAE27604C}" type="datetimeFigureOut">
              <a:rPr lang="ru-RU" smtClean="0"/>
              <a:t>23.02.2016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3E5080-885A-48DF-B7DA-ED13C6CF038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E784890-5BA4-417E-B037-E38DAE27604C}" type="datetimeFigureOut">
              <a:rPr lang="ru-RU" smtClean="0"/>
              <a:t>23.02.2016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F3E5080-885A-48DF-B7DA-ED13C6CF0388}"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784890-5BA4-417E-B037-E38DAE27604C}" type="datetimeFigureOut">
              <a:rPr lang="ru-RU" smtClean="0"/>
              <a:t>23.02.2016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3E5080-885A-48DF-B7DA-ED13C6CF038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063" y="1942345"/>
            <a:ext cx="7772400" cy="2097578"/>
          </a:xfrm>
        </p:spPr>
        <p:txBody>
          <a:bodyPr>
            <a:normAutofit/>
          </a:bodyPr>
          <a:lstStyle/>
          <a:p>
            <a:pPr algn="ctr">
              <a:lnSpc>
                <a:spcPct val="80000"/>
              </a:lnSpc>
            </a:pPr>
            <a:r>
              <a:rPr lang="ru-RU" sz="4200" dirty="0">
                <a:solidFill>
                  <a:srgbClr val="0070C0"/>
                </a:solidFill>
                <a:effectLst/>
                <a:latin typeface="Arial" pitchFamily="34" charset="0"/>
                <a:cs typeface="Arial" pitchFamily="34" charset="0"/>
              </a:rPr>
              <a:t>Современный урок. </a:t>
            </a:r>
            <a:r>
              <a:rPr lang="ru-RU" sz="4000" dirty="0">
                <a:solidFill>
                  <a:srgbClr val="0070C0"/>
                </a:solidFill>
                <a:effectLst/>
                <a:latin typeface="Arial" pitchFamily="34" charset="0"/>
                <a:cs typeface="Arial" pitchFamily="34" charset="0"/>
              </a:rPr>
              <a:t>Реализуем новые </a:t>
            </a:r>
            <a:r>
              <a:rPr lang="ru-RU" sz="4000" dirty="0" smtClean="0">
                <a:solidFill>
                  <a:srgbClr val="0070C0"/>
                </a:solidFill>
                <a:effectLst/>
                <a:latin typeface="Arial" pitchFamily="34" charset="0"/>
                <a:cs typeface="Arial" pitchFamily="34" charset="0"/>
              </a:rPr>
              <a:t/>
            </a:r>
            <a:br>
              <a:rPr lang="ru-RU" sz="4000" dirty="0" smtClean="0">
                <a:solidFill>
                  <a:srgbClr val="0070C0"/>
                </a:solidFill>
                <a:effectLst/>
                <a:latin typeface="Arial" pitchFamily="34" charset="0"/>
                <a:cs typeface="Arial" pitchFamily="34" charset="0"/>
              </a:rPr>
            </a:br>
            <a:r>
              <a:rPr lang="ru-RU" sz="4000" dirty="0" smtClean="0">
                <a:solidFill>
                  <a:srgbClr val="0070C0"/>
                </a:solidFill>
                <a:effectLst/>
                <a:latin typeface="Arial" pitchFamily="34" charset="0"/>
                <a:cs typeface="Arial" pitchFamily="34" charset="0"/>
              </a:rPr>
              <a:t>стандарты образования</a:t>
            </a:r>
            <a:endParaRPr lang="ru-RU" sz="4000" dirty="0">
              <a:solidFill>
                <a:srgbClr val="0070C0"/>
              </a:solidFill>
              <a:effectLst/>
              <a:latin typeface="Arial" pitchFamily="34" charset="0"/>
              <a:cs typeface="Arial" pitchFamily="34" charset="0"/>
            </a:endParaRPr>
          </a:p>
        </p:txBody>
      </p:sp>
      <p:sp>
        <p:nvSpPr>
          <p:cNvPr id="3" name="Подзаголовок 2"/>
          <p:cNvSpPr>
            <a:spLocks noGrp="1"/>
          </p:cNvSpPr>
          <p:nvPr>
            <p:ph type="subTitle" idx="1"/>
          </p:nvPr>
        </p:nvSpPr>
        <p:spPr>
          <a:xfrm>
            <a:off x="730063" y="4144549"/>
            <a:ext cx="7772400" cy="1094279"/>
          </a:xfrm>
        </p:spPr>
        <p:txBody>
          <a:bodyPr/>
          <a:lstStyle/>
          <a:p>
            <a:pPr algn="ctr"/>
            <a:r>
              <a:rPr lang="ru-RU" sz="2500" b="1" dirty="0">
                <a:solidFill>
                  <a:srgbClr val="FF0000"/>
                </a:solidFill>
                <a:latin typeface="Arial" pitchFamily="34" charset="0"/>
                <a:cs typeface="Arial" pitchFamily="34" charset="0"/>
              </a:rPr>
              <a:t>Учитель математики МБОУ </a:t>
            </a:r>
            <a:r>
              <a:rPr lang="ru-RU" sz="2500" b="1" dirty="0" smtClean="0">
                <a:solidFill>
                  <a:srgbClr val="FF0000"/>
                </a:solidFill>
                <a:latin typeface="Arial" pitchFamily="34" charset="0"/>
                <a:cs typeface="Arial" pitchFamily="34" charset="0"/>
              </a:rPr>
              <a:t>«Гимназия №</a:t>
            </a:r>
            <a:r>
              <a:rPr lang="ru-RU" sz="2500" b="1" dirty="0">
                <a:solidFill>
                  <a:srgbClr val="FF0000"/>
                </a:solidFill>
                <a:latin typeface="Arial" pitchFamily="34" charset="0"/>
                <a:cs typeface="Arial" pitchFamily="34" charset="0"/>
              </a:rPr>
              <a:t>32» </a:t>
            </a:r>
            <a:endParaRPr lang="ru-RU" sz="2500" b="1" dirty="0" smtClean="0">
              <a:solidFill>
                <a:srgbClr val="FF0000"/>
              </a:solidFill>
              <a:latin typeface="Arial" pitchFamily="34" charset="0"/>
              <a:cs typeface="Arial" pitchFamily="34" charset="0"/>
            </a:endParaRPr>
          </a:p>
          <a:p>
            <a:pPr algn="ctr"/>
            <a:r>
              <a:rPr lang="ru-RU" sz="2500" b="1" dirty="0" smtClean="0">
                <a:solidFill>
                  <a:srgbClr val="FF0000"/>
                </a:solidFill>
                <a:latin typeface="Arial" pitchFamily="34" charset="0"/>
                <a:cs typeface="Arial" pitchFamily="34" charset="0"/>
              </a:rPr>
              <a:t>г</a:t>
            </a:r>
            <a:r>
              <a:rPr lang="ru-RU" sz="2500" b="1" dirty="0">
                <a:solidFill>
                  <a:srgbClr val="FF0000"/>
                </a:solidFill>
                <a:latin typeface="Arial" pitchFamily="34" charset="0"/>
                <a:cs typeface="Arial" pitchFamily="34" charset="0"/>
              </a:rPr>
              <a:t>. Кургана Догадова Н.А.</a:t>
            </a:r>
            <a:endParaRPr lang="ru-RU" sz="2500" dirty="0">
              <a:solidFill>
                <a:srgbClr val="FF0000"/>
              </a:solidFill>
              <a:latin typeface="Arial" pitchFamily="34" charset="0"/>
              <a:cs typeface="Arial" pitchFamily="34" charset="0"/>
            </a:endParaRPr>
          </a:p>
          <a:p>
            <a:pPr algn="ctr"/>
            <a:endParaRPr lang="ru-RU" dirty="0"/>
          </a:p>
        </p:txBody>
      </p:sp>
      <p:pic>
        <p:nvPicPr>
          <p:cNvPr id="4" name="Рисунок 3" descr="C:\Documents and Settings\Admin\Мои документы\Загрузки\Копия 33826802.jpg"/>
          <p:cNvPicPr/>
          <p:nvPr/>
        </p:nvPicPr>
        <p:blipFill>
          <a:blip r:embed="rId2">
            <a:extLst>
              <a:ext uri="{28A0092B-C50C-407E-A947-70E740481C1C}">
                <a14:useLocalDpi xmlns:a14="http://schemas.microsoft.com/office/drawing/2010/main" val="0"/>
              </a:ext>
            </a:extLst>
          </a:blip>
          <a:srcRect/>
          <a:stretch>
            <a:fillRect/>
          </a:stretch>
        </p:blipFill>
        <p:spPr bwMode="auto">
          <a:xfrm>
            <a:off x="328060" y="371665"/>
            <a:ext cx="2592288" cy="1967726"/>
          </a:xfrm>
          <a:prstGeom prst="rect">
            <a:avLst/>
          </a:prstGeom>
          <a:noFill/>
          <a:ln>
            <a:noFill/>
          </a:ln>
        </p:spPr>
      </p:pic>
    </p:spTree>
    <p:extLst>
      <p:ext uri="{BB962C8B-B14F-4D97-AF65-F5344CB8AC3E}">
        <p14:creationId xmlns:p14="http://schemas.microsoft.com/office/powerpoint/2010/main" val="69881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8" name="Объект 2"/>
              <p:cNvSpPr>
                <a:spLocks noGrp="1"/>
              </p:cNvSpPr>
              <p:nvPr>
                <p:ph idx="1"/>
              </p:nvPr>
            </p:nvSpPr>
            <p:spPr>
              <a:xfrm>
                <a:off x="543096" y="1772816"/>
                <a:ext cx="8229600" cy="4464496"/>
              </a:xfrm>
            </p:spPr>
            <p:txBody>
              <a:bodyPr>
                <a:normAutofit/>
              </a:bodyPr>
              <a:lstStyle/>
              <a:p>
                <a:pPr marL="0" indent="0">
                  <a:buNone/>
                </a:pPr>
                <a:r>
                  <a:rPr lang="ru-RU" sz="2400" dirty="0" smtClean="0">
                    <a:solidFill>
                      <a:srgbClr val="002060"/>
                    </a:solidFill>
                    <a:latin typeface="Arial" pitchFamily="34" charset="0"/>
                    <a:cs typeface="Arial" pitchFamily="34" charset="0"/>
                  </a:rPr>
                  <a:t>Обозначив длину окружности буквой </a:t>
                </a:r>
                <a:r>
                  <a:rPr lang="en-US" sz="2400" i="1" dirty="0" smtClean="0">
                    <a:solidFill>
                      <a:srgbClr val="002060"/>
                    </a:solidFill>
                    <a:latin typeface="Arial" pitchFamily="34" charset="0"/>
                    <a:cs typeface="Arial" pitchFamily="34" charset="0"/>
                  </a:rPr>
                  <a:t>C</a:t>
                </a:r>
                <a:r>
                  <a:rPr lang="ru-RU" sz="2400" dirty="0" smtClean="0">
                    <a:solidFill>
                      <a:srgbClr val="002060"/>
                    </a:solidFill>
                    <a:latin typeface="Arial" pitchFamily="34" charset="0"/>
                    <a:cs typeface="Arial" pitchFamily="34" charset="0"/>
                  </a:rPr>
                  <a:t>, а диаметр – </a:t>
                </a:r>
                <a:r>
                  <a:rPr lang="en-US" sz="2400" i="1" dirty="0" smtClean="0">
                    <a:solidFill>
                      <a:srgbClr val="002060"/>
                    </a:solidFill>
                    <a:latin typeface="Arial" pitchFamily="34" charset="0"/>
                    <a:cs typeface="Arial" pitchFamily="34" charset="0"/>
                  </a:rPr>
                  <a:t>D</a:t>
                </a:r>
                <a:r>
                  <a:rPr lang="ru-RU" sz="2400" dirty="0" smtClean="0">
                    <a:solidFill>
                      <a:srgbClr val="002060"/>
                    </a:solidFill>
                    <a:latin typeface="Arial" pitchFamily="34" charset="0"/>
                    <a:cs typeface="Arial" pitchFamily="34" charset="0"/>
                  </a:rPr>
                  <a:t>, число 3,14… буквой  </a:t>
                </a:r>
                <a:r>
                  <a:rPr lang="el-GR" sz="2400" i="1" dirty="0" smtClean="0">
                    <a:solidFill>
                      <a:srgbClr val="002060"/>
                    </a:solidFill>
                    <a:latin typeface="Arial" pitchFamily="34" charset="0"/>
                    <a:cs typeface="Arial" pitchFamily="34" charset="0"/>
                  </a:rPr>
                  <a:t>π</a:t>
                </a:r>
                <a:r>
                  <a:rPr lang="ru-RU" sz="2400" dirty="0" smtClean="0">
                    <a:solidFill>
                      <a:srgbClr val="002060"/>
                    </a:solidFill>
                    <a:latin typeface="Arial" pitchFamily="34" charset="0"/>
                    <a:cs typeface="Arial" pitchFamily="34" charset="0"/>
                  </a:rPr>
                  <a:t> , получим формулу </a:t>
                </a:r>
              </a:p>
              <a:p>
                <a:pPr marL="0" indent="0" algn="ctr">
                  <a:buNone/>
                </a:pPr>
                <a14:m>
                  <m:oMathPara xmlns:m="http://schemas.openxmlformats.org/officeDocument/2006/math">
                    <m:oMathParaPr>
                      <m:jc m:val="centerGroup"/>
                    </m:oMathParaPr>
                    <m:oMath xmlns:m="http://schemas.openxmlformats.org/officeDocument/2006/math">
                      <m:f>
                        <m:fPr>
                          <m:ctrlPr>
                            <a:rPr lang="ru-RU" sz="4500" b="1" i="1" smtClean="0">
                              <a:solidFill>
                                <a:srgbClr val="FF0000"/>
                              </a:solidFill>
                              <a:latin typeface="Cambria Math"/>
                            </a:rPr>
                          </m:ctrlPr>
                        </m:fPr>
                        <m:num>
                          <m:r>
                            <a:rPr lang="ru-RU" sz="4500" b="1" i="1">
                              <a:solidFill>
                                <a:srgbClr val="FF0000"/>
                              </a:solidFill>
                              <a:latin typeface="Cambria Math"/>
                            </a:rPr>
                            <m:t>𝑪</m:t>
                          </m:r>
                        </m:num>
                        <m:den>
                          <m:r>
                            <a:rPr lang="en-US" sz="4500" b="1" i="1">
                              <a:solidFill>
                                <a:srgbClr val="FF0000"/>
                              </a:solidFill>
                              <a:latin typeface="Cambria Math"/>
                            </a:rPr>
                            <m:t>𝑫</m:t>
                          </m:r>
                        </m:den>
                      </m:f>
                      <m:r>
                        <a:rPr lang="ru-RU" sz="4500" b="1" i="1">
                          <a:solidFill>
                            <a:srgbClr val="FF0000"/>
                          </a:solidFill>
                          <a:latin typeface="Cambria Math"/>
                        </a:rPr>
                        <m:t>=</m:t>
                      </m:r>
                      <m:r>
                        <a:rPr lang="ru-RU" sz="4500" b="1" i="1">
                          <a:solidFill>
                            <a:srgbClr val="FF0000"/>
                          </a:solidFill>
                          <a:latin typeface="Cambria Math"/>
                          <a:ea typeface="Cambria Math"/>
                        </a:rPr>
                        <m:t>𝝅</m:t>
                      </m:r>
                      <m:r>
                        <m:rPr>
                          <m:nor/>
                        </m:rPr>
                        <a:rPr lang="ru-RU" sz="4500" b="1" i="0" smtClean="0">
                          <a:solidFill>
                            <a:srgbClr val="FF0000"/>
                          </a:solidFill>
                          <a:latin typeface="Cambria Math"/>
                          <a:ea typeface="Cambria Math"/>
                        </a:rPr>
                        <m:t> </m:t>
                      </m:r>
                      <m:r>
                        <m:rPr>
                          <m:nor/>
                        </m:rPr>
                        <a:rPr lang="ru-RU" sz="4500" b="1" dirty="0">
                          <a:solidFill>
                            <a:srgbClr val="FF0000"/>
                          </a:solidFill>
                          <a:sym typeface="Symbol"/>
                        </a:rPr>
                        <m:t></m:t>
                      </m:r>
                      <m:r>
                        <m:rPr>
                          <m:nor/>
                        </m:rPr>
                        <a:rPr lang="ru-RU" sz="4500" b="1" i="0" dirty="0" smtClean="0">
                          <a:solidFill>
                            <a:srgbClr val="FF0000"/>
                          </a:solidFill>
                          <a:sym typeface="Symbol"/>
                        </a:rPr>
                        <m:t> </m:t>
                      </m:r>
                      <m:r>
                        <m:rPr>
                          <m:nor/>
                        </m:rPr>
                        <a:rPr lang="ru-RU" sz="4500" b="1" dirty="0">
                          <a:solidFill>
                            <a:srgbClr val="FF0000"/>
                          </a:solidFill>
                          <a:sym typeface="Symbol"/>
                        </a:rPr>
                        <m:t>3,14</m:t>
                      </m:r>
                    </m:oMath>
                  </m:oMathPara>
                </a14:m>
                <a:endParaRPr lang="ru-RU" sz="4500" b="1" dirty="0">
                  <a:solidFill>
                    <a:srgbClr val="FF0000"/>
                  </a:solidFill>
                </a:endParaRPr>
              </a:p>
              <a:p>
                <a:pPr marL="0" indent="0" algn="ctr">
                  <a:buNone/>
                </a:pPr>
                <a:r>
                  <a:rPr lang="ru-RU" sz="2400" dirty="0" smtClean="0">
                    <a:solidFill>
                      <a:srgbClr val="002060"/>
                    </a:solidFill>
                    <a:latin typeface="Arial" pitchFamily="34" charset="0"/>
                    <a:cs typeface="Arial" pitchFamily="34" charset="0"/>
                  </a:rPr>
                  <a:t>Из этой формулы следует, что длина окружности </a:t>
                </a:r>
              </a:p>
              <a:p>
                <a:pPr marL="0" indent="0">
                  <a:buNone/>
                </a:pPr>
                <a14:m>
                  <m:oMathPara xmlns:m="http://schemas.openxmlformats.org/officeDocument/2006/math">
                    <m:oMathParaPr>
                      <m:jc m:val="centerGroup"/>
                    </m:oMathParaPr>
                    <m:oMath xmlns:m="http://schemas.openxmlformats.org/officeDocument/2006/math">
                      <m:r>
                        <a:rPr lang="en-US" sz="5400" b="1" i="1" smtClean="0">
                          <a:solidFill>
                            <a:srgbClr val="FF0000"/>
                          </a:solidFill>
                          <a:latin typeface="Cambria Math"/>
                          <a:ea typeface="Cambria Math"/>
                        </a:rPr>
                        <m:t>𝑪</m:t>
                      </m:r>
                      <m:r>
                        <a:rPr lang="en-US" sz="5400" b="1" i="1" smtClean="0">
                          <a:solidFill>
                            <a:srgbClr val="FF0000"/>
                          </a:solidFill>
                          <a:latin typeface="Cambria Math"/>
                          <a:ea typeface="Cambria Math"/>
                        </a:rPr>
                        <m:t>=</m:t>
                      </m:r>
                      <m:r>
                        <a:rPr lang="ru-RU" sz="5400" b="1" i="1" smtClean="0">
                          <a:solidFill>
                            <a:srgbClr val="FF0000"/>
                          </a:solidFill>
                          <a:latin typeface="Cambria Math"/>
                          <a:ea typeface="Cambria Math"/>
                        </a:rPr>
                        <m:t>𝝅</m:t>
                      </m:r>
                      <m:r>
                        <a:rPr lang="en-US" sz="5400" b="1" i="1" smtClean="0">
                          <a:solidFill>
                            <a:srgbClr val="FF0000"/>
                          </a:solidFill>
                          <a:latin typeface="Cambria Math"/>
                          <a:ea typeface="Cambria Math"/>
                        </a:rPr>
                        <m:t>𝑫</m:t>
                      </m:r>
                    </m:oMath>
                  </m:oMathPara>
                </a14:m>
                <a:endParaRPr lang="ru-RU" sz="5400" b="1" i="1"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5400" b="1" i="1" smtClean="0">
                          <a:solidFill>
                            <a:srgbClr val="FF0000"/>
                          </a:solidFill>
                          <a:latin typeface="Cambria Math"/>
                          <a:ea typeface="Cambria Math"/>
                        </a:rPr>
                        <m:t>𝑪</m:t>
                      </m:r>
                      <m:r>
                        <a:rPr lang="en-US" sz="5400" b="1" i="1" smtClean="0">
                          <a:solidFill>
                            <a:srgbClr val="FF0000"/>
                          </a:solidFill>
                          <a:latin typeface="Cambria Math"/>
                          <a:ea typeface="Cambria Math"/>
                        </a:rPr>
                        <m:t>=</m:t>
                      </m:r>
                      <m:r>
                        <a:rPr lang="ru-RU" sz="5400" b="1" i="1" smtClean="0">
                          <a:solidFill>
                            <a:srgbClr val="FF0000"/>
                          </a:solidFill>
                          <a:latin typeface="Cambria Math"/>
                          <a:ea typeface="Cambria Math"/>
                        </a:rPr>
                        <m:t>𝟐</m:t>
                      </m:r>
                      <m:r>
                        <a:rPr lang="ru-RU" sz="5400" b="1" i="1">
                          <a:solidFill>
                            <a:srgbClr val="FF0000"/>
                          </a:solidFill>
                          <a:latin typeface="Cambria Math"/>
                          <a:ea typeface="Cambria Math"/>
                        </a:rPr>
                        <m:t>𝝅</m:t>
                      </m:r>
                      <m:r>
                        <a:rPr lang="en-US" sz="5400" b="1" i="1" smtClean="0">
                          <a:solidFill>
                            <a:srgbClr val="FF0000"/>
                          </a:solidFill>
                          <a:latin typeface="Cambria Math"/>
                          <a:ea typeface="Cambria Math"/>
                        </a:rPr>
                        <m:t>𝑹</m:t>
                      </m:r>
                    </m:oMath>
                  </m:oMathPara>
                </a14:m>
                <a:endParaRPr lang="ru-RU" sz="5400" dirty="0" smtClean="0">
                  <a:solidFill>
                    <a:srgbClr val="FF0000"/>
                  </a:solidFill>
                </a:endParaRPr>
              </a:p>
              <a:p>
                <a:pPr marL="0" indent="0">
                  <a:buNone/>
                </a:pPr>
                <a:endParaRPr lang="ru-RU" sz="3000" dirty="0">
                  <a:solidFill>
                    <a:srgbClr val="CC3300"/>
                  </a:solidFill>
                </a:endParaRPr>
              </a:p>
            </p:txBody>
          </p:sp>
        </mc:Choice>
        <mc:Fallback xmlns="">
          <p:sp>
            <p:nvSpPr>
              <p:cNvPr id="8" name="Объект 2"/>
              <p:cNvSpPr>
                <a:spLocks noGrp="1" noRot="1" noChangeAspect="1" noMove="1" noResize="1" noEditPoints="1" noAdjustHandles="1" noChangeArrowheads="1" noChangeShapeType="1" noTextEdit="1"/>
              </p:cNvSpPr>
              <p:nvPr>
                <p:ph idx="1"/>
              </p:nvPr>
            </p:nvSpPr>
            <p:spPr>
              <a:xfrm>
                <a:off x="543096" y="1772816"/>
                <a:ext cx="8229600" cy="4464496"/>
              </a:xfrm>
              <a:blipFill rotWithShape="1">
                <a:blip r:embed="rId2"/>
                <a:stretch>
                  <a:fillRect l="-1111" t="-956"/>
                </a:stretch>
              </a:blipFill>
            </p:spPr>
            <p:txBody>
              <a:bodyPr/>
              <a:lstStyle/>
              <a:p>
                <a:r>
                  <a:rPr lang="ru-RU">
                    <a:noFill/>
                  </a:rPr>
                  <a:t> </a:t>
                </a:r>
              </a:p>
            </p:txBody>
          </p:sp>
        </mc:Fallback>
      </mc:AlternateContent>
      <p:sp>
        <p:nvSpPr>
          <p:cNvPr id="10" name="Заголовок 1"/>
          <p:cNvSpPr txBox="1">
            <a:spLocks/>
          </p:cNvSpPr>
          <p:nvPr/>
        </p:nvSpPr>
        <p:spPr>
          <a:xfrm>
            <a:off x="545953" y="457200"/>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ct val="80000"/>
              </a:lnSpc>
            </a:pPr>
            <a:r>
              <a:rPr lang="ru-RU" sz="3600" dirty="0" smtClean="0">
                <a:solidFill>
                  <a:srgbClr val="0070C0"/>
                </a:solidFill>
                <a:effectLst/>
                <a:latin typeface="Arial" pitchFamily="34" charset="0"/>
                <a:cs typeface="Arial" pitchFamily="34" charset="0"/>
              </a:rPr>
              <a:t>Второй способ нахождения </a:t>
            </a:r>
          </a:p>
          <a:p>
            <a:pPr algn="ctr">
              <a:lnSpc>
                <a:spcPct val="80000"/>
              </a:lnSpc>
            </a:pPr>
            <a:r>
              <a:rPr lang="ru-RU" sz="3600" dirty="0" smtClean="0">
                <a:solidFill>
                  <a:srgbClr val="0070C0"/>
                </a:solidFill>
                <a:effectLst/>
                <a:latin typeface="Arial" pitchFamily="34" charset="0"/>
                <a:cs typeface="Arial" pitchFamily="34" charset="0"/>
              </a:rPr>
              <a:t>длины окружности</a:t>
            </a:r>
            <a:endParaRPr lang="ru-RU" sz="3600" dirty="0">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44547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obnulenie_sbros_schetchik_spidometr_Minsk.png"/>
          <p:cNvPicPr>
            <a:picLocks noChangeAspect="1" noChangeArrowheads="1"/>
          </p:cNvPicPr>
          <p:nvPr/>
        </p:nvPicPr>
        <p:blipFill rotWithShape="1">
          <a:blip r:embed="rId2">
            <a:extLst>
              <a:ext uri="{28A0092B-C50C-407E-A947-70E740481C1C}">
                <a14:useLocalDpi xmlns:a14="http://schemas.microsoft.com/office/drawing/2010/main" val="0"/>
              </a:ext>
            </a:extLst>
          </a:blip>
          <a:srcRect l="2147" t="-119" r="2474" b="78223"/>
          <a:stretch/>
        </p:blipFill>
        <p:spPr bwMode="auto">
          <a:xfrm>
            <a:off x="-10244" y="-17369"/>
            <a:ext cx="9169741" cy="136572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Documents and Settings\Admin\Мои документы\Загрузки\obnulenie_sbros_schetchik_spidometr_Minsk.png"/>
          <p:cNvPicPr>
            <a:picLocks noChangeAspect="1" noChangeArrowheads="1"/>
          </p:cNvPicPr>
          <p:nvPr/>
        </p:nvPicPr>
        <p:blipFill rotWithShape="1">
          <a:blip r:embed="rId2">
            <a:extLst>
              <a:ext uri="{28A0092B-C50C-407E-A947-70E740481C1C}">
                <a14:useLocalDpi xmlns:a14="http://schemas.microsoft.com/office/drawing/2010/main" val="0"/>
              </a:ext>
            </a:extLst>
          </a:blip>
          <a:srcRect l="2147" t="-2126" r="2193" b="11554"/>
          <a:stretch/>
        </p:blipFill>
        <p:spPr bwMode="auto">
          <a:xfrm>
            <a:off x="-21442" y="1162373"/>
            <a:ext cx="9180939" cy="5703376"/>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573010" y="1052736"/>
            <a:ext cx="8003232" cy="2054346"/>
          </a:xfrm>
        </p:spPr>
        <p:txBody>
          <a:bodyPr>
            <a:normAutofit fontScale="77500" lnSpcReduction="20000"/>
          </a:bodyPr>
          <a:lstStyle/>
          <a:p>
            <a:pPr marL="0" indent="0">
              <a:lnSpc>
                <a:spcPct val="120000"/>
              </a:lnSpc>
              <a:buNone/>
            </a:pPr>
            <a:r>
              <a:rPr lang="ru-RU" dirty="0" smtClean="0">
                <a:solidFill>
                  <a:schemeClr val="bg1"/>
                </a:solidFill>
                <a:latin typeface="Arial" pitchFamily="34" charset="0"/>
                <a:cs typeface="Arial" pitchFamily="34" charset="0"/>
              </a:rPr>
              <a:t>Рассмотрим </a:t>
            </a:r>
            <a:r>
              <a:rPr lang="ru-RU" dirty="0">
                <a:solidFill>
                  <a:schemeClr val="bg1"/>
                </a:solidFill>
                <a:latin typeface="Arial" pitchFamily="34" charset="0"/>
                <a:cs typeface="Arial" pitchFamily="34" charset="0"/>
              </a:rPr>
              <a:t>принцип измерения расстояния, проехавшего машиной. К колесу прикреплён счётчик, считающий количество сделанных оборотов. Чтобы определить путь, пройденный автомобилем или другим транспортным средством, количество оборотов колеса умножается на диаметр колеса </a:t>
            </a:r>
            <a:r>
              <a:rPr lang="ru-RU" dirty="0" smtClean="0">
                <a:solidFill>
                  <a:schemeClr val="bg1"/>
                </a:solidFill>
                <a:latin typeface="Arial" pitchFamily="34" charset="0"/>
                <a:cs typeface="Arial" pitchFamily="34" charset="0"/>
              </a:rPr>
              <a:t>и на </a:t>
            </a:r>
            <a:r>
              <a:rPr lang="ru-RU" dirty="0">
                <a:solidFill>
                  <a:schemeClr val="bg1"/>
                </a:solidFill>
                <a:latin typeface="Arial" pitchFamily="34" charset="0"/>
                <a:cs typeface="Arial" pitchFamily="34" charset="0"/>
              </a:rPr>
              <a:t>Пи. Счётчик показывает этот результат.</a:t>
            </a:r>
          </a:p>
          <a:p>
            <a:endParaRPr lang="ru-RU" dirty="0">
              <a:solidFill>
                <a:schemeClr val="bg1"/>
              </a:solidFill>
              <a:latin typeface="Arial" pitchFamily="34" charset="0"/>
              <a:cs typeface="Arial" pitchFamily="34" charset="0"/>
            </a:endParaRPr>
          </a:p>
        </p:txBody>
      </p:sp>
      <p:sp>
        <p:nvSpPr>
          <p:cNvPr id="3" name="Заголовок 2"/>
          <p:cNvSpPr>
            <a:spLocks noGrp="1"/>
          </p:cNvSpPr>
          <p:nvPr>
            <p:ph type="title"/>
          </p:nvPr>
        </p:nvSpPr>
        <p:spPr>
          <a:xfrm>
            <a:off x="457200" y="152400"/>
            <a:ext cx="8229600" cy="1044352"/>
          </a:xfrm>
        </p:spPr>
        <p:txBody>
          <a:bodyPr>
            <a:normAutofit/>
          </a:bodyPr>
          <a:lstStyle/>
          <a:p>
            <a:pPr algn="ctr"/>
            <a:r>
              <a:rPr lang="ru-RU" sz="3800" b="1" dirty="0" smtClean="0">
                <a:effectLst/>
              </a:rPr>
              <a:t> </a:t>
            </a:r>
            <a:r>
              <a:rPr lang="ru-RU" sz="3800" b="1" dirty="0" smtClean="0">
                <a:solidFill>
                  <a:schemeClr val="bg1"/>
                </a:solidFill>
                <a:effectLst/>
                <a:latin typeface="Arial" pitchFamily="34" charset="0"/>
                <a:cs typeface="Arial" pitchFamily="34" charset="0"/>
              </a:rPr>
              <a:t>Счетчик </a:t>
            </a:r>
            <a:r>
              <a:rPr lang="ru-RU" sz="3800" b="1" dirty="0">
                <a:solidFill>
                  <a:schemeClr val="bg1"/>
                </a:solidFill>
                <a:effectLst/>
                <a:latin typeface="Arial" pitchFamily="34" charset="0"/>
                <a:cs typeface="Arial" pitchFamily="34" charset="0"/>
              </a:rPr>
              <a:t>пробега </a:t>
            </a:r>
            <a:r>
              <a:rPr lang="ru-RU" sz="3800" b="1" dirty="0" smtClean="0">
                <a:solidFill>
                  <a:schemeClr val="bg1"/>
                </a:solidFill>
                <a:effectLst/>
                <a:latin typeface="Arial" pitchFamily="34" charset="0"/>
                <a:cs typeface="Arial" pitchFamily="34" charset="0"/>
              </a:rPr>
              <a:t>колеса</a:t>
            </a:r>
            <a:endParaRPr lang="ru-RU" sz="3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8521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43000"/>
          </a:xfrm>
        </p:spPr>
        <p:txBody>
          <a:bodyPr/>
          <a:lstStyle/>
          <a:p>
            <a:pPr algn="ctr"/>
            <a:r>
              <a:rPr lang="ru-RU" dirty="0" smtClean="0"/>
              <a:t>  </a:t>
            </a:r>
            <a:r>
              <a:rPr lang="ru-RU" sz="3800" dirty="0">
                <a:solidFill>
                  <a:srgbClr val="0070C0"/>
                </a:solidFill>
                <a:effectLst/>
                <a:latin typeface="Arial" pitchFamily="34" charset="0"/>
                <a:cs typeface="Arial" pitchFamily="34" charset="0"/>
              </a:rPr>
              <a:t>Историческая справка</a:t>
            </a:r>
          </a:p>
        </p:txBody>
      </p:sp>
      <p:sp>
        <p:nvSpPr>
          <p:cNvPr id="3" name="Объект 2"/>
          <p:cNvSpPr>
            <a:spLocks noGrp="1"/>
          </p:cNvSpPr>
          <p:nvPr>
            <p:ph idx="1"/>
          </p:nvPr>
        </p:nvSpPr>
        <p:spPr>
          <a:xfrm>
            <a:off x="287524" y="1268760"/>
            <a:ext cx="8568952" cy="4525963"/>
          </a:xfrm>
        </p:spPr>
        <p:txBody>
          <a:bodyPr/>
          <a:lstStyle/>
          <a:p>
            <a:pPr>
              <a:spcBef>
                <a:spcPts val="1200"/>
              </a:spcBef>
            </a:pPr>
            <a:r>
              <a:rPr lang="ru-RU" sz="2400" dirty="0">
                <a:solidFill>
                  <a:srgbClr val="002060"/>
                </a:solidFill>
                <a:latin typeface="Arial" pitchFamily="34" charset="0"/>
                <a:cs typeface="Arial" pitchFamily="34" charset="0"/>
              </a:rPr>
              <a:t>Впервые обозначением числа </a:t>
            </a:r>
            <a:r>
              <a:rPr lang="ru-RU" sz="2400" b="1" dirty="0">
                <a:solidFill>
                  <a:srgbClr val="FF0000"/>
                </a:solidFill>
                <a:latin typeface="Arial" pitchFamily="34" charset="0"/>
                <a:cs typeface="Arial" pitchFamily="34" charset="0"/>
              </a:rPr>
              <a:t>3,14…</a:t>
            </a:r>
            <a:r>
              <a:rPr lang="ru-RU" sz="2400" dirty="0">
                <a:solidFill>
                  <a:srgbClr val="002060"/>
                </a:solidFill>
                <a:latin typeface="Arial" pitchFamily="34" charset="0"/>
                <a:cs typeface="Arial" pitchFamily="34" charset="0"/>
              </a:rPr>
              <a:t> греческой буквой  </a:t>
            </a:r>
            <a:r>
              <a:rPr lang="ru-RU" sz="2400" b="1" i="1" dirty="0">
                <a:solidFill>
                  <a:srgbClr val="FF0000"/>
                </a:solidFill>
                <a:latin typeface="Arial" pitchFamily="34" charset="0"/>
                <a:cs typeface="Arial" pitchFamily="34" charset="0"/>
              </a:rPr>
              <a:t>π</a:t>
            </a:r>
            <a:r>
              <a:rPr lang="ru-RU" sz="2400" b="1" dirty="0">
                <a:solidFill>
                  <a:srgbClr val="FF0000"/>
                </a:solidFill>
                <a:latin typeface="Arial" pitchFamily="34" charset="0"/>
                <a:cs typeface="Arial" pitchFamily="34" charset="0"/>
              </a:rPr>
              <a:t> </a:t>
            </a:r>
            <a:r>
              <a:rPr lang="ru-RU" sz="2400" b="1" dirty="0">
                <a:solidFill>
                  <a:srgbClr val="002060"/>
                </a:solidFill>
                <a:latin typeface="Arial" pitchFamily="34" charset="0"/>
                <a:cs typeface="Arial" pitchFamily="34" charset="0"/>
              </a:rPr>
              <a:t> </a:t>
            </a:r>
            <a:r>
              <a:rPr lang="ru-RU" sz="2400" dirty="0">
                <a:solidFill>
                  <a:srgbClr val="002060"/>
                </a:solidFill>
                <a:latin typeface="Arial" pitchFamily="34" charset="0"/>
                <a:cs typeface="Arial" pitchFamily="34" charset="0"/>
              </a:rPr>
              <a:t>воспользовался британский математик Уильям Джонс в 1706 </a:t>
            </a:r>
            <a:r>
              <a:rPr lang="ru-RU" sz="2400" dirty="0" smtClean="0">
                <a:solidFill>
                  <a:srgbClr val="002060"/>
                </a:solidFill>
                <a:latin typeface="Arial" pitchFamily="34" charset="0"/>
                <a:cs typeface="Arial" pitchFamily="34" charset="0"/>
              </a:rPr>
              <a:t>году.</a:t>
            </a:r>
          </a:p>
          <a:p>
            <a:pPr>
              <a:spcBef>
                <a:spcPts val="1200"/>
              </a:spcBef>
            </a:pPr>
            <a:r>
              <a:rPr lang="ru-RU" sz="2400" dirty="0" smtClean="0">
                <a:solidFill>
                  <a:srgbClr val="002060"/>
                </a:solidFill>
                <a:latin typeface="Arial" pitchFamily="34" charset="0"/>
                <a:cs typeface="Arial" pitchFamily="34" charset="0"/>
              </a:rPr>
              <a:t>Это </a:t>
            </a:r>
            <a:r>
              <a:rPr lang="ru-RU" sz="2400" dirty="0">
                <a:solidFill>
                  <a:srgbClr val="002060"/>
                </a:solidFill>
                <a:latin typeface="Arial" pitchFamily="34" charset="0"/>
                <a:cs typeface="Arial" pitchFamily="34" charset="0"/>
              </a:rPr>
              <a:t>обозначение происходит от начальной буквы греческого слова</a:t>
            </a:r>
            <a:r>
              <a:rPr lang="ru-RU" sz="2400" dirty="0">
                <a:solidFill>
                  <a:srgbClr val="FF0000"/>
                </a:solidFill>
                <a:latin typeface="Arial" pitchFamily="34" charset="0"/>
                <a:cs typeface="Arial" pitchFamily="34" charset="0"/>
              </a:rPr>
              <a:t> </a:t>
            </a:r>
            <a:r>
              <a:rPr lang="ru-RU" sz="2400" b="1" dirty="0">
                <a:solidFill>
                  <a:srgbClr val="FF0000"/>
                </a:solidFill>
                <a:latin typeface="Arial" pitchFamily="34" charset="0"/>
                <a:cs typeface="Arial" pitchFamily="34" charset="0"/>
              </a:rPr>
              <a:t>«π</a:t>
            </a:r>
            <a:r>
              <a:rPr lang="ru-RU" sz="2400" b="1" dirty="0" err="1">
                <a:solidFill>
                  <a:srgbClr val="FF0000"/>
                </a:solidFill>
                <a:latin typeface="Arial" pitchFamily="34" charset="0"/>
                <a:cs typeface="Arial" pitchFamily="34" charset="0"/>
              </a:rPr>
              <a:t>εριφέρει</a:t>
            </a:r>
            <a:r>
              <a:rPr lang="ru-RU" sz="2400" b="1" dirty="0">
                <a:solidFill>
                  <a:srgbClr val="FF0000"/>
                </a:solidFill>
                <a:latin typeface="Arial" pitchFamily="34" charset="0"/>
                <a:cs typeface="Arial" pitchFamily="34" charset="0"/>
              </a:rPr>
              <a:t>α» – окружность</a:t>
            </a:r>
            <a:r>
              <a:rPr lang="ru-RU" sz="2400" dirty="0">
                <a:solidFill>
                  <a:srgbClr val="FF0000"/>
                </a:solidFill>
                <a:latin typeface="Arial" pitchFamily="34" charset="0"/>
                <a:cs typeface="Arial" pitchFamily="34" charset="0"/>
              </a:rPr>
              <a:t>.</a:t>
            </a:r>
          </a:p>
          <a:p>
            <a:endParaRPr lang="ru-RU" dirty="0"/>
          </a:p>
        </p:txBody>
      </p:sp>
      <p:pic>
        <p:nvPicPr>
          <p:cNvPr id="1026" name="Picture 2" descr="C:\Documents and Settings\Admin\Мои документы\Загрузки\Число Пи\Копия 23843_12899004351299653265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015" y="3501008"/>
            <a:ext cx="3168352" cy="304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63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871" y="260648"/>
            <a:ext cx="8229600" cy="1143000"/>
          </a:xfrm>
        </p:spPr>
        <p:txBody>
          <a:bodyPr>
            <a:normAutofit/>
          </a:bodyPr>
          <a:lstStyle/>
          <a:p>
            <a:pPr algn="ctr"/>
            <a:r>
              <a:rPr lang="ru-RU" sz="3600" spc="-100" dirty="0">
                <a:solidFill>
                  <a:srgbClr val="0070C0"/>
                </a:solidFill>
                <a:effectLst/>
                <a:latin typeface="Arial" pitchFamily="34" charset="0"/>
                <a:cs typeface="Arial" pitchFamily="34" charset="0"/>
              </a:rPr>
              <a:t>1000 знаков после запятой числа Пи</a:t>
            </a:r>
          </a:p>
        </p:txBody>
      </p:sp>
      <p:sp>
        <p:nvSpPr>
          <p:cNvPr id="3" name="Объект 2"/>
          <p:cNvSpPr>
            <a:spLocks noGrp="1"/>
          </p:cNvSpPr>
          <p:nvPr>
            <p:ph idx="1"/>
          </p:nvPr>
        </p:nvSpPr>
        <p:spPr>
          <a:xfrm>
            <a:off x="467544" y="1412776"/>
            <a:ext cx="8219256" cy="5256584"/>
          </a:xfrm>
        </p:spPr>
        <p:txBody>
          <a:bodyPr>
            <a:normAutofit fontScale="70000" lnSpcReduction="20000"/>
          </a:bodyPr>
          <a:lstStyle/>
          <a:p>
            <a:pPr marL="0" indent="0">
              <a:buNone/>
            </a:pPr>
            <a:r>
              <a:rPr lang="ru-RU" sz="2600" dirty="0">
                <a:solidFill>
                  <a:srgbClr val="002060"/>
                </a:solidFill>
                <a:latin typeface="Arial" pitchFamily="34" charset="0"/>
                <a:cs typeface="Arial" pitchFamily="34" charset="0"/>
              </a:rPr>
              <a:t>Посмотрим на первые 1000 знаков после запятой числа Пи:</a:t>
            </a:r>
          </a:p>
          <a:p>
            <a:pPr marL="0" indent="0">
              <a:buNone/>
            </a:pPr>
            <a:r>
              <a:rPr lang="ru-RU" sz="2600" dirty="0">
                <a:solidFill>
                  <a:srgbClr val="002060"/>
                </a:solidFill>
                <a:latin typeface="Arial" pitchFamily="34" charset="0"/>
                <a:cs typeface="Arial" pitchFamily="34" charset="0"/>
              </a:rPr>
              <a:t>π = 3,</a:t>
            </a:r>
          </a:p>
          <a:p>
            <a:pPr marL="0" indent="0">
              <a:buNone/>
            </a:pPr>
            <a:r>
              <a:rPr lang="ru-RU" sz="2600" dirty="0">
                <a:solidFill>
                  <a:srgbClr val="002060"/>
                </a:solidFill>
                <a:latin typeface="Arial" pitchFamily="34" charset="0"/>
                <a:cs typeface="Arial" pitchFamily="34" charset="0"/>
              </a:rPr>
              <a:t>1415926535 8979323846 2643383279 5028841971 6939937510 5820974944 5923078164 0628620899 8628034825 3421170679 8214808651 3282306647 0938446095 5058223172 5359408128 4811174502 8410270193 8521105559 6446229489 5493038196 4428810975 6659334461 2847564823 3786783165 2712019091 4564856692 3460348610 4543266482 1339360726 0249141273 7245870066 0631558817 4881520920 9628292540 9171536436 7892590360 0113305305 4882046652 1384146951 9415116094 3305727036 5759591953 0921861173 8193261179 3105118548 0744623799 6274956735 1885752724 8912279381 8301194912 9833673362 4406566430 8602139494 6395224737 1907021798 6094370277 0539217176 2931767523 8467481846 7669405132 0005681271 4526356082 7785771342 7577896091 7363717872 1468440901 2249534301 4654958537 1050792279 6892589235 4201995611 2129021960 8640344181 5981362977 4771309960 5187072113 4999999837 2978049951 0597317328 1609631859 5024459455 3469083026 4252230825 3344685035 2619311881 7101000313 7838752886 5875332083 8142061717 7669147303 5982534904 2875546873 1159562863 8823537875 9375195778 1857780532 1712268066 1300192787 6611195909 2164201989 …</a:t>
            </a:r>
          </a:p>
          <a:p>
            <a:pPr marL="0" indent="0">
              <a:buNone/>
            </a:pPr>
            <a:r>
              <a:rPr lang="ru-RU" dirty="0"/>
              <a:t> </a:t>
            </a:r>
          </a:p>
          <a:p>
            <a:endParaRPr lang="ru-RU" dirty="0"/>
          </a:p>
        </p:txBody>
      </p:sp>
      <p:pic>
        <p:nvPicPr>
          <p:cNvPr id="4" name="Picture 4" descr="C:\Documents and Settings\Admin\Мои документы\Загрузки\Число Пи\0_68a57_283f07fc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410200"/>
            <a:ext cx="634841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1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normAutofit/>
          </a:bodyPr>
          <a:lstStyle/>
          <a:p>
            <a:pPr algn="ctr"/>
            <a:r>
              <a:rPr lang="ru-RU" sz="4000" dirty="0" smtClean="0">
                <a:solidFill>
                  <a:srgbClr val="0070C0"/>
                </a:solidFill>
                <a:effectLst/>
                <a:latin typeface="Arial" pitchFamily="34" charset="0"/>
                <a:cs typeface="Arial" pitchFamily="34" charset="0"/>
              </a:rPr>
              <a:t>Запоминалки</a:t>
            </a:r>
            <a:endParaRPr lang="ru-RU" sz="4000" dirty="0">
              <a:solidFill>
                <a:srgbClr val="0070C0"/>
              </a:solidFill>
              <a:effectLst/>
              <a:latin typeface="Arial" pitchFamily="34" charset="0"/>
              <a:cs typeface="Arial" pitchFamily="34" charset="0"/>
            </a:endParaRPr>
          </a:p>
        </p:txBody>
      </p:sp>
      <p:sp>
        <p:nvSpPr>
          <p:cNvPr id="3" name="Объект 2"/>
          <p:cNvSpPr>
            <a:spLocks noGrp="1"/>
          </p:cNvSpPr>
          <p:nvPr>
            <p:ph idx="1"/>
          </p:nvPr>
        </p:nvSpPr>
        <p:spPr>
          <a:xfrm>
            <a:off x="683568" y="1268760"/>
            <a:ext cx="8229600" cy="4525963"/>
          </a:xfrm>
        </p:spPr>
        <p:txBody>
          <a:bodyPr/>
          <a:lstStyle/>
          <a:p>
            <a:pPr marL="0" indent="0">
              <a:buNone/>
            </a:pPr>
            <a:r>
              <a:rPr lang="ru-RU" sz="2000" dirty="0">
                <a:solidFill>
                  <a:srgbClr val="002060"/>
                </a:solidFill>
                <a:latin typeface="Arial" pitchFamily="34" charset="0"/>
                <a:cs typeface="Arial" pitchFamily="34" charset="0"/>
              </a:rPr>
              <a:t>Три первых цифры числа Пи запомнить несложно. А для запоминания большего числа знаков существуют забавные поговорки и стихи. Например, такое:</a:t>
            </a:r>
          </a:p>
          <a:p>
            <a:pPr marL="1801813" indent="0">
              <a:buNone/>
            </a:pPr>
            <a:r>
              <a:rPr lang="ru-RU" sz="2200" i="1" dirty="0">
                <a:solidFill>
                  <a:srgbClr val="FF0000"/>
                </a:solidFill>
                <a:latin typeface="Arial" pitchFamily="34" charset="0"/>
                <a:cs typeface="Arial" pitchFamily="34" charset="0"/>
              </a:rPr>
              <a:t>Нужно только постараться</a:t>
            </a:r>
          </a:p>
          <a:p>
            <a:pPr marL="1801813" indent="0">
              <a:buNone/>
            </a:pPr>
            <a:r>
              <a:rPr lang="ru-RU" sz="2200" i="1" dirty="0">
                <a:solidFill>
                  <a:srgbClr val="FF0000"/>
                </a:solidFill>
                <a:latin typeface="Arial" pitchFamily="34" charset="0"/>
                <a:cs typeface="Arial" pitchFamily="34" charset="0"/>
              </a:rPr>
              <a:t>И запомнить всё как есть:</a:t>
            </a:r>
          </a:p>
          <a:p>
            <a:pPr marL="1801813" indent="0">
              <a:buNone/>
            </a:pPr>
            <a:r>
              <a:rPr lang="ru-RU" sz="2200" i="1" dirty="0">
                <a:solidFill>
                  <a:srgbClr val="FF0000"/>
                </a:solidFill>
                <a:latin typeface="Arial" pitchFamily="34" charset="0"/>
                <a:cs typeface="Arial" pitchFamily="34" charset="0"/>
              </a:rPr>
              <a:t>Три, четырнадцать, пятнадцать,</a:t>
            </a:r>
          </a:p>
          <a:p>
            <a:pPr marL="1801813" indent="0">
              <a:buNone/>
            </a:pPr>
            <a:r>
              <a:rPr lang="ru-RU" sz="2200" i="1" dirty="0">
                <a:solidFill>
                  <a:srgbClr val="FF0000"/>
                </a:solidFill>
                <a:latin typeface="Arial" pitchFamily="34" charset="0"/>
                <a:cs typeface="Arial" pitchFamily="34" charset="0"/>
              </a:rPr>
              <a:t>Девяносто два и шесть.</a:t>
            </a:r>
          </a:p>
          <a:p>
            <a:endParaRPr lang="ru-RU" dirty="0"/>
          </a:p>
        </p:txBody>
      </p:sp>
      <p:pic>
        <p:nvPicPr>
          <p:cNvPr id="3074" name="Picture 2" descr="C:\Documents and Settings\Admin\Мои документы\Загрузки\Число Пи\1363264441_1876124441.jpg"/>
          <p:cNvPicPr>
            <a:picLocks noChangeAspect="1" noChangeArrowheads="1"/>
          </p:cNvPicPr>
          <p:nvPr/>
        </p:nvPicPr>
        <p:blipFill rotWithShape="1">
          <a:blip r:embed="rId2">
            <a:extLst>
              <a:ext uri="{28A0092B-C50C-407E-A947-70E740481C1C}">
                <a14:useLocalDpi xmlns:a14="http://schemas.microsoft.com/office/drawing/2010/main" val="0"/>
              </a:ext>
            </a:extLst>
          </a:blip>
          <a:srcRect t="6220" b="13127"/>
          <a:stretch/>
        </p:blipFill>
        <p:spPr bwMode="auto">
          <a:xfrm>
            <a:off x="2411760" y="3921924"/>
            <a:ext cx="4320480" cy="2246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6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normAutofit/>
          </a:bodyPr>
          <a:lstStyle/>
          <a:p>
            <a:pPr algn="ctr"/>
            <a:r>
              <a:rPr lang="ru-RU" sz="4000" dirty="0" smtClean="0">
                <a:solidFill>
                  <a:srgbClr val="0070C0"/>
                </a:solidFill>
                <a:effectLst/>
                <a:latin typeface="Arial" pitchFamily="34" charset="0"/>
                <a:cs typeface="Arial" pitchFamily="34" charset="0"/>
              </a:rPr>
              <a:t>Конкурс</a:t>
            </a:r>
            <a:endParaRPr lang="ru-RU" sz="4000" dirty="0">
              <a:solidFill>
                <a:srgbClr val="0070C0"/>
              </a:solidFill>
              <a:effectLst/>
              <a:latin typeface="Arial" pitchFamily="34" charset="0"/>
              <a:cs typeface="Arial" pitchFamily="34" charset="0"/>
            </a:endParaRPr>
          </a:p>
        </p:txBody>
      </p:sp>
      <p:sp>
        <p:nvSpPr>
          <p:cNvPr id="3" name="Объект 2"/>
          <p:cNvSpPr>
            <a:spLocks noGrp="1"/>
          </p:cNvSpPr>
          <p:nvPr>
            <p:ph idx="1"/>
          </p:nvPr>
        </p:nvSpPr>
        <p:spPr>
          <a:xfrm>
            <a:off x="539552" y="1268760"/>
            <a:ext cx="8229600" cy="4525963"/>
          </a:xfrm>
        </p:spPr>
        <p:txBody>
          <a:bodyPr/>
          <a:lstStyle/>
          <a:p>
            <a:pPr marL="0" indent="0">
              <a:buNone/>
            </a:pPr>
            <a:r>
              <a:rPr lang="ru-RU" sz="2000" dirty="0">
                <a:solidFill>
                  <a:srgbClr val="002060"/>
                </a:solidFill>
                <a:latin typeface="Arial" pitchFamily="34" charset="0"/>
                <a:cs typeface="Arial" pitchFamily="34" charset="0"/>
              </a:rPr>
              <a:t>Фанаты </a:t>
            </a:r>
            <a:r>
              <a:rPr lang="ru-RU" sz="2000" dirty="0" smtClean="0">
                <a:solidFill>
                  <a:srgbClr val="002060"/>
                </a:solidFill>
                <a:latin typeface="Arial" pitchFamily="34" charset="0"/>
                <a:cs typeface="Arial" pitchFamily="34" charset="0"/>
              </a:rPr>
              <a:t>числа </a:t>
            </a:r>
            <a:r>
              <a:rPr lang="ru-RU" sz="2000" dirty="0" smtClean="0">
                <a:solidFill>
                  <a:srgbClr val="002060"/>
                </a:solidFill>
                <a:latin typeface="Arial" pitchFamily="34" charset="0"/>
                <a:cs typeface="Arial" pitchFamily="34" charset="0"/>
                <a:sym typeface="Symbol"/>
              </a:rPr>
              <a:t> </a:t>
            </a:r>
            <a:r>
              <a:rPr lang="ru-RU" sz="2000" dirty="0" smtClean="0">
                <a:solidFill>
                  <a:srgbClr val="002060"/>
                </a:solidFill>
                <a:latin typeface="Arial" pitchFamily="34" charset="0"/>
                <a:cs typeface="Arial" pitchFamily="34" charset="0"/>
              </a:rPr>
              <a:t>соревнуются </a:t>
            </a:r>
            <a:r>
              <a:rPr lang="ru-RU" sz="2000" dirty="0">
                <a:solidFill>
                  <a:srgbClr val="002060"/>
                </a:solidFill>
                <a:latin typeface="Arial" pitchFamily="34" charset="0"/>
                <a:cs typeface="Arial" pitchFamily="34" charset="0"/>
              </a:rPr>
              <a:t>в попытках выучить как можно большее его цифр. Можно предложить ученикам в течение недели запоминать число </a:t>
            </a:r>
            <a:r>
              <a:rPr lang="ru-RU" sz="2000" dirty="0" smtClean="0">
                <a:solidFill>
                  <a:srgbClr val="002060"/>
                </a:solidFill>
                <a:latin typeface="Arial" pitchFamily="34" charset="0"/>
                <a:cs typeface="Arial" pitchFamily="34" charset="0"/>
                <a:sym typeface="Symbol"/>
              </a:rPr>
              <a:t></a:t>
            </a: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а затем провести конкурс.</a:t>
            </a:r>
          </a:p>
        </p:txBody>
      </p:sp>
      <p:pic>
        <p:nvPicPr>
          <p:cNvPr id="2050" name="Picture 2" descr="C:\Documents and Settings\Admin\Мои документы\Мои рисунки\Рисунок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52"/>
          <a:stretch/>
        </p:blipFill>
        <p:spPr bwMode="auto">
          <a:xfrm>
            <a:off x="1825316" y="2452083"/>
            <a:ext cx="5112568" cy="373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72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800" dirty="0" smtClean="0">
                <a:solidFill>
                  <a:srgbClr val="FF0000"/>
                </a:solidFill>
                <a:effectLst/>
                <a:latin typeface="Arial" pitchFamily="34" charset="0"/>
                <a:cs typeface="Arial" pitchFamily="34" charset="0"/>
              </a:rPr>
              <a:t>Задача 1.</a:t>
            </a:r>
            <a:endParaRPr lang="ru-RU" sz="3800" dirty="0">
              <a:solidFill>
                <a:srgbClr val="FF0000"/>
              </a:solidFill>
              <a:effectLst/>
              <a:latin typeface="Arial" pitchFamily="34" charset="0"/>
              <a:cs typeface="Arial" pitchFamily="34" charset="0"/>
            </a:endParaRPr>
          </a:p>
        </p:txBody>
      </p:sp>
      <p:sp>
        <p:nvSpPr>
          <p:cNvPr id="3" name="Объект 2"/>
          <p:cNvSpPr>
            <a:spLocks noGrp="1"/>
          </p:cNvSpPr>
          <p:nvPr>
            <p:ph idx="1"/>
          </p:nvPr>
        </p:nvSpPr>
        <p:spPr>
          <a:xfrm>
            <a:off x="4788024" y="1412776"/>
            <a:ext cx="3744416" cy="3840088"/>
          </a:xfrm>
        </p:spPr>
        <p:txBody>
          <a:bodyPr/>
          <a:lstStyle/>
          <a:p>
            <a:pPr marL="0" indent="0">
              <a:spcBef>
                <a:spcPts val="0"/>
              </a:spcBef>
              <a:buNone/>
            </a:pPr>
            <a:r>
              <a:rPr lang="ru-RU" sz="2400" dirty="0" smtClean="0">
                <a:solidFill>
                  <a:srgbClr val="002060"/>
                </a:solidFill>
                <a:latin typeface="Arial" pitchFamily="34" charset="0"/>
                <a:cs typeface="Arial" pitchFamily="34" charset="0"/>
              </a:rPr>
              <a:t>Окружность </a:t>
            </a:r>
            <a:r>
              <a:rPr lang="ru-RU" sz="2400" dirty="0">
                <a:solidFill>
                  <a:srgbClr val="002060"/>
                </a:solidFill>
                <a:latin typeface="Arial" pitchFamily="34" charset="0"/>
                <a:cs typeface="Arial" pitchFamily="34" charset="0"/>
              </a:rPr>
              <a:t>ствола </a:t>
            </a:r>
            <a:r>
              <a:rPr lang="ru-RU" sz="2400" dirty="0" smtClean="0">
                <a:solidFill>
                  <a:srgbClr val="002060"/>
                </a:solidFill>
                <a:latin typeface="Arial" pitchFamily="34" charset="0"/>
                <a:cs typeface="Arial" pitchFamily="34" charset="0"/>
              </a:rPr>
              <a:t>баобаба равна 25,2 </a:t>
            </a:r>
            <a:r>
              <a:rPr lang="ru-RU" sz="2400" dirty="0">
                <a:solidFill>
                  <a:srgbClr val="002060"/>
                </a:solidFill>
                <a:latin typeface="Arial" pitchFamily="34" charset="0"/>
                <a:cs typeface="Arial" pitchFamily="34" charset="0"/>
              </a:rPr>
              <a:t>м</a:t>
            </a:r>
            <a:r>
              <a:rPr lang="ru-RU" sz="2400" dirty="0" smtClean="0">
                <a:solidFill>
                  <a:srgbClr val="002060"/>
                </a:solidFill>
                <a:latin typeface="Arial" pitchFamily="34" charset="0"/>
                <a:cs typeface="Arial" pitchFamily="34" charset="0"/>
              </a:rPr>
              <a:t>.</a:t>
            </a:r>
            <a:r>
              <a:rPr lang="ru-RU" sz="2400" dirty="0">
                <a:solidFill>
                  <a:srgbClr val="002060"/>
                </a:solidFill>
                <a:latin typeface="Arial" pitchFamily="34" charset="0"/>
                <a:cs typeface="Arial" pitchFamily="34" charset="0"/>
              </a:rPr>
              <a:t/>
            </a:r>
            <a:br>
              <a:rPr lang="ru-RU" sz="2400" dirty="0">
                <a:solidFill>
                  <a:srgbClr val="002060"/>
                </a:solidFill>
                <a:latin typeface="Arial" pitchFamily="34" charset="0"/>
                <a:cs typeface="Arial" pitchFamily="34" charset="0"/>
              </a:rPr>
            </a:br>
            <a:r>
              <a:rPr lang="ru-RU" sz="2400" dirty="0" smtClean="0">
                <a:solidFill>
                  <a:srgbClr val="002060"/>
                </a:solidFill>
                <a:latin typeface="Arial" pitchFamily="34" charset="0"/>
                <a:cs typeface="Arial" pitchFamily="34" charset="0"/>
              </a:rPr>
              <a:t>Определите диаметр ствола?</a:t>
            </a:r>
            <a:r>
              <a:rPr lang="el-GR" sz="2400" i="1" dirty="0">
                <a:solidFill>
                  <a:srgbClr val="002060"/>
                </a:solidFill>
                <a:effectLst>
                  <a:outerShdw blurRad="38100" dist="38100" dir="2700000" algn="tl">
                    <a:srgbClr val="FFFFFF"/>
                  </a:outerShdw>
                </a:effectLst>
                <a:latin typeface="Arial" pitchFamily="34" charset="0"/>
                <a:cs typeface="Arial" pitchFamily="34" charset="0"/>
              </a:rPr>
              <a:t> </a:t>
            </a:r>
            <a:r>
              <a:rPr lang="ru-RU" sz="2400" dirty="0" smtClean="0">
                <a:solidFill>
                  <a:srgbClr val="002060"/>
                </a:solidFill>
                <a:effectLst>
                  <a:outerShdw blurRad="38100" dist="38100" dir="2700000" algn="tl">
                    <a:srgbClr val="FFFFFF"/>
                  </a:outerShdw>
                </a:effectLst>
                <a:latin typeface="Arial" pitchFamily="34" charset="0"/>
                <a:cs typeface="Arial" pitchFamily="34" charset="0"/>
              </a:rPr>
              <a:t>Возьмите</a:t>
            </a:r>
            <a:r>
              <a:rPr lang="ru-RU" sz="2400" i="1" dirty="0" smtClean="0">
                <a:solidFill>
                  <a:srgbClr val="002060"/>
                </a:solidFill>
                <a:effectLst>
                  <a:outerShdw blurRad="38100" dist="38100" dir="2700000" algn="tl">
                    <a:srgbClr val="FFFFFF"/>
                  </a:outerShdw>
                </a:effectLst>
                <a:latin typeface="Arial" pitchFamily="34" charset="0"/>
                <a:cs typeface="Arial" pitchFamily="34" charset="0"/>
              </a:rPr>
              <a:t> </a:t>
            </a:r>
            <a:r>
              <a:rPr lang="el-GR" sz="2400" i="1" dirty="0" smtClean="0">
                <a:solidFill>
                  <a:srgbClr val="002060"/>
                </a:solidFill>
                <a:effectLst>
                  <a:outerShdw blurRad="38100" dist="38100" dir="2700000" algn="tl">
                    <a:srgbClr val="FFFFFF"/>
                  </a:outerShdw>
                </a:effectLst>
                <a:latin typeface="Arial" pitchFamily="34" charset="0"/>
                <a:cs typeface="Arial" pitchFamily="34" charset="0"/>
              </a:rPr>
              <a:t>π</a:t>
            </a:r>
            <a:r>
              <a:rPr lang="ru-RU" sz="2400" i="1" dirty="0" smtClean="0">
                <a:solidFill>
                  <a:srgbClr val="002060"/>
                </a:solidFill>
                <a:effectLst>
                  <a:outerShdw blurRad="38100" dist="38100" dir="2700000" algn="tl">
                    <a:srgbClr val="FFFFFF"/>
                  </a:outerShdw>
                </a:effectLst>
                <a:latin typeface="Arial" pitchFamily="34" charset="0"/>
                <a:cs typeface="Arial" pitchFamily="34" charset="0"/>
              </a:rPr>
              <a:t> </a:t>
            </a:r>
            <a:r>
              <a:rPr lang="ru-RU" sz="2400" dirty="0">
                <a:solidFill>
                  <a:srgbClr val="002060"/>
                </a:solidFill>
                <a:effectLst>
                  <a:outerShdw blurRad="38100" dist="38100" dir="2700000" algn="tl">
                    <a:srgbClr val="FFFFFF"/>
                  </a:outerShdw>
                </a:effectLst>
                <a:latin typeface="Arial" pitchFamily="34" charset="0"/>
                <a:cs typeface="Arial" pitchFamily="34" charset="0"/>
              </a:rPr>
              <a:t>= </a:t>
            </a:r>
            <a:r>
              <a:rPr lang="ru-RU" sz="2400" dirty="0" smtClean="0">
                <a:solidFill>
                  <a:srgbClr val="002060"/>
                </a:solidFill>
                <a:effectLst>
                  <a:outerShdw blurRad="38100" dist="38100" dir="2700000" algn="tl">
                    <a:srgbClr val="FFFFFF"/>
                  </a:outerShdw>
                </a:effectLst>
                <a:latin typeface="Arial" pitchFamily="34" charset="0"/>
                <a:cs typeface="Arial" pitchFamily="34" charset="0"/>
              </a:rPr>
              <a:t>3.</a:t>
            </a:r>
            <a:r>
              <a:rPr lang="ru-RU" sz="2400" dirty="0">
                <a:solidFill>
                  <a:srgbClr val="002060"/>
                </a:solidFill>
                <a:latin typeface="Arial" pitchFamily="34" charset="0"/>
                <a:cs typeface="Arial" pitchFamily="34" charset="0"/>
              </a:rPr>
              <a:t/>
            </a:r>
            <a:br>
              <a:rPr lang="ru-RU" sz="2400" dirty="0">
                <a:solidFill>
                  <a:srgbClr val="002060"/>
                </a:solidFill>
                <a:latin typeface="Arial" pitchFamily="34" charset="0"/>
                <a:cs typeface="Arial" pitchFamily="34" charset="0"/>
              </a:rPr>
            </a:br>
            <a:r>
              <a:rPr lang="ru-RU" sz="2400" dirty="0">
                <a:solidFill>
                  <a:srgbClr val="002060"/>
                </a:solidFill>
                <a:latin typeface="Arial" pitchFamily="34" charset="0"/>
                <a:cs typeface="Arial" pitchFamily="34" charset="0"/>
              </a:rPr>
              <a:t/>
            </a:r>
            <a:br>
              <a:rPr lang="ru-RU" sz="2400" dirty="0">
                <a:solidFill>
                  <a:srgbClr val="002060"/>
                </a:solidFill>
                <a:latin typeface="Arial" pitchFamily="34" charset="0"/>
                <a:cs typeface="Arial" pitchFamily="34" charset="0"/>
              </a:rPr>
            </a:br>
            <a:r>
              <a:rPr lang="ru-RU" dirty="0"/>
              <a:t> </a:t>
            </a:r>
            <a:r>
              <a:rPr lang="ru-RU" dirty="0" smtClean="0"/>
              <a:t> </a:t>
            </a:r>
            <a:r>
              <a:rPr lang="ru-RU" dirty="0"/>
              <a:t/>
            </a:r>
            <a:br>
              <a:rPr lang="ru-RU" dirty="0"/>
            </a:br>
            <a:endParaRPr lang="ru-RU" dirty="0"/>
          </a:p>
        </p:txBody>
      </p:sp>
      <p:pic>
        <p:nvPicPr>
          <p:cNvPr id="5" name="Picture 4" descr="баоба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544" y="1340768"/>
            <a:ext cx="4176464" cy="4686100"/>
          </a:xfrm>
          <a:prstGeom prst="rect">
            <a:avLst/>
          </a:prstGeom>
          <a:noFill/>
          <a:ln w="9525">
            <a:no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53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2" name="Picture 16" descr="39м"/>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71899" y="167065"/>
            <a:ext cx="1978248" cy="2309390"/>
          </a:xfrm>
          <a:prstGeom prst="rect">
            <a:avLst/>
          </a:prstGeom>
          <a:noFill/>
          <a:extLst>
            <a:ext uri="{909E8E84-426E-40DD-AFC4-6F175D3DCCD1}">
              <a14:hiddenFill xmlns:a14="http://schemas.microsoft.com/office/drawing/2010/main">
                <a:solidFill>
                  <a:srgbClr val="FFFFFF"/>
                </a:solidFill>
              </a14:hiddenFill>
            </a:ext>
          </a:extLst>
        </p:spPr>
      </p:pic>
      <p:sp>
        <p:nvSpPr>
          <p:cNvPr id="29698" name="Oval 2"/>
          <p:cNvSpPr>
            <a:spLocks noChangeArrowheads="1"/>
          </p:cNvSpPr>
          <p:nvPr/>
        </p:nvSpPr>
        <p:spPr bwMode="auto">
          <a:xfrm rot="-1785997">
            <a:off x="1851496" y="3260388"/>
            <a:ext cx="7688263" cy="2617788"/>
          </a:xfrm>
          <a:prstGeom prst="ellipse">
            <a:avLst/>
          </a:prstGeom>
          <a:gradFill rotWithShape="1">
            <a:gsLst>
              <a:gs pos="0">
                <a:srgbClr val="FFFFCC"/>
              </a:gs>
              <a:gs pos="50000">
                <a:srgbClr val="FF9900"/>
              </a:gs>
              <a:gs pos="100000">
                <a:srgbClr val="FFFFCC"/>
              </a:gs>
            </a:gsLst>
            <a:lin ang="2700000" scaled="1"/>
          </a:gradFill>
          <a:ln w="9525"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9713" name="Group 17"/>
          <p:cNvGrpSpPr>
            <a:grpSpLocks/>
          </p:cNvGrpSpPr>
          <p:nvPr/>
        </p:nvGrpSpPr>
        <p:grpSpPr bwMode="auto">
          <a:xfrm>
            <a:off x="2800027" y="3739747"/>
            <a:ext cx="5943600" cy="1717675"/>
            <a:chOff x="1776" y="2704"/>
            <a:chExt cx="3744" cy="1082"/>
          </a:xfrm>
        </p:grpSpPr>
        <p:sp>
          <p:nvSpPr>
            <p:cNvPr id="29706" name="Freeform 10"/>
            <p:cNvSpPr>
              <a:spLocks/>
            </p:cNvSpPr>
            <p:nvPr/>
          </p:nvSpPr>
          <p:spPr bwMode="auto">
            <a:xfrm>
              <a:off x="1776" y="2704"/>
              <a:ext cx="3744" cy="896"/>
            </a:xfrm>
            <a:custGeom>
              <a:avLst/>
              <a:gdLst>
                <a:gd name="T0" fmla="*/ 0 w 3744"/>
                <a:gd name="T1" fmla="*/ 896 h 896"/>
                <a:gd name="T2" fmla="*/ 3744 w 3744"/>
                <a:gd name="T3" fmla="*/ 0 h 896"/>
              </a:gdLst>
              <a:ahLst/>
              <a:cxnLst>
                <a:cxn ang="0">
                  <a:pos x="T0" y="T1"/>
                </a:cxn>
                <a:cxn ang="0">
                  <a:pos x="T2" y="T3"/>
                </a:cxn>
              </a:cxnLst>
              <a:rect l="0" t="0" r="r" b="b"/>
              <a:pathLst>
                <a:path w="3744" h="896">
                  <a:moveTo>
                    <a:pt x="0" y="896"/>
                  </a:moveTo>
                  <a:lnTo>
                    <a:pt x="3744" y="0"/>
                  </a:lnTo>
                </a:path>
              </a:pathLst>
            </a:custGeom>
            <a:noFill/>
            <a:ln w="76200">
              <a:solidFill>
                <a:schemeClr val="tx1"/>
              </a:solidFill>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7" name="Text Box 11"/>
            <p:cNvSpPr txBox="1">
              <a:spLocks noChangeArrowheads="1"/>
            </p:cNvSpPr>
            <p:nvPr/>
          </p:nvSpPr>
          <p:spPr bwMode="auto">
            <a:xfrm>
              <a:off x="3596" y="3152"/>
              <a:ext cx="40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6000" dirty="0">
                  <a:solidFill>
                    <a:srgbClr val="FF0000"/>
                  </a:solidFill>
                  <a:effectLst>
                    <a:outerShdw blurRad="38100" dist="38100" dir="2700000" algn="tl">
                      <a:srgbClr val="C0C0C0"/>
                    </a:outerShdw>
                  </a:effectLst>
                  <a:latin typeface="Arial" pitchFamily="34" charset="0"/>
                </a:rPr>
                <a:t>?</a:t>
              </a:r>
            </a:p>
          </p:txBody>
        </p:sp>
      </p:grpSp>
      <p:sp>
        <p:nvSpPr>
          <p:cNvPr id="29711" name="Oval 15"/>
          <p:cNvSpPr>
            <a:spLocks noChangeArrowheads="1"/>
          </p:cNvSpPr>
          <p:nvPr/>
        </p:nvSpPr>
        <p:spPr bwMode="auto">
          <a:xfrm>
            <a:off x="5619427" y="4416882"/>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14" name="Text Box 18"/>
          <p:cNvSpPr txBox="1">
            <a:spLocks noChangeArrowheads="1"/>
          </p:cNvSpPr>
          <p:nvPr/>
        </p:nvSpPr>
        <p:spPr bwMode="auto">
          <a:xfrm rot="-2036590">
            <a:off x="3700948" y="3179837"/>
            <a:ext cx="1653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dirty="0">
                <a:effectLst>
                  <a:outerShdw blurRad="38100" dist="38100" dir="2700000" algn="tl">
                    <a:srgbClr val="C0C0C0"/>
                  </a:outerShdw>
                </a:effectLst>
                <a:latin typeface="Arial" pitchFamily="34" charset="0"/>
              </a:rPr>
              <a:t>С = 40,8 м</a:t>
            </a:r>
          </a:p>
        </p:txBody>
      </p:sp>
      <p:sp>
        <p:nvSpPr>
          <p:cNvPr id="29715" name="Text Box 19"/>
          <p:cNvSpPr txBox="1">
            <a:spLocks noChangeArrowheads="1"/>
          </p:cNvSpPr>
          <p:nvPr/>
        </p:nvSpPr>
        <p:spPr bwMode="auto">
          <a:xfrm>
            <a:off x="6248400" y="2775233"/>
            <a:ext cx="25362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dirty="0">
                <a:solidFill>
                  <a:srgbClr val="6600CC"/>
                </a:solidFill>
                <a:effectLst>
                  <a:outerShdw blurRad="38100" dist="38100" dir="2700000" algn="tl">
                    <a:srgbClr val="C0C0C0"/>
                  </a:outerShdw>
                </a:effectLst>
                <a:latin typeface="Arial" pitchFamily="34" charset="0"/>
              </a:rPr>
              <a:t>S = </a:t>
            </a:r>
            <a:r>
              <a:rPr lang="ru-RU" sz="6000" dirty="0" smtClean="0">
                <a:solidFill>
                  <a:srgbClr val="6600CC"/>
                </a:solidFill>
                <a:effectLst>
                  <a:outerShdw blurRad="38100" dist="38100" dir="2700000" algn="tl">
                    <a:srgbClr val="C0C0C0"/>
                  </a:outerShdw>
                </a:effectLst>
                <a:latin typeface="Arial" pitchFamily="34" charset="0"/>
                <a:sym typeface="Symbol"/>
              </a:rPr>
              <a:t></a:t>
            </a:r>
            <a:r>
              <a:rPr lang="en-US" sz="6000" dirty="0" smtClean="0">
                <a:solidFill>
                  <a:srgbClr val="6600CC"/>
                </a:solidFill>
                <a:effectLst>
                  <a:outerShdw blurRad="38100" dist="38100" dir="2700000" algn="tl">
                    <a:srgbClr val="C0C0C0"/>
                  </a:outerShdw>
                </a:effectLst>
                <a:latin typeface="Arial" pitchFamily="34" charset="0"/>
              </a:rPr>
              <a:t>r</a:t>
            </a:r>
            <a:r>
              <a:rPr lang="en-US" sz="6000" baseline="30000" dirty="0" smtClean="0">
                <a:solidFill>
                  <a:srgbClr val="6600CC"/>
                </a:solidFill>
                <a:effectLst>
                  <a:outerShdw blurRad="38100" dist="38100" dir="2700000" algn="tl">
                    <a:srgbClr val="C0C0C0"/>
                  </a:outerShdw>
                </a:effectLst>
                <a:latin typeface="Arial" pitchFamily="34" charset="0"/>
              </a:rPr>
              <a:t>2</a:t>
            </a:r>
            <a:endParaRPr lang="ru-RU" sz="6000" dirty="0">
              <a:solidFill>
                <a:srgbClr val="6600CC"/>
              </a:solidFill>
              <a:effectLst>
                <a:outerShdw blurRad="38100" dist="38100" dir="2700000" algn="tl">
                  <a:srgbClr val="C0C0C0"/>
                </a:outerShdw>
              </a:effectLst>
              <a:latin typeface="Arial" pitchFamily="34" charset="0"/>
            </a:endParaRPr>
          </a:p>
        </p:txBody>
      </p:sp>
      <p:sp>
        <p:nvSpPr>
          <p:cNvPr id="29716" name="Text Box 20"/>
          <p:cNvSpPr txBox="1">
            <a:spLocks noChangeArrowheads="1"/>
          </p:cNvSpPr>
          <p:nvPr/>
        </p:nvSpPr>
        <p:spPr bwMode="auto">
          <a:xfrm>
            <a:off x="321251" y="429208"/>
            <a:ext cx="6858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800" dirty="0" smtClean="0">
                <a:solidFill>
                  <a:srgbClr val="FF0000"/>
                </a:solidFill>
                <a:latin typeface="Arial" pitchFamily="34" charset="0"/>
              </a:rPr>
              <a:t>Задача 2.</a:t>
            </a:r>
            <a:r>
              <a:rPr lang="ru-RU" sz="3800" dirty="0" smtClean="0">
                <a:latin typeface="Arial" pitchFamily="34" charset="0"/>
              </a:rPr>
              <a:t> </a:t>
            </a:r>
          </a:p>
          <a:p>
            <a:r>
              <a:rPr lang="ru-RU" sz="2400" i="0" dirty="0" smtClean="0">
                <a:solidFill>
                  <a:srgbClr val="002060"/>
                </a:solidFill>
                <a:effectLst/>
                <a:latin typeface="Arial" pitchFamily="34" charset="0"/>
              </a:rPr>
              <a:t>Окружность </a:t>
            </a:r>
            <a:r>
              <a:rPr lang="ru-RU" sz="2400" i="0" dirty="0">
                <a:solidFill>
                  <a:srgbClr val="002060"/>
                </a:solidFill>
                <a:effectLst/>
                <a:latin typeface="Arial" pitchFamily="34" charset="0"/>
              </a:rPr>
              <a:t>арены во всех цирках </a:t>
            </a:r>
            <a:r>
              <a:rPr lang="ru-RU" sz="2400" i="0" dirty="0" smtClean="0">
                <a:solidFill>
                  <a:srgbClr val="002060"/>
                </a:solidFill>
                <a:effectLst/>
                <a:latin typeface="Arial" pitchFamily="34" charset="0"/>
              </a:rPr>
              <a:t>мира </a:t>
            </a:r>
            <a:r>
              <a:rPr lang="ru-RU" sz="2400" i="0" dirty="0">
                <a:solidFill>
                  <a:srgbClr val="002060"/>
                </a:solidFill>
                <a:effectLst/>
                <a:latin typeface="Arial" pitchFamily="34" charset="0"/>
              </a:rPr>
              <a:t>имеет длину 40,8 м. </a:t>
            </a:r>
            <a:r>
              <a:rPr lang="ru-RU" sz="2400" i="0" dirty="0" smtClean="0">
                <a:solidFill>
                  <a:srgbClr val="002060"/>
                </a:solidFill>
                <a:effectLst/>
                <a:latin typeface="Arial" pitchFamily="34" charset="0"/>
              </a:rPr>
              <a:t>Найдите </a:t>
            </a:r>
            <a:r>
              <a:rPr lang="ru-RU" sz="2400" i="0" dirty="0">
                <a:solidFill>
                  <a:srgbClr val="002060"/>
                </a:solidFill>
                <a:effectLst/>
                <a:latin typeface="Arial" pitchFamily="34" charset="0"/>
              </a:rPr>
              <a:t>диаметр и площадь арены</a:t>
            </a:r>
            <a:r>
              <a:rPr lang="ru-RU" sz="2400" i="0" dirty="0" smtClean="0">
                <a:solidFill>
                  <a:srgbClr val="002060"/>
                </a:solidFill>
                <a:effectLst/>
                <a:latin typeface="Arial" pitchFamily="34" charset="0"/>
              </a:rPr>
              <a:t>. (</a:t>
            </a:r>
            <a:r>
              <a:rPr lang="ru-RU" sz="2400" i="0" dirty="0" smtClean="0">
                <a:solidFill>
                  <a:srgbClr val="002060"/>
                </a:solidFill>
                <a:effectLst/>
                <a:latin typeface="Arial" pitchFamily="34" charset="0"/>
                <a:sym typeface="Symbol"/>
              </a:rPr>
              <a:t>3,14)</a:t>
            </a:r>
            <a:endParaRPr lang="ru-RU" sz="2400" i="0" dirty="0">
              <a:solidFill>
                <a:srgbClr val="002060"/>
              </a:solidFill>
              <a:effectLst/>
              <a:latin typeface="Arial" pitchFamily="34" charset="0"/>
            </a:endParaRPr>
          </a:p>
        </p:txBody>
      </p:sp>
    </p:spTree>
    <p:extLst>
      <p:ext uri="{BB962C8B-B14F-4D97-AF65-F5344CB8AC3E}">
        <p14:creationId xmlns:p14="http://schemas.microsoft.com/office/powerpoint/2010/main" val="28545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121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320"/>
            <a:ext cx="4328483" cy="5949280"/>
          </a:xfrm>
          <a:prstGeom prst="rect">
            <a:avLst/>
          </a:prstGeom>
          <a:noFill/>
          <a:extLst>
            <a:ext uri="{909E8E84-426E-40DD-AFC4-6F175D3DCCD1}">
              <a14:hiddenFill xmlns:a14="http://schemas.microsoft.com/office/drawing/2010/main">
                <a:solidFill>
                  <a:srgbClr val="FFFFFF"/>
                </a:solidFill>
              </a14:hiddenFill>
            </a:ext>
          </a:extLst>
        </p:spPr>
      </p:pic>
      <p:grpSp>
        <p:nvGrpSpPr>
          <p:cNvPr id="32801" name="Group 33"/>
          <p:cNvGrpSpPr>
            <a:grpSpLocks/>
          </p:cNvGrpSpPr>
          <p:nvPr/>
        </p:nvGrpSpPr>
        <p:grpSpPr bwMode="auto">
          <a:xfrm>
            <a:off x="576343" y="3622020"/>
            <a:ext cx="3124200" cy="3124200"/>
            <a:chOff x="240" y="2352"/>
            <a:chExt cx="1968" cy="1968"/>
          </a:xfrm>
        </p:grpSpPr>
        <p:sp>
          <p:nvSpPr>
            <p:cNvPr id="32802" name="Oval 34"/>
            <p:cNvSpPr>
              <a:spLocks noChangeArrowheads="1"/>
            </p:cNvSpPr>
            <p:nvPr/>
          </p:nvSpPr>
          <p:spPr bwMode="auto">
            <a:xfrm>
              <a:off x="240" y="2352"/>
              <a:ext cx="1968" cy="1968"/>
            </a:xfrm>
            <a:prstGeom prst="ellipse">
              <a:avLst/>
            </a:prstGeom>
            <a:solidFill>
              <a:srgbClr val="FFFF00"/>
            </a:solidFill>
            <a:ln w="12700">
              <a:solidFill>
                <a:schemeClr val="tx2"/>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2803" name="Group 35"/>
            <p:cNvGrpSpPr>
              <a:grpSpLocks/>
            </p:cNvGrpSpPr>
            <p:nvPr/>
          </p:nvGrpSpPr>
          <p:grpSpPr bwMode="auto">
            <a:xfrm>
              <a:off x="240" y="2352"/>
              <a:ext cx="1940" cy="1968"/>
              <a:chOff x="3360" y="720"/>
              <a:chExt cx="1940" cy="1968"/>
            </a:xfrm>
          </p:grpSpPr>
          <p:sp>
            <p:nvSpPr>
              <p:cNvPr id="32804" name="Oval 36" descr="Коричневый мрамор"/>
              <p:cNvSpPr>
                <a:spLocks noChangeArrowheads="1"/>
              </p:cNvSpPr>
              <p:nvPr/>
            </p:nvSpPr>
            <p:spPr bwMode="auto">
              <a:xfrm>
                <a:off x="3408" y="768"/>
                <a:ext cx="1872" cy="1872"/>
              </a:xfrm>
              <a:prstGeom prst="ellipse">
                <a:avLst/>
              </a:prstGeom>
              <a:blipFill dpi="0" rotWithShape="1">
                <a:blip r:embed="rId4"/>
                <a:srcRect/>
                <a:tile tx="0" ty="0" sx="100000" sy="100000" flip="none" algn="tl"/>
              </a:blipFill>
              <a:ln w="12700">
                <a:solidFill>
                  <a:schemeClr val="tx2"/>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805" name="Text Box 37"/>
              <p:cNvSpPr txBox="1">
                <a:spLocks noChangeArrowheads="1"/>
              </p:cNvSpPr>
              <p:nvPr/>
            </p:nvSpPr>
            <p:spPr bwMode="auto">
              <a:xfrm>
                <a:off x="4128" y="720"/>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XII</a:t>
                </a:r>
                <a:endParaRPr lang="ru-RU" sz="2800" i="0">
                  <a:solidFill>
                    <a:srgbClr val="FFFF00"/>
                  </a:solidFill>
                  <a:effectLst>
                    <a:outerShdw blurRad="38100" dist="38100" dir="2700000" algn="tl">
                      <a:srgbClr val="000000"/>
                    </a:outerShdw>
                  </a:effectLst>
                </a:endParaRPr>
              </a:p>
            </p:txBody>
          </p:sp>
          <p:sp>
            <p:nvSpPr>
              <p:cNvPr id="32806" name="Text Box 38"/>
              <p:cNvSpPr txBox="1">
                <a:spLocks noChangeArrowheads="1"/>
              </p:cNvSpPr>
              <p:nvPr/>
            </p:nvSpPr>
            <p:spPr bwMode="auto">
              <a:xfrm rot="5400000">
                <a:off x="4948" y="1452"/>
                <a:ext cx="37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III</a:t>
                </a:r>
                <a:endParaRPr lang="ru-RU" sz="2800" i="0">
                  <a:solidFill>
                    <a:srgbClr val="FFFF00"/>
                  </a:solidFill>
                  <a:effectLst>
                    <a:outerShdw blurRad="38100" dist="38100" dir="2700000" algn="tl">
                      <a:srgbClr val="000000"/>
                    </a:outerShdw>
                  </a:effectLst>
                </a:endParaRPr>
              </a:p>
            </p:txBody>
          </p:sp>
          <p:sp>
            <p:nvSpPr>
              <p:cNvPr id="32807" name="Text Box 39"/>
              <p:cNvSpPr txBox="1">
                <a:spLocks noChangeArrowheads="1"/>
              </p:cNvSpPr>
              <p:nvPr/>
            </p:nvSpPr>
            <p:spPr bwMode="auto">
              <a:xfrm rot="1610717">
                <a:off x="4608" y="825"/>
                <a:ext cx="2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I</a:t>
                </a:r>
                <a:endParaRPr lang="ru-RU" sz="2800" i="0">
                  <a:solidFill>
                    <a:srgbClr val="FFFF00"/>
                  </a:solidFill>
                  <a:effectLst>
                    <a:outerShdw blurRad="38100" dist="38100" dir="2700000" algn="tl">
                      <a:srgbClr val="000000"/>
                    </a:outerShdw>
                  </a:effectLst>
                </a:endParaRPr>
              </a:p>
            </p:txBody>
          </p:sp>
          <p:sp>
            <p:nvSpPr>
              <p:cNvPr id="32808" name="Text Box 40"/>
              <p:cNvSpPr txBox="1">
                <a:spLocks noChangeArrowheads="1"/>
              </p:cNvSpPr>
              <p:nvPr/>
            </p:nvSpPr>
            <p:spPr bwMode="auto">
              <a:xfrm rot="2749018">
                <a:off x="4828" y="1037"/>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II</a:t>
                </a:r>
                <a:endParaRPr lang="ru-RU" sz="2800" i="0">
                  <a:solidFill>
                    <a:srgbClr val="FFFF00"/>
                  </a:solidFill>
                  <a:effectLst>
                    <a:outerShdw blurRad="38100" dist="38100" dir="2700000" algn="tl">
                      <a:srgbClr val="000000"/>
                    </a:outerShdw>
                  </a:effectLst>
                </a:endParaRPr>
              </a:p>
            </p:txBody>
          </p:sp>
          <p:sp>
            <p:nvSpPr>
              <p:cNvPr id="32809" name="Text Box 41"/>
              <p:cNvSpPr txBox="1">
                <a:spLocks noChangeArrowheads="1"/>
              </p:cNvSpPr>
              <p:nvPr/>
            </p:nvSpPr>
            <p:spPr bwMode="auto">
              <a:xfrm rot="12610020">
                <a:off x="3696" y="2265"/>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VII</a:t>
                </a:r>
                <a:endParaRPr lang="ru-RU" sz="2800" i="0">
                  <a:solidFill>
                    <a:srgbClr val="FFFF00"/>
                  </a:solidFill>
                  <a:effectLst>
                    <a:outerShdw blurRad="38100" dist="38100" dir="2700000" algn="tl">
                      <a:srgbClr val="000000"/>
                    </a:outerShdw>
                  </a:effectLst>
                </a:endParaRPr>
              </a:p>
            </p:txBody>
          </p:sp>
          <p:sp>
            <p:nvSpPr>
              <p:cNvPr id="32810" name="Text Box 42"/>
              <p:cNvSpPr txBox="1">
                <a:spLocks noChangeArrowheads="1"/>
              </p:cNvSpPr>
              <p:nvPr/>
            </p:nvSpPr>
            <p:spPr bwMode="auto">
              <a:xfrm rot="14533953">
                <a:off x="3350" y="1919"/>
                <a:ext cx="5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VIII</a:t>
                </a:r>
                <a:endParaRPr lang="ru-RU" sz="2800" i="0">
                  <a:solidFill>
                    <a:srgbClr val="FFFF00"/>
                  </a:solidFill>
                  <a:effectLst>
                    <a:outerShdw blurRad="38100" dist="38100" dir="2700000" algn="tl">
                      <a:srgbClr val="000000"/>
                    </a:outerShdw>
                  </a:effectLst>
                </a:endParaRPr>
              </a:p>
            </p:txBody>
          </p:sp>
          <p:sp>
            <p:nvSpPr>
              <p:cNvPr id="32811" name="Text Box 43"/>
              <p:cNvSpPr txBox="1">
                <a:spLocks noChangeArrowheads="1"/>
              </p:cNvSpPr>
              <p:nvPr/>
            </p:nvSpPr>
            <p:spPr bwMode="auto">
              <a:xfrm rot="10800000">
                <a:off x="4128" y="2361"/>
                <a:ext cx="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VI</a:t>
                </a:r>
                <a:endParaRPr lang="ru-RU" sz="2800" i="0">
                  <a:solidFill>
                    <a:srgbClr val="FFFF00"/>
                  </a:solidFill>
                  <a:effectLst>
                    <a:outerShdw blurRad="38100" dist="38100" dir="2700000" algn="tl">
                      <a:srgbClr val="000000"/>
                    </a:outerShdw>
                  </a:effectLst>
                </a:endParaRPr>
              </a:p>
            </p:txBody>
          </p:sp>
          <p:sp>
            <p:nvSpPr>
              <p:cNvPr id="32812" name="Text Box 44"/>
              <p:cNvSpPr txBox="1">
                <a:spLocks noChangeArrowheads="1"/>
              </p:cNvSpPr>
              <p:nvPr/>
            </p:nvSpPr>
            <p:spPr bwMode="auto">
              <a:xfrm rot="8879731">
                <a:off x="4608" y="2256"/>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V</a:t>
                </a:r>
                <a:endParaRPr lang="ru-RU" sz="2800" i="0">
                  <a:solidFill>
                    <a:srgbClr val="FFFF00"/>
                  </a:solidFill>
                  <a:effectLst>
                    <a:outerShdw blurRad="38100" dist="38100" dir="2700000" algn="tl">
                      <a:srgbClr val="000000"/>
                    </a:outerShdw>
                  </a:effectLst>
                </a:endParaRPr>
              </a:p>
            </p:txBody>
          </p:sp>
          <p:sp>
            <p:nvSpPr>
              <p:cNvPr id="32813" name="Text Box 45"/>
              <p:cNvSpPr txBox="1">
                <a:spLocks noChangeArrowheads="1"/>
              </p:cNvSpPr>
              <p:nvPr/>
            </p:nvSpPr>
            <p:spPr bwMode="auto">
              <a:xfrm rot="7397258">
                <a:off x="4886" y="1939"/>
                <a:ext cx="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IV</a:t>
                </a:r>
                <a:endParaRPr lang="ru-RU" sz="2800" i="0">
                  <a:solidFill>
                    <a:srgbClr val="FFFF00"/>
                  </a:solidFill>
                  <a:effectLst>
                    <a:outerShdw blurRad="38100" dist="38100" dir="2700000" algn="tl">
                      <a:srgbClr val="000000"/>
                    </a:outerShdw>
                  </a:effectLst>
                </a:endParaRPr>
              </a:p>
            </p:txBody>
          </p:sp>
          <p:sp>
            <p:nvSpPr>
              <p:cNvPr id="32814" name="Text Box 46"/>
              <p:cNvSpPr txBox="1">
                <a:spLocks noChangeArrowheads="1"/>
              </p:cNvSpPr>
              <p:nvPr/>
            </p:nvSpPr>
            <p:spPr bwMode="auto">
              <a:xfrm rot="19056242">
                <a:off x="3696" y="873"/>
                <a:ext cx="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XI</a:t>
                </a:r>
                <a:endParaRPr lang="ru-RU" sz="2800" i="0">
                  <a:solidFill>
                    <a:srgbClr val="FFFF00"/>
                  </a:solidFill>
                  <a:effectLst>
                    <a:outerShdw blurRad="38100" dist="38100" dir="2700000" algn="tl">
                      <a:srgbClr val="000000"/>
                    </a:outerShdw>
                  </a:effectLst>
                </a:endParaRPr>
              </a:p>
            </p:txBody>
          </p:sp>
          <p:sp>
            <p:nvSpPr>
              <p:cNvPr id="32815" name="Text Box 47"/>
              <p:cNvSpPr txBox="1">
                <a:spLocks noChangeArrowheads="1"/>
              </p:cNvSpPr>
              <p:nvPr/>
            </p:nvSpPr>
            <p:spPr bwMode="auto">
              <a:xfrm rot="17565348">
                <a:off x="3490" y="1137"/>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X</a:t>
                </a:r>
                <a:endParaRPr lang="ru-RU" sz="2800" i="0">
                  <a:solidFill>
                    <a:srgbClr val="FFFF00"/>
                  </a:solidFill>
                  <a:effectLst>
                    <a:outerShdw blurRad="38100" dist="38100" dir="2700000" algn="tl">
                      <a:srgbClr val="000000"/>
                    </a:outerShdw>
                  </a:effectLst>
                </a:endParaRPr>
              </a:p>
            </p:txBody>
          </p:sp>
          <p:sp>
            <p:nvSpPr>
              <p:cNvPr id="32816" name="Text Box 48"/>
              <p:cNvSpPr txBox="1">
                <a:spLocks noChangeArrowheads="1"/>
              </p:cNvSpPr>
              <p:nvPr/>
            </p:nvSpPr>
            <p:spPr bwMode="auto">
              <a:xfrm rot="59879297">
                <a:off x="3341" y="1459"/>
                <a:ext cx="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0">
                    <a:solidFill>
                      <a:srgbClr val="FFFF00"/>
                    </a:solidFill>
                    <a:effectLst>
                      <a:outerShdw blurRad="38100" dist="38100" dir="2700000" algn="tl">
                        <a:srgbClr val="000000"/>
                      </a:outerShdw>
                    </a:effectLst>
                  </a:rPr>
                  <a:t>IX</a:t>
                </a:r>
                <a:endParaRPr lang="ru-RU" sz="2800" i="0">
                  <a:solidFill>
                    <a:srgbClr val="FFFF00"/>
                  </a:solidFill>
                  <a:effectLst>
                    <a:outerShdw blurRad="38100" dist="38100" dir="2700000" algn="tl">
                      <a:srgbClr val="000000"/>
                    </a:outerShdw>
                  </a:effectLst>
                </a:endParaRPr>
              </a:p>
            </p:txBody>
          </p:sp>
          <p:grpSp>
            <p:nvGrpSpPr>
              <p:cNvPr id="32817" name="Group 49"/>
              <p:cNvGrpSpPr>
                <a:grpSpLocks/>
              </p:cNvGrpSpPr>
              <p:nvPr/>
            </p:nvGrpSpPr>
            <p:grpSpPr bwMode="auto">
              <a:xfrm rot="-241217">
                <a:off x="4085" y="1677"/>
                <a:ext cx="382" cy="771"/>
                <a:chOff x="2417" y="480"/>
                <a:chExt cx="367" cy="756"/>
              </a:xfrm>
            </p:grpSpPr>
            <p:sp>
              <p:nvSpPr>
                <p:cNvPr id="32818" name="Freeform 50"/>
                <p:cNvSpPr>
                  <a:spLocks/>
                </p:cNvSpPr>
                <p:nvPr/>
              </p:nvSpPr>
              <p:spPr bwMode="auto">
                <a:xfrm>
                  <a:off x="2464" y="544"/>
                  <a:ext cx="272" cy="592"/>
                </a:xfrm>
                <a:custGeom>
                  <a:avLst/>
                  <a:gdLst>
                    <a:gd name="T0" fmla="*/ 272 w 272"/>
                    <a:gd name="T1" fmla="*/ 0 h 592"/>
                    <a:gd name="T2" fmla="*/ 0 w 272"/>
                    <a:gd name="T3" fmla="*/ 592 h 592"/>
                  </a:gdLst>
                  <a:ahLst/>
                  <a:cxnLst>
                    <a:cxn ang="0">
                      <a:pos x="T0" y="T1"/>
                    </a:cxn>
                    <a:cxn ang="0">
                      <a:pos x="T2" y="T3"/>
                    </a:cxn>
                  </a:cxnLst>
                  <a:rect l="0" t="0" r="r" b="b"/>
                  <a:pathLst>
                    <a:path w="272" h="592">
                      <a:moveTo>
                        <a:pt x="272" y="0"/>
                      </a:moveTo>
                      <a:lnTo>
                        <a:pt x="0" y="592"/>
                      </a:lnTo>
                    </a:path>
                  </a:pathLst>
                </a:custGeom>
                <a:noFill/>
                <a:ln w="76200" cap="flat" cmpd="tri">
                  <a:solidFill>
                    <a:srgbClr val="FFFF00"/>
                  </a:solidFill>
                  <a:prstDash val="solid"/>
                  <a:round/>
                  <a:headEnd type="none" w="lg" len="lg"/>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819" name="Oval 51"/>
                <p:cNvSpPr>
                  <a:spLocks noChangeArrowheads="1"/>
                </p:cNvSpPr>
                <p:nvPr/>
              </p:nvSpPr>
              <p:spPr bwMode="auto">
                <a:xfrm>
                  <a:off x="2448" y="1008"/>
                  <a:ext cx="96" cy="96"/>
                </a:xfrm>
                <a:prstGeom prst="ellipse">
                  <a:avLst/>
                </a:prstGeom>
                <a:solidFill>
                  <a:srgbClr val="993300"/>
                </a:solidFill>
                <a:ln w="28575">
                  <a:solidFill>
                    <a:srgbClr val="FFFF00"/>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820" name="Oval 52"/>
                <p:cNvSpPr>
                  <a:spLocks noChangeArrowheads="1"/>
                </p:cNvSpPr>
                <p:nvPr/>
              </p:nvSpPr>
              <p:spPr bwMode="auto">
                <a:xfrm>
                  <a:off x="2688" y="480"/>
                  <a:ext cx="96" cy="96"/>
                </a:xfrm>
                <a:prstGeom prst="ellipse">
                  <a:avLst/>
                </a:prstGeom>
                <a:solidFill>
                  <a:srgbClr val="993300"/>
                </a:solidFill>
                <a:ln w="28575">
                  <a:solidFill>
                    <a:srgbClr val="FFFF00"/>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821" name="Freeform 53"/>
                <p:cNvSpPr>
                  <a:spLocks/>
                </p:cNvSpPr>
                <p:nvPr/>
              </p:nvSpPr>
              <p:spPr bwMode="auto">
                <a:xfrm>
                  <a:off x="2421" y="1055"/>
                  <a:ext cx="25" cy="171"/>
                </a:xfrm>
                <a:custGeom>
                  <a:avLst/>
                  <a:gdLst>
                    <a:gd name="T0" fmla="*/ 21 w 25"/>
                    <a:gd name="T1" fmla="*/ 0 h 171"/>
                    <a:gd name="T2" fmla="*/ 24 w 25"/>
                    <a:gd name="T3" fmla="*/ 69 h 171"/>
                    <a:gd name="T4" fmla="*/ 15 w 25"/>
                    <a:gd name="T5" fmla="*/ 120 h 171"/>
                    <a:gd name="T6" fmla="*/ 0 w 25"/>
                    <a:gd name="T7" fmla="*/ 171 h 171"/>
                  </a:gdLst>
                  <a:ahLst/>
                  <a:cxnLst>
                    <a:cxn ang="0">
                      <a:pos x="T0" y="T1"/>
                    </a:cxn>
                    <a:cxn ang="0">
                      <a:pos x="T2" y="T3"/>
                    </a:cxn>
                    <a:cxn ang="0">
                      <a:pos x="T4" y="T5"/>
                    </a:cxn>
                    <a:cxn ang="0">
                      <a:pos x="T6" y="T7"/>
                    </a:cxn>
                  </a:cxnLst>
                  <a:rect l="0" t="0" r="r" b="b"/>
                  <a:pathLst>
                    <a:path w="25" h="171">
                      <a:moveTo>
                        <a:pt x="21" y="0"/>
                      </a:moveTo>
                      <a:cubicBezTo>
                        <a:pt x="21" y="11"/>
                        <a:pt x="25" y="49"/>
                        <a:pt x="24" y="69"/>
                      </a:cubicBezTo>
                      <a:cubicBezTo>
                        <a:pt x="23" y="89"/>
                        <a:pt x="19" y="103"/>
                        <a:pt x="15" y="120"/>
                      </a:cubicBezTo>
                      <a:cubicBezTo>
                        <a:pt x="11" y="137"/>
                        <a:pt x="3" y="161"/>
                        <a:pt x="0" y="171"/>
                      </a:cubicBezTo>
                    </a:path>
                  </a:pathLst>
                </a:custGeom>
                <a:noFill/>
                <a:ln w="19050" cap="flat" cmpd="sng">
                  <a:solidFill>
                    <a:srgbClr val="FFFF00"/>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822" name="Freeform 54"/>
                <p:cNvSpPr>
                  <a:spLocks/>
                </p:cNvSpPr>
                <p:nvPr/>
              </p:nvSpPr>
              <p:spPr bwMode="auto">
                <a:xfrm>
                  <a:off x="2417" y="1094"/>
                  <a:ext cx="112" cy="142"/>
                </a:xfrm>
                <a:custGeom>
                  <a:avLst/>
                  <a:gdLst>
                    <a:gd name="T0" fmla="*/ 112 w 112"/>
                    <a:gd name="T1" fmla="*/ 0 h 142"/>
                    <a:gd name="T2" fmla="*/ 52 w 112"/>
                    <a:gd name="T3" fmla="*/ 54 h 142"/>
                    <a:gd name="T4" fmla="*/ 22 w 112"/>
                    <a:gd name="T5" fmla="*/ 99 h 142"/>
                    <a:gd name="T6" fmla="*/ 0 w 112"/>
                    <a:gd name="T7" fmla="*/ 142 h 142"/>
                  </a:gdLst>
                  <a:ahLst/>
                  <a:cxnLst>
                    <a:cxn ang="0">
                      <a:pos x="T0" y="T1"/>
                    </a:cxn>
                    <a:cxn ang="0">
                      <a:pos x="T2" y="T3"/>
                    </a:cxn>
                    <a:cxn ang="0">
                      <a:pos x="T4" y="T5"/>
                    </a:cxn>
                    <a:cxn ang="0">
                      <a:pos x="T6" y="T7"/>
                    </a:cxn>
                  </a:cxnLst>
                  <a:rect l="0" t="0" r="r" b="b"/>
                  <a:pathLst>
                    <a:path w="112" h="142">
                      <a:moveTo>
                        <a:pt x="112" y="0"/>
                      </a:moveTo>
                      <a:cubicBezTo>
                        <a:pt x="102" y="9"/>
                        <a:pt x="67" y="38"/>
                        <a:pt x="52" y="54"/>
                      </a:cubicBezTo>
                      <a:cubicBezTo>
                        <a:pt x="37" y="70"/>
                        <a:pt x="31" y="84"/>
                        <a:pt x="22" y="99"/>
                      </a:cubicBezTo>
                      <a:cubicBezTo>
                        <a:pt x="13" y="114"/>
                        <a:pt x="5" y="133"/>
                        <a:pt x="0" y="142"/>
                      </a:cubicBezTo>
                    </a:path>
                  </a:pathLst>
                </a:custGeom>
                <a:noFill/>
                <a:ln w="19050" cap="flat" cmpd="sng">
                  <a:solidFill>
                    <a:srgbClr val="FFFF00"/>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32823" name="Group 55"/>
              <p:cNvGrpSpPr>
                <a:grpSpLocks/>
              </p:cNvGrpSpPr>
              <p:nvPr/>
            </p:nvGrpSpPr>
            <p:grpSpPr bwMode="auto">
              <a:xfrm rot="4957646">
                <a:off x="3715" y="1127"/>
                <a:ext cx="493" cy="927"/>
                <a:chOff x="2417" y="480"/>
                <a:chExt cx="367" cy="756"/>
              </a:xfrm>
            </p:grpSpPr>
            <p:sp>
              <p:nvSpPr>
                <p:cNvPr id="32824" name="Freeform 56"/>
                <p:cNvSpPr>
                  <a:spLocks/>
                </p:cNvSpPr>
                <p:nvPr/>
              </p:nvSpPr>
              <p:spPr bwMode="auto">
                <a:xfrm>
                  <a:off x="2464" y="544"/>
                  <a:ext cx="272" cy="592"/>
                </a:xfrm>
                <a:custGeom>
                  <a:avLst/>
                  <a:gdLst>
                    <a:gd name="T0" fmla="*/ 272 w 272"/>
                    <a:gd name="T1" fmla="*/ 0 h 592"/>
                    <a:gd name="T2" fmla="*/ 0 w 272"/>
                    <a:gd name="T3" fmla="*/ 592 h 592"/>
                  </a:gdLst>
                  <a:ahLst/>
                  <a:cxnLst>
                    <a:cxn ang="0">
                      <a:pos x="T0" y="T1"/>
                    </a:cxn>
                    <a:cxn ang="0">
                      <a:pos x="T2" y="T3"/>
                    </a:cxn>
                  </a:cxnLst>
                  <a:rect l="0" t="0" r="r" b="b"/>
                  <a:pathLst>
                    <a:path w="272" h="592">
                      <a:moveTo>
                        <a:pt x="272" y="0"/>
                      </a:moveTo>
                      <a:lnTo>
                        <a:pt x="0" y="592"/>
                      </a:lnTo>
                    </a:path>
                  </a:pathLst>
                </a:custGeom>
                <a:noFill/>
                <a:ln w="76200" cap="flat" cmpd="tri">
                  <a:solidFill>
                    <a:srgbClr val="FFFF00"/>
                  </a:solidFill>
                  <a:prstDash val="solid"/>
                  <a:round/>
                  <a:headEnd type="none" w="lg" len="lg"/>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825" name="Oval 57"/>
                <p:cNvSpPr>
                  <a:spLocks noChangeArrowheads="1"/>
                </p:cNvSpPr>
                <p:nvPr/>
              </p:nvSpPr>
              <p:spPr bwMode="auto">
                <a:xfrm>
                  <a:off x="2448" y="1008"/>
                  <a:ext cx="96" cy="96"/>
                </a:xfrm>
                <a:prstGeom prst="ellipse">
                  <a:avLst/>
                </a:prstGeom>
                <a:solidFill>
                  <a:srgbClr val="993300"/>
                </a:solidFill>
                <a:ln w="28575">
                  <a:solidFill>
                    <a:srgbClr val="FFFF00"/>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826" name="Oval 58"/>
                <p:cNvSpPr>
                  <a:spLocks noChangeArrowheads="1"/>
                </p:cNvSpPr>
                <p:nvPr/>
              </p:nvSpPr>
              <p:spPr bwMode="auto">
                <a:xfrm>
                  <a:off x="2688" y="480"/>
                  <a:ext cx="96" cy="96"/>
                </a:xfrm>
                <a:prstGeom prst="ellipse">
                  <a:avLst/>
                </a:prstGeom>
                <a:solidFill>
                  <a:srgbClr val="993300"/>
                </a:solidFill>
                <a:ln w="28575">
                  <a:solidFill>
                    <a:srgbClr val="FFFF00"/>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827" name="Freeform 59"/>
                <p:cNvSpPr>
                  <a:spLocks/>
                </p:cNvSpPr>
                <p:nvPr/>
              </p:nvSpPr>
              <p:spPr bwMode="auto">
                <a:xfrm>
                  <a:off x="2421" y="1055"/>
                  <a:ext cx="25" cy="171"/>
                </a:xfrm>
                <a:custGeom>
                  <a:avLst/>
                  <a:gdLst>
                    <a:gd name="T0" fmla="*/ 21 w 25"/>
                    <a:gd name="T1" fmla="*/ 0 h 171"/>
                    <a:gd name="T2" fmla="*/ 24 w 25"/>
                    <a:gd name="T3" fmla="*/ 69 h 171"/>
                    <a:gd name="T4" fmla="*/ 15 w 25"/>
                    <a:gd name="T5" fmla="*/ 120 h 171"/>
                    <a:gd name="T6" fmla="*/ 0 w 25"/>
                    <a:gd name="T7" fmla="*/ 171 h 171"/>
                  </a:gdLst>
                  <a:ahLst/>
                  <a:cxnLst>
                    <a:cxn ang="0">
                      <a:pos x="T0" y="T1"/>
                    </a:cxn>
                    <a:cxn ang="0">
                      <a:pos x="T2" y="T3"/>
                    </a:cxn>
                    <a:cxn ang="0">
                      <a:pos x="T4" y="T5"/>
                    </a:cxn>
                    <a:cxn ang="0">
                      <a:pos x="T6" y="T7"/>
                    </a:cxn>
                  </a:cxnLst>
                  <a:rect l="0" t="0" r="r" b="b"/>
                  <a:pathLst>
                    <a:path w="25" h="171">
                      <a:moveTo>
                        <a:pt x="21" y="0"/>
                      </a:moveTo>
                      <a:cubicBezTo>
                        <a:pt x="21" y="11"/>
                        <a:pt x="25" y="49"/>
                        <a:pt x="24" y="69"/>
                      </a:cubicBezTo>
                      <a:cubicBezTo>
                        <a:pt x="23" y="89"/>
                        <a:pt x="19" y="103"/>
                        <a:pt x="15" y="120"/>
                      </a:cubicBezTo>
                      <a:cubicBezTo>
                        <a:pt x="11" y="137"/>
                        <a:pt x="3" y="161"/>
                        <a:pt x="0" y="171"/>
                      </a:cubicBezTo>
                    </a:path>
                  </a:pathLst>
                </a:custGeom>
                <a:noFill/>
                <a:ln w="19050" cap="flat" cmpd="sng">
                  <a:solidFill>
                    <a:srgbClr val="FFFF00"/>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828" name="Freeform 60"/>
                <p:cNvSpPr>
                  <a:spLocks/>
                </p:cNvSpPr>
                <p:nvPr/>
              </p:nvSpPr>
              <p:spPr bwMode="auto">
                <a:xfrm>
                  <a:off x="2417" y="1094"/>
                  <a:ext cx="112" cy="142"/>
                </a:xfrm>
                <a:custGeom>
                  <a:avLst/>
                  <a:gdLst>
                    <a:gd name="T0" fmla="*/ 112 w 112"/>
                    <a:gd name="T1" fmla="*/ 0 h 142"/>
                    <a:gd name="T2" fmla="*/ 52 w 112"/>
                    <a:gd name="T3" fmla="*/ 54 h 142"/>
                    <a:gd name="T4" fmla="*/ 22 w 112"/>
                    <a:gd name="T5" fmla="*/ 99 h 142"/>
                    <a:gd name="T6" fmla="*/ 0 w 112"/>
                    <a:gd name="T7" fmla="*/ 142 h 142"/>
                  </a:gdLst>
                  <a:ahLst/>
                  <a:cxnLst>
                    <a:cxn ang="0">
                      <a:pos x="T0" y="T1"/>
                    </a:cxn>
                    <a:cxn ang="0">
                      <a:pos x="T2" y="T3"/>
                    </a:cxn>
                    <a:cxn ang="0">
                      <a:pos x="T4" y="T5"/>
                    </a:cxn>
                    <a:cxn ang="0">
                      <a:pos x="T6" y="T7"/>
                    </a:cxn>
                  </a:cxnLst>
                  <a:rect l="0" t="0" r="r" b="b"/>
                  <a:pathLst>
                    <a:path w="112" h="142">
                      <a:moveTo>
                        <a:pt x="112" y="0"/>
                      </a:moveTo>
                      <a:cubicBezTo>
                        <a:pt x="102" y="9"/>
                        <a:pt x="67" y="38"/>
                        <a:pt x="52" y="54"/>
                      </a:cubicBezTo>
                      <a:cubicBezTo>
                        <a:pt x="37" y="70"/>
                        <a:pt x="31" y="84"/>
                        <a:pt x="22" y="99"/>
                      </a:cubicBezTo>
                      <a:cubicBezTo>
                        <a:pt x="13" y="114"/>
                        <a:pt x="5" y="133"/>
                        <a:pt x="0" y="142"/>
                      </a:cubicBezTo>
                    </a:path>
                  </a:pathLst>
                </a:custGeom>
                <a:noFill/>
                <a:ln w="19050" cap="flat" cmpd="sng">
                  <a:solidFill>
                    <a:srgbClr val="FFFF00"/>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sp>
        <p:nvSpPr>
          <p:cNvPr id="32829" name="Text Box 61"/>
          <p:cNvSpPr txBox="1">
            <a:spLocks noChangeArrowheads="1"/>
          </p:cNvSpPr>
          <p:nvPr/>
        </p:nvSpPr>
        <p:spPr bwMode="auto">
          <a:xfrm>
            <a:off x="4845256" y="454028"/>
            <a:ext cx="4038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800" b="1" dirty="0" smtClean="0">
                <a:solidFill>
                  <a:srgbClr val="FF0000"/>
                </a:solidFill>
                <a:latin typeface="Arial" pitchFamily="34" charset="0"/>
              </a:rPr>
              <a:t>Задача 3.</a:t>
            </a:r>
            <a:r>
              <a:rPr lang="en-US" sz="3800" b="1" i="0" dirty="0" smtClean="0">
                <a:effectLst/>
                <a:latin typeface="Arial" pitchFamily="34" charset="0"/>
              </a:rPr>
              <a:t> </a:t>
            </a:r>
            <a:endParaRPr lang="ru-RU" sz="3800" b="1" i="0" dirty="0" smtClean="0">
              <a:effectLst/>
              <a:latin typeface="Arial" pitchFamily="34" charset="0"/>
            </a:endParaRPr>
          </a:p>
          <a:p>
            <a:r>
              <a:rPr lang="ru-RU" sz="2400" i="0" dirty="0" smtClean="0">
                <a:solidFill>
                  <a:srgbClr val="002060"/>
                </a:solidFill>
                <a:effectLst/>
                <a:latin typeface="Arial" pitchFamily="34" charset="0"/>
              </a:rPr>
              <a:t>Диаметр циферблата </a:t>
            </a:r>
            <a:r>
              <a:rPr lang="ru-RU" sz="2400" i="0" dirty="0">
                <a:solidFill>
                  <a:srgbClr val="002060"/>
                </a:solidFill>
                <a:effectLst/>
                <a:latin typeface="Arial" pitchFamily="34" charset="0"/>
              </a:rPr>
              <a:t>Кремлевских курантов 6,12 м, длина минутной стрелки 3,27 м. </a:t>
            </a:r>
          </a:p>
          <a:p>
            <a:r>
              <a:rPr lang="ru-RU" sz="2400" i="0" dirty="0" smtClean="0">
                <a:solidFill>
                  <a:srgbClr val="002060"/>
                </a:solidFill>
                <a:effectLst/>
                <a:latin typeface="Arial" pitchFamily="34" charset="0"/>
              </a:rPr>
              <a:t>Какой </a:t>
            </a:r>
            <a:r>
              <a:rPr lang="ru-RU" sz="2400" i="0" dirty="0">
                <a:solidFill>
                  <a:srgbClr val="002060"/>
                </a:solidFill>
                <a:effectLst/>
                <a:latin typeface="Arial" pitchFamily="34" charset="0"/>
              </a:rPr>
              <a:t>путь проходит конец минутной стрелки курантов за час? </a:t>
            </a:r>
            <a:r>
              <a:rPr lang="ru-RU" sz="2400" i="0" dirty="0" smtClean="0">
                <a:solidFill>
                  <a:srgbClr val="002060"/>
                </a:solidFill>
                <a:effectLst/>
                <a:latin typeface="Arial" pitchFamily="34" charset="0"/>
              </a:rPr>
              <a:t>Найдите площадь циферблата. </a:t>
            </a:r>
          </a:p>
          <a:p>
            <a:r>
              <a:rPr lang="ru-RU" sz="2400" i="0" dirty="0" smtClean="0">
                <a:solidFill>
                  <a:srgbClr val="002060"/>
                </a:solidFill>
                <a:effectLst/>
                <a:latin typeface="Arial" pitchFamily="34" charset="0"/>
              </a:rPr>
              <a:t>(Ответы округлите до сотых долей метра). </a:t>
            </a:r>
            <a:endParaRPr lang="ru-RU" sz="2400" i="0" dirty="0">
              <a:solidFill>
                <a:srgbClr val="002060"/>
              </a:solidFill>
              <a:effectLst/>
              <a:latin typeface="Arial" pitchFamily="34" charset="0"/>
            </a:endParaRPr>
          </a:p>
        </p:txBody>
      </p:sp>
    </p:spTree>
    <p:extLst>
      <p:ext uri="{BB962C8B-B14F-4D97-AF65-F5344CB8AC3E}">
        <p14:creationId xmlns:p14="http://schemas.microsoft.com/office/powerpoint/2010/main" val="1434724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sar_kolok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4028"/>
            <a:ext cx="4096719" cy="5873014"/>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
        <p:nvSpPr>
          <p:cNvPr id="5" name="Text Box 61"/>
          <p:cNvSpPr txBox="1">
            <a:spLocks noChangeArrowheads="1"/>
          </p:cNvSpPr>
          <p:nvPr/>
        </p:nvSpPr>
        <p:spPr bwMode="auto">
          <a:xfrm>
            <a:off x="4845256" y="454028"/>
            <a:ext cx="40386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800" b="1" dirty="0">
                <a:solidFill>
                  <a:srgbClr val="FF0000"/>
                </a:solidFill>
                <a:latin typeface="Arial" pitchFamily="34" charset="0"/>
                <a:ea typeface="+mj-ea"/>
                <a:cs typeface="Arial" pitchFamily="34" charset="0"/>
              </a:rPr>
              <a:t>Задача 4.</a:t>
            </a:r>
            <a:r>
              <a:rPr lang="en-US" sz="4000" b="1" dirty="0">
                <a:solidFill>
                  <a:srgbClr val="FF0000"/>
                </a:solidFill>
                <a:latin typeface="Arial" pitchFamily="34" charset="0"/>
                <a:ea typeface="+mj-ea"/>
                <a:cs typeface="Arial" pitchFamily="34" charset="0"/>
              </a:rPr>
              <a:t> </a:t>
            </a:r>
            <a:endParaRPr lang="ru-RU" sz="4000" b="1" dirty="0" smtClean="0">
              <a:solidFill>
                <a:srgbClr val="FF0000"/>
              </a:solidFill>
              <a:latin typeface="Arial" pitchFamily="34" charset="0"/>
              <a:ea typeface="+mj-ea"/>
              <a:cs typeface="Arial" pitchFamily="34" charset="0"/>
            </a:endParaRPr>
          </a:p>
          <a:p>
            <a:r>
              <a:rPr lang="ru-RU" sz="2400" i="0" dirty="0" smtClean="0">
                <a:solidFill>
                  <a:srgbClr val="002060"/>
                </a:solidFill>
                <a:effectLst/>
                <a:latin typeface="Arial" pitchFamily="34" charset="0"/>
              </a:rPr>
              <a:t>Диаметр основания царь-колокола, находящегося в Московском Кремле, равен 6,6 м. Найдите площадь основания. (Ответ округлите до сотых долей метра).</a:t>
            </a:r>
          </a:p>
          <a:p>
            <a:endParaRPr lang="ru-RU" sz="2400" i="0" dirty="0" smtClean="0">
              <a:solidFill>
                <a:srgbClr val="002060"/>
              </a:solidFill>
              <a:effectLst/>
              <a:latin typeface="Arial" pitchFamily="34" charset="0"/>
            </a:endParaRPr>
          </a:p>
        </p:txBody>
      </p:sp>
    </p:spTree>
    <p:extLst>
      <p:ext uri="{BB962C8B-B14F-4D97-AF65-F5344CB8AC3E}">
        <p14:creationId xmlns:p14="http://schemas.microsoft.com/office/powerpoint/2010/main" val="171255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196752"/>
            <a:ext cx="7118324" cy="4306483"/>
          </a:xfrm>
        </p:spPr>
        <p:txBody>
          <a:bodyPr/>
          <a:lstStyle/>
          <a:p>
            <a:pPr marL="622300" indent="0">
              <a:buNone/>
            </a:pPr>
            <a:r>
              <a:rPr lang="ru-RU" sz="2400" dirty="0">
                <a:solidFill>
                  <a:srgbClr val="002060"/>
                </a:solidFill>
                <a:latin typeface="Arial" pitchFamily="34" charset="0"/>
                <a:cs typeface="Arial" pitchFamily="34" charset="0"/>
              </a:rPr>
              <a:t>Он взрослых изводил вопросом «Почему?»</a:t>
            </a:r>
          </a:p>
          <a:p>
            <a:pPr marL="622300" indent="0">
              <a:buNone/>
            </a:pPr>
            <a:r>
              <a:rPr lang="ru-RU" sz="2400" dirty="0">
                <a:solidFill>
                  <a:srgbClr val="002060"/>
                </a:solidFill>
                <a:latin typeface="Arial" pitchFamily="34" charset="0"/>
                <a:cs typeface="Arial" pitchFamily="34" charset="0"/>
              </a:rPr>
              <a:t>Его прозвали «маленький философ».</a:t>
            </a:r>
          </a:p>
          <a:p>
            <a:pPr marL="622300" indent="0">
              <a:buNone/>
            </a:pPr>
            <a:r>
              <a:rPr lang="ru-RU" sz="2400" dirty="0">
                <a:solidFill>
                  <a:srgbClr val="002060"/>
                </a:solidFill>
                <a:latin typeface="Arial" pitchFamily="34" charset="0"/>
                <a:cs typeface="Arial" pitchFamily="34" charset="0"/>
              </a:rPr>
              <a:t>Но только он подрос, как начали ему</a:t>
            </a:r>
          </a:p>
          <a:p>
            <a:pPr marL="622300" indent="0">
              <a:buNone/>
            </a:pPr>
            <a:r>
              <a:rPr lang="ru-RU" sz="2400" dirty="0">
                <a:solidFill>
                  <a:srgbClr val="002060"/>
                </a:solidFill>
                <a:latin typeface="Arial" pitchFamily="34" charset="0"/>
                <a:cs typeface="Arial" pitchFamily="34" charset="0"/>
              </a:rPr>
              <a:t>Преподносить ответы без вопросов.</a:t>
            </a:r>
          </a:p>
          <a:p>
            <a:pPr marL="622300" indent="0">
              <a:buNone/>
            </a:pPr>
            <a:r>
              <a:rPr lang="ru-RU" sz="1400" dirty="0">
                <a:solidFill>
                  <a:srgbClr val="002060"/>
                </a:solidFill>
                <a:latin typeface="Arial" pitchFamily="34" charset="0"/>
                <a:cs typeface="Arial" pitchFamily="34" charset="0"/>
              </a:rPr>
              <a:t> </a:t>
            </a:r>
          </a:p>
          <a:p>
            <a:pPr marL="622300" indent="0">
              <a:buNone/>
            </a:pPr>
            <a:r>
              <a:rPr lang="ru-RU" sz="2400" dirty="0">
                <a:solidFill>
                  <a:srgbClr val="002060"/>
                </a:solidFill>
                <a:latin typeface="Arial" pitchFamily="34" charset="0"/>
                <a:cs typeface="Arial" pitchFamily="34" charset="0"/>
              </a:rPr>
              <a:t>И с этих пор он больше никому</a:t>
            </a:r>
          </a:p>
          <a:p>
            <a:pPr marL="622300" indent="0">
              <a:buNone/>
            </a:pPr>
            <a:r>
              <a:rPr lang="ru-RU" sz="2400" dirty="0">
                <a:solidFill>
                  <a:srgbClr val="002060"/>
                </a:solidFill>
                <a:latin typeface="Arial" pitchFamily="34" charset="0"/>
                <a:cs typeface="Arial" pitchFamily="34" charset="0"/>
              </a:rPr>
              <a:t>Не досаждал вопросом «Почему?»</a:t>
            </a:r>
          </a:p>
          <a:p>
            <a:pPr marL="109538" indent="4198938">
              <a:buNone/>
            </a:pPr>
            <a:r>
              <a:rPr lang="ru-RU" i="1" dirty="0" smtClean="0">
                <a:solidFill>
                  <a:srgbClr val="FF0000"/>
                </a:solidFill>
                <a:latin typeface="Arial" pitchFamily="34" charset="0"/>
                <a:cs typeface="Arial" pitchFamily="34" charset="0"/>
              </a:rPr>
              <a:t>С.Я. Маршак</a:t>
            </a:r>
            <a:endParaRPr lang="ru-RU" i="1" dirty="0">
              <a:solidFill>
                <a:srgbClr val="FF0000"/>
              </a:solidFill>
              <a:latin typeface="Arial" pitchFamily="34" charset="0"/>
              <a:cs typeface="Arial" pitchFamily="34" charset="0"/>
            </a:endParaRPr>
          </a:p>
        </p:txBody>
      </p:sp>
      <p:pic>
        <p:nvPicPr>
          <p:cNvPr id="1028" name="Picture 4" descr="C:\Documents and Settings\Admin\Мои документы\РИСУНКИ\Школа\Учитель Ученик\Ученик\opredelenie_uslov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47127"/>
            <a:ext cx="2304256" cy="215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0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800" dirty="0">
                <a:solidFill>
                  <a:srgbClr val="FF0000"/>
                </a:solidFill>
                <a:effectLst/>
                <a:latin typeface="Arial" pitchFamily="34" charset="0"/>
                <a:cs typeface="Arial" pitchFamily="34" charset="0"/>
              </a:rPr>
              <a:t>Задача </a:t>
            </a:r>
            <a:r>
              <a:rPr lang="ru-RU" sz="3800" dirty="0" smtClean="0">
                <a:solidFill>
                  <a:srgbClr val="FF0000"/>
                </a:solidFill>
                <a:effectLst/>
                <a:latin typeface="Arial" pitchFamily="34" charset="0"/>
                <a:cs typeface="Arial" pitchFamily="34" charset="0"/>
              </a:rPr>
              <a:t>5.</a:t>
            </a:r>
            <a:endParaRPr lang="ru-RU" sz="3800" dirty="0">
              <a:solidFill>
                <a:srgbClr val="FF0000"/>
              </a:solidFill>
              <a:effectLst/>
              <a:latin typeface="Arial" pitchFamily="34" charset="0"/>
              <a:cs typeface="Arial" pitchFamily="34" charset="0"/>
            </a:endParaRPr>
          </a:p>
        </p:txBody>
      </p:sp>
      <p:sp>
        <p:nvSpPr>
          <p:cNvPr id="3" name="Объект 2"/>
          <p:cNvSpPr>
            <a:spLocks noGrp="1"/>
          </p:cNvSpPr>
          <p:nvPr>
            <p:ph idx="1"/>
          </p:nvPr>
        </p:nvSpPr>
        <p:spPr>
          <a:xfrm>
            <a:off x="446856" y="1196752"/>
            <a:ext cx="8301608" cy="1272048"/>
          </a:xfrm>
        </p:spPr>
        <p:txBody>
          <a:bodyPr>
            <a:noAutofit/>
          </a:bodyPr>
          <a:lstStyle/>
          <a:p>
            <a:pPr marL="0" indent="0">
              <a:buNone/>
            </a:pPr>
            <a:r>
              <a:rPr lang="ru-RU" sz="2400" dirty="0" smtClean="0">
                <a:solidFill>
                  <a:srgbClr val="002060"/>
                </a:solidFill>
                <a:latin typeface="Arial" pitchFamily="34" charset="0"/>
                <a:cs typeface="Arial" pitchFamily="34" charset="0"/>
              </a:rPr>
              <a:t>Вообразите, что вы обошли землю по экватору. На сколько при этом верхушка вашей головы прошла более длинный путь, чем кончик вашей ноги?</a:t>
            </a:r>
            <a:endParaRPr lang="ru-RU" sz="2400" dirty="0">
              <a:solidFill>
                <a:srgbClr val="002060"/>
              </a:solidFill>
              <a:latin typeface="Arial" pitchFamily="34" charset="0"/>
              <a:cs typeface="Arial" pitchFamily="34" charset="0"/>
            </a:endParaRPr>
          </a:p>
        </p:txBody>
      </p:sp>
      <p:pic>
        <p:nvPicPr>
          <p:cNvPr id="6146" name="Picture 2" descr="C:\Documents and Settings\Admin\Мои документы\Загрузки\Копия 992.140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66" y="3645024"/>
            <a:ext cx="2297609" cy="2289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2" descr="C:\Мои документы\Мои рисунки\aluno0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2905" y="2581450"/>
            <a:ext cx="742950" cy="127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8"/>
          <p:cNvSpPr>
            <a:spLocks noChangeArrowheads="1"/>
          </p:cNvSpPr>
          <p:nvPr/>
        </p:nvSpPr>
        <p:spPr bwMode="auto">
          <a:xfrm>
            <a:off x="3203848" y="2468800"/>
            <a:ext cx="5544616" cy="398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120000"/>
              </a:lnSpc>
              <a:buClr>
                <a:srgbClr val="452B75"/>
              </a:buClr>
            </a:pPr>
            <a:r>
              <a:rPr lang="ru-RU" sz="2000" b="1" i="1" dirty="0">
                <a:solidFill>
                  <a:srgbClr val="002060"/>
                </a:solidFill>
                <a:latin typeface="Arial" pitchFamily="34" charset="0"/>
                <a:cs typeface="Arial" pitchFamily="34" charset="0"/>
              </a:rPr>
              <a:t>Решение:</a:t>
            </a:r>
          </a:p>
          <a:p>
            <a:pPr>
              <a:lnSpc>
                <a:spcPct val="120000"/>
              </a:lnSpc>
              <a:buClr>
                <a:srgbClr val="452B75"/>
              </a:buClr>
            </a:pPr>
            <a:r>
              <a:rPr lang="ru-RU" sz="2000" dirty="0" smtClean="0">
                <a:solidFill>
                  <a:srgbClr val="002060"/>
                </a:solidFill>
                <a:latin typeface="Arial" pitchFamily="34" charset="0"/>
                <a:cs typeface="Arial" pitchFamily="34" charset="0"/>
              </a:rPr>
              <a:t>1. Ноги </a:t>
            </a:r>
            <a:r>
              <a:rPr lang="ru-RU" sz="2000" dirty="0">
                <a:solidFill>
                  <a:srgbClr val="002060"/>
                </a:solidFill>
                <a:latin typeface="Arial" pitchFamily="34" charset="0"/>
                <a:cs typeface="Arial" pitchFamily="34" charset="0"/>
              </a:rPr>
              <a:t>прошли путь </a:t>
            </a:r>
            <a:r>
              <a:rPr lang="ru-RU" sz="2000" dirty="0" smtClean="0">
                <a:solidFill>
                  <a:srgbClr val="002060"/>
                </a:solidFill>
                <a:latin typeface="Arial" pitchFamily="34" charset="0"/>
                <a:cs typeface="Arial" pitchFamily="34" charset="0"/>
              </a:rPr>
              <a:t>2</a:t>
            </a:r>
            <a:r>
              <a:rPr lang="el-GR" sz="2000" i="1" dirty="0" smtClean="0">
                <a:solidFill>
                  <a:srgbClr val="002060"/>
                </a:solidFill>
                <a:latin typeface="Arial" pitchFamily="34" charset="0"/>
                <a:cs typeface="Arial" pitchFamily="34" charset="0"/>
              </a:rPr>
              <a:t>π</a:t>
            </a:r>
            <a:r>
              <a:rPr lang="en-US" sz="2000" i="1" dirty="0" smtClean="0">
                <a:solidFill>
                  <a:srgbClr val="002060"/>
                </a:solidFill>
                <a:latin typeface="Arial" pitchFamily="34" charset="0"/>
                <a:cs typeface="Arial" pitchFamily="34" charset="0"/>
              </a:rPr>
              <a:t>R</a:t>
            </a:r>
            <a:r>
              <a:rPr lang="ru-RU" sz="2000"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где</a:t>
            </a:r>
            <a:r>
              <a:rPr lang="en-US" sz="2000" dirty="0">
                <a:solidFill>
                  <a:srgbClr val="002060"/>
                </a:solidFill>
                <a:latin typeface="Arial" pitchFamily="34" charset="0"/>
                <a:cs typeface="Arial" pitchFamily="34" charset="0"/>
              </a:rPr>
              <a:t> </a:t>
            </a:r>
            <a:r>
              <a:rPr lang="en-US" sz="2000" i="1" dirty="0">
                <a:solidFill>
                  <a:srgbClr val="002060"/>
                </a:solidFill>
                <a:latin typeface="Arial" pitchFamily="34" charset="0"/>
                <a:cs typeface="Arial" pitchFamily="34" charset="0"/>
              </a:rPr>
              <a:t>R</a:t>
            </a:r>
            <a:r>
              <a:rPr lang="ru-RU" sz="2000" dirty="0">
                <a:solidFill>
                  <a:srgbClr val="002060"/>
                </a:solidFill>
                <a:latin typeface="Arial" pitchFamily="34" charset="0"/>
                <a:cs typeface="Arial" pitchFamily="34" charset="0"/>
              </a:rPr>
              <a:t> радиус земного шара</a:t>
            </a:r>
            <a:r>
              <a:rPr lang="ru-RU" sz="2000" dirty="0" smtClean="0">
                <a:solidFill>
                  <a:srgbClr val="002060"/>
                </a:solidFill>
                <a:latin typeface="Arial" pitchFamily="34" charset="0"/>
                <a:cs typeface="Arial" pitchFamily="34" charset="0"/>
              </a:rPr>
              <a:t>.</a:t>
            </a:r>
          </a:p>
          <a:p>
            <a:pPr>
              <a:lnSpc>
                <a:spcPct val="120000"/>
              </a:lnSpc>
              <a:buClr>
                <a:srgbClr val="452B75"/>
              </a:buClr>
            </a:pPr>
            <a:r>
              <a:rPr lang="en-US" sz="2000" dirty="0">
                <a:solidFill>
                  <a:srgbClr val="002060"/>
                </a:solidFill>
                <a:latin typeface="Arial" pitchFamily="34" charset="0"/>
                <a:cs typeface="Arial" pitchFamily="34" charset="0"/>
              </a:rPr>
              <a:t>2</a:t>
            </a:r>
            <a:r>
              <a:rPr lang="ru-RU" sz="2000" dirty="0">
                <a:solidFill>
                  <a:srgbClr val="002060"/>
                </a:solidFill>
                <a:latin typeface="Arial" pitchFamily="34" charset="0"/>
                <a:cs typeface="Arial" pitchFamily="34" charset="0"/>
              </a:rPr>
              <a:t>. Верхушка головы </a:t>
            </a:r>
            <a:r>
              <a:rPr lang="ru-RU" sz="2000" dirty="0" smtClean="0">
                <a:solidFill>
                  <a:srgbClr val="002060"/>
                </a:solidFill>
                <a:latin typeface="Arial" pitchFamily="34" charset="0"/>
                <a:cs typeface="Arial" pitchFamily="34" charset="0"/>
              </a:rPr>
              <a:t>– 2</a:t>
            </a:r>
            <a:r>
              <a:rPr lang="en-US" sz="2000" i="1" dirty="0">
                <a:solidFill>
                  <a:srgbClr val="002060"/>
                </a:solidFill>
                <a:latin typeface="Arial" pitchFamily="34" charset="0"/>
                <a:cs typeface="Arial" pitchFamily="34" charset="0"/>
              </a:rPr>
              <a:t>π</a:t>
            </a:r>
            <a:r>
              <a:rPr lang="en-US" sz="2000" dirty="0">
                <a:solidFill>
                  <a:srgbClr val="002060"/>
                </a:solidFill>
                <a:latin typeface="Arial" pitchFamily="34" charset="0"/>
                <a:cs typeface="Arial" pitchFamily="34" charset="0"/>
              </a:rPr>
              <a:t>(</a:t>
            </a:r>
            <a:r>
              <a:rPr lang="en-US" sz="2000" i="1" dirty="0">
                <a:solidFill>
                  <a:srgbClr val="002060"/>
                </a:solidFill>
                <a:latin typeface="Arial" pitchFamily="34" charset="0"/>
                <a:cs typeface="Arial" pitchFamily="34" charset="0"/>
              </a:rPr>
              <a:t>R</a:t>
            </a:r>
            <a:r>
              <a:rPr lang="en-US" sz="2000" dirty="0">
                <a:solidFill>
                  <a:srgbClr val="002060"/>
                </a:solidFill>
                <a:latin typeface="Arial" pitchFamily="34" charset="0"/>
                <a:cs typeface="Arial" pitchFamily="34" charset="0"/>
              </a:rPr>
              <a:t> + 1</a:t>
            </a:r>
            <a:r>
              <a:rPr lang="ru-RU" sz="2000" dirty="0" smtClean="0">
                <a:solidFill>
                  <a:srgbClr val="002060"/>
                </a:solidFill>
                <a:latin typeface="Arial" pitchFamily="34" charset="0"/>
                <a:cs typeface="Arial" pitchFamily="34" charset="0"/>
              </a:rPr>
              <a:t>,5),</a:t>
            </a:r>
            <a:r>
              <a:rPr lang="ru-RU" sz="2000" dirty="0">
                <a:solidFill>
                  <a:srgbClr val="002060"/>
                </a:solidFill>
                <a:latin typeface="Arial" pitchFamily="34" charset="0"/>
                <a:cs typeface="Arial" pitchFamily="34" charset="0"/>
              </a:rPr>
              <a:t> где 1,5м рост </a:t>
            </a:r>
            <a:r>
              <a:rPr lang="ru-RU" sz="2000" dirty="0" smtClean="0">
                <a:solidFill>
                  <a:srgbClr val="002060"/>
                </a:solidFill>
                <a:latin typeface="Arial" pitchFamily="34" charset="0"/>
                <a:cs typeface="Arial" pitchFamily="34" charset="0"/>
              </a:rPr>
              <a:t>человека.</a:t>
            </a:r>
          </a:p>
          <a:p>
            <a:pPr>
              <a:lnSpc>
                <a:spcPct val="120000"/>
              </a:lnSpc>
              <a:buClr>
                <a:srgbClr val="452B75"/>
              </a:buClr>
            </a:pPr>
            <a:r>
              <a:rPr lang="ru-RU" sz="2000" dirty="0" smtClean="0">
                <a:solidFill>
                  <a:srgbClr val="002060"/>
                </a:solidFill>
                <a:latin typeface="Arial" pitchFamily="34" charset="0"/>
                <a:cs typeface="Arial" pitchFamily="34" charset="0"/>
              </a:rPr>
              <a:t>3. </a:t>
            </a:r>
            <a:r>
              <a:rPr lang="ru-RU" sz="2000" dirty="0">
                <a:solidFill>
                  <a:srgbClr val="002060"/>
                </a:solidFill>
                <a:latin typeface="Arial" pitchFamily="34" charset="0"/>
                <a:cs typeface="Arial" pitchFamily="34" charset="0"/>
              </a:rPr>
              <a:t>Разность путей </a:t>
            </a:r>
            <a:r>
              <a:rPr lang="ru-RU" sz="2000" dirty="0" smtClean="0">
                <a:solidFill>
                  <a:srgbClr val="002060"/>
                </a:solidFill>
                <a:latin typeface="Arial" pitchFamily="34" charset="0"/>
                <a:cs typeface="Arial" pitchFamily="34" charset="0"/>
              </a:rPr>
              <a:t>равна</a:t>
            </a:r>
          </a:p>
          <a:p>
            <a:pPr>
              <a:lnSpc>
                <a:spcPct val="120000"/>
              </a:lnSpc>
              <a:buClr>
                <a:srgbClr val="452B75"/>
              </a:buClr>
            </a:pPr>
            <a:r>
              <a:rPr lang="ru-RU" sz="2000" dirty="0" smtClean="0">
                <a:solidFill>
                  <a:srgbClr val="002060"/>
                </a:solidFill>
                <a:latin typeface="Arial" pitchFamily="34" charset="0"/>
                <a:cs typeface="Arial" pitchFamily="34" charset="0"/>
              </a:rPr>
              <a:t>2</a:t>
            </a:r>
            <a:r>
              <a:rPr lang="en-US" sz="2000" i="1" dirty="0">
                <a:solidFill>
                  <a:srgbClr val="002060"/>
                </a:solidFill>
                <a:latin typeface="Arial" pitchFamily="34" charset="0"/>
                <a:cs typeface="Arial" pitchFamily="34" charset="0"/>
              </a:rPr>
              <a:t>π</a:t>
            </a:r>
            <a:r>
              <a:rPr lang="en-US" sz="2000" dirty="0">
                <a:solidFill>
                  <a:srgbClr val="002060"/>
                </a:solidFill>
                <a:latin typeface="Arial" pitchFamily="34" charset="0"/>
                <a:cs typeface="Arial" pitchFamily="34" charset="0"/>
              </a:rPr>
              <a:t>(</a:t>
            </a:r>
            <a:r>
              <a:rPr lang="en-US" sz="2000" i="1" dirty="0">
                <a:solidFill>
                  <a:srgbClr val="002060"/>
                </a:solidFill>
                <a:latin typeface="Arial" pitchFamily="34" charset="0"/>
                <a:cs typeface="Arial" pitchFamily="34" charset="0"/>
              </a:rPr>
              <a:t>R</a:t>
            </a:r>
            <a:r>
              <a:rPr lang="en-US" sz="2000" dirty="0">
                <a:solidFill>
                  <a:srgbClr val="002060"/>
                </a:solidFill>
                <a:latin typeface="Arial" pitchFamily="34" charset="0"/>
                <a:cs typeface="Arial" pitchFamily="34" charset="0"/>
              </a:rPr>
              <a:t> + 1</a:t>
            </a:r>
            <a:r>
              <a:rPr lang="ru-RU" sz="2000" dirty="0">
                <a:solidFill>
                  <a:srgbClr val="002060"/>
                </a:solidFill>
                <a:latin typeface="Arial" pitchFamily="34" charset="0"/>
                <a:cs typeface="Arial" pitchFamily="34" charset="0"/>
              </a:rPr>
              <a:t>,5) </a:t>
            </a:r>
            <a:r>
              <a:rPr lang="ru-RU" sz="2000" dirty="0" smtClean="0">
                <a:solidFill>
                  <a:srgbClr val="002060"/>
                </a:solidFill>
                <a:latin typeface="Arial" pitchFamily="34" charset="0"/>
                <a:cs typeface="Arial" pitchFamily="34" charset="0"/>
              </a:rPr>
              <a:t>– 2</a:t>
            </a:r>
            <a:r>
              <a:rPr lang="el-GR" sz="2000" i="1" dirty="0">
                <a:solidFill>
                  <a:srgbClr val="002060"/>
                </a:solidFill>
                <a:latin typeface="Arial" pitchFamily="34" charset="0"/>
                <a:cs typeface="Arial" pitchFamily="34" charset="0"/>
              </a:rPr>
              <a:t>π</a:t>
            </a:r>
            <a:r>
              <a:rPr lang="en-US" sz="2000" i="1" dirty="0">
                <a:solidFill>
                  <a:srgbClr val="002060"/>
                </a:solidFill>
                <a:latin typeface="Arial" pitchFamily="34" charset="0"/>
                <a:cs typeface="Arial" pitchFamily="34" charset="0"/>
              </a:rPr>
              <a:t>R</a:t>
            </a:r>
            <a:r>
              <a:rPr lang="ru-RU" sz="2000" dirty="0" smtClean="0">
                <a:solidFill>
                  <a:srgbClr val="002060"/>
                </a:solidFill>
                <a:latin typeface="Arial" pitchFamily="34" charset="0"/>
                <a:cs typeface="Arial" pitchFamily="34" charset="0"/>
              </a:rPr>
              <a:t> = </a:t>
            </a:r>
            <a:r>
              <a:rPr lang="ru-RU" sz="2000" dirty="0">
                <a:solidFill>
                  <a:srgbClr val="002060"/>
                </a:solidFill>
                <a:latin typeface="Arial" pitchFamily="34" charset="0"/>
                <a:cs typeface="Arial" pitchFamily="34" charset="0"/>
              </a:rPr>
              <a:t>2</a:t>
            </a:r>
            <a:r>
              <a:rPr lang="el-GR" sz="2000" i="1" dirty="0">
                <a:solidFill>
                  <a:srgbClr val="002060"/>
                </a:solidFill>
                <a:latin typeface="Arial" pitchFamily="34" charset="0"/>
                <a:cs typeface="Arial" pitchFamily="34" charset="0"/>
              </a:rPr>
              <a:t>π</a:t>
            </a:r>
            <a:r>
              <a:rPr lang="en-US" sz="2000" i="1" dirty="0" smtClean="0">
                <a:solidFill>
                  <a:srgbClr val="002060"/>
                </a:solidFill>
                <a:latin typeface="Arial" pitchFamily="34" charset="0"/>
                <a:cs typeface="Arial" pitchFamily="34" charset="0"/>
              </a:rPr>
              <a:t>R</a:t>
            </a: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a:t>
            </a: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3</a:t>
            </a:r>
            <a:r>
              <a:rPr lang="en-US" sz="2000" i="1" dirty="0">
                <a:solidFill>
                  <a:srgbClr val="002060"/>
                </a:solidFill>
                <a:latin typeface="Arial" pitchFamily="34" charset="0"/>
                <a:cs typeface="Arial" pitchFamily="34" charset="0"/>
              </a:rPr>
              <a:t>π</a:t>
            </a: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 2</a:t>
            </a:r>
            <a:r>
              <a:rPr lang="en-US" sz="2000" i="1" dirty="0" smtClean="0">
                <a:solidFill>
                  <a:srgbClr val="002060"/>
                </a:solidFill>
                <a:latin typeface="Arial" pitchFamily="34" charset="0"/>
                <a:cs typeface="Arial" pitchFamily="34" charset="0"/>
              </a:rPr>
              <a:t>π</a:t>
            </a:r>
            <a:r>
              <a:rPr lang="en-US" sz="2000" dirty="0" smtClean="0">
                <a:solidFill>
                  <a:srgbClr val="002060"/>
                </a:solidFill>
                <a:latin typeface="Arial" pitchFamily="34" charset="0"/>
                <a:cs typeface="Arial" pitchFamily="34" charset="0"/>
              </a:rPr>
              <a:t>R </a:t>
            </a:r>
            <a:r>
              <a:rPr lang="ru-RU" sz="2000" i="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3</a:t>
            </a:r>
            <a:r>
              <a:rPr lang="el-GR" sz="2000" i="1" dirty="0" smtClean="0">
                <a:solidFill>
                  <a:srgbClr val="002060"/>
                </a:solidFill>
                <a:latin typeface="Arial" pitchFamily="34" charset="0"/>
                <a:cs typeface="Arial" pitchFamily="34" charset="0"/>
              </a:rPr>
              <a:t>π</a:t>
            </a:r>
            <a:r>
              <a:rPr lang="ru-RU" sz="2000" i="1" dirty="0" smtClean="0">
                <a:solidFill>
                  <a:srgbClr val="002060"/>
                </a:solidFill>
                <a:latin typeface="Arial" pitchFamily="34" charset="0"/>
                <a:cs typeface="Arial" pitchFamily="34" charset="0"/>
              </a:rPr>
              <a:t> = </a:t>
            </a:r>
            <a:r>
              <a:rPr lang="ru-RU" sz="2000" dirty="0" smtClean="0">
                <a:solidFill>
                  <a:srgbClr val="002060"/>
                </a:solidFill>
                <a:latin typeface="Arial" pitchFamily="34" charset="0"/>
                <a:cs typeface="Arial" pitchFamily="34" charset="0"/>
              </a:rPr>
              <a:t>9,42м.</a:t>
            </a:r>
          </a:p>
          <a:p>
            <a:pPr>
              <a:lnSpc>
                <a:spcPct val="120000"/>
              </a:lnSpc>
              <a:buClr>
                <a:srgbClr val="452B75"/>
              </a:buClr>
            </a:pPr>
            <a:r>
              <a:rPr lang="ru-RU" sz="2000" b="1" i="1" dirty="0" smtClean="0">
                <a:solidFill>
                  <a:srgbClr val="002060"/>
                </a:solidFill>
                <a:latin typeface="Arial" pitchFamily="34" charset="0"/>
                <a:cs typeface="Arial" pitchFamily="34" charset="0"/>
              </a:rPr>
              <a:t>Ответ:</a:t>
            </a:r>
            <a:r>
              <a:rPr lang="ru-RU" sz="2000" dirty="0" smtClean="0">
                <a:solidFill>
                  <a:srgbClr val="002060"/>
                </a:solidFill>
                <a:latin typeface="Arial" pitchFamily="34" charset="0"/>
                <a:cs typeface="Arial" pitchFamily="34" charset="0"/>
              </a:rPr>
              <a:t> Голова </a:t>
            </a:r>
            <a:r>
              <a:rPr lang="ru-RU" sz="2000" dirty="0">
                <a:solidFill>
                  <a:srgbClr val="002060"/>
                </a:solidFill>
                <a:latin typeface="Arial" pitchFamily="34" charset="0"/>
                <a:cs typeface="Arial" pitchFamily="34" charset="0"/>
              </a:rPr>
              <a:t>прошла путь на </a:t>
            </a:r>
            <a:r>
              <a:rPr lang="ru-RU" sz="2000" dirty="0" smtClean="0">
                <a:solidFill>
                  <a:srgbClr val="002060"/>
                </a:solidFill>
                <a:latin typeface="Arial" pitchFamily="34" charset="0"/>
                <a:cs typeface="Arial" pitchFamily="34" charset="0"/>
              </a:rPr>
              <a:t>9,42м </a:t>
            </a:r>
            <a:r>
              <a:rPr lang="ru-RU" sz="2000" dirty="0">
                <a:solidFill>
                  <a:srgbClr val="002060"/>
                </a:solidFill>
                <a:latin typeface="Arial" pitchFamily="34" charset="0"/>
                <a:cs typeface="Arial" pitchFamily="34" charset="0"/>
              </a:rPr>
              <a:t>больше, чем ноги</a:t>
            </a:r>
            <a:r>
              <a:rPr lang="ru-RU" sz="2000" dirty="0" smtClean="0">
                <a:solidFill>
                  <a:srgbClr val="002060"/>
                </a:solidFill>
                <a:latin typeface="Arial" pitchFamily="34" charset="0"/>
                <a:cs typeface="Arial" pitchFamily="34" charset="0"/>
              </a:rPr>
              <a:t>.</a:t>
            </a:r>
            <a:endParaRPr lang="ru-RU" sz="2000" dirty="0">
              <a:solidFill>
                <a:srgbClr val="002060"/>
              </a:solidFill>
              <a:latin typeface="Arial" pitchFamily="34" charset="0"/>
              <a:cs typeface="Arial" pitchFamily="34" charset="0"/>
            </a:endParaRPr>
          </a:p>
          <a:p>
            <a:pPr>
              <a:lnSpc>
                <a:spcPct val="90000"/>
              </a:lnSpc>
              <a:buClr>
                <a:srgbClr val="452B75"/>
              </a:buClr>
            </a:pPr>
            <a:endParaRPr lang="ru-RU" dirty="0"/>
          </a:p>
          <a:p>
            <a:pPr>
              <a:lnSpc>
                <a:spcPct val="90000"/>
              </a:lnSpc>
              <a:buClr>
                <a:srgbClr val="452B75"/>
              </a:buClr>
            </a:pPr>
            <a:endParaRPr lang="ru-RU" dirty="0"/>
          </a:p>
        </p:txBody>
      </p:sp>
    </p:spTree>
    <p:extLst>
      <p:ext uri="{BB962C8B-B14F-4D97-AF65-F5344CB8AC3E}">
        <p14:creationId xmlns:p14="http://schemas.microsoft.com/office/powerpoint/2010/main" val="4242863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800" dirty="0" smtClean="0">
                <a:solidFill>
                  <a:srgbClr val="FF0000"/>
                </a:solidFill>
                <a:effectLst/>
                <a:latin typeface="Arial" pitchFamily="34" charset="0"/>
                <a:cs typeface="Arial" pitchFamily="34" charset="0"/>
              </a:rPr>
              <a:t>Рефлексия</a:t>
            </a:r>
            <a:endParaRPr lang="ru-RU" sz="3800" dirty="0">
              <a:solidFill>
                <a:srgbClr val="FF0000"/>
              </a:solidFill>
              <a:effectLst/>
              <a:latin typeface="Arial" pitchFamily="34" charset="0"/>
              <a:cs typeface="Arial" pitchFamily="34" charset="0"/>
            </a:endParaRPr>
          </a:p>
        </p:txBody>
      </p:sp>
      <p:sp>
        <p:nvSpPr>
          <p:cNvPr id="3" name="Объект 2"/>
          <p:cNvSpPr>
            <a:spLocks noGrp="1"/>
          </p:cNvSpPr>
          <p:nvPr>
            <p:ph idx="1"/>
          </p:nvPr>
        </p:nvSpPr>
        <p:spPr>
          <a:xfrm>
            <a:off x="395536" y="1556792"/>
            <a:ext cx="8301608" cy="3672408"/>
          </a:xfrm>
        </p:spPr>
        <p:txBody>
          <a:bodyPr>
            <a:noAutofit/>
          </a:bodyPr>
          <a:lstStyle/>
          <a:p>
            <a:pPr marL="0" indent="0" algn="ctr">
              <a:buNone/>
            </a:pPr>
            <a:r>
              <a:rPr lang="ru-RU" sz="2400" dirty="0">
                <a:solidFill>
                  <a:srgbClr val="002060"/>
                </a:solidFill>
                <a:latin typeface="Arial" pitchFamily="34" charset="0"/>
                <a:cs typeface="Arial" pitchFamily="34" charset="0"/>
              </a:rPr>
              <a:t>Выберите фразеологизм или пословицу, соответствующее вашему восприятию урока сегодня:</a:t>
            </a:r>
          </a:p>
          <a:p>
            <a:pPr marL="0" indent="0">
              <a:buNone/>
            </a:pPr>
            <a:endParaRPr lang="ru-RU" sz="1200" dirty="0">
              <a:solidFill>
                <a:srgbClr val="002060"/>
              </a:solidFill>
              <a:latin typeface="Arial" pitchFamily="34" charset="0"/>
              <a:cs typeface="Arial" pitchFamily="34" charset="0"/>
            </a:endParaRPr>
          </a:p>
          <a:p>
            <a:pPr marL="620713" indent="-434975">
              <a:buFont typeface="Wingdings" pitchFamily="2" charset="2"/>
              <a:buChar char="ü"/>
            </a:pPr>
            <a:r>
              <a:rPr lang="ru-RU" sz="2400" dirty="0">
                <a:solidFill>
                  <a:srgbClr val="002060"/>
                </a:solidFill>
                <a:latin typeface="Arial" pitchFamily="34" charset="0"/>
                <a:cs typeface="Arial" pitchFamily="34" charset="0"/>
              </a:rPr>
              <a:t>слышал краем уха,</a:t>
            </a:r>
          </a:p>
          <a:p>
            <a:pPr marL="620713" indent="-434975">
              <a:buFont typeface="Wingdings" pitchFamily="2" charset="2"/>
              <a:buChar char="ü"/>
            </a:pPr>
            <a:r>
              <a:rPr lang="ru-RU" sz="2400" dirty="0">
                <a:solidFill>
                  <a:srgbClr val="002060"/>
                </a:solidFill>
                <a:latin typeface="Arial" pitchFamily="34" charset="0"/>
                <a:cs typeface="Arial" pitchFamily="34" charset="0"/>
              </a:rPr>
              <a:t>хлопал ушами,</a:t>
            </a:r>
          </a:p>
          <a:p>
            <a:pPr marL="620713" indent="-434975">
              <a:buFont typeface="Wingdings" pitchFamily="2" charset="2"/>
              <a:buChar char="ü"/>
            </a:pPr>
            <a:r>
              <a:rPr lang="ru-RU" sz="2400" dirty="0">
                <a:solidFill>
                  <a:srgbClr val="002060"/>
                </a:solidFill>
                <a:latin typeface="Arial" pitchFamily="34" charset="0"/>
                <a:cs typeface="Arial" pitchFamily="34" charset="0"/>
              </a:rPr>
              <a:t>шевелил мозгами,</a:t>
            </a:r>
          </a:p>
          <a:p>
            <a:pPr marL="620713" indent="-434975">
              <a:buFont typeface="Wingdings" pitchFamily="2" charset="2"/>
              <a:buChar char="ü"/>
            </a:pPr>
            <a:r>
              <a:rPr lang="ru-RU" sz="2400" dirty="0">
                <a:solidFill>
                  <a:srgbClr val="002060"/>
                </a:solidFill>
                <a:latin typeface="Arial" pitchFamily="34" charset="0"/>
                <a:cs typeface="Arial" pitchFamily="34" charset="0"/>
              </a:rPr>
              <a:t>считал ворон</a:t>
            </a:r>
          </a:p>
          <a:p>
            <a:pPr marL="620713" indent="-434975">
              <a:buFont typeface="Wingdings" pitchFamily="2" charset="2"/>
              <a:buChar char="ü"/>
            </a:pPr>
            <a:r>
              <a:rPr lang="ru-RU" sz="2400" dirty="0">
                <a:solidFill>
                  <a:srgbClr val="002060"/>
                </a:solidFill>
                <a:latin typeface="Arial" pitchFamily="34" charset="0"/>
                <a:cs typeface="Arial" pitchFamily="34" charset="0"/>
              </a:rPr>
              <a:t>и т.п.</a:t>
            </a:r>
          </a:p>
        </p:txBody>
      </p:sp>
      <p:pic>
        <p:nvPicPr>
          <p:cNvPr id="4" name="Picture 4" descr="C:\Documents and Settings\Admin\Мои документы\РИСУНКИ\Школа\Учитель Ученик\Ученик\opredelenie_uslov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499" y="4077072"/>
            <a:ext cx="2457965" cy="23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800" dirty="0">
                <a:solidFill>
                  <a:srgbClr val="FF0000"/>
                </a:solidFill>
                <a:effectLst/>
                <a:latin typeface="Arial" pitchFamily="34" charset="0"/>
                <a:cs typeface="Arial" pitchFamily="34" charset="0"/>
              </a:rPr>
              <a:t>Домашнее задание</a:t>
            </a:r>
          </a:p>
        </p:txBody>
      </p:sp>
      <p:sp>
        <p:nvSpPr>
          <p:cNvPr id="3" name="Объект 2"/>
          <p:cNvSpPr>
            <a:spLocks noGrp="1"/>
          </p:cNvSpPr>
          <p:nvPr>
            <p:ph idx="1"/>
          </p:nvPr>
        </p:nvSpPr>
        <p:spPr>
          <a:xfrm>
            <a:off x="611560" y="1556792"/>
            <a:ext cx="8085584" cy="3672408"/>
          </a:xfrm>
        </p:spPr>
        <p:txBody>
          <a:bodyPr>
            <a:noAutofit/>
          </a:bodyPr>
          <a:lstStyle/>
          <a:p>
            <a:pPr marL="0" indent="0">
              <a:buNone/>
            </a:pPr>
            <a:r>
              <a:rPr lang="ru-RU" sz="2400" dirty="0">
                <a:solidFill>
                  <a:srgbClr val="002060"/>
                </a:solidFill>
                <a:latin typeface="Arial" pitchFamily="34" charset="0"/>
                <a:cs typeface="Arial" pitchFamily="34" charset="0"/>
              </a:rPr>
              <a:t>№649 (</a:t>
            </a:r>
            <a:r>
              <a:rPr lang="ru-RU" sz="2400" dirty="0" err="1">
                <a:solidFill>
                  <a:srgbClr val="002060"/>
                </a:solidFill>
                <a:latin typeface="Arial" pitchFamily="34" charset="0"/>
                <a:cs typeface="Arial" pitchFamily="34" charset="0"/>
              </a:rPr>
              <a:t>в,г</a:t>
            </a:r>
            <a:r>
              <a:rPr lang="ru-RU" sz="2400" dirty="0" smtClean="0">
                <a:solidFill>
                  <a:srgbClr val="002060"/>
                </a:solidFill>
                <a:latin typeface="Arial" pitchFamily="34" charset="0"/>
                <a:cs typeface="Arial" pitchFamily="34" charset="0"/>
              </a:rPr>
              <a:t>), №</a:t>
            </a:r>
            <a:r>
              <a:rPr lang="ru-RU" sz="2400" dirty="0">
                <a:solidFill>
                  <a:srgbClr val="002060"/>
                </a:solidFill>
                <a:latin typeface="Arial" pitchFamily="34" charset="0"/>
                <a:cs typeface="Arial" pitchFamily="34" charset="0"/>
              </a:rPr>
              <a:t>650 (</a:t>
            </a:r>
            <a:r>
              <a:rPr lang="ru-RU" sz="2400" dirty="0" err="1">
                <a:solidFill>
                  <a:srgbClr val="002060"/>
                </a:solidFill>
                <a:latin typeface="Arial" pitchFamily="34" charset="0"/>
                <a:cs typeface="Arial" pitchFamily="34" charset="0"/>
              </a:rPr>
              <a:t>а,б</a:t>
            </a:r>
            <a:r>
              <a:rPr lang="ru-RU" sz="2400" dirty="0" smtClean="0">
                <a:solidFill>
                  <a:srgbClr val="002060"/>
                </a:solidFill>
                <a:latin typeface="Arial" pitchFamily="34" charset="0"/>
                <a:cs typeface="Arial" pitchFamily="34" charset="0"/>
              </a:rPr>
              <a:t>), №</a:t>
            </a:r>
            <a:r>
              <a:rPr lang="ru-RU" sz="2400" dirty="0">
                <a:solidFill>
                  <a:srgbClr val="002060"/>
                </a:solidFill>
                <a:latin typeface="Arial" pitchFamily="34" charset="0"/>
                <a:cs typeface="Arial" pitchFamily="34" charset="0"/>
              </a:rPr>
              <a:t>669 (</a:t>
            </a:r>
            <a:r>
              <a:rPr lang="ru-RU" sz="2400" dirty="0" err="1">
                <a:solidFill>
                  <a:srgbClr val="002060"/>
                </a:solidFill>
                <a:latin typeface="Arial" pitchFamily="34" charset="0"/>
                <a:cs typeface="Arial" pitchFamily="34" charset="0"/>
              </a:rPr>
              <a:t>а,б</a:t>
            </a:r>
            <a:r>
              <a:rPr lang="ru-RU" sz="2400" dirty="0" smtClean="0">
                <a:solidFill>
                  <a:srgbClr val="002060"/>
                </a:solidFill>
                <a:latin typeface="Arial" pitchFamily="34" charset="0"/>
                <a:cs typeface="Arial" pitchFamily="34" charset="0"/>
              </a:rPr>
              <a:t>).</a:t>
            </a:r>
            <a:endParaRPr lang="ru-RU" sz="2400" dirty="0">
              <a:solidFill>
                <a:srgbClr val="002060"/>
              </a:solidFill>
              <a:latin typeface="Arial" pitchFamily="34" charset="0"/>
              <a:cs typeface="Arial" pitchFamily="34" charset="0"/>
            </a:endParaRPr>
          </a:p>
          <a:p>
            <a:pPr marL="0" indent="0">
              <a:buNone/>
            </a:pPr>
            <a:r>
              <a:rPr lang="ru-RU" sz="2400" dirty="0">
                <a:solidFill>
                  <a:srgbClr val="002060"/>
                </a:solidFill>
                <a:latin typeface="Arial" pitchFamily="34" charset="0"/>
                <a:cs typeface="Arial" pitchFamily="34" charset="0"/>
              </a:rPr>
              <a:t>Найдите интересные факты о числа Пи. </a:t>
            </a:r>
            <a:endParaRPr lang="ru-RU" sz="2400" dirty="0" smtClean="0">
              <a:solidFill>
                <a:srgbClr val="002060"/>
              </a:solidFill>
              <a:latin typeface="Arial" pitchFamily="34" charset="0"/>
              <a:cs typeface="Arial" pitchFamily="34" charset="0"/>
            </a:endParaRPr>
          </a:p>
          <a:p>
            <a:pPr marL="0" indent="0">
              <a:buNone/>
            </a:pPr>
            <a:r>
              <a:rPr lang="ru-RU" sz="2400" dirty="0" smtClean="0">
                <a:solidFill>
                  <a:srgbClr val="002060"/>
                </a:solidFill>
                <a:latin typeface="Arial" pitchFamily="34" charset="0"/>
                <a:cs typeface="Arial" pitchFamily="34" charset="0"/>
              </a:rPr>
              <a:t>Составьте </a:t>
            </a:r>
            <a:r>
              <a:rPr lang="ru-RU" sz="2400" dirty="0">
                <a:solidFill>
                  <a:srgbClr val="002060"/>
                </a:solidFill>
                <a:latin typeface="Arial" pitchFamily="34" charset="0"/>
                <a:cs typeface="Arial" pitchFamily="34" charset="0"/>
              </a:rPr>
              <a:t>задачу с «сюжетом» по </a:t>
            </a:r>
            <a:r>
              <a:rPr lang="ru-RU" sz="2400" dirty="0" smtClean="0">
                <a:solidFill>
                  <a:srgbClr val="002060"/>
                </a:solidFill>
                <a:latin typeface="Arial" pitchFamily="34" charset="0"/>
                <a:cs typeface="Arial" pitchFamily="34" charset="0"/>
              </a:rPr>
              <a:t>изучаемой теме</a:t>
            </a:r>
            <a:r>
              <a:rPr lang="ru-RU" sz="2400" dirty="0">
                <a:solidFill>
                  <a:srgbClr val="002060"/>
                </a:solidFill>
                <a:latin typeface="Arial" pitchFamily="34" charset="0"/>
                <a:cs typeface="Arial" pitchFamily="34" charset="0"/>
              </a:rPr>
              <a:t>.</a:t>
            </a:r>
          </a:p>
        </p:txBody>
      </p:sp>
      <p:pic>
        <p:nvPicPr>
          <p:cNvPr id="4" name="Picture 4" descr="ANTN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274" y="3861048"/>
            <a:ext cx="2705080" cy="250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5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1535" y="764704"/>
            <a:ext cx="8568952" cy="5472608"/>
          </a:xfrm>
        </p:spPr>
        <p:txBody>
          <a:bodyPr>
            <a:normAutofit fontScale="92500" lnSpcReduction="10000"/>
          </a:bodyPr>
          <a:lstStyle/>
          <a:p>
            <a:pPr>
              <a:lnSpc>
                <a:spcPct val="110000"/>
              </a:lnSpc>
              <a:spcBef>
                <a:spcPts val="1000"/>
              </a:spcBef>
            </a:pPr>
            <a:r>
              <a:rPr lang="ru-RU" sz="2500" dirty="0">
                <a:solidFill>
                  <a:srgbClr val="002060"/>
                </a:solidFill>
                <a:latin typeface="Arial" pitchFamily="34" charset="0"/>
                <a:cs typeface="Arial" pitchFamily="34" charset="0"/>
              </a:rPr>
              <a:t>В соответствии с новыми стандартами </a:t>
            </a:r>
            <a:r>
              <a:rPr lang="ru-RU" sz="2500" b="1" dirty="0">
                <a:solidFill>
                  <a:srgbClr val="002060"/>
                </a:solidFill>
                <a:latin typeface="Arial" pitchFamily="34" charset="0"/>
                <a:cs typeface="Arial" pitchFamily="34" charset="0"/>
              </a:rPr>
              <a:t>меняется</a:t>
            </a:r>
            <a:r>
              <a:rPr lang="ru-RU" sz="2500" dirty="0">
                <a:solidFill>
                  <a:srgbClr val="002060"/>
                </a:solidFill>
                <a:latin typeface="Arial" pitchFamily="34" charset="0"/>
                <a:cs typeface="Arial" pitchFamily="34" charset="0"/>
              </a:rPr>
              <a:t> </a:t>
            </a:r>
            <a:r>
              <a:rPr lang="ru-RU" sz="2500" b="1" dirty="0">
                <a:solidFill>
                  <a:srgbClr val="002060"/>
                </a:solidFill>
                <a:latin typeface="Arial" pitchFamily="34" charset="0"/>
                <a:cs typeface="Arial" pitchFamily="34" charset="0"/>
              </a:rPr>
              <a:t>подход к проектированию уроков</a:t>
            </a:r>
            <a:r>
              <a:rPr lang="ru-RU" sz="2500" dirty="0">
                <a:solidFill>
                  <a:srgbClr val="002060"/>
                </a:solidFill>
                <a:latin typeface="Arial" pitchFamily="34" charset="0"/>
                <a:cs typeface="Arial" pitchFamily="34" charset="0"/>
              </a:rPr>
              <a:t>. </a:t>
            </a:r>
            <a:endParaRPr lang="ru-RU" sz="2500" dirty="0" smtClean="0">
              <a:solidFill>
                <a:srgbClr val="002060"/>
              </a:solidFill>
              <a:latin typeface="Arial" pitchFamily="34" charset="0"/>
              <a:cs typeface="Arial" pitchFamily="34" charset="0"/>
            </a:endParaRPr>
          </a:p>
          <a:p>
            <a:pPr>
              <a:lnSpc>
                <a:spcPct val="110000"/>
              </a:lnSpc>
              <a:spcBef>
                <a:spcPts val="1000"/>
              </a:spcBef>
            </a:pPr>
            <a:r>
              <a:rPr lang="ru-RU" sz="2500" dirty="0" smtClean="0">
                <a:solidFill>
                  <a:srgbClr val="002060"/>
                </a:solidFill>
                <a:latin typeface="Arial" pitchFamily="34" charset="0"/>
                <a:cs typeface="Arial" pitchFamily="34" charset="0"/>
              </a:rPr>
              <a:t>Современный урок предусматривает </a:t>
            </a:r>
            <a:r>
              <a:rPr lang="ru-RU" sz="2500" b="1" dirty="0" smtClean="0">
                <a:solidFill>
                  <a:srgbClr val="002060"/>
                </a:solidFill>
                <a:latin typeface="Arial" pitchFamily="34" charset="0"/>
                <a:cs typeface="Arial" pitchFamily="34" charset="0"/>
              </a:rPr>
              <a:t>новые роли</a:t>
            </a:r>
            <a:r>
              <a:rPr lang="ru-RU" sz="2500" dirty="0" smtClean="0">
                <a:solidFill>
                  <a:srgbClr val="002060"/>
                </a:solidFill>
                <a:latin typeface="Arial" pitchFamily="34" charset="0"/>
                <a:cs typeface="Arial" pitchFamily="34" charset="0"/>
              </a:rPr>
              <a:t>: учителя как организатора и консультанта, ученика как активного исследователя. </a:t>
            </a:r>
          </a:p>
          <a:p>
            <a:pPr>
              <a:lnSpc>
                <a:spcPct val="110000"/>
              </a:lnSpc>
              <a:spcBef>
                <a:spcPts val="1000"/>
              </a:spcBef>
            </a:pPr>
            <a:r>
              <a:rPr lang="ru-RU" sz="2500" b="1" dirty="0" smtClean="0">
                <a:solidFill>
                  <a:srgbClr val="002060"/>
                </a:solidFill>
                <a:latin typeface="Arial" pitchFamily="34" charset="0"/>
                <a:cs typeface="Arial" pitchFamily="34" charset="0"/>
              </a:rPr>
              <a:t>Деятельностный </a:t>
            </a:r>
            <a:r>
              <a:rPr lang="ru-RU" sz="2500" b="1" dirty="0">
                <a:solidFill>
                  <a:srgbClr val="002060"/>
                </a:solidFill>
                <a:latin typeface="Arial" pitchFamily="34" charset="0"/>
                <a:cs typeface="Arial" pitchFamily="34" charset="0"/>
              </a:rPr>
              <a:t>подход</a:t>
            </a:r>
            <a:r>
              <a:rPr lang="ru-RU" sz="2500" dirty="0">
                <a:solidFill>
                  <a:srgbClr val="002060"/>
                </a:solidFill>
                <a:latin typeface="Arial" pitchFamily="34" charset="0"/>
                <a:cs typeface="Arial" pitchFamily="34" charset="0"/>
              </a:rPr>
              <a:t> является основой стандартов второго поколения</a:t>
            </a:r>
            <a:r>
              <a:rPr lang="ru-RU" sz="2500" dirty="0" smtClean="0">
                <a:solidFill>
                  <a:srgbClr val="002060"/>
                </a:solidFill>
                <a:latin typeface="Arial" pitchFamily="34" charset="0"/>
                <a:cs typeface="Arial" pitchFamily="34" charset="0"/>
              </a:rPr>
              <a:t>.</a:t>
            </a:r>
            <a:endParaRPr lang="ru-RU" sz="2500" dirty="0">
              <a:solidFill>
                <a:srgbClr val="002060"/>
              </a:solidFill>
              <a:latin typeface="Arial" pitchFamily="34" charset="0"/>
              <a:cs typeface="Arial" pitchFamily="34" charset="0"/>
            </a:endParaRPr>
          </a:p>
          <a:p>
            <a:pPr>
              <a:lnSpc>
                <a:spcPct val="110000"/>
              </a:lnSpc>
              <a:spcBef>
                <a:spcPts val="1000"/>
              </a:spcBef>
            </a:pPr>
            <a:r>
              <a:rPr lang="ru-RU" sz="2500" b="1" dirty="0">
                <a:solidFill>
                  <a:srgbClr val="002060"/>
                </a:solidFill>
                <a:latin typeface="Arial" pitchFamily="34" charset="0"/>
                <a:cs typeface="Arial" pitchFamily="34" charset="0"/>
              </a:rPr>
              <a:t>Признаки современного урока</a:t>
            </a:r>
            <a:r>
              <a:rPr lang="ru-RU" sz="2500" dirty="0">
                <a:solidFill>
                  <a:srgbClr val="002060"/>
                </a:solidFill>
                <a:latin typeface="Arial" pitchFamily="34" charset="0"/>
                <a:cs typeface="Arial" pitchFamily="34" charset="0"/>
              </a:rPr>
              <a:t> – исследовательская, эвристическая, проектная, дискуссионная, игровая деятельность. Усвоение любого материала происходит в процессе решения практической или исследовательской задачи, познавательной проблемной ситуации, мозгового штурма.</a:t>
            </a:r>
          </a:p>
          <a:p>
            <a:endParaRPr lang="ru-RU" dirty="0"/>
          </a:p>
        </p:txBody>
      </p:sp>
    </p:spTree>
    <p:extLst>
      <p:ext uri="{BB962C8B-B14F-4D97-AF65-F5344CB8AC3E}">
        <p14:creationId xmlns:p14="http://schemas.microsoft.com/office/powerpoint/2010/main" val="318477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4525" y="734094"/>
            <a:ext cx="8630945" cy="5472608"/>
          </a:xfrm>
        </p:spPr>
        <p:txBody>
          <a:bodyPr>
            <a:normAutofit/>
          </a:bodyPr>
          <a:lstStyle/>
          <a:p>
            <a:pPr>
              <a:lnSpc>
                <a:spcPct val="110000"/>
              </a:lnSpc>
              <a:spcBef>
                <a:spcPts val="1000"/>
              </a:spcBef>
            </a:pPr>
            <a:r>
              <a:rPr lang="ru-RU" sz="2500" dirty="0" smtClean="0">
                <a:solidFill>
                  <a:srgbClr val="002060"/>
                </a:solidFill>
                <a:latin typeface="Arial" pitchFamily="34" charset="0"/>
                <a:cs typeface="Arial" pitchFamily="34" charset="0"/>
              </a:rPr>
              <a:t>Не </a:t>
            </a:r>
            <a:r>
              <a:rPr lang="ru-RU" sz="2500" dirty="0">
                <a:solidFill>
                  <a:srgbClr val="002060"/>
                </a:solidFill>
                <a:latin typeface="Arial" pitchFamily="34" charset="0"/>
                <a:cs typeface="Arial" pitchFamily="34" charset="0"/>
              </a:rPr>
              <a:t>мыслям надобно учить, а учить мыслить</a:t>
            </a:r>
            <a:r>
              <a:rPr lang="ru-RU" sz="2500" dirty="0" smtClean="0">
                <a:solidFill>
                  <a:srgbClr val="002060"/>
                </a:solidFill>
                <a:latin typeface="Arial" pitchFamily="34" charset="0"/>
                <a:cs typeface="Arial" pitchFamily="34" charset="0"/>
              </a:rPr>
              <a:t>. </a:t>
            </a:r>
            <a:r>
              <a:rPr lang="ru-RU" sz="2400" i="1" dirty="0" smtClean="0">
                <a:solidFill>
                  <a:srgbClr val="002060"/>
                </a:solidFill>
                <a:latin typeface="Arial" pitchFamily="34" charset="0"/>
                <a:cs typeface="Arial" pitchFamily="34" charset="0"/>
              </a:rPr>
              <a:t>(Э. Кант)</a:t>
            </a:r>
          </a:p>
          <a:p>
            <a:pPr>
              <a:lnSpc>
                <a:spcPct val="110000"/>
              </a:lnSpc>
              <a:spcBef>
                <a:spcPts val="1000"/>
              </a:spcBef>
            </a:pPr>
            <a:r>
              <a:rPr lang="ru-RU" sz="2500" dirty="0" smtClean="0">
                <a:solidFill>
                  <a:srgbClr val="002060"/>
                </a:solidFill>
                <a:latin typeface="Arial" pitchFamily="34" charset="0"/>
                <a:cs typeface="Arial" pitchFamily="34" charset="0"/>
              </a:rPr>
              <a:t>Доводы, до которых человек додумывается сам, обычно убеждают его больше, нежели те, которые пришли в голову другим. </a:t>
            </a:r>
            <a:r>
              <a:rPr lang="ru-RU" sz="2500" i="1" dirty="0" smtClean="0">
                <a:solidFill>
                  <a:srgbClr val="002060"/>
                </a:solidFill>
                <a:latin typeface="Arial" pitchFamily="34" charset="0"/>
                <a:cs typeface="Arial" pitchFamily="34" charset="0"/>
              </a:rPr>
              <a:t>(Б. Паскаль)</a:t>
            </a:r>
          </a:p>
          <a:p>
            <a:pPr>
              <a:lnSpc>
                <a:spcPct val="110000"/>
              </a:lnSpc>
              <a:spcBef>
                <a:spcPts val="1000"/>
              </a:spcBef>
            </a:pPr>
            <a:r>
              <a:rPr lang="ru-RU" sz="2500" dirty="0" smtClean="0">
                <a:solidFill>
                  <a:srgbClr val="002060"/>
                </a:solidFill>
                <a:latin typeface="Arial" pitchFamily="34" charset="0"/>
                <a:cs typeface="Arial" pitchFamily="34" charset="0"/>
              </a:rPr>
              <a:t>Лучший </a:t>
            </a:r>
            <a:r>
              <a:rPr lang="ru-RU" sz="2500" dirty="0">
                <a:solidFill>
                  <a:srgbClr val="002060"/>
                </a:solidFill>
                <a:latin typeface="Arial" pitchFamily="34" charset="0"/>
                <a:cs typeface="Arial" pitchFamily="34" charset="0"/>
              </a:rPr>
              <a:t>способ изучить что-либо – это открыть самому. </a:t>
            </a:r>
            <a:r>
              <a:rPr lang="ru-RU" sz="2500" i="1" dirty="0">
                <a:solidFill>
                  <a:srgbClr val="002060"/>
                </a:solidFill>
                <a:latin typeface="Arial" pitchFamily="34" charset="0"/>
                <a:cs typeface="Arial" pitchFamily="34" charset="0"/>
              </a:rPr>
              <a:t>(Д. Пойа</a:t>
            </a:r>
            <a:r>
              <a:rPr lang="ru-RU" sz="2500" i="1" dirty="0" smtClean="0">
                <a:solidFill>
                  <a:srgbClr val="002060"/>
                </a:solidFill>
                <a:latin typeface="Arial" pitchFamily="34" charset="0"/>
                <a:cs typeface="Arial" pitchFamily="34" charset="0"/>
              </a:rPr>
              <a:t>)</a:t>
            </a:r>
            <a:endParaRPr lang="ru-RU" sz="2500" i="1" dirty="0">
              <a:solidFill>
                <a:srgbClr val="002060"/>
              </a:solidFill>
              <a:latin typeface="Arial" pitchFamily="34" charset="0"/>
              <a:cs typeface="Arial" pitchFamily="34" charset="0"/>
            </a:endParaRPr>
          </a:p>
          <a:p>
            <a:pPr>
              <a:lnSpc>
                <a:spcPct val="110000"/>
              </a:lnSpc>
              <a:spcBef>
                <a:spcPts val="1000"/>
              </a:spcBef>
            </a:pPr>
            <a:r>
              <a:rPr lang="ru-RU" sz="2500" dirty="0">
                <a:solidFill>
                  <a:srgbClr val="002060"/>
                </a:solidFill>
                <a:latin typeface="Arial" pitchFamily="34" charset="0"/>
                <a:cs typeface="Arial" pitchFamily="34" charset="0"/>
              </a:rPr>
              <a:t>Скажи мне, и я </a:t>
            </a:r>
            <a:r>
              <a:rPr lang="ru-RU" sz="2500" dirty="0" smtClean="0">
                <a:solidFill>
                  <a:srgbClr val="002060"/>
                </a:solidFill>
                <a:latin typeface="Arial" pitchFamily="34" charset="0"/>
                <a:cs typeface="Arial" pitchFamily="34" charset="0"/>
              </a:rPr>
              <a:t>забуду.</a:t>
            </a:r>
          </a:p>
          <a:p>
            <a:pPr marL="358775" indent="0">
              <a:lnSpc>
                <a:spcPct val="110000"/>
              </a:lnSpc>
              <a:spcBef>
                <a:spcPts val="0"/>
              </a:spcBef>
              <a:buNone/>
            </a:pPr>
            <a:r>
              <a:rPr lang="ru-RU" sz="2500" dirty="0" smtClean="0">
                <a:solidFill>
                  <a:srgbClr val="002060"/>
                </a:solidFill>
                <a:latin typeface="Arial" pitchFamily="34" charset="0"/>
                <a:cs typeface="Arial" pitchFamily="34" charset="0"/>
              </a:rPr>
              <a:t>Покажи мне, и я запомню.</a:t>
            </a:r>
          </a:p>
          <a:p>
            <a:pPr marL="358775" indent="0">
              <a:lnSpc>
                <a:spcPct val="110000"/>
              </a:lnSpc>
              <a:spcBef>
                <a:spcPts val="0"/>
              </a:spcBef>
              <a:buNone/>
            </a:pPr>
            <a:r>
              <a:rPr lang="ru-RU" sz="2500" dirty="0" smtClean="0">
                <a:solidFill>
                  <a:srgbClr val="002060"/>
                </a:solidFill>
                <a:latin typeface="Arial" pitchFamily="34" charset="0"/>
                <a:cs typeface="Arial" pitchFamily="34" charset="0"/>
              </a:rPr>
              <a:t>Дай </a:t>
            </a:r>
            <a:r>
              <a:rPr lang="ru-RU" sz="2500" dirty="0">
                <a:solidFill>
                  <a:srgbClr val="002060"/>
                </a:solidFill>
                <a:latin typeface="Arial" pitchFamily="34" charset="0"/>
                <a:cs typeface="Arial" pitchFamily="34" charset="0"/>
              </a:rPr>
              <a:t>мне действовать самому </a:t>
            </a:r>
            <a:endParaRPr lang="ru-RU" sz="2500" dirty="0" smtClean="0">
              <a:solidFill>
                <a:srgbClr val="002060"/>
              </a:solidFill>
              <a:latin typeface="Arial" pitchFamily="34" charset="0"/>
              <a:cs typeface="Arial" pitchFamily="34" charset="0"/>
            </a:endParaRPr>
          </a:p>
          <a:p>
            <a:pPr marL="358775" indent="0">
              <a:lnSpc>
                <a:spcPct val="110000"/>
              </a:lnSpc>
              <a:spcBef>
                <a:spcPts val="0"/>
              </a:spcBef>
              <a:buNone/>
            </a:pPr>
            <a:r>
              <a:rPr lang="ru-RU" sz="2500" dirty="0" smtClean="0">
                <a:solidFill>
                  <a:srgbClr val="002060"/>
                </a:solidFill>
                <a:latin typeface="Arial" pitchFamily="34" charset="0"/>
                <a:cs typeface="Arial" pitchFamily="34" charset="0"/>
              </a:rPr>
              <a:t>и </a:t>
            </a:r>
            <a:r>
              <a:rPr lang="ru-RU" sz="2500" dirty="0">
                <a:solidFill>
                  <a:srgbClr val="002060"/>
                </a:solidFill>
                <a:latin typeface="Arial" pitchFamily="34" charset="0"/>
                <a:cs typeface="Arial" pitchFamily="34" charset="0"/>
              </a:rPr>
              <a:t>я научусь. </a:t>
            </a:r>
            <a:r>
              <a:rPr lang="ru-RU" sz="2500" i="1" dirty="0">
                <a:solidFill>
                  <a:srgbClr val="002060"/>
                </a:solidFill>
                <a:latin typeface="Arial" pitchFamily="34" charset="0"/>
                <a:cs typeface="Arial" pitchFamily="34" charset="0"/>
              </a:rPr>
              <a:t>(Конфуций)</a:t>
            </a:r>
          </a:p>
          <a:p>
            <a:endParaRPr lang="ru-RU" dirty="0"/>
          </a:p>
        </p:txBody>
      </p:sp>
      <p:pic>
        <p:nvPicPr>
          <p:cNvPr id="3" name="Picture 2" descr="C:\Documents and Settings\Admin\Мои документы\РИСУНКИ\Школа\Тетрадь Учебник Книга\{8e8e40bf-2f23-47fa-9fca-54c2ba3a69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42" y="4149080"/>
            <a:ext cx="2448272" cy="227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1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РИСУНКИ\Школа\Учитель Ученик\Учитель\4-130G0152A5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57"/>
            <a:ext cx="9144000" cy="689294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ctrTitle"/>
          </p:nvPr>
        </p:nvSpPr>
        <p:spPr>
          <a:xfrm>
            <a:off x="683568" y="1412776"/>
            <a:ext cx="5760640" cy="1614041"/>
          </a:xfrm>
        </p:spPr>
        <p:txBody>
          <a:bodyPr>
            <a:normAutofit/>
          </a:bodyPr>
          <a:lstStyle/>
          <a:p>
            <a:pPr algn="l"/>
            <a:r>
              <a:rPr lang="ru-RU" sz="4000" dirty="0" smtClean="0">
                <a:solidFill>
                  <a:schemeClr val="bg1"/>
                </a:solidFill>
                <a:latin typeface="Century Gothic" pitchFamily="34" charset="0"/>
              </a:rPr>
              <a:t>ОКРУЖНОСТЬ.</a:t>
            </a:r>
            <a:br>
              <a:rPr lang="ru-RU" sz="4000" dirty="0" smtClean="0">
                <a:solidFill>
                  <a:schemeClr val="bg1"/>
                </a:solidFill>
                <a:latin typeface="Century Gothic" pitchFamily="34" charset="0"/>
              </a:rPr>
            </a:br>
            <a:r>
              <a:rPr lang="ru-RU" sz="4000" dirty="0" smtClean="0">
                <a:solidFill>
                  <a:schemeClr val="bg1"/>
                </a:solidFill>
                <a:latin typeface="Century Gothic" pitchFamily="34" charset="0"/>
              </a:rPr>
              <a:t>ДЛИНА ОКРУЖНОСТИ</a:t>
            </a:r>
            <a:endParaRPr lang="ru-RU" sz="4000" dirty="0"/>
          </a:p>
        </p:txBody>
      </p:sp>
      <p:sp>
        <p:nvSpPr>
          <p:cNvPr id="3" name="Подзаголовок 2"/>
          <p:cNvSpPr>
            <a:spLocks noGrp="1"/>
          </p:cNvSpPr>
          <p:nvPr>
            <p:ph type="subTitle" idx="1"/>
          </p:nvPr>
        </p:nvSpPr>
        <p:spPr>
          <a:xfrm>
            <a:off x="755576" y="3212976"/>
            <a:ext cx="5472608" cy="936104"/>
          </a:xfrm>
        </p:spPr>
        <p:txBody>
          <a:bodyPr>
            <a:normAutofit fontScale="70000" lnSpcReduction="20000"/>
          </a:bodyPr>
          <a:lstStyle/>
          <a:p>
            <a:pPr algn="l"/>
            <a:r>
              <a:rPr lang="ru-RU" b="1" dirty="0">
                <a:solidFill>
                  <a:schemeClr val="bg1"/>
                </a:solidFill>
                <a:latin typeface="Century Gothic" pitchFamily="34" charset="0"/>
              </a:rPr>
              <a:t>Математика, 6 </a:t>
            </a:r>
            <a:r>
              <a:rPr lang="ru-RU" b="1" dirty="0" smtClean="0">
                <a:solidFill>
                  <a:schemeClr val="bg1"/>
                </a:solidFill>
                <a:latin typeface="Century Gothic" pitchFamily="34" charset="0"/>
              </a:rPr>
              <a:t>класс</a:t>
            </a:r>
          </a:p>
          <a:p>
            <a:pPr algn="l"/>
            <a:r>
              <a:rPr lang="ru-RU" b="1" dirty="0" smtClean="0">
                <a:solidFill>
                  <a:schemeClr val="bg1"/>
                </a:solidFill>
                <a:latin typeface="Century Gothic" pitchFamily="34" charset="0"/>
              </a:rPr>
              <a:t>Учитель: Догадова Н.А,</a:t>
            </a:r>
          </a:p>
          <a:p>
            <a:pPr algn="l"/>
            <a:r>
              <a:rPr lang="ru-RU" b="1" dirty="0" smtClean="0">
                <a:solidFill>
                  <a:schemeClr val="bg1"/>
                </a:solidFill>
                <a:latin typeface="Century Gothic" pitchFamily="34" charset="0"/>
              </a:rPr>
              <a:t>МБОУ </a:t>
            </a:r>
            <a:r>
              <a:rPr lang="ru-RU" b="1" dirty="0" smtClean="0">
                <a:solidFill>
                  <a:schemeClr val="bg1"/>
                </a:solidFill>
                <a:latin typeface="Century Gothic" pitchFamily="34" charset="0"/>
              </a:rPr>
              <a:t>«</a:t>
            </a:r>
            <a:r>
              <a:rPr lang="ru-RU" b="1" dirty="0" smtClean="0">
                <a:solidFill>
                  <a:schemeClr val="bg1"/>
                </a:solidFill>
                <a:latin typeface="Century Gothic" pitchFamily="34" charset="0"/>
              </a:rPr>
              <a:t>Гимназия №32</a:t>
            </a:r>
            <a:r>
              <a:rPr lang="ru-RU" b="1" dirty="0">
                <a:solidFill>
                  <a:schemeClr val="bg1"/>
                </a:solidFill>
                <a:latin typeface="Century Gothic" pitchFamily="34" charset="0"/>
              </a:rPr>
              <a:t>» </a:t>
            </a:r>
            <a:r>
              <a:rPr lang="ru-RU" b="1" dirty="0" smtClean="0">
                <a:solidFill>
                  <a:schemeClr val="bg1"/>
                </a:solidFill>
                <a:latin typeface="Century Gothic" pitchFamily="34" charset="0"/>
              </a:rPr>
              <a:t> г</a:t>
            </a:r>
            <a:r>
              <a:rPr lang="ru-RU" b="1" dirty="0">
                <a:solidFill>
                  <a:schemeClr val="bg1"/>
                </a:solidFill>
                <a:latin typeface="Century Gothic" pitchFamily="34" charset="0"/>
              </a:rPr>
              <a:t>. Кургана </a:t>
            </a:r>
            <a:endParaRPr lang="ru-RU" b="1" dirty="0">
              <a:solidFill>
                <a:schemeClr val="bg1"/>
              </a:solidFill>
              <a:latin typeface="Century Gothic" pitchFamily="34" charset="0"/>
            </a:endParaRPr>
          </a:p>
        </p:txBody>
      </p:sp>
    </p:spTree>
    <p:extLst>
      <p:ext uri="{BB962C8B-B14F-4D97-AF65-F5344CB8AC3E}">
        <p14:creationId xmlns:p14="http://schemas.microsoft.com/office/powerpoint/2010/main" val="349850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Копия vtorzhenie_inoplanetyan_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38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332656"/>
            <a:ext cx="8229600" cy="735360"/>
          </a:xfrm>
        </p:spPr>
        <p:txBody>
          <a:bodyPr>
            <a:normAutofit/>
          </a:bodyPr>
          <a:lstStyle/>
          <a:p>
            <a:pPr algn="ctr"/>
            <a:r>
              <a:rPr lang="ru-RU" dirty="0" smtClean="0"/>
              <a:t> </a:t>
            </a:r>
            <a:r>
              <a:rPr lang="ru-RU" sz="3800" dirty="0" smtClean="0">
                <a:solidFill>
                  <a:srgbClr val="0070C0"/>
                </a:solidFill>
                <a:effectLst/>
                <a:latin typeface="Arial" pitchFamily="34" charset="0"/>
                <a:cs typeface="Arial" pitchFamily="34" charset="0"/>
              </a:rPr>
              <a:t>Вторжение </a:t>
            </a:r>
            <a:r>
              <a:rPr lang="ru-RU" sz="3800" dirty="0">
                <a:solidFill>
                  <a:srgbClr val="0070C0"/>
                </a:solidFill>
                <a:effectLst/>
                <a:latin typeface="Arial" pitchFamily="34" charset="0"/>
                <a:cs typeface="Arial" pitchFamily="34" charset="0"/>
              </a:rPr>
              <a:t>марсиан</a:t>
            </a:r>
          </a:p>
        </p:txBody>
      </p:sp>
      <p:sp>
        <p:nvSpPr>
          <p:cNvPr id="3" name="Объект 2"/>
          <p:cNvSpPr>
            <a:spLocks noGrp="1"/>
          </p:cNvSpPr>
          <p:nvPr>
            <p:ph idx="1"/>
          </p:nvPr>
        </p:nvSpPr>
        <p:spPr>
          <a:xfrm>
            <a:off x="323528" y="5301208"/>
            <a:ext cx="8496944" cy="1440160"/>
          </a:xfrm>
        </p:spPr>
        <p:txBody>
          <a:bodyPr>
            <a:normAutofit/>
          </a:bodyPr>
          <a:lstStyle/>
          <a:p>
            <a:pPr marL="109728" indent="0">
              <a:spcBef>
                <a:spcPts val="600"/>
              </a:spcBef>
              <a:buNone/>
            </a:pP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В известном романе английского писателя-фантаста Герберта Уэллса «Война миров» рассказывается о вторжении на Землю марсиан. </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К </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счастью, для землян всё закончилось благополучно – марсиане умерли от земного вируса, против которого у них не было иммунитета. </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При </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изучении оставшейся от марсиан техники выяснилось, что в ней отсутствуют колёса и вообще вращающиеся детали. </a:t>
            </a:r>
          </a:p>
          <a:p>
            <a:pPr marL="0" indent="0">
              <a:spcBef>
                <a:spcPts val="600"/>
              </a:spcBef>
              <a:buNone/>
            </a:pPr>
            <a:endParaRPr lang="ru-RU" sz="2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56082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800" dirty="0" smtClean="0">
                <a:solidFill>
                  <a:srgbClr val="0070C0"/>
                </a:solidFill>
                <a:effectLst/>
                <a:latin typeface="Arial" pitchFamily="34" charset="0"/>
                <a:cs typeface="Arial" pitchFamily="34" charset="0"/>
              </a:rPr>
              <a:t>Колесо и окружность</a:t>
            </a:r>
            <a:endParaRPr lang="ru-RU" sz="3800" dirty="0">
              <a:solidFill>
                <a:srgbClr val="0070C0"/>
              </a:solidFill>
              <a:effectLst/>
              <a:latin typeface="Arial" pitchFamily="34" charset="0"/>
              <a:cs typeface="Arial" pitchFamily="34" charset="0"/>
            </a:endParaRPr>
          </a:p>
        </p:txBody>
      </p:sp>
      <p:pic>
        <p:nvPicPr>
          <p:cNvPr id="3074" name="Picture 2" descr="C:\Documents and Settings\Admin\Мои документы\Загрузки\kole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03060"/>
            <a:ext cx="3384376" cy="32351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5" name="Рисунок 1" descr="Описание: Окружность 6 класс. Центр, радиус и диаметр окруж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554590"/>
            <a:ext cx="3565287" cy="3252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 name="Прямоугольник 5"/>
          <p:cNvSpPr/>
          <p:nvPr/>
        </p:nvSpPr>
        <p:spPr>
          <a:xfrm>
            <a:off x="603450" y="5157192"/>
            <a:ext cx="8208912" cy="830997"/>
          </a:xfrm>
          <a:prstGeom prst="rect">
            <a:avLst/>
          </a:prstGeom>
        </p:spPr>
        <p:txBody>
          <a:bodyPr wrap="square">
            <a:spAutoFit/>
          </a:bodyPr>
          <a:lstStyle/>
          <a:p>
            <a:pPr fontAlgn="t">
              <a:spcBef>
                <a:spcPts val="600"/>
              </a:spcBef>
            </a:pPr>
            <a:r>
              <a:rPr lang="ru-RU" sz="2400" dirty="0" smtClean="0">
                <a:solidFill>
                  <a:srgbClr val="002060"/>
                </a:solidFill>
                <a:latin typeface="Arial" pitchFamily="34" charset="0"/>
                <a:cs typeface="Arial" pitchFamily="34" charset="0"/>
              </a:rPr>
              <a:t>Окружность является моделью колеса. У </a:t>
            </a:r>
            <a:r>
              <a:rPr lang="ru-RU" sz="2400" dirty="0">
                <a:solidFill>
                  <a:srgbClr val="002060"/>
                </a:solidFill>
                <a:latin typeface="Arial" pitchFamily="34" charset="0"/>
                <a:cs typeface="Arial" pitchFamily="34" charset="0"/>
              </a:rPr>
              <a:t>колеса, как и у окружности, есть радиус, диаметр и центр. </a:t>
            </a:r>
          </a:p>
        </p:txBody>
      </p:sp>
    </p:spTree>
    <p:extLst>
      <p:ext uri="{BB962C8B-B14F-4D97-AF65-F5344CB8AC3E}">
        <p14:creationId xmlns:p14="http://schemas.microsoft.com/office/powerpoint/2010/main" val="95193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6" name="Group 8"/>
          <p:cNvGrpSpPr>
            <a:grpSpLocks/>
          </p:cNvGrpSpPr>
          <p:nvPr/>
        </p:nvGrpSpPr>
        <p:grpSpPr bwMode="auto">
          <a:xfrm>
            <a:off x="3806796" y="1805358"/>
            <a:ext cx="2438400" cy="3276600"/>
            <a:chOff x="1968" y="1728"/>
            <a:chExt cx="1440" cy="1971"/>
          </a:xfrm>
        </p:grpSpPr>
        <p:sp>
          <p:nvSpPr>
            <p:cNvPr id="27657" name="Freeform 9"/>
            <p:cNvSpPr>
              <a:spLocks/>
            </p:cNvSpPr>
            <p:nvPr/>
          </p:nvSpPr>
          <p:spPr bwMode="auto">
            <a:xfrm>
              <a:off x="1968" y="1872"/>
              <a:ext cx="1440" cy="1824"/>
            </a:xfrm>
            <a:custGeom>
              <a:avLst/>
              <a:gdLst>
                <a:gd name="T0" fmla="*/ 1440 w 1440"/>
                <a:gd name="T1" fmla="*/ 0 h 1824"/>
                <a:gd name="T2" fmla="*/ 1296 w 1440"/>
                <a:gd name="T3" fmla="*/ 1728 h 1824"/>
                <a:gd name="T4" fmla="*/ 1263 w 1440"/>
                <a:gd name="T5" fmla="*/ 1755 h 1824"/>
                <a:gd name="T6" fmla="*/ 1200 w 1440"/>
                <a:gd name="T7" fmla="*/ 1776 h 1824"/>
                <a:gd name="T8" fmla="*/ 1152 w 1440"/>
                <a:gd name="T9" fmla="*/ 1776 h 1824"/>
                <a:gd name="T10" fmla="*/ 1008 w 1440"/>
                <a:gd name="T11" fmla="*/ 1824 h 1824"/>
                <a:gd name="T12" fmla="*/ 864 w 1440"/>
                <a:gd name="T13" fmla="*/ 1824 h 1824"/>
                <a:gd name="T14" fmla="*/ 768 w 1440"/>
                <a:gd name="T15" fmla="*/ 1824 h 1824"/>
                <a:gd name="T16" fmla="*/ 672 w 1440"/>
                <a:gd name="T17" fmla="*/ 1824 h 1824"/>
                <a:gd name="T18" fmla="*/ 576 w 1440"/>
                <a:gd name="T19" fmla="*/ 1776 h 1824"/>
                <a:gd name="T20" fmla="*/ 384 w 1440"/>
                <a:gd name="T21" fmla="*/ 1776 h 1824"/>
                <a:gd name="T22" fmla="*/ 336 w 1440"/>
                <a:gd name="T23" fmla="*/ 1776 h 1824"/>
                <a:gd name="T24" fmla="*/ 288 w 1440"/>
                <a:gd name="T25" fmla="*/ 1728 h 1824"/>
                <a:gd name="T26" fmla="*/ 0 w 1440"/>
                <a:gd name="T27" fmla="*/ 0 h 1824"/>
                <a:gd name="T28" fmla="*/ 153 w 1440"/>
                <a:gd name="T29" fmla="*/ 93 h 1824"/>
                <a:gd name="T30" fmla="*/ 465 w 1440"/>
                <a:gd name="T31" fmla="*/ 135 h 1824"/>
                <a:gd name="T32" fmla="*/ 624 w 1440"/>
                <a:gd name="T33" fmla="*/ 144 h 1824"/>
                <a:gd name="T34" fmla="*/ 864 w 1440"/>
                <a:gd name="T35" fmla="*/ 144 h 1824"/>
                <a:gd name="T36" fmla="*/ 1065 w 1440"/>
                <a:gd name="T37" fmla="*/ 129 h 1824"/>
                <a:gd name="T38" fmla="*/ 1293 w 1440"/>
                <a:gd name="T39" fmla="*/ 99 h 1824"/>
                <a:gd name="T40" fmla="*/ 1440 w 1440"/>
                <a:gd name="T41"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0" h="1824">
                  <a:moveTo>
                    <a:pt x="1440" y="0"/>
                  </a:moveTo>
                  <a:lnTo>
                    <a:pt x="1296" y="1728"/>
                  </a:lnTo>
                  <a:lnTo>
                    <a:pt x="1263" y="1755"/>
                  </a:lnTo>
                  <a:lnTo>
                    <a:pt x="1200" y="1776"/>
                  </a:lnTo>
                  <a:lnTo>
                    <a:pt x="1152" y="1776"/>
                  </a:lnTo>
                  <a:lnTo>
                    <a:pt x="1008" y="1824"/>
                  </a:lnTo>
                  <a:lnTo>
                    <a:pt x="864" y="1824"/>
                  </a:lnTo>
                  <a:lnTo>
                    <a:pt x="768" y="1824"/>
                  </a:lnTo>
                  <a:lnTo>
                    <a:pt x="672" y="1824"/>
                  </a:lnTo>
                  <a:lnTo>
                    <a:pt x="576" y="1776"/>
                  </a:lnTo>
                  <a:lnTo>
                    <a:pt x="384" y="1776"/>
                  </a:lnTo>
                  <a:lnTo>
                    <a:pt x="336" y="1776"/>
                  </a:lnTo>
                  <a:lnTo>
                    <a:pt x="288" y="1728"/>
                  </a:lnTo>
                  <a:lnTo>
                    <a:pt x="0" y="0"/>
                  </a:lnTo>
                  <a:lnTo>
                    <a:pt x="153" y="93"/>
                  </a:lnTo>
                  <a:lnTo>
                    <a:pt x="465" y="135"/>
                  </a:lnTo>
                  <a:lnTo>
                    <a:pt x="624" y="144"/>
                  </a:lnTo>
                  <a:lnTo>
                    <a:pt x="864" y="144"/>
                  </a:lnTo>
                  <a:lnTo>
                    <a:pt x="1065" y="129"/>
                  </a:lnTo>
                  <a:lnTo>
                    <a:pt x="1293" y="99"/>
                  </a:lnTo>
                  <a:lnTo>
                    <a:pt x="1440" y="0"/>
                  </a:lnTo>
                  <a:close/>
                </a:path>
              </a:pathLst>
            </a:custGeom>
            <a:gradFill rotWithShape="1">
              <a:gsLst>
                <a:gs pos="0">
                  <a:srgbClr val="66FFFF"/>
                </a:gs>
                <a:gs pos="50000">
                  <a:schemeClr val="bg1"/>
                </a:gs>
                <a:gs pos="100000">
                  <a:srgbClr val="66FF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58" name="Oval 10"/>
            <p:cNvSpPr>
              <a:spLocks noChangeArrowheads="1"/>
            </p:cNvSpPr>
            <p:nvPr/>
          </p:nvSpPr>
          <p:spPr bwMode="auto">
            <a:xfrm>
              <a:off x="2256" y="3504"/>
              <a:ext cx="1008" cy="192"/>
            </a:xfrm>
            <a:prstGeom prst="ellipse">
              <a:avLst/>
            </a:prstGeom>
            <a:gradFill rotWithShape="1">
              <a:gsLst>
                <a:gs pos="0">
                  <a:schemeClr val="bg1"/>
                </a:gs>
                <a:gs pos="100000">
                  <a:srgbClr val="CCFF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9" name="Freeform 11"/>
            <p:cNvSpPr>
              <a:spLocks/>
            </p:cNvSpPr>
            <p:nvPr/>
          </p:nvSpPr>
          <p:spPr bwMode="auto">
            <a:xfrm>
              <a:off x="1968" y="1872"/>
              <a:ext cx="1440" cy="1827"/>
            </a:xfrm>
            <a:custGeom>
              <a:avLst/>
              <a:gdLst>
                <a:gd name="T0" fmla="*/ 0 w 1440"/>
                <a:gd name="T1" fmla="*/ 0 h 1827"/>
                <a:gd name="T2" fmla="*/ 288 w 1440"/>
                <a:gd name="T3" fmla="*/ 1728 h 1827"/>
                <a:gd name="T4" fmla="*/ 309 w 1440"/>
                <a:gd name="T5" fmla="*/ 1755 h 1827"/>
                <a:gd name="T6" fmla="*/ 374 w 1440"/>
                <a:gd name="T7" fmla="*/ 1781 h 1827"/>
                <a:gd name="T8" fmla="*/ 579 w 1440"/>
                <a:gd name="T9" fmla="*/ 1815 h 1827"/>
                <a:gd name="T10" fmla="*/ 759 w 1440"/>
                <a:gd name="T11" fmla="*/ 1821 h 1827"/>
                <a:gd name="T12" fmla="*/ 921 w 1440"/>
                <a:gd name="T13" fmla="*/ 1821 h 1827"/>
                <a:gd name="T14" fmla="*/ 1011 w 1440"/>
                <a:gd name="T15" fmla="*/ 1815 h 1827"/>
                <a:gd name="T16" fmla="*/ 1162 w 1440"/>
                <a:gd name="T17" fmla="*/ 1796 h 1827"/>
                <a:gd name="T18" fmla="*/ 1269 w 1440"/>
                <a:gd name="T19" fmla="*/ 1761 h 1827"/>
                <a:gd name="T20" fmla="*/ 1296 w 1440"/>
                <a:gd name="T21" fmla="*/ 1728 h 1827"/>
                <a:gd name="T22" fmla="*/ 1440 w 1440"/>
                <a:gd name="T23" fmla="*/ 0 h 1827"/>
                <a:gd name="T24" fmla="*/ 1248 w 1440"/>
                <a:gd name="T25" fmla="*/ 0 h 1827"/>
                <a:gd name="T26" fmla="*/ 1147 w 1440"/>
                <a:gd name="T27" fmla="*/ 1796 h 1827"/>
                <a:gd name="T28" fmla="*/ 1005 w 1440"/>
                <a:gd name="T29" fmla="*/ 1821 h 1827"/>
                <a:gd name="T30" fmla="*/ 921 w 1440"/>
                <a:gd name="T31" fmla="*/ 1821 h 1827"/>
                <a:gd name="T32" fmla="*/ 960 w 1440"/>
                <a:gd name="T33" fmla="*/ 0 h 1827"/>
                <a:gd name="T34" fmla="*/ 720 w 1440"/>
                <a:gd name="T35" fmla="*/ 0 h 1827"/>
                <a:gd name="T36" fmla="*/ 753 w 1440"/>
                <a:gd name="T37" fmla="*/ 1827 h 1827"/>
                <a:gd name="T38" fmla="*/ 571 w 1440"/>
                <a:gd name="T39" fmla="*/ 1811 h 1827"/>
                <a:gd name="T40" fmla="*/ 480 w 1440"/>
                <a:gd name="T41" fmla="*/ 0 h 1827"/>
                <a:gd name="T42" fmla="*/ 240 w 1440"/>
                <a:gd name="T43" fmla="*/ 0 h 1827"/>
                <a:gd name="T44" fmla="*/ 450 w 1440"/>
                <a:gd name="T45" fmla="*/ 1796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0" h="1827">
                  <a:moveTo>
                    <a:pt x="0" y="0"/>
                  </a:moveTo>
                  <a:lnTo>
                    <a:pt x="288" y="1728"/>
                  </a:lnTo>
                  <a:lnTo>
                    <a:pt x="309" y="1755"/>
                  </a:lnTo>
                  <a:lnTo>
                    <a:pt x="374" y="1781"/>
                  </a:lnTo>
                  <a:lnTo>
                    <a:pt x="579" y="1815"/>
                  </a:lnTo>
                  <a:lnTo>
                    <a:pt x="759" y="1821"/>
                  </a:lnTo>
                  <a:lnTo>
                    <a:pt x="921" y="1821"/>
                  </a:lnTo>
                  <a:lnTo>
                    <a:pt x="1011" y="1815"/>
                  </a:lnTo>
                  <a:lnTo>
                    <a:pt x="1162" y="1796"/>
                  </a:lnTo>
                  <a:lnTo>
                    <a:pt x="1269" y="1761"/>
                  </a:lnTo>
                  <a:lnTo>
                    <a:pt x="1296" y="1728"/>
                  </a:lnTo>
                  <a:lnTo>
                    <a:pt x="1440" y="0"/>
                  </a:lnTo>
                  <a:lnTo>
                    <a:pt x="1248" y="0"/>
                  </a:lnTo>
                  <a:lnTo>
                    <a:pt x="1147" y="1796"/>
                  </a:lnTo>
                  <a:lnTo>
                    <a:pt x="1005" y="1821"/>
                  </a:lnTo>
                  <a:lnTo>
                    <a:pt x="921" y="1821"/>
                  </a:lnTo>
                  <a:lnTo>
                    <a:pt x="960" y="0"/>
                  </a:lnTo>
                  <a:lnTo>
                    <a:pt x="720" y="0"/>
                  </a:lnTo>
                  <a:lnTo>
                    <a:pt x="753" y="1827"/>
                  </a:lnTo>
                  <a:lnTo>
                    <a:pt x="571" y="1811"/>
                  </a:lnTo>
                  <a:lnTo>
                    <a:pt x="480" y="0"/>
                  </a:lnTo>
                  <a:lnTo>
                    <a:pt x="240" y="0"/>
                  </a:lnTo>
                  <a:lnTo>
                    <a:pt x="450" y="1796"/>
                  </a:lnTo>
                </a:path>
              </a:pathLst>
            </a:custGeom>
            <a:noFill/>
            <a:ln w="952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0" name="Oval 12"/>
            <p:cNvSpPr>
              <a:spLocks noChangeArrowheads="1"/>
            </p:cNvSpPr>
            <p:nvPr/>
          </p:nvSpPr>
          <p:spPr bwMode="auto">
            <a:xfrm>
              <a:off x="1968" y="1728"/>
              <a:ext cx="1440" cy="288"/>
            </a:xfrm>
            <a:prstGeom prst="ellipse">
              <a:avLst/>
            </a:prstGeom>
            <a:gradFill rotWithShape="1">
              <a:gsLst>
                <a:gs pos="0">
                  <a:schemeClr val="bg1"/>
                </a:gs>
                <a:gs pos="100000">
                  <a:srgbClr val="CCFFFF"/>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7661" name="Group 13"/>
          <p:cNvGrpSpPr>
            <a:grpSpLocks/>
          </p:cNvGrpSpPr>
          <p:nvPr/>
        </p:nvGrpSpPr>
        <p:grpSpPr bwMode="auto">
          <a:xfrm rot="4842505">
            <a:off x="7378700" y="5346700"/>
            <a:ext cx="939800" cy="1371600"/>
            <a:chOff x="1808" y="1235"/>
            <a:chExt cx="1072" cy="978"/>
          </a:xfrm>
        </p:grpSpPr>
        <p:grpSp>
          <p:nvGrpSpPr>
            <p:cNvPr id="27662" name="Group 14"/>
            <p:cNvGrpSpPr>
              <a:grpSpLocks/>
            </p:cNvGrpSpPr>
            <p:nvPr/>
          </p:nvGrpSpPr>
          <p:grpSpPr bwMode="auto">
            <a:xfrm>
              <a:off x="2147" y="1299"/>
              <a:ext cx="733" cy="800"/>
              <a:chOff x="3451" y="2463"/>
              <a:chExt cx="733" cy="800"/>
            </a:xfrm>
          </p:grpSpPr>
          <p:sp>
            <p:nvSpPr>
              <p:cNvPr id="27663" name="Freeform 15" descr="Пробка"/>
              <p:cNvSpPr>
                <a:spLocks/>
              </p:cNvSpPr>
              <p:nvPr/>
            </p:nvSpPr>
            <p:spPr bwMode="auto">
              <a:xfrm rot="4868518">
                <a:off x="3481" y="3012"/>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4" name="Freeform 16" descr="Пробка"/>
              <p:cNvSpPr>
                <a:spLocks/>
              </p:cNvSpPr>
              <p:nvPr/>
            </p:nvSpPr>
            <p:spPr bwMode="auto">
              <a:xfrm rot="7232186">
                <a:off x="3528" y="305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5" name="Freeform 17" descr="Пробка"/>
              <p:cNvSpPr>
                <a:spLocks/>
              </p:cNvSpPr>
              <p:nvPr/>
            </p:nvSpPr>
            <p:spPr bwMode="auto">
              <a:xfrm rot="4993949">
                <a:off x="3558" y="311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6" name="Freeform 18" descr="Пробка"/>
              <p:cNvSpPr>
                <a:spLocks/>
              </p:cNvSpPr>
              <p:nvPr/>
            </p:nvSpPr>
            <p:spPr bwMode="auto">
              <a:xfrm rot="3674503">
                <a:off x="3618"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7" name="Freeform 19" descr="Пробка"/>
              <p:cNvSpPr>
                <a:spLocks/>
              </p:cNvSpPr>
              <p:nvPr/>
            </p:nvSpPr>
            <p:spPr bwMode="auto">
              <a:xfrm rot="2197089">
                <a:off x="3750" y="3150"/>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8" name="Freeform 20" descr="Пробка"/>
              <p:cNvSpPr>
                <a:spLocks/>
              </p:cNvSpPr>
              <p:nvPr/>
            </p:nvSpPr>
            <p:spPr bwMode="auto">
              <a:xfrm rot="2197089">
                <a:off x="3684" y="315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69" name="Freeform 21" descr="Пробка"/>
              <p:cNvSpPr>
                <a:spLocks/>
              </p:cNvSpPr>
              <p:nvPr/>
            </p:nvSpPr>
            <p:spPr bwMode="auto">
              <a:xfrm rot="1493582">
                <a:off x="3822"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0" name="Freeform 22" descr="Пробка"/>
              <p:cNvSpPr>
                <a:spLocks/>
              </p:cNvSpPr>
              <p:nvPr/>
            </p:nvSpPr>
            <p:spPr bwMode="auto">
              <a:xfrm rot="925843">
                <a:off x="3888" y="312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1" name="Freeform 23" descr="Пробка"/>
              <p:cNvSpPr>
                <a:spLocks/>
              </p:cNvSpPr>
              <p:nvPr/>
            </p:nvSpPr>
            <p:spPr bwMode="auto">
              <a:xfrm rot="-358935">
                <a:off x="3954" y="308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2" name="Freeform 24" descr="Пробка"/>
              <p:cNvSpPr>
                <a:spLocks/>
              </p:cNvSpPr>
              <p:nvPr/>
            </p:nvSpPr>
            <p:spPr bwMode="auto">
              <a:xfrm rot="-864554">
                <a:off x="4008" y="303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3" name="Freeform 25" descr="Пробка"/>
              <p:cNvSpPr>
                <a:spLocks/>
              </p:cNvSpPr>
              <p:nvPr/>
            </p:nvSpPr>
            <p:spPr bwMode="auto">
              <a:xfrm rot="-1950779">
                <a:off x="4038" y="2979"/>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4" name="Freeform 26" descr="Пробка"/>
              <p:cNvSpPr>
                <a:spLocks/>
              </p:cNvSpPr>
              <p:nvPr/>
            </p:nvSpPr>
            <p:spPr bwMode="auto">
              <a:xfrm rot="-2580267">
                <a:off x="4062" y="2913"/>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5" name="Freeform 27" descr="Пробка"/>
              <p:cNvSpPr>
                <a:spLocks/>
              </p:cNvSpPr>
              <p:nvPr/>
            </p:nvSpPr>
            <p:spPr bwMode="auto">
              <a:xfrm rot="-2960679">
                <a:off x="4073"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6" name="Freeform 28" descr="Пробка"/>
              <p:cNvSpPr>
                <a:spLocks/>
              </p:cNvSpPr>
              <p:nvPr/>
            </p:nvSpPr>
            <p:spPr bwMode="auto">
              <a:xfrm rot="-3802853">
                <a:off x="4079" y="27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7" name="Freeform 29" descr="Пробка"/>
              <p:cNvSpPr>
                <a:spLocks/>
              </p:cNvSpPr>
              <p:nvPr/>
            </p:nvSpPr>
            <p:spPr bwMode="auto">
              <a:xfrm rot="-4254283">
                <a:off x="4079" y="270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8" name="Freeform 30" descr="Пробка"/>
              <p:cNvSpPr>
                <a:spLocks/>
              </p:cNvSpPr>
              <p:nvPr/>
            </p:nvSpPr>
            <p:spPr bwMode="auto">
              <a:xfrm rot="16200000">
                <a:off x="4064" y="263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79" name="Freeform 31" descr="Пробка"/>
              <p:cNvSpPr>
                <a:spLocks/>
              </p:cNvSpPr>
              <p:nvPr/>
            </p:nvSpPr>
            <p:spPr bwMode="auto">
              <a:xfrm rot="15483349">
                <a:off x="4028" y="256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0" name="Freeform 32" descr="Пробка"/>
              <p:cNvSpPr>
                <a:spLocks/>
              </p:cNvSpPr>
              <p:nvPr/>
            </p:nvSpPr>
            <p:spPr bwMode="auto">
              <a:xfrm rot="14905096">
                <a:off x="3974" y="251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1" name="Freeform 33" descr="Пробка"/>
              <p:cNvSpPr>
                <a:spLocks/>
              </p:cNvSpPr>
              <p:nvPr/>
            </p:nvSpPr>
            <p:spPr bwMode="auto">
              <a:xfrm rot="13572888">
                <a:off x="3914" y="248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2" name="Freeform 34" descr="Пробка"/>
              <p:cNvSpPr>
                <a:spLocks/>
              </p:cNvSpPr>
              <p:nvPr/>
            </p:nvSpPr>
            <p:spPr bwMode="auto">
              <a:xfrm rot="12668779">
                <a:off x="3848" y="24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3" name="Freeform 35" descr="Пробка"/>
              <p:cNvSpPr>
                <a:spLocks/>
              </p:cNvSpPr>
              <p:nvPr/>
            </p:nvSpPr>
            <p:spPr bwMode="auto">
              <a:xfrm rot="12668779">
                <a:off x="3782" y="24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4" name="Freeform 36" descr="Пробка"/>
              <p:cNvSpPr>
                <a:spLocks/>
              </p:cNvSpPr>
              <p:nvPr/>
            </p:nvSpPr>
            <p:spPr bwMode="auto">
              <a:xfrm rot="11336570">
                <a:off x="3716" y="247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5" name="Freeform 37" descr="Пробка"/>
              <p:cNvSpPr>
                <a:spLocks/>
              </p:cNvSpPr>
              <p:nvPr/>
            </p:nvSpPr>
            <p:spPr bwMode="auto">
              <a:xfrm rot="10606283">
                <a:off x="3650" y="249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6" name="Freeform 38" descr="Пробка"/>
              <p:cNvSpPr>
                <a:spLocks/>
              </p:cNvSpPr>
              <p:nvPr/>
            </p:nvSpPr>
            <p:spPr bwMode="auto">
              <a:xfrm rot="9811851">
                <a:off x="3596" y="253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7" name="Freeform 39" descr="Пробка"/>
              <p:cNvSpPr>
                <a:spLocks/>
              </p:cNvSpPr>
              <p:nvPr/>
            </p:nvSpPr>
            <p:spPr bwMode="auto">
              <a:xfrm rot="9811851">
                <a:off x="3542" y="258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8" name="Freeform 40" descr="Пробка"/>
              <p:cNvSpPr>
                <a:spLocks/>
              </p:cNvSpPr>
              <p:nvPr/>
            </p:nvSpPr>
            <p:spPr bwMode="auto">
              <a:xfrm rot="8334437">
                <a:off x="3506" y="264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89" name="Freeform 41" descr="Пробка"/>
              <p:cNvSpPr>
                <a:spLocks/>
              </p:cNvSpPr>
              <p:nvPr/>
            </p:nvSpPr>
            <p:spPr bwMode="auto">
              <a:xfrm rot="7874429">
                <a:off x="3488" y="269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0" name="Freeform 42" descr="Пробка"/>
              <p:cNvSpPr>
                <a:spLocks/>
              </p:cNvSpPr>
              <p:nvPr/>
            </p:nvSpPr>
            <p:spPr bwMode="auto">
              <a:xfrm rot="7874429">
                <a:off x="3470" y="27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1" name="Freeform 43" descr="Пробка"/>
              <p:cNvSpPr>
                <a:spLocks/>
              </p:cNvSpPr>
              <p:nvPr/>
            </p:nvSpPr>
            <p:spPr bwMode="auto">
              <a:xfrm rot="7285270">
                <a:off x="3458"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2" name="Freeform 44" descr="Пробка"/>
              <p:cNvSpPr>
                <a:spLocks/>
              </p:cNvSpPr>
              <p:nvPr/>
            </p:nvSpPr>
            <p:spPr bwMode="auto">
              <a:xfrm rot="7285270">
                <a:off x="3458" y="291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3" name="Freeform 45" descr="Пробка"/>
              <p:cNvSpPr>
                <a:spLocks/>
              </p:cNvSpPr>
              <p:nvPr/>
            </p:nvSpPr>
            <p:spPr bwMode="auto">
              <a:xfrm rot="6158589">
                <a:off x="3452" y="297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27694" name="Group 46"/>
            <p:cNvGrpSpPr>
              <a:grpSpLocks/>
            </p:cNvGrpSpPr>
            <p:nvPr/>
          </p:nvGrpSpPr>
          <p:grpSpPr bwMode="auto">
            <a:xfrm>
              <a:off x="2219" y="1401"/>
              <a:ext cx="613" cy="602"/>
              <a:chOff x="3451" y="2463"/>
              <a:chExt cx="733" cy="800"/>
            </a:xfrm>
          </p:grpSpPr>
          <p:sp>
            <p:nvSpPr>
              <p:cNvPr id="27695" name="Freeform 47" descr="Пробка"/>
              <p:cNvSpPr>
                <a:spLocks/>
              </p:cNvSpPr>
              <p:nvPr/>
            </p:nvSpPr>
            <p:spPr bwMode="auto">
              <a:xfrm rot="4868518">
                <a:off x="3481" y="3012"/>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6" name="Freeform 48" descr="Пробка"/>
              <p:cNvSpPr>
                <a:spLocks/>
              </p:cNvSpPr>
              <p:nvPr/>
            </p:nvSpPr>
            <p:spPr bwMode="auto">
              <a:xfrm rot="7232186">
                <a:off x="3528" y="305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7" name="Freeform 49" descr="Пробка"/>
              <p:cNvSpPr>
                <a:spLocks/>
              </p:cNvSpPr>
              <p:nvPr/>
            </p:nvSpPr>
            <p:spPr bwMode="auto">
              <a:xfrm rot="4993949">
                <a:off x="3558" y="311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8" name="Freeform 50" descr="Пробка"/>
              <p:cNvSpPr>
                <a:spLocks/>
              </p:cNvSpPr>
              <p:nvPr/>
            </p:nvSpPr>
            <p:spPr bwMode="auto">
              <a:xfrm rot="3674503">
                <a:off x="3618"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699" name="Freeform 51" descr="Пробка"/>
              <p:cNvSpPr>
                <a:spLocks/>
              </p:cNvSpPr>
              <p:nvPr/>
            </p:nvSpPr>
            <p:spPr bwMode="auto">
              <a:xfrm rot="2197089">
                <a:off x="3750" y="3150"/>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0" name="Freeform 52" descr="Пробка"/>
              <p:cNvSpPr>
                <a:spLocks/>
              </p:cNvSpPr>
              <p:nvPr/>
            </p:nvSpPr>
            <p:spPr bwMode="auto">
              <a:xfrm rot="2197089">
                <a:off x="3684" y="315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1" name="Freeform 53" descr="Пробка"/>
              <p:cNvSpPr>
                <a:spLocks/>
              </p:cNvSpPr>
              <p:nvPr/>
            </p:nvSpPr>
            <p:spPr bwMode="auto">
              <a:xfrm rot="1493582">
                <a:off x="3822"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2" name="Freeform 54" descr="Пробка"/>
              <p:cNvSpPr>
                <a:spLocks/>
              </p:cNvSpPr>
              <p:nvPr/>
            </p:nvSpPr>
            <p:spPr bwMode="auto">
              <a:xfrm rot="925843">
                <a:off x="3888" y="312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3" name="Freeform 55" descr="Пробка"/>
              <p:cNvSpPr>
                <a:spLocks/>
              </p:cNvSpPr>
              <p:nvPr/>
            </p:nvSpPr>
            <p:spPr bwMode="auto">
              <a:xfrm rot="-358935">
                <a:off x="3954" y="308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4" name="Freeform 56" descr="Пробка"/>
              <p:cNvSpPr>
                <a:spLocks/>
              </p:cNvSpPr>
              <p:nvPr/>
            </p:nvSpPr>
            <p:spPr bwMode="auto">
              <a:xfrm rot="-864554">
                <a:off x="4008" y="303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5" name="Freeform 57" descr="Пробка"/>
              <p:cNvSpPr>
                <a:spLocks/>
              </p:cNvSpPr>
              <p:nvPr/>
            </p:nvSpPr>
            <p:spPr bwMode="auto">
              <a:xfrm rot="-1950779">
                <a:off x="4038" y="2979"/>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6" name="Freeform 58" descr="Пробка"/>
              <p:cNvSpPr>
                <a:spLocks/>
              </p:cNvSpPr>
              <p:nvPr/>
            </p:nvSpPr>
            <p:spPr bwMode="auto">
              <a:xfrm rot="-2580267">
                <a:off x="4062" y="2913"/>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7" name="Freeform 59" descr="Пробка"/>
              <p:cNvSpPr>
                <a:spLocks/>
              </p:cNvSpPr>
              <p:nvPr/>
            </p:nvSpPr>
            <p:spPr bwMode="auto">
              <a:xfrm rot="-2960679">
                <a:off x="4073"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8" name="Freeform 60" descr="Пробка"/>
              <p:cNvSpPr>
                <a:spLocks/>
              </p:cNvSpPr>
              <p:nvPr/>
            </p:nvSpPr>
            <p:spPr bwMode="auto">
              <a:xfrm rot="-3802853">
                <a:off x="4079" y="27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09" name="Freeform 61" descr="Пробка"/>
              <p:cNvSpPr>
                <a:spLocks/>
              </p:cNvSpPr>
              <p:nvPr/>
            </p:nvSpPr>
            <p:spPr bwMode="auto">
              <a:xfrm rot="-4254283">
                <a:off x="4079" y="270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0" name="Freeform 62" descr="Пробка"/>
              <p:cNvSpPr>
                <a:spLocks/>
              </p:cNvSpPr>
              <p:nvPr/>
            </p:nvSpPr>
            <p:spPr bwMode="auto">
              <a:xfrm rot="16200000">
                <a:off x="4064" y="263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1" name="Freeform 63" descr="Пробка"/>
              <p:cNvSpPr>
                <a:spLocks/>
              </p:cNvSpPr>
              <p:nvPr/>
            </p:nvSpPr>
            <p:spPr bwMode="auto">
              <a:xfrm rot="15483349">
                <a:off x="4028" y="256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2" name="Freeform 64" descr="Пробка"/>
              <p:cNvSpPr>
                <a:spLocks/>
              </p:cNvSpPr>
              <p:nvPr/>
            </p:nvSpPr>
            <p:spPr bwMode="auto">
              <a:xfrm rot="14905096">
                <a:off x="3974" y="251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3" name="Freeform 65" descr="Пробка"/>
              <p:cNvSpPr>
                <a:spLocks/>
              </p:cNvSpPr>
              <p:nvPr/>
            </p:nvSpPr>
            <p:spPr bwMode="auto">
              <a:xfrm rot="13572888">
                <a:off x="3914" y="248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4" name="Freeform 66" descr="Пробка"/>
              <p:cNvSpPr>
                <a:spLocks/>
              </p:cNvSpPr>
              <p:nvPr/>
            </p:nvSpPr>
            <p:spPr bwMode="auto">
              <a:xfrm rot="12668779">
                <a:off x="3848" y="24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5" name="Freeform 67" descr="Пробка"/>
              <p:cNvSpPr>
                <a:spLocks/>
              </p:cNvSpPr>
              <p:nvPr/>
            </p:nvSpPr>
            <p:spPr bwMode="auto">
              <a:xfrm rot="12668779">
                <a:off x="3782" y="24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6" name="Freeform 68" descr="Пробка"/>
              <p:cNvSpPr>
                <a:spLocks/>
              </p:cNvSpPr>
              <p:nvPr/>
            </p:nvSpPr>
            <p:spPr bwMode="auto">
              <a:xfrm rot="11336570">
                <a:off x="3716" y="247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7" name="Freeform 69" descr="Пробка"/>
              <p:cNvSpPr>
                <a:spLocks/>
              </p:cNvSpPr>
              <p:nvPr/>
            </p:nvSpPr>
            <p:spPr bwMode="auto">
              <a:xfrm rot="10606283">
                <a:off x="3650" y="249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8" name="Freeform 70" descr="Пробка"/>
              <p:cNvSpPr>
                <a:spLocks/>
              </p:cNvSpPr>
              <p:nvPr/>
            </p:nvSpPr>
            <p:spPr bwMode="auto">
              <a:xfrm rot="9811851">
                <a:off x="3596" y="253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19" name="Freeform 71" descr="Пробка"/>
              <p:cNvSpPr>
                <a:spLocks/>
              </p:cNvSpPr>
              <p:nvPr/>
            </p:nvSpPr>
            <p:spPr bwMode="auto">
              <a:xfrm rot="9811851">
                <a:off x="3542" y="258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0" name="Freeform 72" descr="Пробка"/>
              <p:cNvSpPr>
                <a:spLocks/>
              </p:cNvSpPr>
              <p:nvPr/>
            </p:nvSpPr>
            <p:spPr bwMode="auto">
              <a:xfrm rot="8334437">
                <a:off x="3506" y="264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1" name="Freeform 73" descr="Пробка"/>
              <p:cNvSpPr>
                <a:spLocks/>
              </p:cNvSpPr>
              <p:nvPr/>
            </p:nvSpPr>
            <p:spPr bwMode="auto">
              <a:xfrm rot="7874429">
                <a:off x="3488" y="269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2" name="Freeform 74" descr="Пробка"/>
              <p:cNvSpPr>
                <a:spLocks/>
              </p:cNvSpPr>
              <p:nvPr/>
            </p:nvSpPr>
            <p:spPr bwMode="auto">
              <a:xfrm rot="7874429">
                <a:off x="3470" y="27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3" name="Freeform 75" descr="Пробка"/>
              <p:cNvSpPr>
                <a:spLocks/>
              </p:cNvSpPr>
              <p:nvPr/>
            </p:nvSpPr>
            <p:spPr bwMode="auto">
              <a:xfrm rot="7285270">
                <a:off x="3458"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4" name="Freeform 76" descr="Пробка"/>
              <p:cNvSpPr>
                <a:spLocks/>
              </p:cNvSpPr>
              <p:nvPr/>
            </p:nvSpPr>
            <p:spPr bwMode="auto">
              <a:xfrm rot="7285270">
                <a:off x="3458" y="291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5" name="Freeform 77" descr="Пробка"/>
              <p:cNvSpPr>
                <a:spLocks/>
              </p:cNvSpPr>
              <p:nvPr/>
            </p:nvSpPr>
            <p:spPr bwMode="auto">
              <a:xfrm rot="6158589">
                <a:off x="3452" y="297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27726" name="Group 78"/>
            <p:cNvGrpSpPr>
              <a:grpSpLocks/>
            </p:cNvGrpSpPr>
            <p:nvPr/>
          </p:nvGrpSpPr>
          <p:grpSpPr bwMode="auto">
            <a:xfrm>
              <a:off x="2303" y="1491"/>
              <a:ext cx="469" cy="464"/>
              <a:chOff x="3451" y="2463"/>
              <a:chExt cx="733" cy="800"/>
            </a:xfrm>
          </p:grpSpPr>
          <p:sp>
            <p:nvSpPr>
              <p:cNvPr id="27727" name="Freeform 79" descr="Пробка"/>
              <p:cNvSpPr>
                <a:spLocks/>
              </p:cNvSpPr>
              <p:nvPr/>
            </p:nvSpPr>
            <p:spPr bwMode="auto">
              <a:xfrm rot="4868518">
                <a:off x="3481" y="3012"/>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8" name="Freeform 80" descr="Пробка"/>
              <p:cNvSpPr>
                <a:spLocks/>
              </p:cNvSpPr>
              <p:nvPr/>
            </p:nvSpPr>
            <p:spPr bwMode="auto">
              <a:xfrm rot="7232186">
                <a:off x="3528" y="305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29" name="Freeform 81" descr="Пробка"/>
              <p:cNvSpPr>
                <a:spLocks/>
              </p:cNvSpPr>
              <p:nvPr/>
            </p:nvSpPr>
            <p:spPr bwMode="auto">
              <a:xfrm rot="4993949">
                <a:off x="3558" y="311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0" name="Freeform 82" descr="Пробка"/>
              <p:cNvSpPr>
                <a:spLocks/>
              </p:cNvSpPr>
              <p:nvPr/>
            </p:nvSpPr>
            <p:spPr bwMode="auto">
              <a:xfrm rot="3674503">
                <a:off x="3618"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1" name="Freeform 83" descr="Пробка"/>
              <p:cNvSpPr>
                <a:spLocks/>
              </p:cNvSpPr>
              <p:nvPr/>
            </p:nvSpPr>
            <p:spPr bwMode="auto">
              <a:xfrm rot="2197089">
                <a:off x="3750" y="3150"/>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2" name="Freeform 84" descr="Пробка"/>
              <p:cNvSpPr>
                <a:spLocks/>
              </p:cNvSpPr>
              <p:nvPr/>
            </p:nvSpPr>
            <p:spPr bwMode="auto">
              <a:xfrm rot="2197089">
                <a:off x="3684" y="315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3" name="Freeform 85" descr="Пробка"/>
              <p:cNvSpPr>
                <a:spLocks/>
              </p:cNvSpPr>
              <p:nvPr/>
            </p:nvSpPr>
            <p:spPr bwMode="auto">
              <a:xfrm rot="1493582">
                <a:off x="3822"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4" name="Freeform 86" descr="Пробка"/>
              <p:cNvSpPr>
                <a:spLocks/>
              </p:cNvSpPr>
              <p:nvPr/>
            </p:nvSpPr>
            <p:spPr bwMode="auto">
              <a:xfrm rot="925843">
                <a:off x="3888" y="312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5" name="Freeform 87" descr="Пробка"/>
              <p:cNvSpPr>
                <a:spLocks/>
              </p:cNvSpPr>
              <p:nvPr/>
            </p:nvSpPr>
            <p:spPr bwMode="auto">
              <a:xfrm rot="-358935">
                <a:off x="3954" y="308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6" name="Freeform 88" descr="Пробка"/>
              <p:cNvSpPr>
                <a:spLocks/>
              </p:cNvSpPr>
              <p:nvPr/>
            </p:nvSpPr>
            <p:spPr bwMode="auto">
              <a:xfrm rot="-864554">
                <a:off x="4008" y="303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7" name="Freeform 89" descr="Пробка"/>
              <p:cNvSpPr>
                <a:spLocks/>
              </p:cNvSpPr>
              <p:nvPr/>
            </p:nvSpPr>
            <p:spPr bwMode="auto">
              <a:xfrm rot="-1950779">
                <a:off x="4038" y="2979"/>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8" name="Freeform 90" descr="Пробка"/>
              <p:cNvSpPr>
                <a:spLocks/>
              </p:cNvSpPr>
              <p:nvPr/>
            </p:nvSpPr>
            <p:spPr bwMode="auto">
              <a:xfrm rot="-2580267">
                <a:off x="4062" y="2913"/>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39" name="Freeform 91" descr="Пробка"/>
              <p:cNvSpPr>
                <a:spLocks/>
              </p:cNvSpPr>
              <p:nvPr/>
            </p:nvSpPr>
            <p:spPr bwMode="auto">
              <a:xfrm rot="-2960679">
                <a:off x="4073"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0" name="Freeform 92" descr="Пробка"/>
              <p:cNvSpPr>
                <a:spLocks/>
              </p:cNvSpPr>
              <p:nvPr/>
            </p:nvSpPr>
            <p:spPr bwMode="auto">
              <a:xfrm rot="-3802853">
                <a:off x="4079" y="27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1" name="Freeform 93" descr="Пробка"/>
              <p:cNvSpPr>
                <a:spLocks/>
              </p:cNvSpPr>
              <p:nvPr/>
            </p:nvSpPr>
            <p:spPr bwMode="auto">
              <a:xfrm rot="-4254283">
                <a:off x="4079" y="270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2" name="Freeform 94" descr="Пробка"/>
              <p:cNvSpPr>
                <a:spLocks/>
              </p:cNvSpPr>
              <p:nvPr/>
            </p:nvSpPr>
            <p:spPr bwMode="auto">
              <a:xfrm rot="16200000">
                <a:off x="4064" y="263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3" name="Freeform 95" descr="Пробка"/>
              <p:cNvSpPr>
                <a:spLocks/>
              </p:cNvSpPr>
              <p:nvPr/>
            </p:nvSpPr>
            <p:spPr bwMode="auto">
              <a:xfrm rot="15483349">
                <a:off x="4028" y="256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4" name="Freeform 96" descr="Пробка"/>
              <p:cNvSpPr>
                <a:spLocks/>
              </p:cNvSpPr>
              <p:nvPr/>
            </p:nvSpPr>
            <p:spPr bwMode="auto">
              <a:xfrm rot="14905096">
                <a:off x="3974" y="251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5" name="Freeform 97" descr="Пробка"/>
              <p:cNvSpPr>
                <a:spLocks/>
              </p:cNvSpPr>
              <p:nvPr/>
            </p:nvSpPr>
            <p:spPr bwMode="auto">
              <a:xfrm rot="13572888">
                <a:off x="3914" y="248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6" name="Freeform 98" descr="Пробка"/>
              <p:cNvSpPr>
                <a:spLocks/>
              </p:cNvSpPr>
              <p:nvPr/>
            </p:nvSpPr>
            <p:spPr bwMode="auto">
              <a:xfrm rot="12668779">
                <a:off x="3848" y="24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7" name="Freeform 99" descr="Пробка"/>
              <p:cNvSpPr>
                <a:spLocks/>
              </p:cNvSpPr>
              <p:nvPr/>
            </p:nvSpPr>
            <p:spPr bwMode="auto">
              <a:xfrm rot="12668779">
                <a:off x="3782" y="24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8" name="Freeform 100" descr="Пробка"/>
              <p:cNvSpPr>
                <a:spLocks/>
              </p:cNvSpPr>
              <p:nvPr/>
            </p:nvSpPr>
            <p:spPr bwMode="auto">
              <a:xfrm rot="11336570">
                <a:off x="3716" y="247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49" name="Freeform 101" descr="Пробка"/>
              <p:cNvSpPr>
                <a:spLocks/>
              </p:cNvSpPr>
              <p:nvPr/>
            </p:nvSpPr>
            <p:spPr bwMode="auto">
              <a:xfrm rot="10606283">
                <a:off x="3650" y="249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0" name="Freeform 102" descr="Пробка"/>
              <p:cNvSpPr>
                <a:spLocks/>
              </p:cNvSpPr>
              <p:nvPr/>
            </p:nvSpPr>
            <p:spPr bwMode="auto">
              <a:xfrm rot="9811851">
                <a:off x="3596" y="253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1" name="Freeform 103" descr="Пробка"/>
              <p:cNvSpPr>
                <a:spLocks/>
              </p:cNvSpPr>
              <p:nvPr/>
            </p:nvSpPr>
            <p:spPr bwMode="auto">
              <a:xfrm rot="9811851">
                <a:off x="3542" y="258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2" name="Freeform 104" descr="Пробка"/>
              <p:cNvSpPr>
                <a:spLocks/>
              </p:cNvSpPr>
              <p:nvPr/>
            </p:nvSpPr>
            <p:spPr bwMode="auto">
              <a:xfrm rot="8334437">
                <a:off x="3506" y="264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3" name="Freeform 105" descr="Пробка"/>
              <p:cNvSpPr>
                <a:spLocks/>
              </p:cNvSpPr>
              <p:nvPr/>
            </p:nvSpPr>
            <p:spPr bwMode="auto">
              <a:xfrm rot="7874429">
                <a:off x="3488" y="269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4" name="Freeform 106" descr="Пробка"/>
              <p:cNvSpPr>
                <a:spLocks/>
              </p:cNvSpPr>
              <p:nvPr/>
            </p:nvSpPr>
            <p:spPr bwMode="auto">
              <a:xfrm rot="7874429">
                <a:off x="3470" y="27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5" name="Freeform 107" descr="Пробка"/>
              <p:cNvSpPr>
                <a:spLocks/>
              </p:cNvSpPr>
              <p:nvPr/>
            </p:nvSpPr>
            <p:spPr bwMode="auto">
              <a:xfrm rot="7285270">
                <a:off x="3458"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6" name="Freeform 108" descr="Пробка"/>
              <p:cNvSpPr>
                <a:spLocks/>
              </p:cNvSpPr>
              <p:nvPr/>
            </p:nvSpPr>
            <p:spPr bwMode="auto">
              <a:xfrm rot="7285270">
                <a:off x="3458" y="291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57" name="Freeform 109" descr="Пробка"/>
              <p:cNvSpPr>
                <a:spLocks/>
              </p:cNvSpPr>
              <p:nvPr/>
            </p:nvSpPr>
            <p:spPr bwMode="auto">
              <a:xfrm rot="6158589">
                <a:off x="3452" y="297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27758" name="Group 110"/>
            <p:cNvGrpSpPr>
              <a:grpSpLocks/>
            </p:cNvGrpSpPr>
            <p:nvPr/>
          </p:nvGrpSpPr>
          <p:grpSpPr bwMode="auto">
            <a:xfrm>
              <a:off x="2019" y="1235"/>
              <a:ext cx="733" cy="800"/>
              <a:chOff x="3451" y="2463"/>
              <a:chExt cx="733" cy="800"/>
            </a:xfrm>
          </p:grpSpPr>
          <p:sp>
            <p:nvSpPr>
              <p:cNvPr id="27759" name="Freeform 111" descr="Пробка"/>
              <p:cNvSpPr>
                <a:spLocks/>
              </p:cNvSpPr>
              <p:nvPr/>
            </p:nvSpPr>
            <p:spPr bwMode="auto">
              <a:xfrm rot="4868518">
                <a:off x="3481" y="3012"/>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0" name="Freeform 112" descr="Пробка"/>
              <p:cNvSpPr>
                <a:spLocks/>
              </p:cNvSpPr>
              <p:nvPr/>
            </p:nvSpPr>
            <p:spPr bwMode="auto">
              <a:xfrm rot="7232186">
                <a:off x="3528" y="305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1" name="Freeform 113" descr="Пробка"/>
              <p:cNvSpPr>
                <a:spLocks/>
              </p:cNvSpPr>
              <p:nvPr/>
            </p:nvSpPr>
            <p:spPr bwMode="auto">
              <a:xfrm rot="4993949">
                <a:off x="3558" y="311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2" name="Freeform 114" descr="Пробка"/>
              <p:cNvSpPr>
                <a:spLocks/>
              </p:cNvSpPr>
              <p:nvPr/>
            </p:nvSpPr>
            <p:spPr bwMode="auto">
              <a:xfrm rot="3674503">
                <a:off x="3618"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3" name="Freeform 115" descr="Пробка"/>
              <p:cNvSpPr>
                <a:spLocks/>
              </p:cNvSpPr>
              <p:nvPr/>
            </p:nvSpPr>
            <p:spPr bwMode="auto">
              <a:xfrm rot="2197089">
                <a:off x="3750" y="3150"/>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4" name="Freeform 116" descr="Пробка"/>
              <p:cNvSpPr>
                <a:spLocks/>
              </p:cNvSpPr>
              <p:nvPr/>
            </p:nvSpPr>
            <p:spPr bwMode="auto">
              <a:xfrm rot="2197089">
                <a:off x="3684" y="315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5" name="Freeform 117" descr="Пробка"/>
              <p:cNvSpPr>
                <a:spLocks/>
              </p:cNvSpPr>
              <p:nvPr/>
            </p:nvSpPr>
            <p:spPr bwMode="auto">
              <a:xfrm rot="1493582">
                <a:off x="3822" y="314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6" name="Freeform 118" descr="Пробка"/>
              <p:cNvSpPr>
                <a:spLocks/>
              </p:cNvSpPr>
              <p:nvPr/>
            </p:nvSpPr>
            <p:spPr bwMode="auto">
              <a:xfrm rot="925843">
                <a:off x="3888" y="312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7" name="Freeform 119" descr="Пробка"/>
              <p:cNvSpPr>
                <a:spLocks/>
              </p:cNvSpPr>
              <p:nvPr/>
            </p:nvSpPr>
            <p:spPr bwMode="auto">
              <a:xfrm rot="-358935">
                <a:off x="3954" y="3084"/>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8" name="Freeform 120" descr="Пробка"/>
              <p:cNvSpPr>
                <a:spLocks/>
              </p:cNvSpPr>
              <p:nvPr/>
            </p:nvSpPr>
            <p:spPr bwMode="auto">
              <a:xfrm rot="-864554">
                <a:off x="4008" y="3036"/>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69" name="Freeform 121" descr="Пробка"/>
              <p:cNvSpPr>
                <a:spLocks/>
              </p:cNvSpPr>
              <p:nvPr/>
            </p:nvSpPr>
            <p:spPr bwMode="auto">
              <a:xfrm rot="-1950779">
                <a:off x="4038" y="2979"/>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0" name="Freeform 122" descr="Пробка"/>
              <p:cNvSpPr>
                <a:spLocks/>
              </p:cNvSpPr>
              <p:nvPr/>
            </p:nvSpPr>
            <p:spPr bwMode="auto">
              <a:xfrm rot="-2580267">
                <a:off x="4062" y="2913"/>
                <a:ext cx="104"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1" name="Freeform 123" descr="Пробка"/>
              <p:cNvSpPr>
                <a:spLocks/>
              </p:cNvSpPr>
              <p:nvPr/>
            </p:nvSpPr>
            <p:spPr bwMode="auto">
              <a:xfrm rot="-2960679">
                <a:off x="4073"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2" name="Freeform 124" descr="Пробка"/>
              <p:cNvSpPr>
                <a:spLocks/>
              </p:cNvSpPr>
              <p:nvPr/>
            </p:nvSpPr>
            <p:spPr bwMode="auto">
              <a:xfrm rot="-3802853">
                <a:off x="4079" y="27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3" name="Freeform 125" descr="Пробка"/>
              <p:cNvSpPr>
                <a:spLocks/>
              </p:cNvSpPr>
              <p:nvPr/>
            </p:nvSpPr>
            <p:spPr bwMode="auto">
              <a:xfrm rot="-4254283">
                <a:off x="4079" y="270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4" name="Freeform 126" descr="Пробка"/>
              <p:cNvSpPr>
                <a:spLocks/>
              </p:cNvSpPr>
              <p:nvPr/>
            </p:nvSpPr>
            <p:spPr bwMode="auto">
              <a:xfrm rot="16200000">
                <a:off x="4064" y="263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5" name="Freeform 127" descr="Пробка"/>
              <p:cNvSpPr>
                <a:spLocks/>
              </p:cNvSpPr>
              <p:nvPr/>
            </p:nvSpPr>
            <p:spPr bwMode="auto">
              <a:xfrm rot="15483349">
                <a:off x="4028" y="256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6" name="Freeform 128" descr="Пробка"/>
              <p:cNvSpPr>
                <a:spLocks/>
              </p:cNvSpPr>
              <p:nvPr/>
            </p:nvSpPr>
            <p:spPr bwMode="auto">
              <a:xfrm rot="14905096">
                <a:off x="3974" y="251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7" name="Freeform 129" descr="Пробка"/>
              <p:cNvSpPr>
                <a:spLocks/>
              </p:cNvSpPr>
              <p:nvPr/>
            </p:nvSpPr>
            <p:spPr bwMode="auto">
              <a:xfrm rot="13572888">
                <a:off x="3914" y="248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8" name="Freeform 130" descr="Пробка"/>
              <p:cNvSpPr>
                <a:spLocks/>
              </p:cNvSpPr>
              <p:nvPr/>
            </p:nvSpPr>
            <p:spPr bwMode="auto">
              <a:xfrm rot="12668779">
                <a:off x="3848" y="246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79" name="Freeform 131" descr="Пробка"/>
              <p:cNvSpPr>
                <a:spLocks/>
              </p:cNvSpPr>
              <p:nvPr/>
            </p:nvSpPr>
            <p:spPr bwMode="auto">
              <a:xfrm rot="12668779">
                <a:off x="3782" y="24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0" name="Freeform 132" descr="Пробка"/>
              <p:cNvSpPr>
                <a:spLocks/>
              </p:cNvSpPr>
              <p:nvPr/>
            </p:nvSpPr>
            <p:spPr bwMode="auto">
              <a:xfrm rot="11336570">
                <a:off x="3716" y="247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1" name="Freeform 133" descr="Пробка"/>
              <p:cNvSpPr>
                <a:spLocks/>
              </p:cNvSpPr>
              <p:nvPr/>
            </p:nvSpPr>
            <p:spPr bwMode="auto">
              <a:xfrm rot="10606283">
                <a:off x="3650" y="249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2" name="Freeform 134" descr="Пробка"/>
              <p:cNvSpPr>
                <a:spLocks/>
              </p:cNvSpPr>
              <p:nvPr/>
            </p:nvSpPr>
            <p:spPr bwMode="auto">
              <a:xfrm rot="9811851">
                <a:off x="3596" y="2535"/>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3" name="Freeform 135" descr="Пробка"/>
              <p:cNvSpPr>
                <a:spLocks/>
              </p:cNvSpPr>
              <p:nvPr/>
            </p:nvSpPr>
            <p:spPr bwMode="auto">
              <a:xfrm rot="9811851">
                <a:off x="3542" y="258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4" name="Freeform 136" descr="Пробка"/>
              <p:cNvSpPr>
                <a:spLocks/>
              </p:cNvSpPr>
              <p:nvPr/>
            </p:nvSpPr>
            <p:spPr bwMode="auto">
              <a:xfrm rot="8334437">
                <a:off x="3506" y="264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5" name="Freeform 137" descr="Пробка"/>
              <p:cNvSpPr>
                <a:spLocks/>
              </p:cNvSpPr>
              <p:nvPr/>
            </p:nvSpPr>
            <p:spPr bwMode="auto">
              <a:xfrm rot="7874429">
                <a:off x="3488" y="2697"/>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6" name="Freeform 138" descr="Пробка"/>
              <p:cNvSpPr>
                <a:spLocks/>
              </p:cNvSpPr>
              <p:nvPr/>
            </p:nvSpPr>
            <p:spPr bwMode="auto">
              <a:xfrm rot="7874429">
                <a:off x="3470" y="276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7" name="Freeform 139" descr="Пробка"/>
              <p:cNvSpPr>
                <a:spLocks/>
              </p:cNvSpPr>
              <p:nvPr/>
            </p:nvSpPr>
            <p:spPr bwMode="auto">
              <a:xfrm rot="7285270">
                <a:off x="3458" y="2841"/>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8" name="Freeform 140" descr="Пробка"/>
              <p:cNvSpPr>
                <a:spLocks/>
              </p:cNvSpPr>
              <p:nvPr/>
            </p:nvSpPr>
            <p:spPr bwMode="auto">
              <a:xfrm rot="7285270">
                <a:off x="3458" y="2919"/>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89" name="Freeform 141" descr="Пробка"/>
              <p:cNvSpPr>
                <a:spLocks/>
              </p:cNvSpPr>
              <p:nvPr/>
            </p:nvSpPr>
            <p:spPr bwMode="auto">
              <a:xfrm rot="6158589">
                <a:off x="3452" y="2973"/>
                <a:ext cx="104" cy="106"/>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27790" name="Group 142"/>
            <p:cNvGrpSpPr>
              <a:grpSpLocks/>
            </p:cNvGrpSpPr>
            <p:nvPr/>
          </p:nvGrpSpPr>
          <p:grpSpPr bwMode="auto">
            <a:xfrm rot="11438740" flipV="1">
              <a:off x="1808" y="1943"/>
              <a:ext cx="436" cy="270"/>
              <a:chOff x="2825" y="3122"/>
              <a:chExt cx="436" cy="270"/>
            </a:xfrm>
          </p:grpSpPr>
          <p:sp>
            <p:nvSpPr>
              <p:cNvPr id="27791" name="Freeform 143" descr="Пробка"/>
              <p:cNvSpPr>
                <a:spLocks/>
              </p:cNvSpPr>
              <p:nvPr/>
            </p:nvSpPr>
            <p:spPr bwMode="auto">
              <a:xfrm rot="3109939">
                <a:off x="2927" y="3264"/>
                <a:ext cx="124" cy="122"/>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792" name="Group 144"/>
              <p:cNvGrpSpPr>
                <a:grpSpLocks/>
              </p:cNvGrpSpPr>
              <p:nvPr/>
            </p:nvGrpSpPr>
            <p:grpSpPr bwMode="auto">
              <a:xfrm>
                <a:off x="2825" y="3122"/>
                <a:ext cx="173" cy="221"/>
                <a:chOff x="2825" y="3122"/>
                <a:chExt cx="173" cy="221"/>
              </a:xfrm>
            </p:grpSpPr>
            <p:sp>
              <p:nvSpPr>
                <p:cNvPr id="27793" name="Freeform 145" descr="Пробка"/>
                <p:cNvSpPr>
                  <a:spLocks/>
                </p:cNvSpPr>
                <p:nvPr/>
              </p:nvSpPr>
              <p:spPr bwMode="auto">
                <a:xfrm rot="5400000">
                  <a:off x="2892" y="3237"/>
                  <a:ext cx="105"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94" name="Freeform 146" descr="Пробка"/>
                <p:cNvSpPr>
                  <a:spLocks/>
                </p:cNvSpPr>
                <p:nvPr/>
              </p:nvSpPr>
              <p:spPr bwMode="auto">
                <a:xfrm rot="5400000">
                  <a:off x="2859" y="3179"/>
                  <a:ext cx="105"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95" name="Freeform 147" descr="Пробка"/>
                <p:cNvSpPr>
                  <a:spLocks/>
                </p:cNvSpPr>
                <p:nvPr/>
              </p:nvSpPr>
              <p:spPr bwMode="auto">
                <a:xfrm rot="5400000">
                  <a:off x="2826" y="3121"/>
                  <a:ext cx="105" cy="107"/>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7796" name="Freeform 148" descr="Пробка"/>
              <p:cNvSpPr>
                <a:spLocks/>
              </p:cNvSpPr>
              <p:nvPr/>
            </p:nvSpPr>
            <p:spPr bwMode="auto">
              <a:xfrm rot="2309016">
                <a:off x="3005" y="3270"/>
                <a:ext cx="124" cy="122"/>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97" name="Freeform 149" descr="Пробка"/>
              <p:cNvSpPr>
                <a:spLocks/>
              </p:cNvSpPr>
              <p:nvPr/>
            </p:nvSpPr>
            <p:spPr bwMode="auto">
              <a:xfrm>
                <a:off x="3149" y="3238"/>
                <a:ext cx="112" cy="113"/>
              </a:xfrm>
              <a:custGeom>
                <a:avLst/>
                <a:gdLst>
                  <a:gd name="T0" fmla="*/ 94 w 112"/>
                  <a:gd name="T1" fmla="*/ 77 h 113"/>
                  <a:gd name="T2" fmla="*/ 102 w 112"/>
                  <a:gd name="T3" fmla="*/ 7 h 113"/>
                  <a:gd name="T4" fmla="*/ 34 w 112"/>
                  <a:gd name="T5" fmla="*/ 35 h 113"/>
                  <a:gd name="T6" fmla="*/ 85 w 112"/>
                  <a:gd name="T7" fmla="*/ 77 h 113"/>
                  <a:gd name="T8" fmla="*/ 67 w 112"/>
                  <a:gd name="T9" fmla="*/ 109 h 113"/>
                  <a:gd name="T10" fmla="*/ 26 w 112"/>
                  <a:gd name="T11" fmla="*/ 104 h 113"/>
                  <a:gd name="T12" fmla="*/ 0 w 112"/>
                  <a:gd name="T13" fmla="*/ 80 h 113"/>
                </a:gdLst>
                <a:ahLst/>
                <a:cxnLst>
                  <a:cxn ang="0">
                    <a:pos x="T0" y="T1"/>
                  </a:cxn>
                  <a:cxn ang="0">
                    <a:pos x="T2" y="T3"/>
                  </a:cxn>
                  <a:cxn ang="0">
                    <a:pos x="T4" y="T5"/>
                  </a:cxn>
                  <a:cxn ang="0">
                    <a:pos x="T6" y="T7"/>
                  </a:cxn>
                  <a:cxn ang="0">
                    <a:pos x="T8" y="T9"/>
                  </a:cxn>
                  <a:cxn ang="0">
                    <a:pos x="T10" y="T11"/>
                  </a:cxn>
                  <a:cxn ang="0">
                    <a:pos x="T12" y="T13"/>
                  </a:cxn>
                </a:cxnLst>
                <a:rect l="0" t="0" r="r" b="b"/>
                <a:pathLst>
                  <a:path w="112" h="113">
                    <a:moveTo>
                      <a:pt x="94" y="77"/>
                    </a:moveTo>
                    <a:cubicBezTo>
                      <a:pt x="95" y="64"/>
                      <a:pt x="112" y="14"/>
                      <a:pt x="102" y="7"/>
                    </a:cubicBezTo>
                    <a:cubicBezTo>
                      <a:pt x="92" y="0"/>
                      <a:pt x="37" y="23"/>
                      <a:pt x="34" y="35"/>
                    </a:cubicBezTo>
                    <a:cubicBezTo>
                      <a:pt x="31" y="47"/>
                      <a:pt x="80" y="65"/>
                      <a:pt x="85" y="77"/>
                    </a:cubicBezTo>
                    <a:cubicBezTo>
                      <a:pt x="90" y="89"/>
                      <a:pt x="77" y="104"/>
                      <a:pt x="67" y="109"/>
                    </a:cubicBezTo>
                    <a:cubicBezTo>
                      <a:pt x="58" y="113"/>
                      <a:pt x="37" y="109"/>
                      <a:pt x="26" y="104"/>
                    </a:cubicBezTo>
                    <a:cubicBezTo>
                      <a:pt x="15" y="99"/>
                      <a:pt x="7" y="90"/>
                      <a:pt x="0" y="80"/>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798" name="Freeform 150" descr="Пробка"/>
              <p:cNvSpPr>
                <a:spLocks/>
              </p:cNvSpPr>
              <p:nvPr/>
            </p:nvSpPr>
            <p:spPr bwMode="auto">
              <a:xfrm rot="1114791">
                <a:off x="3071" y="3264"/>
                <a:ext cx="124" cy="122"/>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78" name="Group 330"/>
          <p:cNvGrpSpPr>
            <a:grpSpLocks/>
          </p:cNvGrpSpPr>
          <p:nvPr/>
        </p:nvGrpSpPr>
        <p:grpSpPr bwMode="auto">
          <a:xfrm>
            <a:off x="914400" y="5791200"/>
            <a:ext cx="5413375" cy="304800"/>
            <a:chOff x="576" y="3456"/>
            <a:chExt cx="3410" cy="192"/>
          </a:xfrm>
        </p:grpSpPr>
        <p:grpSp>
          <p:nvGrpSpPr>
            <p:cNvPr id="27800" name="Group 152"/>
            <p:cNvGrpSpPr>
              <a:grpSpLocks/>
            </p:cNvGrpSpPr>
            <p:nvPr/>
          </p:nvGrpSpPr>
          <p:grpSpPr bwMode="auto">
            <a:xfrm>
              <a:off x="576" y="3456"/>
              <a:ext cx="2324" cy="182"/>
              <a:chOff x="492" y="1428"/>
              <a:chExt cx="2954" cy="218"/>
            </a:xfrm>
          </p:grpSpPr>
          <p:grpSp>
            <p:nvGrpSpPr>
              <p:cNvPr id="27801" name="Group 153"/>
              <p:cNvGrpSpPr>
                <a:grpSpLocks/>
              </p:cNvGrpSpPr>
              <p:nvPr/>
            </p:nvGrpSpPr>
            <p:grpSpPr bwMode="auto">
              <a:xfrm rot="19931270" flipH="1">
                <a:off x="492" y="1428"/>
                <a:ext cx="278" cy="206"/>
                <a:chOff x="4632" y="1107"/>
                <a:chExt cx="384" cy="498"/>
              </a:xfrm>
            </p:grpSpPr>
            <p:sp>
              <p:nvSpPr>
                <p:cNvPr id="27802" name="Freeform 154"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03" name="Group 155"/>
                <p:cNvGrpSpPr>
                  <a:grpSpLocks/>
                </p:cNvGrpSpPr>
                <p:nvPr/>
              </p:nvGrpSpPr>
              <p:grpSpPr bwMode="auto">
                <a:xfrm>
                  <a:off x="4632" y="1187"/>
                  <a:ext cx="304" cy="418"/>
                  <a:chOff x="4632" y="1187"/>
                  <a:chExt cx="304" cy="418"/>
                </a:xfrm>
              </p:grpSpPr>
              <p:sp>
                <p:nvSpPr>
                  <p:cNvPr id="27804" name="Freeform 156"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05" name="Freeform 157"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06" name="Freeform 158"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07" name="Group 159"/>
              <p:cNvGrpSpPr>
                <a:grpSpLocks/>
              </p:cNvGrpSpPr>
              <p:nvPr/>
            </p:nvGrpSpPr>
            <p:grpSpPr bwMode="auto">
              <a:xfrm rot="19931270" flipH="1">
                <a:off x="768" y="1440"/>
                <a:ext cx="278" cy="206"/>
                <a:chOff x="4632" y="1107"/>
                <a:chExt cx="384" cy="498"/>
              </a:xfrm>
            </p:grpSpPr>
            <p:sp>
              <p:nvSpPr>
                <p:cNvPr id="27808" name="Freeform 160"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09" name="Group 161"/>
                <p:cNvGrpSpPr>
                  <a:grpSpLocks/>
                </p:cNvGrpSpPr>
                <p:nvPr/>
              </p:nvGrpSpPr>
              <p:grpSpPr bwMode="auto">
                <a:xfrm>
                  <a:off x="4632" y="1187"/>
                  <a:ext cx="304" cy="418"/>
                  <a:chOff x="4632" y="1187"/>
                  <a:chExt cx="304" cy="418"/>
                </a:xfrm>
              </p:grpSpPr>
              <p:sp>
                <p:nvSpPr>
                  <p:cNvPr id="27810" name="Freeform 162"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11" name="Freeform 163"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12" name="Freeform 164"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13" name="Group 165"/>
              <p:cNvGrpSpPr>
                <a:grpSpLocks/>
              </p:cNvGrpSpPr>
              <p:nvPr/>
            </p:nvGrpSpPr>
            <p:grpSpPr bwMode="auto">
              <a:xfrm rot="19931270" flipH="1">
                <a:off x="1056" y="1440"/>
                <a:ext cx="278" cy="206"/>
                <a:chOff x="4632" y="1107"/>
                <a:chExt cx="384" cy="498"/>
              </a:xfrm>
            </p:grpSpPr>
            <p:sp>
              <p:nvSpPr>
                <p:cNvPr id="27814" name="Freeform 166"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15" name="Group 167"/>
                <p:cNvGrpSpPr>
                  <a:grpSpLocks/>
                </p:cNvGrpSpPr>
                <p:nvPr/>
              </p:nvGrpSpPr>
              <p:grpSpPr bwMode="auto">
                <a:xfrm>
                  <a:off x="4632" y="1187"/>
                  <a:ext cx="304" cy="418"/>
                  <a:chOff x="4632" y="1187"/>
                  <a:chExt cx="304" cy="418"/>
                </a:xfrm>
              </p:grpSpPr>
              <p:sp>
                <p:nvSpPr>
                  <p:cNvPr id="27816" name="Freeform 168"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17" name="Freeform 169"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18" name="Freeform 170"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19" name="Group 171"/>
              <p:cNvGrpSpPr>
                <a:grpSpLocks/>
              </p:cNvGrpSpPr>
              <p:nvPr/>
            </p:nvGrpSpPr>
            <p:grpSpPr bwMode="auto">
              <a:xfrm rot="19931270" flipH="1">
                <a:off x="1306" y="1440"/>
                <a:ext cx="278" cy="206"/>
                <a:chOff x="4632" y="1107"/>
                <a:chExt cx="384" cy="498"/>
              </a:xfrm>
            </p:grpSpPr>
            <p:sp>
              <p:nvSpPr>
                <p:cNvPr id="27820" name="Freeform 172"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21" name="Group 173"/>
                <p:cNvGrpSpPr>
                  <a:grpSpLocks/>
                </p:cNvGrpSpPr>
                <p:nvPr/>
              </p:nvGrpSpPr>
              <p:grpSpPr bwMode="auto">
                <a:xfrm>
                  <a:off x="4632" y="1187"/>
                  <a:ext cx="304" cy="418"/>
                  <a:chOff x="4632" y="1187"/>
                  <a:chExt cx="304" cy="418"/>
                </a:xfrm>
              </p:grpSpPr>
              <p:sp>
                <p:nvSpPr>
                  <p:cNvPr id="27822" name="Freeform 174"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23" name="Freeform 175"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24" name="Freeform 176"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25" name="Group 177"/>
              <p:cNvGrpSpPr>
                <a:grpSpLocks/>
              </p:cNvGrpSpPr>
              <p:nvPr/>
            </p:nvGrpSpPr>
            <p:grpSpPr bwMode="auto">
              <a:xfrm rot="19931270" flipH="1">
                <a:off x="1584" y="1440"/>
                <a:ext cx="278" cy="206"/>
                <a:chOff x="4632" y="1107"/>
                <a:chExt cx="384" cy="498"/>
              </a:xfrm>
            </p:grpSpPr>
            <p:sp>
              <p:nvSpPr>
                <p:cNvPr id="27826" name="Freeform 178"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27" name="Group 179"/>
                <p:cNvGrpSpPr>
                  <a:grpSpLocks/>
                </p:cNvGrpSpPr>
                <p:nvPr/>
              </p:nvGrpSpPr>
              <p:grpSpPr bwMode="auto">
                <a:xfrm>
                  <a:off x="4632" y="1187"/>
                  <a:ext cx="304" cy="418"/>
                  <a:chOff x="4632" y="1187"/>
                  <a:chExt cx="304" cy="418"/>
                </a:xfrm>
              </p:grpSpPr>
              <p:sp>
                <p:nvSpPr>
                  <p:cNvPr id="27828" name="Freeform 180"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29" name="Freeform 181"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30" name="Freeform 182"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31" name="Group 183"/>
              <p:cNvGrpSpPr>
                <a:grpSpLocks/>
              </p:cNvGrpSpPr>
              <p:nvPr/>
            </p:nvGrpSpPr>
            <p:grpSpPr bwMode="auto">
              <a:xfrm rot="19931270" flipH="1">
                <a:off x="1834" y="1440"/>
                <a:ext cx="278" cy="206"/>
                <a:chOff x="4632" y="1107"/>
                <a:chExt cx="384" cy="498"/>
              </a:xfrm>
            </p:grpSpPr>
            <p:sp>
              <p:nvSpPr>
                <p:cNvPr id="27832" name="Freeform 184"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33" name="Group 185"/>
                <p:cNvGrpSpPr>
                  <a:grpSpLocks/>
                </p:cNvGrpSpPr>
                <p:nvPr/>
              </p:nvGrpSpPr>
              <p:grpSpPr bwMode="auto">
                <a:xfrm>
                  <a:off x="4632" y="1187"/>
                  <a:ext cx="304" cy="418"/>
                  <a:chOff x="4632" y="1187"/>
                  <a:chExt cx="304" cy="418"/>
                </a:xfrm>
              </p:grpSpPr>
              <p:sp>
                <p:nvSpPr>
                  <p:cNvPr id="27834" name="Freeform 186"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35" name="Freeform 187"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36" name="Freeform 188"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37" name="Group 189"/>
              <p:cNvGrpSpPr>
                <a:grpSpLocks/>
              </p:cNvGrpSpPr>
              <p:nvPr/>
            </p:nvGrpSpPr>
            <p:grpSpPr bwMode="auto">
              <a:xfrm rot="19931270" flipH="1">
                <a:off x="2112" y="1440"/>
                <a:ext cx="278" cy="206"/>
                <a:chOff x="4632" y="1107"/>
                <a:chExt cx="384" cy="498"/>
              </a:xfrm>
            </p:grpSpPr>
            <p:sp>
              <p:nvSpPr>
                <p:cNvPr id="27838" name="Freeform 190"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39" name="Group 191"/>
                <p:cNvGrpSpPr>
                  <a:grpSpLocks/>
                </p:cNvGrpSpPr>
                <p:nvPr/>
              </p:nvGrpSpPr>
              <p:grpSpPr bwMode="auto">
                <a:xfrm>
                  <a:off x="4632" y="1187"/>
                  <a:ext cx="304" cy="418"/>
                  <a:chOff x="4632" y="1187"/>
                  <a:chExt cx="304" cy="418"/>
                </a:xfrm>
              </p:grpSpPr>
              <p:sp>
                <p:nvSpPr>
                  <p:cNvPr id="27840" name="Freeform 192"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41" name="Freeform 193"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42" name="Freeform 194"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43" name="Group 195"/>
              <p:cNvGrpSpPr>
                <a:grpSpLocks/>
              </p:cNvGrpSpPr>
              <p:nvPr/>
            </p:nvGrpSpPr>
            <p:grpSpPr bwMode="auto">
              <a:xfrm rot="19931270" flipH="1">
                <a:off x="2362" y="1440"/>
                <a:ext cx="278" cy="206"/>
                <a:chOff x="4632" y="1107"/>
                <a:chExt cx="384" cy="498"/>
              </a:xfrm>
            </p:grpSpPr>
            <p:sp>
              <p:nvSpPr>
                <p:cNvPr id="27844" name="Freeform 196"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45" name="Group 197"/>
                <p:cNvGrpSpPr>
                  <a:grpSpLocks/>
                </p:cNvGrpSpPr>
                <p:nvPr/>
              </p:nvGrpSpPr>
              <p:grpSpPr bwMode="auto">
                <a:xfrm>
                  <a:off x="4632" y="1187"/>
                  <a:ext cx="304" cy="418"/>
                  <a:chOff x="4632" y="1187"/>
                  <a:chExt cx="304" cy="418"/>
                </a:xfrm>
              </p:grpSpPr>
              <p:sp>
                <p:nvSpPr>
                  <p:cNvPr id="27846" name="Freeform 198"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47" name="Freeform 199"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48" name="Freeform 200"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49" name="Group 201"/>
              <p:cNvGrpSpPr>
                <a:grpSpLocks/>
              </p:cNvGrpSpPr>
              <p:nvPr/>
            </p:nvGrpSpPr>
            <p:grpSpPr bwMode="auto">
              <a:xfrm rot="19931270" flipH="1">
                <a:off x="2640" y="1440"/>
                <a:ext cx="278" cy="206"/>
                <a:chOff x="4632" y="1107"/>
                <a:chExt cx="384" cy="498"/>
              </a:xfrm>
            </p:grpSpPr>
            <p:sp>
              <p:nvSpPr>
                <p:cNvPr id="27850" name="Freeform 202"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51" name="Group 203"/>
                <p:cNvGrpSpPr>
                  <a:grpSpLocks/>
                </p:cNvGrpSpPr>
                <p:nvPr/>
              </p:nvGrpSpPr>
              <p:grpSpPr bwMode="auto">
                <a:xfrm>
                  <a:off x="4632" y="1187"/>
                  <a:ext cx="304" cy="418"/>
                  <a:chOff x="4632" y="1187"/>
                  <a:chExt cx="304" cy="418"/>
                </a:xfrm>
              </p:grpSpPr>
              <p:sp>
                <p:nvSpPr>
                  <p:cNvPr id="27852" name="Freeform 204"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53" name="Freeform 205"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54" name="Freeform 206"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55" name="Group 207"/>
              <p:cNvGrpSpPr>
                <a:grpSpLocks/>
              </p:cNvGrpSpPr>
              <p:nvPr/>
            </p:nvGrpSpPr>
            <p:grpSpPr bwMode="auto">
              <a:xfrm rot="19931270" flipH="1">
                <a:off x="2890" y="1440"/>
                <a:ext cx="278" cy="206"/>
                <a:chOff x="4632" y="1107"/>
                <a:chExt cx="384" cy="498"/>
              </a:xfrm>
            </p:grpSpPr>
            <p:sp>
              <p:nvSpPr>
                <p:cNvPr id="27856" name="Freeform 208"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57" name="Group 209"/>
                <p:cNvGrpSpPr>
                  <a:grpSpLocks/>
                </p:cNvGrpSpPr>
                <p:nvPr/>
              </p:nvGrpSpPr>
              <p:grpSpPr bwMode="auto">
                <a:xfrm>
                  <a:off x="4632" y="1187"/>
                  <a:ext cx="304" cy="418"/>
                  <a:chOff x="4632" y="1187"/>
                  <a:chExt cx="304" cy="418"/>
                </a:xfrm>
              </p:grpSpPr>
              <p:sp>
                <p:nvSpPr>
                  <p:cNvPr id="27858" name="Freeform 210"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59" name="Freeform 211"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60" name="Freeform 212"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61" name="Group 213"/>
              <p:cNvGrpSpPr>
                <a:grpSpLocks/>
              </p:cNvGrpSpPr>
              <p:nvPr/>
            </p:nvGrpSpPr>
            <p:grpSpPr bwMode="auto">
              <a:xfrm rot="19931270" flipH="1">
                <a:off x="3168" y="1440"/>
                <a:ext cx="278" cy="206"/>
                <a:chOff x="4632" y="1107"/>
                <a:chExt cx="384" cy="498"/>
              </a:xfrm>
            </p:grpSpPr>
            <p:sp>
              <p:nvSpPr>
                <p:cNvPr id="27862" name="Freeform 214"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63" name="Group 215"/>
                <p:cNvGrpSpPr>
                  <a:grpSpLocks/>
                </p:cNvGrpSpPr>
                <p:nvPr/>
              </p:nvGrpSpPr>
              <p:grpSpPr bwMode="auto">
                <a:xfrm>
                  <a:off x="4632" y="1187"/>
                  <a:ext cx="304" cy="418"/>
                  <a:chOff x="4632" y="1187"/>
                  <a:chExt cx="304" cy="418"/>
                </a:xfrm>
              </p:grpSpPr>
              <p:sp>
                <p:nvSpPr>
                  <p:cNvPr id="27864" name="Freeform 216"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65" name="Freeform 217"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66" name="Freeform 218"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grpSp>
          <p:nvGrpSpPr>
            <p:cNvPr id="27868" name="Group 220"/>
            <p:cNvGrpSpPr>
              <a:grpSpLocks/>
            </p:cNvGrpSpPr>
            <p:nvPr/>
          </p:nvGrpSpPr>
          <p:grpSpPr bwMode="auto">
            <a:xfrm rot="19931270" flipH="1">
              <a:off x="2908" y="3466"/>
              <a:ext cx="219" cy="172"/>
              <a:chOff x="4632" y="1107"/>
              <a:chExt cx="384" cy="498"/>
            </a:xfrm>
          </p:grpSpPr>
          <p:sp>
            <p:nvSpPr>
              <p:cNvPr id="27869" name="Freeform 221"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70" name="Group 222"/>
              <p:cNvGrpSpPr>
                <a:grpSpLocks/>
              </p:cNvGrpSpPr>
              <p:nvPr/>
            </p:nvGrpSpPr>
            <p:grpSpPr bwMode="auto">
              <a:xfrm>
                <a:off x="4632" y="1187"/>
                <a:ext cx="304" cy="418"/>
                <a:chOff x="4632" y="1187"/>
                <a:chExt cx="304" cy="418"/>
              </a:xfrm>
            </p:grpSpPr>
            <p:sp>
              <p:nvSpPr>
                <p:cNvPr id="27871" name="Freeform 223"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72" name="Freeform 224"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73" name="Freeform 225"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74" name="Group 226"/>
            <p:cNvGrpSpPr>
              <a:grpSpLocks/>
            </p:cNvGrpSpPr>
            <p:nvPr/>
          </p:nvGrpSpPr>
          <p:grpSpPr bwMode="auto">
            <a:xfrm rot="19931270" flipH="1">
              <a:off x="3125" y="3476"/>
              <a:ext cx="219" cy="172"/>
              <a:chOff x="4632" y="1107"/>
              <a:chExt cx="384" cy="498"/>
            </a:xfrm>
          </p:grpSpPr>
          <p:sp>
            <p:nvSpPr>
              <p:cNvPr id="27875" name="Freeform 227"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76" name="Group 228"/>
              <p:cNvGrpSpPr>
                <a:grpSpLocks/>
              </p:cNvGrpSpPr>
              <p:nvPr/>
            </p:nvGrpSpPr>
            <p:grpSpPr bwMode="auto">
              <a:xfrm>
                <a:off x="4632" y="1187"/>
                <a:ext cx="304" cy="418"/>
                <a:chOff x="4632" y="1187"/>
                <a:chExt cx="304" cy="418"/>
              </a:xfrm>
            </p:grpSpPr>
            <p:sp>
              <p:nvSpPr>
                <p:cNvPr id="27877" name="Freeform 229"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78" name="Freeform 230"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79" name="Freeform 231"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80" name="Group 232"/>
            <p:cNvGrpSpPr>
              <a:grpSpLocks/>
            </p:cNvGrpSpPr>
            <p:nvPr/>
          </p:nvGrpSpPr>
          <p:grpSpPr bwMode="auto">
            <a:xfrm rot="19931270" flipH="1">
              <a:off x="3352" y="3476"/>
              <a:ext cx="218" cy="172"/>
              <a:chOff x="4632" y="1107"/>
              <a:chExt cx="384" cy="498"/>
            </a:xfrm>
          </p:grpSpPr>
          <p:sp>
            <p:nvSpPr>
              <p:cNvPr id="27881" name="Freeform 233"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82" name="Group 234"/>
              <p:cNvGrpSpPr>
                <a:grpSpLocks/>
              </p:cNvGrpSpPr>
              <p:nvPr/>
            </p:nvGrpSpPr>
            <p:grpSpPr bwMode="auto">
              <a:xfrm>
                <a:off x="4632" y="1187"/>
                <a:ext cx="304" cy="418"/>
                <a:chOff x="4632" y="1187"/>
                <a:chExt cx="304" cy="418"/>
              </a:xfrm>
            </p:grpSpPr>
            <p:sp>
              <p:nvSpPr>
                <p:cNvPr id="27883" name="Freeform 235"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84" name="Freeform 236"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85" name="Freeform 237"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86" name="Group 238"/>
            <p:cNvGrpSpPr>
              <a:grpSpLocks/>
            </p:cNvGrpSpPr>
            <p:nvPr/>
          </p:nvGrpSpPr>
          <p:grpSpPr bwMode="auto">
            <a:xfrm rot="19931270" flipH="1">
              <a:off x="3548" y="3476"/>
              <a:ext cx="219" cy="172"/>
              <a:chOff x="4632" y="1107"/>
              <a:chExt cx="384" cy="498"/>
            </a:xfrm>
          </p:grpSpPr>
          <p:sp>
            <p:nvSpPr>
              <p:cNvPr id="27887" name="Freeform 239"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88" name="Group 240"/>
              <p:cNvGrpSpPr>
                <a:grpSpLocks/>
              </p:cNvGrpSpPr>
              <p:nvPr/>
            </p:nvGrpSpPr>
            <p:grpSpPr bwMode="auto">
              <a:xfrm>
                <a:off x="4632" y="1187"/>
                <a:ext cx="304" cy="418"/>
                <a:chOff x="4632" y="1187"/>
                <a:chExt cx="304" cy="418"/>
              </a:xfrm>
            </p:grpSpPr>
            <p:sp>
              <p:nvSpPr>
                <p:cNvPr id="27889" name="Freeform 241"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90" name="Freeform 242"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91" name="Freeform 243"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892" name="Group 244"/>
            <p:cNvGrpSpPr>
              <a:grpSpLocks/>
            </p:cNvGrpSpPr>
            <p:nvPr/>
          </p:nvGrpSpPr>
          <p:grpSpPr bwMode="auto">
            <a:xfrm rot="19931270" flipH="1">
              <a:off x="3767" y="3476"/>
              <a:ext cx="219" cy="172"/>
              <a:chOff x="4632" y="1107"/>
              <a:chExt cx="384" cy="498"/>
            </a:xfrm>
          </p:grpSpPr>
          <p:sp>
            <p:nvSpPr>
              <p:cNvPr id="27893" name="Freeform 245"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894" name="Group 246"/>
              <p:cNvGrpSpPr>
                <a:grpSpLocks/>
              </p:cNvGrpSpPr>
              <p:nvPr/>
            </p:nvGrpSpPr>
            <p:grpSpPr bwMode="auto">
              <a:xfrm>
                <a:off x="4632" y="1187"/>
                <a:ext cx="304" cy="418"/>
                <a:chOff x="4632" y="1187"/>
                <a:chExt cx="304" cy="418"/>
              </a:xfrm>
            </p:grpSpPr>
            <p:sp>
              <p:nvSpPr>
                <p:cNvPr id="27895" name="Freeform 247"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96" name="Freeform 248"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897" name="Freeform 249"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grpSp>
        <p:nvGrpSpPr>
          <p:cNvPr id="27934" name="Group 286"/>
          <p:cNvGrpSpPr>
            <a:grpSpLocks/>
          </p:cNvGrpSpPr>
          <p:nvPr/>
        </p:nvGrpSpPr>
        <p:grpSpPr bwMode="auto">
          <a:xfrm>
            <a:off x="1265238" y="5075238"/>
            <a:ext cx="1858962" cy="411162"/>
            <a:chOff x="2860" y="3177"/>
            <a:chExt cx="1171" cy="259"/>
          </a:xfrm>
        </p:grpSpPr>
        <p:sp>
          <p:nvSpPr>
            <p:cNvPr id="27935" name="Freeform 287" descr="Пробка"/>
            <p:cNvSpPr>
              <a:spLocks/>
            </p:cNvSpPr>
            <p:nvPr/>
          </p:nvSpPr>
          <p:spPr bwMode="auto">
            <a:xfrm rot="17916995" flipH="1">
              <a:off x="3910" y="3219"/>
              <a:ext cx="82" cy="89"/>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36" name="Group 288"/>
            <p:cNvGrpSpPr>
              <a:grpSpLocks/>
            </p:cNvGrpSpPr>
            <p:nvPr/>
          </p:nvGrpSpPr>
          <p:grpSpPr bwMode="auto">
            <a:xfrm>
              <a:off x="2860" y="3177"/>
              <a:ext cx="1171" cy="259"/>
              <a:chOff x="2860" y="3177"/>
              <a:chExt cx="1171" cy="259"/>
            </a:xfrm>
          </p:grpSpPr>
          <p:sp>
            <p:nvSpPr>
              <p:cNvPr id="27937" name="Freeform 289" descr="Пробка"/>
              <p:cNvSpPr>
                <a:spLocks/>
              </p:cNvSpPr>
              <p:nvPr/>
            </p:nvSpPr>
            <p:spPr bwMode="auto">
              <a:xfrm>
                <a:off x="2860" y="3200"/>
                <a:ext cx="68" cy="82"/>
              </a:xfrm>
              <a:custGeom>
                <a:avLst/>
                <a:gdLst>
                  <a:gd name="T0" fmla="*/ 68 w 68"/>
                  <a:gd name="T1" fmla="*/ 64 h 82"/>
                  <a:gd name="T2" fmla="*/ 20 w 68"/>
                  <a:gd name="T3" fmla="*/ 79 h 82"/>
                  <a:gd name="T4" fmla="*/ 2 w 68"/>
                  <a:gd name="T5" fmla="*/ 43 h 82"/>
                  <a:gd name="T6" fmla="*/ 8 w 68"/>
                  <a:gd name="T7" fmla="*/ 7 h 82"/>
                  <a:gd name="T8" fmla="*/ 26 w 68"/>
                  <a:gd name="T9" fmla="*/ 1 h 82"/>
                </a:gdLst>
                <a:ahLst/>
                <a:cxnLst>
                  <a:cxn ang="0">
                    <a:pos x="T0" y="T1"/>
                  </a:cxn>
                  <a:cxn ang="0">
                    <a:pos x="T2" y="T3"/>
                  </a:cxn>
                  <a:cxn ang="0">
                    <a:pos x="T4" y="T5"/>
                  </a:cxn>
                  <a:cxn ang="0">
                    <a:pos x="T6" y="T7"/>
                  </a:cxn>
                  <a:cxn ang="0">
                    <a:pos x="T8" y="T9"/>
                  </a:cxn>
                </a:cxnLst>
                <a:rect l="0" t="0" r="r" b="b"/>
                <a:pathLst>
                  <a:path w="68" h="82">
                    <a:moveTo>
                      <a:pt x="68" y="64"/>
                    </a:moveTo>
                    <a:cubicBezTo>
                      <a:pt x="60" y="66"/>
                      <a:pt x="31" y="82"/>
                      <a:pt x="20" y="79"/>
                    </a:cubicBezTo>
                    <a:cubicBezTo>
                      <a:pt x="9" y="76"/>
                      <a:pt x="4" y="55"/>
                      <a:pt x="2" y="43"/>
                    </a:cubicBezTo>
                    <a:cubicBezTo>
                      <a:pt x="0" y="31"/>
                      <a:pt x="4" y="14"/>
                      <a:pt x="8" y="7"/>
                    </a:cubicBezTo>
                    <a:cubicBezTo>
                      <a:pt x="12" y="0"/>
                      <a:pt x="22" y="2"/>
                      <a:pt x="26" y="1"/>
                    </a:cubicBezTo>
                  </a:path>
                </a:pathLst>
              </a:cu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38" name="Group 290"/>
              <p:cNvGrpSpPr>
                <a:grpSpLocks/>
              </p:cNvGrpSpPr>
              <p:nvPr/>
            </p:nvGrpSpPr>
            <p:grpSpPr bwMode="auto">
              <a:xfrm rot="21049001" flipH="1">
                <a:off x="2880" y="3216"/>
                <a:ext cx="219" cy="172"/>
                <a:chOff x="4632" y="1107"/>
                <a:chExt cx="384" cy="498"/>
              </a:xfrm>
            </p:grpSpPr>
            <p:sp>
              <p:nvSpPr>
                <p:cNvPr id="27939" name="Freeform 291"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40" name="Group 292"/>
                <p:cNvGrpSpPr>
                  <a:grpSpLocks/>
                </p:cNvGrpSpPr>
                <p:nvPr/>
              </p:nvGrpSpPr>
              <p:grpSpPr bwMode="auto">
                <a:xfrm>
                  <a:off x="4632" y="1187"/>
                  <a:ext cx="304" cy="418"/>
                  <a:chOff x="4632" y="1187"/>
                  <a:chExt cx="304" cy="418"/>
                </a:xfrm>
              </p:grpSpPr>
              <p:sp>
                <p:nvSpPr>
                  <p:cNvPr id="27941" name="Freeform 293"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42" name="Freeform 294"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43" name="Freeform 295"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44" name="Group 296"/>
              <p:cNvGrpSpPr>
                <a:grpSpLocks/>
              </p:cNvGrpSpPr>
              <p:nvPr/>
            </p:nvGrpSpPr>
            <p:grpSpPr bwMode="auto">
              <a:xfrm rot="19931270" flipH="1">
                <a:off x="3072" y="3264"/>
                <a:ext cx="219" cy="172"/>
                <a:chOff x="4632" y="1107"/>
                <a:chExt cx="384" cy="498"/>
              </a:xfrm>
            </p:grpSpPr>
            <p:sp>
              <p:nvSpPr>
                <p:cNvPr id="27945" name="Freeform 297"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46" name="Group 298"/>
                <p:cNvGrpSpPr>
                  <a:grpSpLocks/>
                </p:cNvGrpSpPr>
                <p:nvPr/>
              </p:nvGrpSpPr>
              <p:grpSpPr bwMode="auto">
                <a:xfrm>
                  <a:off x="4632" y="1187"/>
                  <a:ext cx="304" cy="418"/>
                  <a:chOff x="4632" y="1187"/>
                  <a:chExt cx="304" cy="418"/>
                </a:xfrm>
              </p:grpSpPr>
              <p:sp>
                <p:nvSpPr>
                  <p:cNvPr id="27947" name="Freeform 299"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48" name="Freeform 300"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49" name="Freeform 301"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50" name="Group 302"/>
              <p:cNvGrpSpPr>
                <a:grpSpLocks/>
              </p:cNvGrpSpPr>
              <p:nvPr/>
            </p:nvGrpSpPr>
            <p:grpSpPr bwMode="auto">
              <a:xfrm rot="19531103" flipH="1">
                <a:off x="3286" y="3264"/>
                <a:ext cx="218" cy="172"/>
                <a:chOff x="4632" y="1107"/>
                <a:chExt cx="384" cy="498"/>
              </a:xfrm>
            </p:grpSpPr>
            <p:sp>
              <p:nvSpPr>
                <p:cNvPr id="27951" name="Freeform 303"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52" name="Group 304"/>
                <p:cNvGrpSpPr>
                  <a:grpSpLocks/>
                </p:cNvGrpSpPr>
                <p:nvPr/>
              </p:nvGrpSpPr>
              <p:grpSpPr bwMode="auto">
                <a:xfrm>
                  <a:off x="4632" y="1187"/>
                  <a:ext cx="304" cy="418"/>
                  <a:chOff x="4632" y="1187"/>
                  <a:chExt cx="304" cy="418"/>
                </a:xfrm>
              </p:grpSpPr>
              <p:sp>
                <p:nvSpPr>
                  <p:cNvPr id="27953" name="Freeform 305"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54" name="Freeform 306"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55" name="Freeform 307"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56" name="Group 308"/>
              <p:cNvGrpSpPr>
                <a:grpSpLocks/>
              </p:cNvGrpSpPr>
              <p:nvPr/>
            </p:nvGrpSpPr>
            <p:grpSpPr bwMode="auto">
              <a:xfrm rot="19458447" flipH="1">
                <a:off x="3504" y="3264"/>
                <a:ext cx="219" cy="172"/>
                <a:chOff x="4632" y="1107"/>
                <a:chExt cx="384" cy="498"/>
              </a:xfrm>
            </p:grpSpPr>
            <p:sp>
              <p:nvSpPr>
                <p:cNvPr id="27957" name="Freeform 309"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58" name="Group 310"/>
                <p:cNvGrpSpPr>
                  <a:grpSpLocks/>
                </p:cNvGrpSpPr>
                <p:nvPr/>
              </p:nvGrpSpPr>
              <p:grpSpPr bwMode="auto">
                <a:xfrm>
                  <a:off x="4632" y="1187"/>
                  <a:ext cx="304" cy="418"/>
                  <a:chOff x="4632" y="1187"/>
                  <a:chExt cx="304" cy="418"/>
                </a:xfrm>
              </p:grpSpPr>
              <p:sp>
                <p:nvSpPr>
                  <p:cNvPr id="27959" name="Freeform 311"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60" name="Freeform 312"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61" name="Freeform 313"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62" name="Group 314"/>
              <p:cNvGrpSpPr>
                <a:grpSpLocks/>
              </p:cNvGrpSpPr>
              <p:nvPr/>
            </p:nvGrpSpPr>
            <p:grpSpPr bwMode="auto">
              <a:xfrm rot="18927643" flipH="1">
                <a:off x="3696" y="3236"/>
                <a:ext cx="219" cy="172"/>
                <a:chOff x="4632" y="1107"/>
                <a:chExt cx="384" cy="498"/>
              </a:xfrm>
            </p:grpSpPr>
            <p:sp>
              <p:nvSpPr>
                <p:cNvPr id="27963" name="Freeform 315"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64" name="Group 316"/>
                <p:cNvGrpSpPr>
                  <a:grpSpLocks/>
                </p:cNvGrpSpPr>
                <p:nvPr/>
              </p:nvGrpSpPr>
              <p:grpSpPr bwMode="auto">
                <a:xfrm>
                  <a:off x="4632" y="1187"/>
                  <a:ext cx="304" cy="418"/>
                  <a:chOff x="4632" y="1187"/>
                  <a:chExt cx="304" cy="418"/>
                </a:xfrm>
              </p:grpSpPr>
              <p:sp>
                <p:nvSpPr>
                  <p:cNvPr id="27965" name="Freeform 317"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66" name="Freeform 318"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67" name="Freeform 319"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27968" name="Freeform 320" descr="Пробка"/>
              <p:cNvSpPr>
                <a:spLocks/>
              </p:cNvSpPr>
              <p:nvPr/>
            </p:nvSpPr>
            <p:spPr bwMode="auto">
              <a:xfrm rot="17916995" flipH="1">
                <a:off x="3863" y="3246"/>
                <a:ext cx="82" cy="89"/>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69" name="Freeform 321" descr="Пробка"/>
              <p:cNvSpPr>
                <a:spLocks/>
              </p:cNvSpPr>
              <p:nvPr/>
            </p:nvSpPr>
            <p:spPr bwMode="auto">
              <a:xfrm>
                <a:off x="3944" y="3218"/>
                <a:ext cx="87" cy="43"/>
              </a:xfrm>
              <a:custGeom>
                <a:avLst/>
                <a:gdLst>
                  <a:gd name="T0" fmla="*/ 0 w 87"/>
                  <a:gd name="T1" fmla="*/ 35 h 43"/>
                  <a:gd name="T2" fmla="*/ 14 w 87"/>
                  <a:gd name="T3" fmla="*/ 5 h 43"/>
                  <a:gd name="T4" fmla="*/ 41 w 87"/>
                  <a:gd name="T5" fmla="*/ 6 h 43"/>
                  <a:gd name="T6" fmla="*/ 57 w 87"/>
                  <a:gd name="T7" fmla="*/ 33 h 43"/>
                  <a:gd name="T8" fmla="*/ 67 w 87"/>
                  <a:gd name="T9" fmla="*/ 43 h 43"/>
                  <a:gd name="T10" fmla="*/ 85 w 87"/>
                  <a:gd name="T11" fmla="*/ 31 h 43"/>
                  <a:gd name="T12" fmla="*/ 79 w 87"/>
                  <a:gd name="T13" fmla="*/ 1 h 43"/>
                </a:gdLst>
                <a:ahLst/>
                <a:cxnLst>
                  <a:cxn ang="0">
                    <a:pos x="T0" y="T1"/>
                  </a:cxn>
                  <a:cxn ang="0">
                    <a:pos x="T2" y="T3"/>
                  </a:cxn>
                  <a:cxn ang="0">
                    <a:pos x="T4" y="T5"/>
                  </a:cxn>
                  <a:cxn ang="0">
                    <a:pos x="T6" y="T7"/>
                  </a:cxn>
                  <a:cxn ang="0">
                    <a:pos x="T8" y="T9"/>
                  </a:cxn>
                  <a:cxn ang="0">
                    <a:pos x="T10" y="T11"/>
                  </a:cxn>
                  <a:cxn ang="0">
                    <a:pos x="T12" y="T13"/>
                  </a:cxn>
                </a:cxnLst>
                <a:rect l="0" t="0" r="r" b="b"/>
                <a:pathLst>
                  <a:path w="87" h="43">
                    <a:moveTo>
                      <a:pt x="0" y="35"/>
                    </a:moveTo>
                    <a:cubicBezTo>
                      <a:pt x="4" y="23"/>
                      <a:pt x="7" y="10"/>
                      <a:pt x="14" y="5"/>
                    </a:cubicBezTo>
                    <a:cubicBezTo>
                      <a:pt x="20" y="0"/>
                      <a:pt x="33" y="1"/>
                      <a:pt x="41" y="6"/>
                    </a:cubicBezTo>
                    <a:cubicBezTo>
                      <a:pt x="48" y="10"/>
                      <a:pt x="53" y="27"/>
                      <a:pt x="57" y="33"/>
                    </a:cubicBezTo>
                    <a:cubicBezTo>
                      <a:pt x="61" y="39"/>
                      <a:pt x="62" y="43"/>
                      <a:pt x="67" y="43"/>
                    </a:cubicBezTo>
                    <a:cubicBezTo>
                      <a:pt x="72" y="43"/>
                      <a:pt x="83" y="38"/>
                      <a:pt x="85" y="31"/>
                    </a:cubicBezTo>
                    <a:cubicBezTo>
                      <a:pt x="87" y="24"/>
                      <a:pt x="80" y="7"/>
                      <a:pt x="79" y="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70" name="Freeform 322" descr="Пробка"/>
              <p:cNvSpPr>
                <a:spLocks/>
              </p:cNvSpPr>
              <p:nvPr/>
            </p:nvSpPr>
            <p:spPr bwMode="auto">
              <a:xfrm>
                <a:off x="3942" y="3177"/>
                <a:ext cx="86" cy="125"/>
              </a:xfrm>
              <a:custGeom>
                <a:avLst/>
                <a:gdLst>
                  <a:gd name="T0" fmla="*/ 45 w 86"/>
                  <a:gd name="T1" fmla="*/ 0 h 125"/>
                  <a:gd name="T2" fmla="*/ 81 w 86"/>
                  <a:gd name="T3" fmla="*/ 18 h 125"/>
                  <a:gd name="T4" fmla="*/ 75 w 86"/>
                  <a:gd name="T5" fmla="*/ 42 h 125"/>
                  <a:gd name="T6" fmla="*/ 23 w 86"/>
                  <a:gd name="T7" fmla="*/ 76 h 125"/>
                  <a:gd name="T8" fmla="*/ 39 w 86"/>
                  <a:gd name="T9" fmla="*/ 54 h 125"/>
                  <a:gd name="T10" fmla="*/ 4 w 86"/>
                  <a:gd name="T11" fmla="*/ 96 h 125"/>
                  <a:gd name="T12" fmla="*/ 16 w 86"/>
                  <a:gd name="T13" fmla="*/ 121 h 125"/>
                  <a:gd name="T14" fmla="*/ 39 w 86"/>
                  <a:gd name="T15" fmla="*/ 12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5">
                    <a:moveTo>
                      <a:pt x="45" y="0"/>
                    </a:moveTo>
                    <a:cubicBezTo>
                      <a:pt x="51" y="3"/>
                      <a:pt x="76" y="11"/>
                      <a:pt x="81" y="18"/>
                    </a:cubicBezTo>
                    <a:cubicBezTo>
                      <a:pt x="86" y="25"/>
                      <a:pt x="85" y="32"/>
                      <a:pt x="75" y="42"/>
                    </a:cubicBezTo>
                    <a:cubicBezTo>
                      <a:pt x="65" y="52"/>
                      <a:pt x="29" y="74"/>
                      <a:pt x="23" y="76"/>
                    </a:cubicBezTo>
                    <a:cubicBezTo>
                      <a:pt x="17" y="78"/>
                      <a:pt x="42" y="51"/>
                      <a:pt x="39" y="54"/>
                    </a:cubicBezTo>
                    <a:cubicBezTo>
                      <a:pt x="36" y="57"/>
                      <a:pt x="8" y="85"/>
                      <a:pt x="4" y="96"/>
                    </a:cubicBezTo>
                    <a:cubicBezTo>
                      <a:pt x="0" y="107"/>
                      <a:pt x="10" y="117"/>
                      <a:pt x="16" y="121"/>
                    </a:cubicBezTo>
                    <a:cubicBezTo>
                      <a:pt x="22" y="125"/>
                      <a:pt x="34" y="120"/>
                      <a:pt x="39" y="120"/>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27976" name="Freeform 328"/>
          <p:cNvSpPr>
            <a:spLocks/>
          </p:cNvSpPr>
          <p:nvPr/>
        </p:nvSpPr>
        <p:spPr bwMode="auto">
          <a:xfrm>
            <a:off x="4272968" y="4748368"/>
            <a:ext cx="1751013" cy="346075"/>
          </a:xfrm>
          <a:custGeom>
            <a:avLst/>
            <a:gdLst>
              <a:gd name="T0" fmla="*/ 1028 w 1103"/>
              <a:gd name="T1" fmla="*/ 55 h 218"/>
              <a:gd name="T2" fmla="*/ 1096 w 1103"/>
              <a:gd name="T3" fmla="*/ 103 h 218"/>
              <a:gd name="T4" fmla="*/ 1068 w 1103"/>
              <a:gd name="T5" fmla="*/ 139 h 218"/>
              <a:gd name="T6" fmla="*/ 1032 w 1103"/>
              <a:gd name="T7" fmla="*/ 159 h 218"/>
              <a:gd name="T8" fmla="*/ 924 w 1103"/>
              <a:gd name="T9" fmla="*/ 187 h 218"/>
              <a:gd name="T10" fmla="*/ 852 w 1103"/>
              <a:gd name="T11" fmla="*/ 199 h 218"/>
              <a:gd name="T12" fmla="*/ 716 w 1103"/>
              <a:gd name="T13" fmla="*/ 215 h 218"/>
              <a:gd name="T14" fmla="*/ 492 w 1103"/>
              <a:gd name="T15" fmla="*/ 215 h 218"/>
              <a:gd name="T16" fmla="*/ 268 w 1103"/>
              <a:gd name="T17" fmla="*/ 199 h 218"/>
              <a:gd name="T18" fmla="*/ 104 w 1103"/>
              <a:gd name="T19" fmla="*/ 171 h 218"/>
              <a:gd name="T20" fmla="*/ 8 w 1103"/>
              <a:gd name="T21" fmla="*/ 115 h 218"/>
              <a:gd name="T22" fmla="*/ 56 w 1103"/>
              <a:gd name="T23" fmla="*/ 67 h 218"/>
              <a:gd name="T24" fmla="*/ 164 w 1103"/>
              <a:gd name="T25" fmla="*/ 35 h 218"/>
              <a:gd name="T26" fmla="*/ 260 w 1103"/>
              <a:gd name="T27" fmla="*/ 19 h 218"/>
              <a:gd name="T28" fmla="*/ 356 w 1103"/>
              <a:gd name="T29" fmla="*/ 11 h 218"/>
              <a:gd name="T30" fmla="*/ 504 w 1103"/>
              <a:gd name="T31" fmla="*/ 3 h 218"/>
              <a:gd name="T32" fmla="*/ 644 w 1103"/>
              <a:gd name="T33" fmla="*/ 3 h 218"/>
              <a:gd name="T34" fmla="*/ 864 w 1103"/>
              <a:gd name="T35" fmla="*/ 23 h 218"/>
              <a:gd name="T36" fmla="*/ 1028 w 1103"/>
              <a:gd name="T37" fmla="*/ 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3" h="218">
                <a:moveTo>
                  <a:pt x="1028" y="55"/>
                </a:moveTo>
                <a:cubicBezTo>
                  <a:pt x="1067" y="68"/>
                  <a:pt x="1089" y="89"/>
                  <a:pt x="1096" y="103"/>
                </a:cubicBezTo>
                <a:cubicBezTo>
                  <a:pt x="1103" y="117"/>
                  <a:pt x="1079" y="130"/>
                  <a:pt x="1068" y="139"/>
                </a:cubicBezTo>
                <a:cubicBezTo>
                  <a:pt x="1057" y="148"/>
                  <a:pt x="1056" y="151"/>
                  <a:pt x="1032" y="159"/>
                </a:cubicBezTo>
                <a:cubicBezTo>
                  <a:pt x="1008" y="167"/>
                  <a:pt x="954" y="180"/>
                  <a:pt x="924" y="187"/>
                </a:cubicBezTo>
                <a:cubicBezTo>
                  <a:pt x="894" y="194"/>
                  <a:pt x="887" y="194"/>
                  <a:pt x="852" y="199"/>
                </a:cubicBezTo>
                <a:cubicBezTo>
                  <a:pt x="817" y="204"/>
                  <a:pt x="776" y="212"/>
                  <a:pt x="716" y="215"/>
                </a:cubicBezTo>
                <a:cubicBezTo>
                  <a:pt x="656" y="218"/>
                  <a:pt x="567" y="218"/>
                  <a:pt x="492" y="215"/>
                </a:cubicBezTo>
                <a:cubicBezTo>
                  <a:pt x="417" y="212"/>
                  <a:pt x="333" y="206"/>
                  <a:pt x="268" y="199"/>
                </a:cubicBezTo>
                <a:cubicBezTo>
                  <a:pt x="203" y="192"/>
                  <a:pt x="147" y="185"/>
                  <a:pt x="104" y="171"/>
                </a:cubicBezTo>
                <a:cubicBezTo>
                  <a:pt x="61" y="157"/>
                  <a:pt x="16" y="132"/>
                  <a:pt x="8" y="115"/>
                </a:cubicBezTo>
                <a:cubicBezTo>
                  <a:pt x="0" y="98"/>
                  <a:pt x="30" y="80"/>
                  <a:pt x="56" y="67"/>
                </a:cubicBezTo>
                <a:cubicBezTo>
                  <a:pt x="82" y="54"/>
                  <a:pt x="130" y="43"/>
                  <a:pt x="164" y="35"/>
                </a:cubicBezTo>
                <a:cubicBezTo>
                  <a:pt x="198" y="27"/>
                  <a:pt x="228" y="23"/>
                  <a:pt x="260" y="19"/>
                </a:cubicBezTo>
                <a:cubicBezTo>
                  <a:pt x="292" y="15"/>
                  <a:pt x="315" y="14"/>
                  <a:pt x="356" y="11"/>
                </a:cubicBezTo>
                <a:cubicBezTo>
                  <a:pt x="397" y="8"/>
                  <a:pt x="456" y="4"/>
                  <a:pt x="504" y="3"/>
                </a:cubicBezTo>
                <a:cubicBezTo>
                  <a:pt x="552" y="2"/>
                  <a:pt x="584" y="0"/>
                  <a:pt x="644" y="3"/>
                </a:cubicBezTo>
                <a:cubicBezTo>
                  <a:pt x="704" y="6"/>
                  <a:pt x="800" y="14"/>
                  <a:pt x="864" y="23"/>
                </a:cubicBezTo>
                <a:cubicBezTo>
                  <a:pt x="928" y="32"/>
                  <a:pt x="989" y="42"/>
                  <a:pt x="1028" y="55"/>
                </a:cubicBezTo>
                <a:close/>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71" name="Group 323"/>
          <p:cNvGrpSpPr>
            <a:grpSpLocks/>
          </p:cNvGrpSpPr>
          <p:nvPr/>
        </p:nvGrpSpPr>
        <p:grpSpPr bwMode="auto">
          <a:xfrm rot="17821178" flipH="1">
            <a:off x="4128000" y="2205877"/>
            <a:ext cx="1352550" cy="3065463"/>
            <a:chOff x="3797" y="754"/>
            <a:chExt cx="852" cy="1931"/>
          </a:xfrm>
        </p:grpSpPr>
        <p:sp>
          <p:nvSpPr>
            <p:cNvPr id="27972" name="Freeform 324"/>
            <p:cNvSpPr>
              <a:spLocks/>
            </p:cNvSpPr>
            <p:nvPr/>
          </p:nvSpPr>
          <p:spPr bwMode="auto">
            <a:xfrm rot="78698">
              <a:off x="3797" y="754"/>
              <a:ext cx="852" cy="1909"/>
            </a:xfrm>
            <a:custGeom>
              <a:avLst/>
              <a:gdLst>
                <a:gd name="T0" fmla="*/ 0 w 1252"/>
                <a:gd name="T1" fmla="*/ 90 h 3125"/>
                <a:gd name="T2" fmla="*/ 227 w 1252"/>
                <a:gd name="T3" fmla="*/ 0 h 3125"/>
                <a:gd name="T4" fmla="*/ 1179 w 1252"/>
                <a:gd name="T5" fmla="*/ 2540 h 3125"/>
                <a:gd name="T6" fmla="*/ 1252 w 1252"/>
                <a:gd name="T7" fmla="*/ 3125 h 3125"/>
                <a:gd name="T8" fmla="*/ 952 w 1252"/>
                <a:gd name="T9" fmla="*/ 2630 h 3125"/>
                <a:gd name="T10" fmla="*/ 0 w 1252"/>
                <a:gd name="T11" fmla="*/ 90 h 3125"/>
              </a:gdLst>
              <a:ahLst/>
              <a:cxnLst>
                <a:cxn ang="0">
                  <a:pos x="T0" y="T1"/>
                </a:cxn>
                <a:cxn ang="0">
                  <a:pos x="T2" y="T3"/>
                </a:cxn>
                <a:cxn ang="0">
                  <a:pos x="T4" y="T5"/>
                </a:cxn>
                <a:cxn ang="0">
                  <a:pos x="T6" y="T7"/>
                </a:cxn>
                <a:cxn ang="0">
                  <a:pos x="T8" y="T9"/>
                </a:cxn>
                <a:cxn ang="0">
                  <a:pos x="T10" y="T11"/>
                </a:cxn>
              </a:cxnLst>
              <a:rect l="0" t="0" r="r" b="b"/>
              <a:pathLst>
                <a:path w="1252" h="3125">
                  <a:moveTo>
                    <a:pt x="0" y="90"/>
                  </a:moveTo>
                  <a:lnTo>
                    <a:pt x="227" y="0"/>
                  </a:lnTo>
                  <a:lnTo>
                    <a:pt x="1179" y="2540"/>
                  </a:lnTo>
                  <a:lnTo>
                    <a:pt x="1252" y="3125"/>
                  </a:lnTo>
                  <a:lnTo>
                    <a:pt x="952" y="2630"/>
                  </a:lnTo>
                  <a:lnTo>
                    <a:pt x="0" y="9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73" name="Freeform 325"/>
            <p:cNvSpPr>
              <a:spLocks/>
            </p:cNvSpPr>
            <p:nvPr/>
          </p:nvSpPr>
          <p:spPr bwMode="auto">
            <a:xfrm rot="78698">
              <a:off x="4428" y="2314"/>
              <a:ext cx="215" cy="371"/>
            </a:xfrm>
            <a:custGeom>
              <a:avLst/>
              <a:gdLst>
                <a:gd name="T0" fmla="*/ 316 w 316"/>
                <a:gd name="T1" fmla="*/ 608 h 608"/>
                <a:gd name="T2" fmla="*/ 227 w 316"/>
                <a:gd name="T3" fmla="*/ 0 h 608"/>
                <a:gd name="T4" fmla="*/ 0 w 316"/>
                <a:gd name="T5" fmla="*/ 90 h 608"/>
                <a:gd name="T6" fmla="*/ 316 w 316"/>
                <a:gd name="T7" fmla="*/ 608 h 608"/>
              </a:gdLst>
              <a:ahLst/>
              <a:cxnLst>
                <a:cxn ang="0">
                  <a:pos x="T0" y="T1"/>
                </a:cxn>
                <a:cxn ang="0">
                  <a:pos x="T2" y="T3"/>
                </a:cxn>
                <a:cxn ang="0">
                  <a:pos x="T4" y="T5"/>
                </a:cxn>
                <a:cxn ang="0">
                  <a:pos x="T6" y="T7"/>
                </a:cxn>
              </a:cxnLst>
              <a:rect l="0" t="0" r="r" b="b"/>
              <a:pathLst>
                <a:path w="316" h="608">
                  <a:moveTo>
                    <a:pt x="316" y="608"/>
                  </a:moveTo>
                  <a:lnTo>
                    <a:pt x="227" y="0"/>
                  </a:lnTo>
                  <a:lnTo>
                    <a:pt x="0" y="90"/>
                  </a:lnTo>
                  <a:lnTo>
                    <a:pt x="316" y="608"/>
                  </a:lnTo>
                  <a:close/>
                </a:path>
              </a:pathLst>
            </a:custGeom>
            <a:gradFill rotWithShape="1">
              <a:gsLst>
                <a:gs pos="0">
                  <a:schemeClr val="bg1"/>
                </a:gs>
                <a:gs pos="50000">
                  <a:srgbClr val="FF9900"/>
                </a:gs>
                <a:gs pos="100000">
                  <a:schemeClr val="bg1"/>
                </a:gs>
              </a:gsLst>
              <a:lin ang="27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74" name="Freeform 326"/>
            <p:cNvSpPr>
              <a:spLocks/>
            </p:cNvSpPr>
            <p:nvPr/>
          </p:nvSpPr>
          <p:spPr bwMode="auto">
            <a:xfrm rot="78698">
              <a:off x="4554" y="2536"/>
              <a:ext cx="82" cy="141"/>
            </a:xfrm>
            <a:custGeom>
              <a:avLst/>
              <a:gdLst>
                <a:gd name="T0" fmla="*/ 85 w 121"/>
                <a:gd name="T1" fmla="*/ 0 h 230"/>
                <a:gd name="T2" fmla="*/ 0 w 121"/>
                <a:gd name="T3" fmla="*/ 25 h 230"/>
                <a:gd name="T4" fmla="*/ 121 w 121"/>
                <a:gd name="T5" fmla="*/ 230 h 230"/>
                <a:gd name="T6" fmla="*/ 85 w 121"/>
                <a:gd name="T7" fmla="*/ 0 h 230"/>
              </a:gdLst>
              <a:ahLst/>
              <a:cxnLst>
                <a:cxn ang="0">
                  <a:pos x="T0" y="T1"/>
                </a:cxn>
                <a:cxn ang="0">
                  <a:pos x="T2" y="T3"/>
                </a:cxn>
                <a:cxn ang="0">
                  <a:pos x="T4" y="T5"/>
                </a:cxn>
                <a:cxn ang="0">
                  <a:pos x="T6" y="T7"/>
                </a:cxn>
              </a:cxnLst>
              <a:rect l="0" t="0" r="r" b="b"/>
              <a:pathLst>
                <a:path w="121" h="230">
                  <a:moveTo>
                    <a:pt x="85" y="0"/>
                  </a:moveTo>
                  <a:lnTo>
                    <a:pt x="0" y="25"/>
                  </a:lnTo>
                  <a:lnTo>
                    <a:pt x="121" y="230"/>
                  </a:lnTo>
                  <a:lnTo>
                    <a:pt x="85" y="0"/>
                  </a:lnTo>
                  <a:close/>
                </a:path>
              </a:pathLst>
            </a:cu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75" name="Freeform 327"/>
            <p:cNvSpPr>
              <a:spLocks/>
            </p:cNvSpPr>
            <p:nvPr/>
          </p:nvSpPr>
          <p:spPr bwMode="auto">
            <a:xfrm rot="78698">
              <a:off x="3866" y="765"/>
              <a:ext cx="744" cy="1595"/>
            </a:xfrm>
            <a:custGeom>
              <a:avLst/>
              <a:gdLst>
                <a:gd name="T0" fmla="*/ 867 w 1094"/>
                <a:gd name="T1" fmla="*/ 2612 h 2612"/>
                <a:gd name="T2" fmla="*/ 1094 w 1094"/>
                <a:gd name="T3" fmla="*/ 2522 h 2612"/>
                <a:gd name="T4" fmla="*/ 1016 w 1094"/>
                <a:gd name="T5" fmla="*/ 2554 h 2612"/>
                <a:gd name="T6" fmla="*/ 84 w 1094"/>
                <a:gd name="T7" fmla="*/ 0 h 2612"/>
                <a:gd name="T8" fmla="*/ 0 w 1094"/>
                <a:gd name="T9" fmla="*/ 30 h 2612"/>
                <a:gd name="T10" fmla="*/ 940 w 1094"/>
                <a:gd name="T11" fmla="*/ 2584 h 2612"/>
              </a:gdLst>
              <a:ahLst/>
              <a:cxnLst>
                <a:cxn ang="0">
                  <a:pos x="T0" y="T1"/>
                </a:cxn>
                <a:cxn ang="0">
                  <a:pos x="T2" y="T3"/>
                </a:cxn>
                <a:cxn ang="0">
                  <a:pos x="T4" y="T5"/>
                </a:cxn>
                <a:cxn ang="0">
                  <a:pos x="T6" y="T7"/>
                </a:cxn>
                <a:cxn ang="0">
                  <a:pos x="T8" y="T9"/>
                </a:cxn>
                <a:cxn ang="0">
                  <a:pos x="T10" y="T11"/>
                </a:cxn>
              </a:cxnLst>
              <a:rect l="0" t="0" r="r" b="b"/>
              <a:pathLst>
                <a:path w="1094" h="2612">
                  <a:moveTo>
                    <a:pt x="867" y="2612"/>
                  </a:moveTo>
                  <a:lnTo>
                    <a:pt x="1094" y="2522"/>
                  </a:lnTo>
                  <a:lnTo>
                    <a:pt x="1016" y="2554"/>
                  </a:lnTo>
                  <a:lnTo>
                    <a:pt x="84" y="0"/>
                  </a:lnTo>
                  <a:lnTo>
                    <a:pt x="0" y="30"/>
                  </a:lnTo>
                  <a:lnTo>
                    <a:pt x="940" y="2584"/>
                  </a:ln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7977" name="Oval 329"/>
          <p:cNvSpPr>
            <a:spLocks noChangeArrowheads="1"/>
          </p:cNvSpPr>
          <p:nvPr/>
        </p:nvSpPr>
        <p:spPr bwMode="auto">
          <a:xfrm>
            <a:off x="6618178" y="3265106"/>
            <a:ext cx="1676400" cy="1676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7979" name="Group 331"/>
          <p:cNvGrpSpPr>
            <a:grpSpLocks/>
          </p:cNvGrpSpPr>
          <p:nvPr/>
        </p:nvGrpSpPr>
        <p:grpSpPr bwMode="auto">
          <a:xfrm flipV="1">
            <a:off x="1265238" y="4846638"/>
            <a:ext cx="1858962" cy="411162"/>
            <a:chOff x="2860" y="3177"/>
            <a:chExt cx="1171" cy="259"/>
          </a:xfrm>
        </p:grpSpPr>
        <p:sp>
          <p:nvSpPr>
            <p:cNvPr id="27980" name="Freeform 332" descr="Пробка"/>
            <p:cNvSpPr>
              <a:spLocks/>
            </p:cNvSpPr>
            <p:nvPr/>
          </p:nvSpPr>
          <p:spPr bwMode="auto">
            <a:xfrm rot="17916995" flipH="1">
              <a:off x="3910" y="3219"/>
              <a:ext cx="82" cy="89"/>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81" name="Group 333"/>
            <p:cNvGrpSpPr>
              <a:grpSpLocks/>
            </p:cNvGrpSpPr>
            <p:nvPr/>
          </p:nvGrpSpPr>
          <p:grpSpPr bwMode="auto">
            <a:xfrm>
              <a:off x="2860" y="3177"/>
              <a:ext cx="1171" cy="259"/>
              <a:chOff x="2860" y="3177"/>
              <a:chExt cx="1171" cy="259"/>
            </a:xfrm>
          </p:grpSpPr>
          <p:sp>
            <p:nvSpPr>
              <p:cNvPr id="27982" name="Freeform 334" descr="Пробка"/>
              <p:cNvSpPr>
                <a:spLocks/>
              </p:cNvSpPr>
              <p:nvPr/>
            </p:nvSpPr>
            <p:spPr bwMode="auto">
              <a:xfrm>
                <a:off x="2860" y="3200"/>
                <a:ext cx="68" cy="82"/>
              </a:xfrm>
              <a:custGeom>
                <a:avLst/>
                <a:gdLst>
                  <a:gd name="T0" fmla="*/ 68 w 68"/>
                  <a:gd name="T1" fmla="*/ 64 h 82"/>
                  <a:gd name="T2" fmla="*/ 20 w 68"/>
                  <a:gd name="T3" fmla="*/ 79 h 82"/>
                  <a:gd name="T4" fmla="*/ 2 w 68"/>
                  <a:gd name="T5" fmla="*/ 43 h 82"/>
                  <a:gd name="T6" fmla="*/ 8 w 68"/>
                  <a:gd name="T7" fmla="*/ 7 h 82"/>
                  <a:gd name="T8" fmla="*/ 26 w 68"/>
                  <a:gd name="T9" fmla="*/ 1 h 82"/>
                </a:gdLst>
                <a:ahLst/>
                <a:cxnLst>
                  <a:cxn ang="0">
                    <a:pos x="T0" y="T1"/>
                  </a:cxn>
                  <a:cxn ang="0">
                    <a:pos x="T2" y="T3"/>
                  </a:cxn>
                  <a:cxn ang="0">
                    <a:pos x="T4" y="T5"/>
                  </a:cxn>
                  <a:cxn ang="0">
                    <a:pos x="T6" y="T7"/>
                  </a:cxn>
                  <a:cxn ang="0">
                    <a:pos x="T8" y="T9"/>
                  </a:cxn>
                </a:cxnLst>
                <a:rect l="0" t="0" r="r" b="b"/>
                <a:pathLst>
                  <a:path w="68" h="82">
                    <a:moveTo>
                      <a:pt x="68" y="64"/>
                    </a:moveTo>
                    <a:cubicBezTo>
                      <a:pt x="60" y="66"/>
                      <a:pt x="31" y="82"/>
                      <a:pt x="20" y="79"/>
                    </a:cubicBezTo>
                    <a:cubicBezTo>
                      <a:pt x="9" y="76"/>
                      <a:pt x="4" y="55"/>
                      <a:pt x="2" y="43"/>
                    </a:cubicBezTo>
                    <a:cubicBezTo>
                      <a:pt x="0" y="31"/>
                      <a:pt x="4" y="14"/>
                      <a:pt x="8" y="7"/>
                    </a:cubicBezTo>
                    <a:cubicBezTo>
                      <a:pt x="12" y="0"/>
                      <a:pt x="22" y="2"/>
                      <a:pt x="26" y="1"/>
                    </a:cubicBezTo>
                  </a:path>
                </a:pathLst>
              </a:cu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83" name="Group 335"/>
              <p:cNvGrpSpPr>
                <a:grpSpLocks/>
              </p:cNvGrpSpPr>
              <p:nvPr/>
            </p:nvGrpSpPr>
            <p:grpSpPr bwMode="auto">
              <a:xfrm rot="21049001" flipH="1">
                <a:off x="2880" y="3216"/>
                <a:ext cx="219" cy="172"/>
                <a:chOff x="4632" y="1107"/>
                <a:chExt cx="384" cy="498"/>
              </a:xfrm>
            </p:grpSpPr>
            <p:sp>
              <p:nvSpPr>
                <p:cNvPr id="27984" name="Freeform 336"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85" name="Group 337"/>
                <p:cNvGrpSpPr>
                  <a:grpSpLocks/>
                </p:cNvGrpSpPr>
                <p:nvPr/>
              </p:nvGrpSpPr>
              <p:grpSpPr bwMode="auto">
                <a:xfrm>
                  <a:off x="4632" y="1187"/>
                  <a:ext cx="304" cy="418"/>
                  <a:chOff x="4632" y="1187"/>
                  <a:chExt cx="304" cy="418"/>
                </a:xfrm>
              </p:grpSpPr>
              <p:sp>
                <p:nvSpPr>
                  <p:cNvPr id="27986" name="Freeform 338"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87" name="Freeform 339"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88" name="Freeform 340"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89" name="Group 341"/>
              <p:cNvGrpSpPr>
                <a:grpSpLocks/>
              </p:cNvGrpSpPr>
              <p:nvPr/>
            </p:nvGrpSpPr>
            <p:grpSpPr bwMode="auto">
              <a:xfrm rot="19931270" flipH="1">
                <a:off x="3072" y="3264"/>
                <a:ext cx="219" cy="172"/>
                <a:chOff x="4632" y="1107"/>
                <a:chExt cx="384" cy="498"/>
              </a:xfrm>
            </p:grpSpPr>
            <p:sp>
              <p:nvSpPr>
                <p:cNvPr id="27990" name="Freeform 342"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91" name="Group 343"/>
                <p:cNvGrpSpPr>
                  <a:grpSpLocks/>
                </p:cNvGrpSpPr>
                <p:nvPr/>
              </p:nvGrpSpPr>
              <p:grpSpPr bwMode="auto">
                <a:xfrm>
                  <a:off x="4632" y="1187"/>
                  <a:ext cx="304" cy="418"/>
                  <a:chOff x="4632" y="1187"/>
                  <a:chExt cx="304" cy="418"/>
                </a:xfrm>
              </p:grpSpPr>
              <p:sp>
                <p:nvSpPr>
                  <p:cNvPr id="27992" name="Freeform 344"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93" name="Freeform 345"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94" name="Freeform 346"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7995" name="Group 347"/>
              <p:cNvGrpSpPr>
                <a:grpSpLocks/>
              </p:cNvGrpSpPr>
              <p:nvPr/>
            </p:nvGrpSpPr>
            <p:grpSpPr bwMode="auto">
              <a:xfrm rot="19531103" flipH="1">
                <a:off x="3286" y="3264"/>
                <a:ext cx="218" cy="172"/>
                <a:chOff x="4632" y="1107"/>
                <a:chExt cx="384" cy="498"/>
              </a:xfrm>
            </p:grpSpPr>
            <p:sp>
              <p:nvSpPr>
                <p:cNvPr id="27996" name="Freeform 348"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7997" name="Group 349"/>
                <p:cNvGrpSpPr>
                  <a:grpSpLocks/>
                </p:cNvGrpSpPr>
                <p:nvPr/>
              </p:nvGrpSpPr>
              <p:grpSpPr bwMode="auto">
                <a:xfrm>
                  <a:off x="4632" y="1187"/>
                  <a:ext cx="304" cy="418"/>
                  <a:chOff x="4632" y="1187"/>
                  <a:chExt cx="304" cy="418"/>
                </a:xfrm>
              </p:grpSpPr>
              <p:sp>
                <p:nvSpPr>
                  <p:cNvPr id="27998" name="Freeform 350"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999" name="Freeform 351"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00" name="Freeform 352"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8001" name="Group 353"/>
              <p:cNvGrpSpPr>
                <a:grpSpLocks/>
              </p:cNvGrpSpPr>
              <p:nvPr/>
            </p:nvGrpSpPr>
            <p:grpSpPr bwMode="auto">
              <a:xfrm rot="19458447" flipH="1">
                <a:off x="3504" y="3264"/>
                <a:ext cx="219" cy="172"/>
                <a:chOff x="4632" y="1107"/>
                <a:chExt cx="384" cy="498"/>
              </a:xfrm>
            </p:grpSpPr>
            <p:sp>
              <p:nvSpPr>
                <p:cNvPr id="28002" name="Freeform 354"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8003" name="Group 355"/>
                <p:cNvGrpSpPr>
                  <a:grpSpLocks/>
                </p:cNvGrpSpPr>
                <p:nvPr/>
              </p:nvGrpSpPr>
              <p:grpSpPr bwMode="auto">
                <a:xfrm>
                  <a:off x="4632" y="1187"/>
                  <a:ext cx="304" cy="418"/>
                  <a:chOff x="4632" y="1187"/>
                  <a:chExt cx="304" cy="418"/>
                </a:xfrm>
              </p:grpSpPr>
              <p:sp>
                <p:nvSpPr>
                  <p:cNvPr id="28004" name="Freeform 356"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05" name="Freeform 357"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06" name="Freeform 358"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28007" name="Group 359"/>
              <p:cNvGrpSpPr>
                <a:grpSpLocks/>
              </p:cNvGrpSpPr>
              <p:nvPr/>
            </p:nvGrpSpPr>
            <p:grpSpPr bwMode="auto">
              <a:xfrm rot="18927643" flipH="1">
                <a:off x="3696" y="3236"/>
                <a:ext cx="219" cy="172"/>
                <a:chOff x="4632" y="1107"/>
                <a:chExt cx="384" cy="498"/>
              </a:xfrm>
            </p:grpSpPr>
            <p:sp>
              <p:nvSpPr>
                <p:cNvPr id="28008" name="Freeform 360" descr="Пробка"/>
                <p:cNvSpPr>
                  <a:spLocks/>
                </p:cNvSpPr>
                <p:nvPr/>
              </p:nvSpPr>
              <p:spPr bwMode="auto">
                <a:xfrm>
                  <a:off x="4872" y="110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8009" name="Group 361"/>
                <p:cNvGrpSpPr>
                  <a:grpSpLocks/>
                </p:cNvGrpSpPr>
                <p:nvPr/>
              </p:nvGrpSpPr>
              <p:grpSpPr bwMode="auto">
                <a:xfrm>
                  <a:off x="4632" y="1187"/>
                  <a:ext cx="304" cy="418"/>
                  <a:chOff x="4632" y="1187"/>
                  <a:chExt cx="304" cy="418"/>
                </a:xfrm>
              </p:grpSpPr>
              <p:sp>
                <p:nvSpPr>
                  <p:cNvPr id="28010" name="Freeform 362" descr="Пробка"/>
                  <p:cNvSpPr>
                    <a:spLocks/>
                  </p:cNvSpPr>
                  <p:nvPr/>
                </p:nvSpPr>
                <p:spPr bwMode="auto">
                  <a:xfrm>
                    <a:off x="4792" y="118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11" name="Freeform 363" descr="Пробка"/>
                  <p:cNvSpPr>
                    <a:spLocks/>
                  </p:cNvSpPr>
                  <p:nvPr/>
                </p:nvSpPr>
                <p:spPr bwMode="auto">
                  <a:xfrm>
                    <a:off x="4712" y="126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12" name="Freeform 364" descr="Пробка"/>
                  <p:cNvSpPr>
                    <a:spLocks/>
                  </p:cNvSpPr>
                  <p:nvPr/>
                </p:nvSpPr>
                <p:spPr bwMode="auto">
                  <a:xfrm>
                    <a:off x="4632" y="1347"/>
                    <a:ext cx="144" cy="258"/>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28013" name="Freeform 365" descr="Пробка"/>
              <p:cNvSpPr>
                <a:spLocks/>
              </p:cNvSpPr>
              <p:nvPr/>
            </p:nvSpPr>
            <p:spPr bwMode="auto">
              <a:xfrm rot="17916995" flipH="1">
                <a:off x="3863" y="3246"/>
                <a:ext cx="82" cy="89"/>
              </a:xfrm>
              <a:custGeom>
                <a:avLst/>
                <a:gdLst>
                  <a:gd name="T0" fmla="*/ 624 w 624"/>
                  <a:gd name="T1" fmla="*/ 45 h 706"/>
                  <a:gd name="T2" fmla="*/ 368 w 624"/>
                  <a:gd name="T3" fmla="*/ 29 h 706"/>
                  <a:gd name="T4" fmla="*/ 272 w 624"/>
                  <a:gd name="T5" fmla="*/ 221 h 706"/>
                  <a:gd name="T6" fmla="*/ 400 w 624"/>
                  <a:gd name="T7" fmla="*/ 445 h 706"/>
                  <a:gd name="T8" fmla="*/ 368 w 624"/>
                  <a:gd name="T9" fmla="*/ 653 h 706"/>
                  <a:gd name="T10" fmla="*/ 160 w 624"/>
                  <a:gd name="T11" fmla="*/ 701 h 706"/>
                  <a:gd name="T12" fmla="*/ 0 w 624"/>
                  <a:gd name="T13" fmla="*/ 621 h 706"/>
                </a:gdLst>
                <a:ahLst/>
                <a:cxnLst>
                  <a:cxn ang="0">
                    <a:pos x="T0" y="T1"/>
                  </a:cxn>
                  <a:cxn ang="0">
                    <a:pos x="T2" y="T3"/>
                  </a:cxn>
                  <a:cxn ang="0">
                    <a:pos x="T4" y="T5"/>
                  </a:cxn>
                  <a:cxn ang="0">
                    <a:pos x="T6" y="T7"/>
                  </a:cxn>
                  <a:cxn ang="0">
                    <a:pos x="T8" y="T9"/>
                  </a:cxn>
                  <a:cxn ang="0">
                    <a:pos x="T10" y="T11"/>
                  </a:cxn>
                  <a:cxn ang="0">
                    <a:pos x="T12" y="T13"/>
                  </a:cxn>
                </a:cxnLst>
                <a:rect l="0" t="0" r="r" b="b"/>
                <a:pathLst>
                  <a:path w="624" h="706">
                    <a:moveTo>
                      <a:pt x="624" y="45"/>
                    </a:moveTo>
                    <a:cubicBezTo>
                      <a:pt x="525" y="22"/>
                      <a:pt x="427" y="0"/>
                      <a:pt x="368" y="29"/>
                    </a:cubicBezTo>
                    <a:cubicBezTo>
                      <a:pt x="309" y="58"/>
                      <a:pt x="267" y="152"/>
                      <a:pt x="272" y="221"/>
                    </a:cubicBezTo>
                    <a:cubicBezTo>
                      <a:pt x="277" y="290"/>
                      <a:pt x="384" y="373"/>
                      <a:pt x="400" y="445"/>
                    </a:cubicBezTo>
                    <a:cubicBezTo>
                      <a:pt x="416" y="517"/>
                      <a:pt x="408" y="610"/>
                      <a:pt x="368" y="653"/>
                    </a:cubicBezTo>
                    <a:cubicBezTo>
                      <a:pt x="328" y="696"/>
                      <a:pt x="221" y="706"/>
                      <a:pt x="160" y="701"/>
                    </a:cubicBezTo>
                    <a:cubicBezTo>
                      <a:pt x="99" y="696"/>
                      <a:pt x="49" y="658"/>
                      <a:pt x="0" y="62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14" name="Freeform 366" descr="Пробка"/>
              <p:cNvSpPr>
                <a:spLocks/>
              </p:cNvSpPr>
              <p:nvPr/>
            </p:nvSpPr>
            <p:spPr bwMode="auto">
              <a:xfrm>
                <a:off x="3944" y="3218"/>
                <a:ext cx="87" cy="43"/>
              </a:xfrm>
              <a:custGeom>
                <a:avLst/>
                <a:gdLst>
                  <a:gd name="T0" fmla="*/ 0 w 87"/>
                  <a:gd name="T1" fmla="*/ 35 h 43"/>
                  <a:gd name="T2" fmla="*/ 14 w 87"/>
                  <a:gd name="T3" fmla="*/ 5 h 43"/>
                  <a:gd name="T4" fmla="*/ 41 w 87"/>
                  <a:gd name="T5" fmla="*/ 6 h 43"/>
                  <a:gd name="T6" fmla="*/ 57 w 87"/>
                  <a:gd name="T7" fmla="*/ 33 h 43"/>
                  <a:gd name="T8" fmla="*/ 67 w 87"/>
                  <a:gd name="T9" fmla="*/ 43 h 43"/>
                  <a:gd name="T10" fmla="*/ 85 w 87"/>
                  <a:gd name="T11" fmla="*/ 31 h 43"/>
                  <a:gd name="T12" fmla="*/ 79 w 87"/>
                  <a:gd name="T13" fmla="*/ 1 h 43"/>
                </a:gdLst>
                <a:ahLst/>
                <a:cxnLst>
                  <a:cxn ang="0">
                    <a:pos x="T0" y="T1"/>
                  </a:cxn>
                  <a:cxn ang="0">
                    <a:pos x="T2" y="T3"/>
                  </a:cxn>
                  <a:cxn ang="0">
                    <a:pos x="T4" y="T5"/>
                  </a:cxn>
                  <a:cxn ang="0">
                    <a:pos x="T6" y="T7"/>
                  </a:cxn>
                  <a:cxn ang="0">
                    <a:pos x="T8" y="T9"/>
                  </a:cxn>
                  <a:cxn ang="0">
                    <a:pos x="T10" y="T11"/>
                  </a:cxn>
                  <a:cxn ang="0">
                    <a:pos x="T12" y="T13"/>
                  </a:cxn>
                </a:cxnLst>
                <a:rect l="0" t="0" r="r" b="b"/>
                <a:pathLst>
                  <a:path w="87" h="43">
                    <a:moveTo>
                      <a:pt x="0" y="35"/>
                    </a:moveTo>
                    <a:cubicBezTo>
                      <a:pt x="4" y="23"/>
                      <a:pt x="7" y="10"/>
                      <a:pt x="14" y="5"/>
                    </a:cubicBezTo>
                    <a:cubicBezTo>
                      <a:pt x="20" y="0"/>
                      <a:pt x="33" y="1"/>
                      <a:pt x="41" y="6"/>
                    </a:cubicBezTo>
                    <a:cubicBezTo>
                      <a:pt x="48" y="10"/>
                      <a:pt x="53" y="27"/>
                      <a:pt x="57" y="33"/>
                    </a:cubicBezTo>
                    <a:cubicBezTo>
                      <a:pt x="61" y="39"/>
                      <a:pt x="62" y="43"/>
                      <a:pt x="67" y="43"/>
                    </a:cubicBezTo>
                    <a:cubicBezTo>
                      <a:pt x="72" y="43"/>
                      <a:pt x="83" y="38"/>
                      <a:pt x="85" y="31"/>
                    </a:cubicBezTo>
                    <a:cubicBezTo>
                      <a:pt x="87" y="24"/>
                      <a:pt x="80" y="7"/>
                      <a:pt x="79" y="1"/>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015" name="Freeform 367" descr="Пробка"/>
              <p:cNvSpPr>
                <a:spLocks/>
              </p:cNvSpPr>
              <p:nvPr/>
            </p:nvSpPr>
            <p:spPr bwMode="auto">
              <a:xfrm>
                <a:off x="3942" y="3177"/>
                <a:ext cx="86" cy="125"/>
              </a:xfrm>
              <a:custGeom>
                <a:avLst/>
                <a:gdLst>
                  <a:gd name="T0" fmla="*/ 45 w 86"/>
                  <a:gd name="T1" fmla="*/ 0 h 125"/>
                  <a:gd name="T2" fmla="*/ 81 w 86"/>
                  <a:gd name="T3" fmla="*/ 18 h 125"/>
                  <a:gd name="T4" fmla="*/ 75 w 86"/>
                  <a:gd name="T5" fmla="*/ 42 h 125"/>
                  <a:gd name="T6" fmla="*/ 23 w 86"/>
                  <a:gd name="T7" fmla="*/ 76 h 125"/>
                  <a:gd name="T8" fmla="*/ 39 w 86"/>
                  <a:gd name="T9" fmla="*/ 54 h 125"/>
                  <a:gd name="T10" fmla="*/ 4 w 86"/>
                  <a:gd name="T11" fmla="*/ 96 h 125"/>
                  <a:gd name="T12" fmla="*/ 16 w 86"/>
                  <a:gd name="T13" fmla="*/ 121 h 125"/>
                  <a:gd name="T14" fmla="*/ 39 w 86"/>
                  <a:gd name="T15" fmla="*/ 12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5">
                    <a:moveTo>
                      <a:pt x="45" y="0"/>
                    </a:moveTo>
                    <a:cubicBezTo>
                      <a:pt x="51" y="3"/>
                      <a:pt x="76" y="11"/>
                      <a:pt x="81" y="18"/>
                    </a:cubicBezTo>
                    <a:cubicBezTo>
                      <a:pt x="86" y="25"/>
                      <a:pt x="85" y="32"/>
                      <a:pt x="75" y="42"/>
                    </a:cubicBezTo>
                    <a:cubicBezTo>
                      <a:pt x="65" y="52"/>
                      <a:pt x="29" y="74"/>
                      <a:pt x="23" y="76"/>
                    </a:cubicBezTo>
                    <a:cubicBezTo>
                      <a:pt x="17" y="78"/>
                      <a:pt x="42" y="51"/>
                      <a:pt x="39" y="54"/>
                    </a:cubicBezTo>
                    <a:cubicBezTo>
                      <a:pt x="36" y="57"/>
                      <a:pt x="8" y="85"/>
                      <a:pt x="4" y="96"/>
                    </a:cubicBezTo>
                    <a:cubicBezTo>
                      <a:pt x="0" y="107"/>
                      <a:pt x="10" y="117"/>
                      <a:pt x="16" y="121"/>
                    </a:cubicBezTo>
                    <a:cubicBezTo>
                      <a:pt x="22" y="125"/>
                      <a:pt x="34" y="120"/>
                      <a:pt x="39" y="120"/>
                    </a:cubicBezTo>
                  </a:path>
                </a:pathLst>
              </a:custGeom>
              <a:blipFill dpi="0" rotWithShape="1">
                <a:blip r:embed="rId3"/>
                <a:srcRect/>
                <a:tile tx="0" ty="0" sx="100000" sy="100000" flip="none" algn="tl"/>
              </a:bli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sp>
        <p:nvSpPr>
          <p:cNvPr id="325" name="Заголовок 1"/>
          <p:cNvSpPr txBox="1">
            <a:spLocks/>
          </p:cNvSpPr>
          <p:nvPr/>
        </p:nvSpPr>
        <p:spPr>
          <a:xfrm>
            <a:off x="511833" y="457641"/>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ct val="80000"/>
              </a:lnSpc>
            </a:pPr>
            <a:r>
              <a:rPr lang="ru-RU" sz="3600" dirty="0">
                <a:solidFill>
                  <a:srgbClr val="0070C0"/>
                </a:solidFill>
                <a:effectLst/>
                <a:latin typeface="Arial" pitchFamily="34" charset="0"/>
                <a:cs typeface="Arial" pitchFamily="34" charset="0"/>
              </a:rPr>
              <a:t>Первый </a:t>
            </a:r>
            <a:r>
              <a:rPr lang="ru-RU" sz="3600" dirty="0" smtClean="0">
                <a:solidFill>
                  <a:srgbClr val="0070C0"/>
                </a:solidFill>
                <a:effectLst/>
                <a:latin typeface="Arial" pitchFamily="34" charset="0"/>
                <a:cs typeface="Arial" pitchFamily="34" charset="0"/>
              </a:rPr>
              <a:t>способ </a:t>
            </a:r>
            <a:r>
              <a:rPr lang="ru-RU" sz="3600" dirty="0">
                <a:solidFill>
                  <a:srgbClr val="0070C0"/>
                </a:solidFill>
                <a:effectLst/>
                <a:latin typeface="Arial" pitchFamily="34" charset="0"/>
                <a:cs typeface="Arial" pitchFamily="34" charset="0"/>
              </a:rPr>
              <a:t>определения </a:t>
            </a:r>
            <a:endParaRPr lang="ru-RU" sz="3600" dirty="0" smtClean="0">
              <a:solidFill>
                <a:srgbClr val="0070C0"/>
              </a:solidFill>
              <a:effectLst/>
              <a:latin typeface="Arial" pitchFamily="34" charset="0"/>
              <a:cs typeface="Arial" pitchFamily="34" charset="0"/>
            </a:endParaRPr>
          </a:p>
          <a:p>
            <a:pPr algn="ctr">
              <a:lnSpc>
                <a:spcPct val="80000"/>
              </a:lnSpc>
            </a:pPr>
            <a:r>
              <a:rPr lang="ru-RU" sz="3600" dirty="0" smtClean="0">
                <a:solidFill>
                  <a:srgbClr val="0070C0"/>
                </a:solidFill>
                <a:effectLst/>
                <a:latin typeface="Arial" pitchFamily="34" charset="0"/>
                <a:cs typeface="Arial" pitchFamily="34" charset="0"/>
              </a:rPr>
              <a:t>длины </a:t>
            </a:r>
            <a:r>
              <a:rPr lang="ru-RU" sz="3600" dirty="0">
                <a:solidFill>
                  <a:srgbClr val="0070C0"/>
                </a:solidFill>
                <a:effectLst/>
                <a:latin typeface="Arial" pitchFamily="34" charset="0"/>
                <a:cs typeface="Arial" pitchFamily="34" charset="0"/>
              </a:rPr>
              <a:t>окружности</a:t>
            </a:r>
          </a:p>
        </p:txBody>
      </p:sp>
    </p:spTree>
    <p:extLst>
      <p:ext uri="{BB962C8B-B14F-4D97-AF65-F5344CB8AC3E}">
        <p14:creationId xmlns:p14="http://schemas.microsoft.com/office/powerpoint/2010/main" val="420767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95" y="404664"/>
            <a:ext cx="8229600" cy="807368"/>
          </a:xfrm>
        </p:spPr>
        <p:txBody>
          <a:bodyPr>
            <a:normAutofit/>
          </a:bodyPr>
          <a:lstStyle/>
          <a:p>
            <a:pPr algn="ctr"/>
            <a:r>
              <a:rPr lang="ru-RU" sz="3800" dirty="0">
                <a:solidFill>
                  <a:srgbClr val="0070C0"/>
                </a:solidFill>
                <a:effectLst/>
                <a:latin typeface="Arial" pitchFamily="34" charset="0"/>
                <a:cs typeface="Arial" pitchFamily="34" charset="0"/>
              </a:rPr>
              <a:t>Практическая работа</a:t>
            </a:r>
          </a:p>
        </p:txBody>
      </p:sp>
      <p:sp>
        <p:nvSpPr>
          <p:cNvPr id="3" name="Объект 2"/>
          <p:cNvSpPr>
            <a:spLocks noGrp="1"/>
          </p:cNvSpPr>
          <p:nvPr>
            <p:ph idx="1"/>
          </p:nvPr>
        </p:nvSpPr>
        <p:spPr>
          <a:xfrm>
            <a:off x="467544" y="1196752"/>
            <a:ext cx="8424936" cy="2520280"/>
          </a:xfrm>
        </p:spPr>
        <p:txBody>
          <a:bodyPr>
            <a:normAutofit/>
          </a:bodyPr>
          <a:lstStyle/>
          <a:p>
            <a:pPr marL="0" indent="0">
              <a:buNone/>
            </a:pPr>
            <a:endParaRPr lang="ru-RU" sz="600" b="1" i="1" dirty="0" smtClean="0">
              <a:solidFill>
                <a:schemeClr val="tx2"/>
              </a:solidFill>
            </a:endParaRPr>
          </a:p>
          <a:p>
            <a:pPr marL="0" indent="0">
              <a:buNone/>
            </a:pPr>
            <a:r>
              <a:rPr lang="ru-RU" sz="2000" dirty="0">
                <a:solidFill>
                  <a:srgbClr val="002060"/>
                </a:solidFill>
                <a:latin typeface="Arial" pitchFamily="34" charset="0"/>
                <a:cs typeface="Arial" pitchFamily="34" charset="0"/>
              </a:rPr>
              <a:t>1. Возьмём предмет цилиндрической формы, у которых край – окружность (например, стакан). Обвяжем стакан ниткой, а потом разрежем эту нитку и измерим её линейкой, мы получим длину окружности С.</a:t>
            </a:r>
          </a:p>
          <a:p>
            <a:pPr marL="0" indent="0">
              <a:buNone/>
            </a:pPr>
            <a:r>
              <a:rPr lang="ru-RU" sz="2000" dirty="0">
                <a:solidFill>
                  <a:srgbClr val="002060"/>
                </a:solidFill>
                <a:latin typeface="Arial" pitchFamily="34" charset="0"/>
                <a:cs typeface="Arial" pitchFamily="34" charset="0"/>
              </a:rPr>
              <a:t>2. Измерим диаметр этой окружности D.</a:t>
            </a:r>
          </a:p>
          <a:p>
            <a:pPr marL="0" indent="0">
              <a:buNone/>
            </a:pPr>
            <a:r>
              <a:rPr lang="ru-RU" sz="2000" dirty="0">
                <a:solidFill>
                  <a:srgbClr val="002060"/>
                </a:solidFill>
                <a:latin typeface="Arial" pitchFamily="34" charset="0"/>
                <a:cs typeface="Arial" pitchFamily="34" charset="0"/>
              </a:rPr>
              <a:t>3. Найдём отношение C к </a:t>
            </a:r>
            <a:r>
              <a:rPr lang="ru-RU" sz="2000" dirty="0" smtClean="0">
                <a:solidFill>
                  <a:srgbClr val="002060"/>
                </a:solidFill>
                <a:latin typeface="Arial" pitchFamily="34" charset="0"/>
                <a:cs typeface="Arial" pitchFamily="34" charset="0"/>
              </a:rPr>
              <a:t>D (с </a:t>
            </a:r>
            <a:r>
              <a:rPr lang="ru-RU" sz="2000" dirty="0">
                <a:solidFill>
                  <a:srgbClr val="002060"/>
                </a:solidFill>
                <a:latin typeface="Arial" pitchFamily="34" charset="0"/>
                <a:cs typeface="Arial" pitchFamily="34" charset="0"/>
              </a:rPr>
              <a:t>точностью до </a:t>
            </a:r>
            <a:r>
              <a:rPr lang="ru-RU" sz="2000" dirty="0" smtClean="0">
                <a:solidFill>
                  <a:srgbClr val="002060"/>
                </a:solidFill>
                <a:latin typeface="Arial" pitchFamily="34" charset="0"/>
                <a:cs typeface="Arial" pitchFamily="34" charset="0"/>
              </a:rPr>
              <a:t>сотых). </a:t>
            </a:r>
            <a:r>
              <a:rPr lang="ru-RU" sz="2000" dirty="0">
                <a:solidFill>
                  <a:srgbClr val="002060"/>
                </a:solidFill>
                <a:latin typeface="Arial" pitchFamily="34" charset="0"/>
                <a:cs typeface="Arial" pitchFamily="34" charset="0"/>
              </a:rPr>
              <a:t>Можно воспользоваться калькулятором.</a:t>
            </a:r>
          </a:p>
          <a:p>
            <a:pPr marL="0" indent="0">
              <a:spcBef>
                <a:spcPts val="0"/>
              </a:spcBef>
              <a:buNone/>
            </a:pPr>
            <a:endParaRPr lang="ru-RU" sz="18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4012562147"/>
              </p:ext>
            </p:extLst>
          </p:nvPr>
        </p:nvGraphicFramePr>
        <p:xfrm>
          <a:off x="1187624" y="3717032"/>
          <a:ext cx="6192687" cy="2729181"/>
        </p:xfrm>
        <a:graphic>
          <a:graphicData uri="http://schemas.openxmlformats.org/drawingml/2006/table">
            <a:tbl>
              <a:tblPr firstRow="1" firstCol="1" bandRow="1">
                <a:tableStyleId>{5C22544A-7EE6-4342-B048-85BDC9FD1C3A}</a:tableStyleId>
              </a:tblPr>
              <a:tblGrid>
                <a:gridCol w="1547574"/>
                <a:gridCol w="1548371"/>
                <a:gridCol w="1548371"/>
                <a:gridCol w="1548371"/>
              </a:tblGrid>
              <a:tr h="701094">
                <a:tc>
                  <a:txBody>
                    <a:bodyPr/>
                    <a:lstStyle/>
                    <a:p>
                      <a:pPr algn="ctr"/>
                      <a:endParaRPr lang="ru-RU" sz="900" dirty="0" smtClean="0">
                        <a:effectLst/>
                      </a:endParaRPr>
                    </a:p>
                    <a:p>
                      <a:pPr algn="ctr"/>
                      <a:r>
                        <a:rPr lang="ru-RU" sz="2000" dirty="0" smtClean="0">
                          <a:effectLst/>
                        </a:rPr>
                        <a:t>Измерение</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С</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D</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C </a:t>
                      </a:r>
                      <a:r>
                        <a:rPr lang="ru-RU" sz="2000" dirty="0">
                          <a:effectLst/>
                        </a:rPr>
                        <a:t>: D</a:t>
                      </a:r>
                      <a:endParaRPr lang="ru-RU" sz="2000" dirty="0">
                        <a:effectLst/>
                        <a:latin typeface="Calibri"/>
                        <a:ea typeface="Times New Roman"/>
                        <a:cs typeface="Times New Roman"/>
                      </a:endParaRPr>
                    </a:p>
                  </a:txBody>
                  <a:tcPr marL="68580" marR="68580" marT="0" marB="0"/>
                </a:tc>
              </a:tr>
              <a:tr h="503309">
                <a:tc>
                  <a:txBody>
                    <a:bodyPr/>
                    <a:lstStyle/>
                    <a:p>
                      <a:pPr algn="ctr"/>
                      <a:endParaRPr lang="ru-RU" sz="900" dirty="0" smtClean="0">
                        <a:effectLst/>
                      </a:endParaRPr>
                    </a:p>
                    <a:p>
                      <a:pPr algn="ctr"/>
                      <a:r>
                        <a:rPr lang="ru-RU" sz="2400" dirty="0" smtClean="0">
                          <a:effectLst/>
                        </a:rPr>
                        <a:t>1</a:t>
                      </a:r>
                      <a:endParaRPr lang="ru-RU" sz="2400" dirty="0">
                        <a:effectLst/>
                        <a:latin typeface="Calibri"/>
                        <a:ea typeface="Times New Roman"/>
                        <a:cs typeface="Times New Roman"/>
                      </a:endParaRPr>
                    </a:p>
                  </a:txBody>
                  <a:tcPr marL="68580" marR="68580" marT="0" marB="0"/>
                </a:tc>
                <a:tc>
                  <a:txBody>
                    <a:bodyPr/>
                    <a:lstStyle/>
                    <a:p>
                      <a:r>
                        <a:rPr lang="ru-RU" sz="1100">
                          <a:effectLst/>
                        </a:rPr>
                        <a:t> </a:t>
                      </a:r>
                      <a:endParaRPr lang="ru-RU" sz="110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a:effectLst/>
                        </a:rPr>
                        <a:t> </a:t>
                      </a:r>
                      <a:endParaRPr lang="ru-RU" sz="1100">
                        <a:effectLst/>
                        <a:latin typeface="Calibri"/>
                        <a:ea typeface="Times New Roman"/>
                        <a:cs typeface="Times New Roman"/>
                      </a:endParaRPr>
                    </a:p>
                  </a:txBody>
                  <a:tcPr marL="68580" marR="68580" marT="0" marB="0"/>
                </a:tc>
              </a:tr>
              <a:tr h="503309">
                <a:tc>
                  <a:txBody>
                    <a:bodyPr/>
                    <a:lstStyle/>
                    <a:p>
                      <a:pPr algn="ctr"/>
                      <a:endParaRPr lang="ru-RU" sz="1000" dirty="0" smtClean="0">
                        <a:effectLst/>
                      </a:endParaRPr>
                    </a:p>
                    <a:p>
                      <a:pPr algn="ctr"/>
                      <a:r>
                        <a:rPr lang="ru-RU" sz="2400" dirty="0" smtClean="0">
                          <a:effectLst/>
                        </a:rPr>
                        <a:t>2</a:t>
                      </a:r>
                      <a:endParaRPr lang="ru-RU" sz="24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r>
              <a:tr h="503309">
                <a:tc>
                  <a:txBody>
                    <a:bodyPr/>
                    <a:lstStyle/>
                    <a:p>
                      <a:pPr algn="ctr"/>
                      <a:endParaRPr lang="ru-RU" sz="800" dirty="0" smtClean="0">
                        <a:effectLst/>
                      </a:endParaRPr>
                    </a:p>
                    <a:p>
                      <a:pPr algn="ctr"/>
                      <a:r>
                        <a:rPr lang="ru-RU" sz="2400" dirty="0" smtClean="0">
                          <a:effectLst/>
                        </a:rPr>
                        <a:t>3</a:t>
                      </a:r>
                      <a:endParaRPr lang="ru-RU" sz="24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r>
              <a:tr h="503309">
                <a:tc>
                  <a:txBody>
                    <a:bodyPr/>
                    <a:lstStyle/>
                    <a:p>
                      <a:pPr algn="ctr"/>
                      <a:r>
                        <a:rPr lang="ru-RU" sz="2400" dirty="0" smtClean="0">
                          <a:effectLst/>
                          <a:latin typeface="Calibri"/>
                          <a:ea typeface="Times New Roman"/>
                          <a:cs typeface="Times New Roman"/>
                        </a:rPr>
                        <a:t>…</a:t>
                      </a:r>
                      <a:endParaRPr lang="ru-RU" sz="24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r>
            </a:tbl>
          </a:graphicData>
        </a:graphic>
      </p:graphicFrame>
      <p:pic>
        <p:nvPicPr>
          <p:cNvPr id="5" name="Picture 5" descr="C:\Documents and Settings\Admin\Мои документы\РИСУНКИ\Школа\УРОК\Копия Рисунок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931" y="4941168"/>
            <a:ext cx="1667242" cy="154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719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1006</Words>
  <Application>Microsoft Office PowerPoint</Application>
  <PresentationFormat>Экран (4:3)</PresentationFormat>
  <Paragraphs>136</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Современный урок. Реализуем новые  стандарты образования</vt:lpstr>
      <vt:lpstr>Презентация PowerPoint</vt:lpstr>
      <vt:lpstr>Презентация PowerPoint</vt:lpstr>
      <vt:lpstr>Презентация PowerPoint</vt:lpstr>
      <vt:lpstr>ОКРУЖНОСТЬ. ДЛИНА ОКРУЖНОСТИ</vt:lpstr>
      <vt:lpstr> Вторжение марсиан</vt:lpstr>
      <vt:lpstr>Колесо и окружность</vt:lpstr>
      <vt:lpstr>Презентация PowerPoint</vt:lpstr>
      <vt:lpstr>Практическая работа</vt:lpstr>
      <vt:lpstr>Презентация PowerPoint</vt:lpstr>
      <vt:lpstr> Счетчик пробега колеса</vt:lpstr>
      <vt:lpstr>  Историческая справка</vt:lpstr>
      <vt:lpstr>1000 знаков после запятой числа Пи</vt:lpstr>
      <vt:lpstr>Запоминалки</vt:lpstr>
      <vt:lpstr>Конкурс</vt:lpstr>
      <vt:lpstr>Задача 1.</vt:lpstr>
      <vt:lpstr>Презентация PowerPoint</vt:lpstr>
      <vt:lpstr>Презентация PowerPoint</vt:lpstr>
      <vt:lpstr>Презентация PowerPoint</vt:lpstr>
      <vt:lpstr>Задача 5.</vt:lpstr>
      <vt:lpstr>Рефлексия</vt:lpstr>
      <vt:lpstr>Домашнее задание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Современный урок. Реализуем новые  стандарты образования</dc:title>
  <dc:creator>Догадова</dc:creator>
  <cp:lastModifiedBy>Догадова</cp:lastModifiedBy>
  <cp:revision>17</cp:revision>
  <dcterms:created xsi:type="dcterms:W3CDTF">2016-02-23T10:02:23Z</dcterms:created>
  <dcterms:modified xsi:type="dcterms:W3CDTF">2016-02-23T14:41:18Z</dcterms:modified>
</cp:coreProperties>
</file>