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1"/>
  </p:notesMasterIdLst>
  <p:sldIdLst>
    <p:sldId id="342" r:id="rId2"/>
    <p:sldId id="343" r:id="rId3"/>
    <p:sldId id="344" r:id="rId4"/>
    <p:sldId id="347" r:id="rId5"/>
    <p:sldId id="369" r:id="rId6"/>
    <p:sldId id="370" r:id="rId7"/>
    <p:sldId id="371" r:id="rId8"/>
    <p:sldId id="373" r:id="rId9"/>
    <p:sldId id="389" r:id="rId10"/>
    <p:sldId id="377" r:id="rId11"/>
    <p:sldId id="379" r:id="rId12"/>
    <p:sldId id="350" r:id="rId13"/>
    <p:sldId id="368" r:id="rId14"/>
    <p:sldId id="357" r:id="rId15"/>
    <p:sldId id="338" r:id="rId16"/>
    <p:sldId id="348" r:id="rId17"/>
    <p:sldId id="340" r:id="rId18"/>
    <p:sldId id="339" r:id="rId19"/>
    <p:sldId id="354" r:id="rId20"/>
    <p:sldId id="358" r:id="rId21"/>
    <p:sldId id="381" r:id="rId22"/>
    <p:sldId id="390" r:id="rId23"/>
    <p:sldId id="382" r:id="rId24"/>
    <p:sldId id="355" r:id="rId25"/>
    <p:sldId id="383" r:id="rId26"/>
    <p:sldId id="384" r:id="rId27"/>
    <p:sldId id="385" r:id="rId28"/>
    <p:sldId id="386" r:id="rId29"/>
    <p:sldId id="387" r:id="rId3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149"/>
    <a:srgbClr val="FF3300"/>
    <a:srgbClr val="33CCFF"/>
    <a:srgbClr val="0099CC"/>
    <a:srgbClr val="DE2222"/>
    <a:srgbClr val="CCCC00"/>
    <a:srgbClr val="993300"/>
    <a:srgbClr val="170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7" autoAdjust="0"/>
    <p:restoredTop sz="94595" autoAdjust="0"/>
  </p:normalViewPr>
  <p:slideViewPr>
    <p:cSldViewPr>
      <p:cViewPr varScale="1">
        <p:scale>
          <a:sx n="66" d="100"/>
          <a:sy n="66" d="100"/>
        </p:scale>
        <p:origin x="-5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44"/>
    </p:cViewPr>
  </p:sorterViewPr>
  <p:notesViewPr>
    <p:cSldViewPr>
      <p:cViewPr varScale="1">
        <p:scale>
          <a:sx n="57" d="100"/>
          <a:sy n="57" d="100"/>
        </p:scale>
        <p:origin x="-17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ru-RU" altLang="ru-RU"/>
          </a:p>
        </p:txBody>
      </p:sp>
      <p:sp>
        <p:nvSpPr>
          <p:cNvPr id="195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ru-RU" alt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5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195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ru-RU" altLang="ru-RU"/>
          </a:p>
        </p:txBody>
      </p:sp>
      <p:sp>
        <p:nvSpPr>
          <p:cNvPr id="195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B6176A08-481D-4029-9F76-66178745C443}" type="slidenum">
              <a:rPr lang="ru-RU" altLang="ru-RU"/>
              <a:pPr/>
              <a:t>‹#›</a:t>
            </a:fld>
            <a:endParaRPr lang="ru-RU" altLang="ru-RU"/>
          </a:p>
        </p:txBody>
      </p:sp>
    </p:spTree>
    <p:extLst>
      <p:ext uri="{BB962C8B-B14F-4D97-AF65-F5344CB8AC3E}">
        <p14:creationId xmlns:p14="http://schemas.microsoft.com/office/powerpoint/2010/main" val="2455516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6176A08-481D-4029-9F76-66178745C443}" type="slidenum">
              <a:rPr lang="ru-RU" altLang="ru-RU" smtClean="0"/>
              <a:pPr/>
              <a:t>12</a:t>
            </a:fld>
            <a:endParaRPr lang="ru-RU" altLang="ru-RU"/>
          </a:p>
        </p:txBody>
      </p:sp>
    </p:spTree>
    <p:extLst>
      <p:ext uri="{BB962C8B-B14F-4D97-AF65-F5344CB8AC3E}">
        <p14:creationId xmlns:p14="http://schemas.microsoft.com/office/powerpoint/2010/main" val="158720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fld id="{D27B327E-DB32-47D1-82E8-A0507DC5D20B}" type="slidenum">
              <a:rPr lang="ru-RU" altLang="ru-RU" smtClean="0"/>
              <a:pPr/>
              <a:t>‹#›</a:t>
            </a:fld>
            <a:endParaRPr lang="ru-RU" alt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fld id="{AFC67AC6-17C2-4144-9F94-B46D4F022275}" type="slidenum">
              <a:rPr lang="ru-RU" altLang="ru-RU" smtClean="0"/>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fld id="{46CFBB35-8603-491C-8744-F34B8A176666}" type="slidenum">
              <a:rPr lang="ru-RU" altLang="ru-RU" smtClean="0"/>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fld id="{A77D82C2-ACC5-41AE-88FA-5F57579AEAF9}" type="slidenum">
              <a:rPr lang="ru-RU" altLang="ru-RU" smtClean="0"/>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fld id="{7E4C5E52-ECBE-4803-B698-E672FFE01359}" type="slidenum">
              <a:rPr lang="ru-RU" altLang="ru-RU" smtClean="0"/>
              <a:pPr/>
              <a:t>‹#›</a:t>
            </a:fld>
            <a:endParaRPr lang="ru-RU" alt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fld id="{CC951E23-7127-4E18-9185-3C097DD5EE29}" type="slidenum">
              <a:rPr lang="ru-RU" altLang="ru-RU" smtClean="0"/>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ru-RU"/>
          </a:p>
        </p:txBody>
      </p:sp>
      <p:sp>
        <p:nvSpPr>
          <p:cNvPr id="8" name="Footer Placeholder 7"/>
          <p:cNvSpPr>
            <a:spLocks noGrp="1"/>
          </p:cNvSpPr>
          <p:nvPr>
            <p:ph type="ftr" sz="quarter" idx="11"/>
          </p:nvPr>
        </p:nvSpPr>
        <p:spPr/>
        <p:txBody>
          <a:bodyPr/>
          <a:lstStyle/>
          <a:p>
            <a:pPr>
              <a:defRPr/>
            </a:pPr>
            <a:endParaRPr lang="ru-RU" altLang="ru-RU"/>
          </a:p>
        </p:txBody>
      </p:sp>
      <p:sp>
        <p:nvSpPr>
          <p:cNvPr id="9" name="Slide Number Placeholder 8"/>
          <p:cNvSpPr>
            <a:spLocks noGrp="1"/>
          </p:cNvSpPr>
          <p:nvPr>
            <p:ph type="sldNum" sz="quarter" idx="12"/>
          </p:nvPr>
        </p:nvSpPr>
        <p:spPr/>
        <p:txBody>
          <a:bodyPr/>
          <a:lstStyle/>
          <a:p>
            <a:fld id="{1574AF38-A253-488C-9C0F-54F9B4551A36}" type="slidenum">
              <a:rPr lang="ru-RU" altLang="ru-RU" smtClean="0"/>
              <a:pPr/>
              <a:t>‹#›</a:t>
            </a:fld>
            <a:endParaRPr lang="ru-RU" alt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fld id="{3A03B2D0-E051-43E5-923C-226D4646CF3B}" type="slidenum">
              <a:rPr lang="ru-RU" altLang="ru-RU" smtClean="0"/>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ru-RU"/>
          </a:p>
        </p:txBody>
      </p:sp>
      <p:sp>
        <p:nvSpPr>
          <p:cNvPr id="3" name="Footer Placeholder 2"/>
          <p:cNvSpPr>
            <a:spLocks noGrp="1"/>
          </p:cNvSpPr>
          <p:nvPr>
            <p:ph type="ftr" sz="quarter" idx="11"/>
          </p:nvPr>
        </p:nvSpPr>
        <p:spPr/>
        <p:txBody>
          <a:bodyPr/>
          <a:lstStyle/>
          <a:p>
            <a:pPr>
              <a:defRPr/>
            </a:pPr>
            <a:endParaRPr lang="ru-RU" altLang="ru-RU"/>
          </a:p>
        </p:txBody>
      </p:sp>
      <p:sp>
        <p:nvSpPr>
          <p:cNvPr id="4" name="Slide Number Placeholder 3"/>
          <p:cNvSpPr>
            <a:spLocks noGrp="1"/>
          </p:cNvSpPr>
          <p:nvPr>
            <p:ph type="sldNum" sz="quarter" idx="12"/>
          </p:nvPr>
        </p:nvSpPr>
        <p:spPr/>
        <p:txBody>
          <a:bodyPr/>
          <a:lstStyle/>
          <a:p>
            <a:fld id="{5015D5D0-3E02-4AB8-B4A3-EE3A0287C58B}" type="slidenum">
              <a:rPr lang="ru-RU" altLang="ru-RU" smtClean="0"/>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fld id="{51333DD8-527C-4DF2-AD93-7887692F3F06}" type="slidenum">
              <a:rPr lang="ru-RU" altLang="ru-RU" smtClean="0"/>
              <a:pPr/>
              <a:t>‹#›</a:t>
            </a:fld>
            <a:endParaRPr lang="ru-RU" alt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fld id="{0877CD43-84A4-4483-95B2-42C43B53304D}" type="slidenum">
              <a:rPr lang="ru-RU" altLang="ru-RU" smtClean="0"/>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ru-RU" alt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ru-RU" alt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8754BFC-67FE-4271-B0CE-7349102848C4}" type="slidenum">
              <a:rPr lang="ru-RU" altLang="ru-RU" smtClean="0"/>
              <a:pPr/>
              <a:t>‹#›</a:t>
            </a:fld>
            <a:endParaRPr lang="ru-RU" altLang="ru-RU"/>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microsoft.com/office/2007/relationships/hdphoto" Target="../media/hdphoto11.wd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4.wdp"/><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Мои документы\Загрузки\87346466_0_894d5_33ab6463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213"/>
            <a:ext cx="9144000" cy="652179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09495" y="5970240"/>
            <a:ext cx="8363272" cy="887760"/>
          </a:xfrm>
        </p:spPr>
        <p:txBody>
          <a:bodyPr>
            <a:noAutofit/>
          </a:bodyPr>
          <a:lstStyle/>
          <a:p>
            <a:pPr marL="0" indent="0" algn="r">
              <a:lnSpc>
                <a:spcPct val="80000"/>
              </a:lnSpc>
              <a:spcBef>
                <a:spcPts val="0"/>
              </a:spcBef>
              <a:buNone/>
            </a:pPr>
            <a:r>
              <a:rPr lang="ru-RU" sz="3000" b="1" dirty="0" smtClean="0">
                <a:solidFill>
                  <a:schemeClr val="bg1"/>
                </a:solidFill>
              </a:rPr>
              <a:t>Информационные минуты</a:t>
            </a:r>
          </a:p>
          <a:p>
            <a:pPr marL="0" indent="0" algn="r">
              <a:lnSpc>
                <a:spcPct val="80000"/>
              </a:lnSpc>
              <a:spcBef>
                <a:spcPts val="0"/>
              </a:spcBef>
              <a:buNone/>
            </a:pPr>
            <a:r>
              <a:rPr lang="ru-RU" sz="3000" b="1" dirty="0" smtClean="0">
                <a:solidFill>
                  <a:schemeClr val="bg1"/>
                </a:solidFill>
              </a:rPr>
              <a:t>5-6 классы</a:t>
            </a:r>
            <a:endParaRPr lang="ru-RU" sz="3000" b="1" dirty="0">
              <a:solidFill>
                <a:schemeClr val="bg1"/>
              </a:solidFill>
            </a:endParaRPr>
          </a:p>
        </p:txBody>
      </p:sp>
      <p:sp>
        <p:nvSpPr>
          <p:cNvPr id="5" name="Прямоугольник 1"/>
          <p:cNvSpPr>
            <a:spLocks noChangeArrowheads="1"/>
          </p:cNvSpPr>
          <p:nvPr/>
        </p:nvSpPr>
        <p:spPr bwMode="auto">
          <a:xfrm>
            <a:off x="323528" y="1858301"/>
            <a:ext cx="84969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altLang="ru-RU" sz="7500" b="1" dirty="0" smtClean="0">
                <a:solidFill>
                  <a:schemeClr val="bg1"/>
                </a:solidFill>
                <a:effectLst>
                  <a:outerShdw blurRad="38100" dist="38100" dir="2700000" algn="tl">
                    <a:srgbClr val="000000">
                      <a:alpha val="43137"/>
                    </a:srgbClr>
                  </a:outerShdw>
                </a:effectLst>
                <a:latin typeface="Arial" pitchFamily="34" charset="0"/>
              </a:rPr>
              <a:t>Пионеры – герои</a:t>
            </a:r>
            <a:endParaRPr lang="ru-RU" altLang="ru-RU" sz="7500" dirty="0">
              <a:solidFill>
                <a:schemeClr val="bg1"/>
              </a:solidFill>
              <a:effectLst>
                <a:outerShdw blurRad="38100" dist="38100" dir="2700000" algn="tl">
                  <a:srgbClr val="000000">
                    <a:alpha val="43137"/>
                  </a:srgbClr>
                </a:outerShdw>
              </a:effectLst>
            </a:endParaRPr>
          </a:p>
        </p:txBody>
      </p:sp>
      <p:grpSp>
        <p:nvGrpSpPr>
          <p:cNvPr id="6" name="Group 11"/>
          <p:cNvGrpSpPr>
            <a:grpSpLocks/>
          </p:cNvGrpSpPr>
          <p:nvPr/>
        </p:nvGrpSpPr>
        <p:grpSpPr bwMode="auto">
          <a:xfrm>
            <a:off x="1603453" y="3075299"/>
            <a:ext cx="6084577" cy="896715"/>
            <a:chOff x="340" y="2659"/>
            <a:chExt cx="5094" cy="1064"/>
          </a:xfrm>
        </p:grpSpPr>
        <p:pic>
          <p:nvPicPr>
            <p:cNvPr id="7" name="Picture 9" descr="1941"/>
            <p:cNvPicPr>
              <a:picLocks noChangeAspect="1" noChangeArrowheads="1"/>
            </p:cNvPicPr>
            <p:nvPr/>
          </p:nvPicPr>
          <p:blipFill>
            <a:blip r:embed="rId3" cstate="print">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340" y="2659"/>
              <a:ext cx="216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1945"/>
            <p:cNvPicPr>
              <a:picLocks noChangeAspect="1" noChangeArrowheads="1"/>
            </p:cNvPicPr>
            <p:nvPr/>
          </p:nvPicPr>
          <p:blipFill>
            <a:blip r:embed="rId4" cstate="print">
              <a:clrChange>
                <a:clrFrom>
                  <a:srgbClr val="C82327"/>
                </a:clrFrom>
                <a:clrTo>
                  <a:srgbClr val="C82327">
                    <a:alpha val="0"/>
                  </a:srgbClr>
                </a:clrTo>
              </a:clrChange>
              <a:extLst>
                <a:ext uri="{28A0092B-C50C-407E-A947-70E740481C1C}">
                  <a14:useLocalDpi xmlns:a14="http://schemas.microsoft.com/office/drawing/2010/main" val="0"/>
                </a:ext>
              </a:extLst>
            </a:blip>
            <a:srcRect/>
            <a:stretch>
              <a:fillRect/>
            </a:stretch>
          </p:blipFill>
          <p:spPr bwMode="auto">
            <a:xfrm>
              <a:off x="2925" y="2659"/>
              <a:ext cx="2509"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928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2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250" fill="hold"/>
                                        <p:tgtEl>
                                          <p:spTgt spid="6"/>
                                        </p:tgtEl>
                                        <p:attrNameLst>
                                          <p:attrName>ppt_w</p:attrName>
                                        </p:attrNameLst>
                                      </p:cBhvr>
                                      <p:tavLst>
                                        <p:tav tm="0">
                                          <p:val>
                                            <p:fltVal val="0"/>
                                          </p:val>
                                        </p:tav>
                                        <p:tav tm="100000">
                                          <p:val>
                                            <p:strVal val="#ppt_w"/>
                                          </p:val>
                                        </p:tav>
                                      </p:tavLst>
                                    </p:anim>
                                    <p:anim calcmode="lin" valueType="num">
                                      <p:cBhvr>
                                        <p:cTn id="14" dur="1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Орден Красной звезды</a:t>
            </a:r>
          </a:p>
        </p:txBody>
      </p:sp>
      <p:sp>
        <p:nvSpPr>
          <p:cNvPr id="3" name="Объект 2"/>
          <p:cNvSpPr>
            <a:spLocks noGrp="1"/>
          </p:cNvSpPr>
          <p:nvPr>
            <p:ph idx="1"/>
          </p:nvPr>
        </p:nvSpPr>
        <p:spPr>
          <a:xfrm>
            <a:off x="4427984" y="1628800"/>
            <a:ext cx="4176464" cy="4876800"/>
          </a:xfrm>
        </p:spPr>
        <p:txBody>
          <a:bodyPr>
            <a:normAutofit lnSpcReduction="10000"/>
          </a:bodyPr>
          <a:lstStyle/>
          <a:p>
            <a:pPr marL="0" indent="0">
              <a:buNone/>
            </a:pPr>
            <a:r>
              <a:rPr lang="ru-RU" sz="1800" dirty="0"/>
              <a:t>Орден Красной Звезды учреждён 6 апреля 1930 </a:t>
            </a:r>
            <a:r>
              <a:rPr lang="ru-RU" sz="1800" dirty="0" smtClean="0"/>
              <a:t>г. </a:t>
            </a:r>
            <a:r>
              <a:rPr lang="ru-RU" sz="1800" dirty="0"/>
              <a:t>для награждения за большие заслуги в деле обороны СССР, за мужество и отвагу, проявленные при исполнении воинского или служебного долга, в условиях</a:t>
            </a:r>
            <a:r>
              <a:rPr lang="ru-RU" sz="1800" dirty="0" smtClean="0"/>
              <a:t>, сопряжённых </a:t>
            </a:r>
            <a:r>
              <a:rPr lang="ru-RU" sz="1800" dirty="0"/>
              <a:t>с риском для жизни, как в военное, так и в мирное время.</a:t>
            </a:r>
          </a:p>
          <a:p>
            <a:pPr marL="0" indent="0">
              <a:lnSpc>
                <a:spcPct val="110000"/>
              </a:lnSpc>
              <a:spcBef>
                <a:spcPts val="600"/>
              </a:spcBef>
              <a:buNone/>
            </a:pPr>
            <a:r>
              <a:rPr lang="ru-RU" sz="1800" dirty="0"/>
              <a:t>Ордена Красной звезды были удостоены:</a:t>
            </a:r>
          </a:p>
          <a:p>
            <a:r>
              <a:rPr lang="ru-RU" sz="2000" dirty="0"/>
              <a:t>Володя </a:t>
            </a:r>
            <a:r>
              <a:rPr lang="ru-RU" sz="2000" dirty="0" err="1"/>
              <a:t>Саморуха</a:t>
            </a:r>
            <a:r>
              <a:rPr lang="ru-RU" sz="2000" dirty="0"/>
              <a:t>, </a:t>
            </a:r>
          </a:p>
          <a:p>
            <a:r>
              <a:rPr lang="ru-RU" sz="2000" dirty="0"/>
              <a:t>Шура Ефремов, </a:t>
            </a:r>
          </a:p>
          <a:p>
            <a:r>
              <a:rPr lang="ru-RU" sz="2000" dirty="0"/>
              <a:t>Ваня Андрианов, </a:t>
            </a:r>
          </a:p>
          <a:p>
            <a:r>
              <a:rPr lang="ru-RU" sz="2000" dirty="0"/>
              <a:t>Витя Коваленко, </a:t>
            </a:r>
          </a:p>
          <a:p>
            <a:r>
              <a:rPr lang="ru-RU" sz="2000" dirty="0"/>
              <a:t>Лёня </a:t>
            </a:r>
            <a:r>
              <a:rPr lang="ru-RU" sz="2000" dirty="0" err="1"/>
              <a:t>Анкинович</a:t>
            </a:r>
            <a:r>
              <a:rPr lang="ru-RU" sz="2000" dirty="0"/>
              <a:t>.</a:t>
            </a:r>
          </a:p>
          <a:p>
            <a:endParaRPr lang="ru-RU" sz="2200" dirty="0"/>
          </a:p>
        </p:txBody>
      </p:sp>
      <p:pic>
        <p:nvPicPr>
          <p:cNvPr id="4" name="Picture 5" descr="photo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70595"/>
            <a:ext cx="3510926" cy="33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73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51813"/>
            <a:ext cx="8229600" cy="1172070"/>
          </a:xfrm>
        </p:spPr>
        <p:txBody>
          <a:bodyPr>
            <a:normAutofit/>
          </a:bodyPr>
          <a:lstStyle/>
          <a:p>
            <a:pPr marL="0" indent="0" fontAlgn="base">
              <a:spcAft>
                <a:spcPct val="0"/>
              </a:spcAft>
              <a:buNone/>
            </a:pPr>
            <a:r>
              <a:rPr lang="ru-RU" sz="2000" dirty="0"/>
              <a:t>Сотни пионеров были награждены медалью «Партизану Великой Отечественной войны», свыше 15 тыс. – медалью «За оборону Ленинграда», свыше 20 тыс. медалью «За оборону Москвы».</a:t>
            </a:r>
          </a:p>
          <a:p>
            <a:pPr marL="0" indent="0" fontAlgn="base">
              <a:spcAft>
                <a:spcPct val="0"/>
              </a:spcAft>
              <a:buNone/>
            </a:pPr>
            <a:endParaRPr lang="ru-RU" dirty="0"/>
          </a:p>
        </p:txBody>
      </p:sp>
      <p:pic>
        <p:nvPicPr>
          <p:cNvPr id="1026" name="Picture 2" descr="C:\Documents and Settings\Admin\Мои документы\Загрузки\150px-Partisan_Medal_1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04" y="2123883"/>
            <a:ext cx="1935067" cy="367662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5968380"/>
            <a:ext cx="2684388" cy="646331"/>
          </a:xfrm>
          <a:prstGeom prst="rect">
            <a:avLst/>
          </a:prstGeom>
        </p:spPr>
        <p:txBody>
          <a:bodyPr wrap="none">
            <a:spAutoFit/>
          </a:bodyPr>
          <a:lstStyle/>
          <a:p>
            <a:pPr algn="ctr" eaLnBrk="1" hangingPunct="1">
              <a:spcBef>
                <a:spcPts val="0"/>
              </a:spcBef>
              <a:buClr>
                <a:schemeClr val="accent1"/>
              </a:buClr>
              <a:buSzPct val="85000"/>
            </a:pPr>
            <a:r>
              <a:rPr lang="ru-RU" dirty="0">
                <a:latin typeface="+mn-lt"/>
              </a:rPr>
              <a:t>Медаль «Партизану </a:t>
            </a:r>
            <a:endParaRPr lang="ru-RU" dirty="0" smtClean="0">
              <a:latin typeface="+mn-lt"/>
            </a:endParaRPr>
          </a:p>
          <a:p>
            <a:pPr algn="ctr" eaLnBrk="1" hangingPunct="1">
              <a:spcBef>
                <a:spcPts val="0"/>
              </a:spcBef>
              <a:buClr>
                <a:schemeClr val="accent1"/>
              </a:buClr>
              <a:buSzPct val="85000"/>
            </a:pPr>
            <a:r>
              <a:rPr lang="ru-RU" dirty="0" smtClean="0">
                <a:latin typeface="+mn-lt"/>
              </a:rPr>
              <a:t>Отечественной </a:t>
            </a:r>
            <a:r>
              <a:rPr lang="ru-RU" dirty="0">
                <a:latin typeface="+mn-lt"/>
              </a:rPr>
              <a:t>войны»</a:t>
            </a:r>
          </a:p>
        </p:txBody>
      </p:sp>
      <p:sp>
        <p:nvSpPr>
          <p:cNvPr id="5" name="Прямоугольник 4"/>
          <p:cNvSpPr/>
          <p:nvPr/>
        </p:nvSpPr>
        <p:spPr>
          <a:xfrm>
            <a:off x="3275856" y="5968379"/>
            <a:ext cx="2496902" cy="646331"/>
          </a:xfrm>
          <a:prstGeom prst="rect">
            <a:avLst/>
          </a:prstGeom>
        </p:spPr>
        <p:txBody>
          <a:bodyPr wrap="none">
            <a:spAutoFit/>
          </a:bodyPr>
          <a:lstStyle/>
          <a:p>
            <a:pPr algn="ctr" eaLnBrk="1" hangingPunct="1">
              <a:spcBef>
                <a:spcPts val="0"/>
              </a:spcBef>
              <a:buClr>
                <a:schemeClr val="accent1"/>
              </a:buClr>
              <a:buSzPct val="85000"/>
            </a:pPr>
            <a:r>
              <a:rPr lang="ru-RU" dirty="0">
                <a:latin typeface="+mn-lt"/>
              </a:rPr>
              <a:t>Медаль «За оборону </a:t>
            </a:r>
            <a:endParaRPr lang="ru-RU" dirty="0" smtClean="0">
              <a:latin typeface="+mn-lt"/>
            </a:endParaRPr>
          </a:p>
          <a:p>
            <a:pPr algn="ctr" eaLnBrk="1" hangingPunct="1">
              <a:spcBef>
                <a:spcPts val="0"/>
              </a:spcBef>
              <a:buClr>
                <a:schemeClr val="accent1"/>
              </a:buClr>
              <a:buSzPct val="85000"/>
            </a:pPr>
            <a:r>
              <a:rPr lang="ru-RU" dirty="0" smtClean="0">
                <a:latin typeface="+mn-lt"/>
              </a:rPr>
              <a:t>Ленинграда</a:t>
            </a:r>
            <a:r>
              <a:rPr lang="ru-RU" dirty="0">
                <a:latin typeface="+mn-lt"/>
              </a:rPr>
              <a:t>»</a:t>
            </a:r>
          </a:p>
        </p:txBody>
      </p:sp>
      <p:pic>
        <p:nvPicPr>
          <p:cNvPr id="1027" name="Picture 3" descr="C:\Documents and Settings\Admin\Мои документы\Загрузки\Medal_Leningrad_USSR.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3527915" y="2078190"/>
            <a:ext cx="1992783" cy="376801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40711" y="5990543"/>
            <a:ext cx="2432782" cy="646331"/>
          </a:xfrm>
          <a:prstGeom prst="rect">
            <a:avLst/>
          </a:prstGeom>
        </p:spPr>
        <p:txBody>
          <a:bodyPr wrap="none">
            <a:spAutoFit/>
          </a:bodyPr>
          <a:lstStyle/>
          <a:p>
            <a:pPr algn="ctr" eaLnBrk="1" hangingPunct="1">
              <a:spcBef>
                <a:spcPts val="0"/>
              </a:spcBef>
              <a:buClr>
                <a:schemeClr val="accent1"/>
              </a:buClr>
              <a:buSzPct val="85000"/>
            </a:pPr>
            <a:r>
              <a:rPr lang="ru-RU" dirty="0">
                <a:latin typeface="+mn-lt"/>
              </a:rPr>
              <a:t>Медаль «За </a:t>
            </a:r>
            <a:r>
              <a:rPr lang="ru-RU" dirty="0">
                <a:latin typeface="+mn-lt"/>
              </a:rPr>
              <a:t>оборону</a:t>
            </a:r>
          </a:p>
          <a:p>
            <a:pPr algn="ctr" eaLnBrk="1" hangingPunct="1">
              <a:spcBef>
                <a:spcPts val="0"/>
              </a:spcBef>
              <a:buClr>
                <a:schemeClr val="accent1"/>
              </a:buClr>
              <a:buSzPct val="85000"/>
            </a:pPr>
            <a:r>
              <a:rPr lang="ru-RU" dirty="0">
                <a:latin typeface="+mn-lt"/>
              </a:rPr>
              <a:t> </a:t>
            </a:r>
            <a:r>
              <a:rPr lang="ru-RU" dirty="0">
                <a:latin typeface="+mn-lt"/>
              </a:rPr>
              <a:t>Москвы»</a:t>
            </a:r>
          </a:p>
        </p:txBody>
      </p:sp>
      <p:pic>
        <p:nvPicPr>
          <p:cNvPr id="1028" name="Picture 4" descr="C:\Documents and Settings\Admin\Мои документы\Загрузки\Medal_Defense_of_Mosc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074954"/>
            <a:ext cx="2016224" cy="383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4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nSpc>
                <a:spcPct val="80000"/>
              </a:lnSpc>
            </a:pPr>
            <a:r>
              <a:rPr lang="ru-RU" dirty="0">
                <a:solidFill>
                  <a:srgbClr val="C00000"/>
                </a:solidFill>
              </a:rPr>
              <a:t>Книги </a:t>
            </a:r>
            <a:r>
              <a:rPr lang="ru-RU" dirty="0" smtClean="0">
                <a:solidFill>
                  <a:srgbClr val="C00000"/>
                </a:solidFill>
              </a:rPr>
              <a:t>почёта </a:t>
            </a:r>
            <a:endParaRPr lang="ru-RU" dirty="0">
              <a:solidFill>
                <a:srgbClr val="C00000"/>
              </a:solidFill>
            </a:endParaRPr>
          </a:p>
        </p:txBody>
      </p:sp>
      <p:sp>
        <p:nvSpPr>
          <p:cNvPr id="3" name="Объект 2"/>
          <p:cNvSpPr>
            <a:spLocks noGrp="1"/>
          </p:cNvSpPr>
          <p:nvPr>
            <p:ph idx="1"/>
          </p:nvPr>
        </p:nvSpPr>
        <p:spPr>
          <a:xfrm>
            <a:off x="467544" y="1412776"/>
            <a:ext cx="7909639" cy="2016224"/>
          </a:xfrm>
        </p:spPr>
        <p:txBody>
          <a:bodyPr>
            <a:normAutofit lnSpcReduction="10000"/>
          </a:bodyPr>
          <a:lstStyle/>
          <a:p>
            <a:pPr marL="0" indent="0">
              <a:lnSpc>
                <a:spcPct val="110000"/>
              </a:lnSpc>
              <a:spcBef>
                <a:spcPts val="600"/>
              </a:spcBef>
              <a:buNone/>
            </a:pPr>
            <a:r>
              <a:rPr lang="ru-RU" sz="1900" dirty="0"/>
              <a:t>Впоследствии погибшие пионеры, совершившие подвиги в годы Великой Отечественной войны, были внесены в официальный список пионеров-героев. В списке Книги </a:t>
            </a:r>
            <a:r>
              <a:rPr lang="ru-RU" sz="1900" dirty="0" smtClean="0"/>
              <a:t>почёта </a:t>
            </a:r>
            <a:r>
              <a:rPr lang="ru-RU" sz="1900" dirty="0"/>
              <a:t>Всесоюзной пионерской организации указано более 60 имен пионеров-героев</a:t>
            </a:r>
            <a:r>
              <a:rPr lang="ru-RU" sz="1900" dirty="0" smtClean="0"/>
              <a:t>.</a:t>
            </a:r>
          </a:p>
          <a:p>
            <a:pPr marL="0" indent="0">
              <a:lnSpc>
                <a:spcPct val="110000"/>
              </a:lnSpc>
              <a:spcBef>
                <a:spcPts val="600"/>
              </a:spcBef>
              <a:buNone/>
            </a:pPr>
            <a:r>
              <a:rPr lang="ru-RU" sz="1900" dirty="0"/>
              <a:t>Приведём несколько документальных рассказов о судьбах пионеров-героев.</a:t>
            </a:r>
          </a:p>
          <a:p>
            <a:pPr marL="0" indent="0">
              <a:buNone/>
            </a:pPr>
            <a:endParaRPr lang="ru-RU" sz="2000" dirty="0"/>
          </a:p>
        </p:txBody>
      </p:sp>
      <p:pic>
        <p:nvPicPr>
          <p:cNvPr id="10" name="Picture 2" descr="C:\Documents and Settings\Admin\Мои документы\Загрузки\Копия 87347018_500pxPioneers_pi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16633"/>
            <a:ext cx="1544675" cy="17686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a:srcRect l="4140" t="5376" r="3695" b="5767"/>
          <a:stretch/>
        </p:blipFill>
        <p:spPr bwMode="auto">
          <a:xfrm>
            <a:off x="2181785" y="3318354"/>
            <a:ext cx="4392488" cy="3156157"/>
          </a:xfrm>
          <a:prstGeom prst="rect">
            <a:avLst/>
          </a:prstGeom>
          <a:noFill/>
        </p:spPr>
      </p:pic>
      <p:pic>
        <p:nvPicPr>
          <p:cNvPr id="2051" name="Picture 3" descr="C:\Documents and Settings\Admin\Мои документы\РИСУНКИ\9 мая.Рисунки\31dc1168f7f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171" y="5229200"/>
            <a:ext cx="2533545" cy="13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8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C00000"/>
                </a:solidFill>
              </a:rPr>
              <a:t>Валя Котик</a:t>
            </a:r>
            <a:endParaRPr lang="ru-RU" dirty="0"/>
          </a:p>
        </p:txBody>
      </p:sp>
      <p:sp>
        <p:nvSpPr>
          <p:cNvPr id="3" name="Объект 2"/>
          <p:cNvSpPr>
            <a:spLocks noGrp="1"/>
          </p:cNvSpPr>
          <p:nvPr>
            <p:ph idx="1"/>
          </p:nvPr>
        </p:nvSpPr>
        <p:spPr>
          <a:xfrm>
            <a:off x="4457013" y="1665329"/>
            <a:ext cx="4370386" cy="3233289"/>
          </a:xfrm>
        </p:spPr>
        <p:txBody>
          <a:bodyPr>
            <a:noAutofit/>
          </a:bodyPr>
          <a:lstStyle/>
          <a:p>
            <a:pPr marL="0" indent="0">
              <a:spcBef>
                <a:spcPts val="600"/>
              </a:spcBef>
              <a:buNone/>
            </a:pPr>
            <a:r>
              <a:rPr lang="ru-RU" sz="1250" dirty="0"/>
              <a:t>Он родился 11 февраля 1930 года в селе Хмелевка </a:t>
            </a:r>
            <a:r>
              <a:rPr lang="ru-RU" sz="1250" dirty="0" err="1"/>
              <a:t>Шепетовского</a:t>
            </a:r>
            <a:r>
              <a:rPr lang="ru-RU" sz="1250" dirty="0"/>
              <a:t> района Хмельницкой области. Учился в школе №4 города Шепетовки, был признанным вожаком пионеров, своих ровесников.</a:t>
            </a:r>
          </a:p>
          <a:p>
            <a:pPr marL="0" indent="0">
              <a:spcBef>
                <a:spcPts val="600"/>
              </a:spcBef>
              <a:buNone/>
            </a:pPr>
            <a:r>
              <a:rPr lang="ru-RU" sz="1250" dirty="0"/>
              <a:t>Когда в Шепетовку ворвались фашисты, Валя Котик вместе с друзьями решил бороться с врагом. Ребята собрали на месте боев оружие, которое потом партизаны на возу с сеном переправили в отряд.</a:t>
            </a:r>
          </a:p>
          <a:p>
            <a:pPr marL="0" indent="0">
              <a:spcBef>
                <a:spcPts val="600"/>
              </a:spcBef>
              <a:buNone/>
            </a:pPr>
            <a:r>
              <a:rPr lang="ru-RU" sz="1250" dirty="0"/>
              <a:t>Присмотревшись к мальчику, коммунисты доверили Вале быть связным и разведчиком в своей подпольной организации. Он узнавал расположение вражеских постов, порядок смены караула.</a:t>
            </a:r>
          </a:p>
          <a:p>
            <a:pPr marL="0" indent="0">
              <a:spcBef>
                <a:spcPts val="600"/>
              </a:spcBef>
              <a:buNone/>
            </a:pPr>
            <a:r>
              <a:rPr lang="ru-RU" sz="1250" dirty="0"/>
              <a:t>Фашисты наметили карательную операцию против партизан, а Валя, выследив гитлеровского офицера, возглавлявшего карателей, убил его</a:t>
            </a:r>
            <a:r>
              <a:rPr lang="ru-RU" sz="1250" dirty="0" smtClean="0"/>
              <a:t>...</a:t>
            </a:r>
            <a:endParaRPr lang="ru-RU" sz="1250"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497040" y="1916832"/>
            <a:ext cx="3816424" cy="2873249"/>
          </a:xfrm>
          <a:prstGeom prst="rect">
            <a:avLst/>
          </a:prstGeom>
        </p:spPr>
      </p:pic>
      <p:sp>
        <p:nvSpPr>
          <p:cNvPr id="6" name="Прямоугольник 5"/>
          <p:cNvSpPr/>
          <p:nvPr/>
        </p:nvSpPr>
        <p:spPr>
          <a:xfrm>
            <a:off x="410614" y="4940604"/>
            <a:ext cx="8208912" cy="1708160"/>
          </a:xfrm>
          <a:prstGeom prst="rect">
            <a:avLst/>
          </a:prstGeom>
        </p:spPr>
        <p:txBody>
          <a:bodyPr wrap="square">
            <a:spAutoFit/>
          </a:bodyPr>
          <a:lstStyle/>
          <a:p>
            <a:pPr marL="0" indent="0">
              <a:spcBef>
                <a:spcPts val="600"/>
              </a:spcBef>
              <a:buNone/>
            </a:pPr>
            <a:r>
              <a:rPr lang="ru-RU" sz="1250" dirty="0">
                <a:latin typeface="+mn-lt"/>
              </a:rPr>
              <a:t>Когда в городе начались аресты, Валя вместе с мамой и братом Виктором ушел к партизанам. Пионер, которому только-только исполнилось четырнадцать лет, сражался плечом к плечу со взрослыми, освобождая родную землю. На его счету - шесть вражеских эшелонов, взорванных на пути к фронту. Валя Котик был награжден орденом отечественной войны 1 степени, медалью «Партизану Отечественной войны» 2 степени.</a:t>
            </a:r>
          </a:p>
          <a:p>
            <a:pPr marL="0" indent="0">
              <a:spcBef>
                <a:spcPts val="600"/>
              </a:spcBef>
              <a:buNone/>
            </a:pPr>
            <a:r>
              <a:rPr lang="ru-RU" sz="1250" dirty="0">
                <a:latin typeface="+mn-lt"/>
              </a:rPr>
              <a:t>Валя Котик погиб как герой, и Родина посмертно удостоила его званием Героя Советского Союза. Перед школой, в которой учился этот отважный пионер, поставлен ему памятник. И сегодня пионеры отдают герою салют.</a:t>
            </a:r>
          </a:p>
        </p:txBody>
      </p:sp>
      <p:pic>
        <p:nvPicPr>
          <p:cNvPr id="7" name="Picture 2" descr="C:\Documents and Settings\Admin\Мои документы\РИСУНКИ\9 мая.Рисунки\Без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05" y="287609"/>
            <a:ext cx="1107857" cy="207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11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Марат </a:t>
            </a:r>
            <a:r>
              <a:rPr lang="ru-RU" dirty="0" err="1" smtClean="0">
                <a:solidFill>
                  <a:srgbClr val="C00000"/>
                </a:solidFill>
              </a:rPr>
              <a:t>Казей</a:t>
            </a:r>
            <a:endParaRPr lang="ru-RU" dirty="0">
              <a:solidFill>
                <a:srgbClr val="C00000"/>
              </a:solidFill>
            </a:endParaRPr>
          </a:p>
        </p:txBody>
      </p:sp>
      <p:sp>
        <p:nvSpPr>
          <p:cNvPr id="3" name="Объект 2"/>
          <p:cNvSpPr>
            <a:spLocks noGrp="1"/>
          </p:cNvSpPr>
          <p:nvPr>
            <p:ph idx="1"/>
          </p:nvPr>
        </p:nvSpPr>
        <p:spPr>
          <a:xfrm>
            <a:off x="4067944" y="1772816"/>
            <a:ext cx="4586410" cy="3456384"/>
          </a:xfrm>
        </p:spPr>
        <p:txBody>
          <a:bodyPr>
            <a:normAutofit fontScale="55000" lnSpcReduction="20000"/>
          </a:bodyPr>
          <a:lstStyle/>
          <a:p>
            <a:pPr marL="0" indent="0">
              <a:lnSpc>
                <a:spcPct val="120000"/>
              </a:lnSpc>
              <a:spcBef>
                <a:spcPts val="600"/>
              </a:spcBef>
              <a:buNone/>
            </a:pPr>
            <a:r>
              <a:rPr lang="ru-RU" dirty="0"/>
              <a:t>Война обрушилась на белорусскую землю. В деревню, где жил Марат с мамой, Анной Александровной </a:t>
            </a:r>
            <a:r>
              <a:rPr lang="ru-RU" dirty="0" err="1"/>
              <a:t>Казей</a:t>
            </a:r>
            <a:r>
              <a:rPr lang="ru-RU" dirty="0"/>
              <a:t>, ворвались фашисты. Осенью Марату уже не пришлось идти в школу в пятый класс. Школьное здание фашисты превратили в свою казарму. Враг лютовал.</a:t>
            </a:r>
          </a:p>
          <a:p>
            <a:pPr marL="0" indent="0">
              <a:lnSpc>
                <a:spcPct val="120000"/>
              </a:lnSpc>
              <a:spcBef>
                <a:spcPts val="600"/>
              </a:spcBef>
              <a:buNone/>
            </a:pPr>
            <a:r>
              <a:rPr lang="ru-RU" dirty="0"/>
              <a:t>За связь с партизанами была схвачена Анна Александровна </a:t>
            </a:r>
            <a:r>
              <a:rPr lang="ru-RU" dirty="0" err="1"/>
              <a:t>Казей</a:t>
            </a:r>
            <a:r>
              <a:rPr lang="ru-RU" dirty="0"/>
              <a:t>, и вскоре Марат узнал, что маму повесили в Минске. Гневом и ненавистью к врагу наполнилось сердце мальчика. Вместе с сестрой, комсомолкой Адой, пионер Марат </a:t>
            </a:r>
            <a:r>
              <a:rPr lang="ru-RU" dirty="0" err="1"/>
              <a:t>Казей</a:t>
            </a:r>
            <a:r>
              <a:rPr lang="ru-RU" dirty="0"/>
              <a:t> ушел к партизанам в </a:t>
            </a:r>
            <a:r>
              <a:rPr lang="ru-RU" dirty="0" err="1"/>
              <a:t>Станьковский</a:t>
            </a:r>
            <a:r>
              <a:rPr lang="ru-RU" dirty="0"/>
              <a:t> лес. Он стал разведчиком в штабе партизанской бригады. Проникал во вражеские гарнизоны и доставлял командованию ценные сведения. Используя эти данные, партизаны разработали дерзкую операцию и разгромили фашистский гарнизон в городе Дзержинске</a:t>
            </a:r>
            <a:r>
              <a:rPr lang="ru-RU" dirty="0" smtClean="0"/>
              <a:t>...</a:t>
            </a:r>
            <a:endParaRPr lang="ru-RU" dirty="0"/>
          </a:p>
        </p:txBody>
      </p:sp>
      <p:pic>
        <p:nvPicPr>
          <p:cNvPr id="4" name="Picture 5" descr="kaz[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11087" y="1643314"/>
            <a:ext cx="3312368" cy="3385976"/>
          </a:xfrm>
          <a:prstGeom prst="rect">
            <a:avLst/>
          </a:prstGeom>
          <a:noFill/>
          <a:ln w="9525">
            <a:noFill/>
            <a:miter lim="800000"/>
            <a:headEnd/>
            <a:tailEnd/>
          </a:ln>
        </p:spPr>
      </p:pic>
      <p:sp>
        <p:nvSpPr>
          <p:cNvPr id="6" name="Прямоугольник 5"/>
          <p:cNvSpPr/>
          <p:nvPr/>
        </p:nvSpPr>
        <p:spPr>
          <a:xfrm>
            <a:off x="323528" y="5170642"/>
            <a:ext cx="8330826" cy="1461939"/>
          </a:xfrm>
          <a:prstGeom prst="rect">
            <a:avLst/>
          </a:prstGeom>
        </p:spPr>
        <p:txBody>
          <a:bodyPr wrap="square">
            <a:spAutoFit/>
          </a:bodyPr>
          <a:lstStyle/>
          <a:p>
            <a:pPr eaLnBrk="1" hangingPunct="1">
              <a:spcBef>
                <a:spcPts val="600"/>
              </a:spcBef>
              <a:buClr>
                <a:schemeClr val="accent1"/>
              </a:buClr>
              <a:buSzPct val="85000"/>
            </a:pPr>
            <a:r>
              <a:rPr lang="ru-RU" sz="1300" dirty="0">
                <a:latin typeface="+mn-lt"/>
              </a:rPr>
              <a:t>Марат участвовал в боях и неизменно проявлял отвагу, бесстрашие, вместе с опытными подрывниками минировал железную дорогу.</a:t>
            </a:r>
          </a:p>
          <a:p>
            <a:pPr eaLnBrk="1" hangingPunct="1">
              <a:spcBef>
                <a:spcPts val="600"/>
              </a:spcBef>
              <a:buClr>
                <a:schemeClr val="accent1"/>
              </a:buClr>
              <a:buSzPct val="85000"/>
            </a:pPr>
            <a:r>
              <a:rPr lang="ru-RU" sz="1300" dirty="0">
                <a:latin typeface="+mn-lt"/>
              </a:rPr>
              <a:t>Марат погиб в бою. Сражался до последнего патрона, а когда у него осталась лишь одна граната, подпустил врагов поближе и взорвал их... и себя.</a:t>
            </a:r>
          </a:p>
          <a:p>
            <a:pPr eaLnBrk="1" hangingPunct="1">
              <a:spcBef>
                <a:spcPts val="600"/>
              </a:spcBef>
              <a:buClr>
                <a:schemeClr val="accent1"/>
              </a:buClr>
              <a:buSzPct val="85000"/>
            </a:pPr>
            <a:r>
              <a:rPr lang="ru-RU" sz="1300" dirty="0">
                <a:latin typeface="+mn-lt"/>
              </a:rPr>
              <a:t>За мужество и отвагу пионер Марат </a:t>
            </a:r>
            <a:r>
              <a:rPr lang="ru-RU" sz="1300" dirty="0" err="1">
                <a:latin typeface="+mn-lt"/>
              </a:rPr>
              <a:t>Казей</a:t>
            </a:r>
            <a:r>
              <a:rPr lang="ru-RU" sz="1300" dirty="0">
                <a:latin typeface="+mn-lt"/>
              </a:rPr>
              <a:t> был удостоен звания Героя Советского </a:t>
            </a:r>
            <a:r>
              <a:rPr lang="ru-RU" sz="1300" dirty="0" smtClean="0">
                <a:latin typeface="+mn-lt"/>
              </a:rPr>
              <a:t>Союза в</a:t>
            </a:r>
            <a:r>
              <a:rPr lang="ru-RU" sz="1300" dirty="0">
                <a:latin typeface="+mn-lt"/>
              </a:rPr>
              <a:t> 1965 году </a:t>
            </a:r>
            <a:r>
              <a:rPr lang="ru-RU" sz="1400" i="1" dirty="0"/>
              <a:t>–</a:t>
            </a:r>
            <a:r>
              <a:rPr lang="ru-RU" sz="1300" dirty="0" smtClean="0">
                <a:latin typeface="+mn-lt"/>
              </a:rPr>
              <a:t>через </a:t>
            </a:r>
            <a:r>
              <a:rPr lang="ru-RU" sz="1300" dirty="0">
                <a:latin typeface="+mn-lt"/>
              </a:rPr>
              <a:t>21 год после </a:t>
            </a:r>
            <a:r>
              <a:rPr lang="ru-RU" sz="1300" dirty="0" smtClean="0">
                <a:latin typeface="+mn-lt"/>
              </a:rPr>
              <a:t>гибели. В </a:t>
            </a:r>
            <a:r>
              <a:rPr lang="ru-RU" sz="1300" dirty="0">
                <a:latin typeface="+mn-lt"/>
              </a:rPr>
              <a:t>городе Минске поставлен памятник юному герою. </a:t>
            </a:r>
            <a:endParaRPr lang="ru-RU" sz="1300" dirty="0">
              <a:latin typeface="+mn-lt"/>
            </a:endParaRPr>
          </a:p>
        </p:txBody>
      </p:sp>
      <p:pic>
        <p:nvPicPr>
          <p:cNvPr id="7" name="Picture 2" descr="C:\Documents and Settings\Admin\Мои документы\РИСУНКИ\9 мая.Рисунки\Без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05" y="287609"/>
            <a:ext cx="1107857" cy="207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79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Зина Портнова</a:t>
            </a:r>
            <a:endParaRPr lang="ru-RU" dirty="0">
              <a:solidFill>
                <a:srgbClr val="C00000"/>
              </a:solidFill>
            </a:endParaRPr>
          </a:p>
        </p:txBody>
      </p:sp>
      <p:sp>
        <p:nvSpPr>
          <p:cNvPr id="3" name="Объект 2"/>
          <p:cNvSpPr>
            <a:spLocks noGrp="1"/>
          </p:cNvSpPr>
          <p:nvPr>
            <p:ph idx="1"/>
          </p:nvPr>
        </p:nvSpPr>
        <p:spPr>
          <a:xfrm>
            <a:off x="3707904" y="1685730"/>
            <a:ext cx="4978896" cy="3866981"/>
          </a:xfrm>
        </p:spPr>
        <p:txBody>
          <a:bodyPr>
            <a:normAutofit fontScale="62500" lnSpcReduction="20000"/>
          </a:bodyPr>
          <a:lstStyle/>
          <a:p>
            <a:pPr marL="0" indent="0">
              <a:lnSpc>
                <a:spcPct val="120000"/>
              </a:lnSpc>
              <a:spcBef>
                <a:spcPts val="600"/>
              </a:spcBef>
              <a:buNone/>
            </a:pPr>
            <a:r>
              <a:rPr lang="ru-RU" dirty="0"/>
              <a:t>Война застала ленинградскую пионерку Зину Портнову в деревне Зуя, куда она приехала на каникулы, – это неподалеку от станции </a:t>
            </a:r>
            <a:r>
              <a:rPr lang="ru-RU" dirty="0" err="1"/>
              <a:t>Оболь</a:t>
            </a:r>
            <a:r>
              <a:rPr lang="ru-RU" dirty="0"/>
              <a:t> Витебской области. В </a:t>
            </a:r>
            <a:r>
              <a:rPr lang="ru-RU" dirty="0" err="1"/>
              <a:t>Оболи</a:t>
            </a:r>
            <a:r>
              <a:rPr lang="ru-RU" dirty="0"/>
              <a:t> была создана подпольная комсомольско-молодежная организация "Юные мстители", и Зину избрали членом ее комитета. Она участвовала в дерзких операциях против врага, в диверсиях, распространяла листовки, по заданию партизанского отряда вела разведку.</a:t>
            </a:r>
          </a:p>
          <a:p>
            <a:pPr marL="0" indent="0">
              <a:lnSpc>
                <a:spcPct val="120000"/>
              </a:lnSpc>
              <a:spcBef>
                <a:spcPts val="600"/>
              </a:spcBef>
              <a:buNone/>
            </a:pPr>
            <a:r>
              <a:rPr lang="ru-RU" dirty="0"/>
              <a:t>…Стоял декабрь 1943 года. Зина возвращалась с задания. В деревне </a:t>
            </a:r>
            <a:r>
              <a:rPr lang="ru-RU" dirty="0" err="1"/>
              <a:t>Мостище</a:t>
            </a:r>
            <a:r>
              <a:rPr lang="ru-RU" dirty="0"/>
              <a:t> ее выдал предатель. Фашисты схватили юную партизанку, пытали. Ответом врагу было молчание Зины, ее презрение и ненависть, решимость бороться до конца. Во время одного из допросов, выбрав момент, Зина схватила со стола пистолет и в упор выстрела в гестаповца</a:t>
            </a:r>
            <a:r>
              <a:rPr lang="ru-RU" dirty="0" smtClean="0"/>
              <a:t>.</a:t>
            </a:r>
            <a:endParaRPr lang="ru-RU" dirty="0"/>
          </a:p>
        </p:txBody>
      </p:sp>
      <p:pic>
        <p:nvPicPr>
          <p:cNvPr id="1028" name="Picture 4" descr="http://www.adminustlabinsk.ru/upload/iblock/ed5/1.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9208" y="1826423"/>
            <a:ext cx="2771989" cy="34613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1494" y="5448353"/>
            <a:ext cx="8257557" cy="1015663"/>
          </a:xfrm>
          <a:prstGeom prst="rect">
            <a:avLst/>
          </a:prstGeom>
        </p:spPr>
        <p:txBody>
          <a:bodyPr wrap="square">
            <a:spAutoFit/>
          </a:bodyPr>
          <a:lstStyle/>
          <a:p>
            <a:pPr marL="0" indent="0">
              <a:spcBef>
                <a:spcPts val="600"/>
              </a:spcBef>
              <a:buNone/>
            </a:pPr>
            <a:r>
              <a:rPr lang="ru-RU" sz="1500" dirty="0">
                <a:latin typeface="+mn-lt"/>
              </a:rPr>
              <a:t>Вбежавший на выстрел офицер был также убит наповал. Зина пыталась бежать, но отважная юная пионерка была зверски замучена, но до последней минуты оставалась стойкой, мужественной, несгибаемой. И Родина посмертно отметила ее подвиг высшим своим званием – званием Героя Советского Союза (1958 </a:t>
            </a:r>
            <a:r>
              <a:rPr lang="ru-RU" sz="1500" dirty="0" smtClean="0">
                <a:latin typeface="+mn-lt"/>
              </a:rPr>
              <a:t>г).</a:t>
            </a:r>
            <a:endParaRPr lang="ru-RU" sz="1500" dirty="0">
              <a:latin typeface="+mn-lt"/>
            </a:endParaRPr>
          </a:p>
        </p:txBody>
      </p:sp>
      <p:pic>
        <p:nvPicPr>
          <p:cNvPr id="7" name="Picture 2" descr="C:\Documents and Settings\Admin\Мои документы\РИСУНКИ\9 мая.Рисунки\Без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05" y="287609"/>
            <a:ext cx="1107857" cy="207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70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Лёня Голиков</a:t>
            </a:r>
            <a:endParaRPr lang="ru-RU" dirty="0">
              <a:solidFill>
                <a:srgbClr val="C00000"/>
              </a:solidFill>
            </a:endParaRPr>
          </a:p>
        </p:txBody>
      </p:sp>
      <p:sp>
        <p:nvSpPr>
          <p:cNvPr id="3" name="Объект 2"/>
          <p:cNvSpPr>
            <a:spLocks noGrp="1"/>
          </p:cNvSpPr>
          <p:nvPr>
            <p:ph idx="1"/>
          </p:nvPr>
        </p:nvSpPr>
        <p:spPr>
          <a:xfrm>
            <a:off x="4314583" y="1268760"/>
            <a:ext cx="4483787" cy="3907978"/>
          </a:xfrm>
        </p:spPr>
        <p:txBody>
          <a:bodyPr>
            <a:normAutofit fontScale="62500" lnSpcReduction="20000"/>
          </a:bodyPr>
          <a:lstStyle/>
          <a:p>
            <a:pPr marL="0" indent="0">
              <a:lnSpc>
                <a:spcPct val="120000"/>
              </a:lnSpc>
              <a:spcBef>
                <a:spcPts val="600"/>
              </a:spcBef>
              <a:buNone/>
            </a:pPr>
            <a:r>
              <a:rPr lang="ru-RU" dirty="0"/>
              <a:t>Рос в деревне </a:t>
            </a:r>
            <a:r>
              <a:rPr lang="ru-RU" dirty="0" err="1"/>
              <a:t>Лукино</a:t>
            </a:r>
            <a:r>
              <a:rPr lang="ru-RU" dirty="0"/>
              <a:t>, на берегу реки Поло. Когда его родное село захватил враг, мальчик ушел к партизанам.</a:t>
            </a:r>
          </a:p>
          <a:p>
            <a:pPr marL="0" indent="0">
              <a:lnSpc>
                <a:spcPct val="120000"/>
              </a:lnSpc>
              <a:spcBef>
                <a:spcPts val="600"/>
              </a:spcBef>
              <a:buNone/>
            </a:pPr>
            <a:r>
              <a:rPr lang="ru-RU" dirty="0"/>
              <a:t>Не раз он ходил в разведку, приносил важные сведения в партизанский отряд. И летели под откос вражеские поезда, машины, рушились мосты, горели вражеские склады...</a:t>
            </a:r>
          </a:p>
          <a:p>
            <a:pPr marL="0" indent="0">
              <a:lnSpc>
                <a:spcPct val="120000"/>
              </a:lnSpc>
              <a:spcBef>
                <a:spcPts val="600"/>
              </a:spcBef>
              <a:buNone/>
            </a:pPr>
            <a:r>
              <a:rPr lang="ru-RU" dirty="0"/>
              <a:t>Был в его жизни бой, который Леня вел один на один с фашистским генералом. Граната, брошенная мальчиком, подбила машину. Из нее выбрался гитлеровец с портфелем в руках и, отстреливаясь, бросился бежать. Леня - за ним. Почти километр преследовал он врага и, наконец, убил его. В портфеле оказались очень важные документы. Штаб партизан немедленно переправил их самолетом в Москву.</a:t>
            </a:r>
          </a:p>
          <a:p>
            <a:pPr marL="0" indent="0">
              <a:lnSpc>
                <a:spcPct val="120000"/>
              </a:lnSpc>
              <a:spcBef>
                <a:spcPts val="600"/>
              </a:spcBef>
              <a:buNone/>
            </a:pPr>
            <a:endParaRPr lang="ru-RU" dirty="0"/>
          </a:p>
        </p:txBody>
      </p:sp>
      <p:pic>
        <p:nvPicPr>
          <p:cNvPr id="8" name="Picture 4" descr="009"/>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781" t="11184" r="2809" b="14623"/>
          <a:stretch/>
        </p:blipFill>
        <p:spPr bwMode="auto">
          <a:xfrm>
            <a:off x="496574" y="1455193"/>
            <a:ext cx="3672408" cy="36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77371" y="5176738"/>
            <a:ext cx="8420999" cy="1554272"/>
          </a:xfrm>
          <a:prstGeom prst="rect">
            <a:avLst/>
          </a:prstGeom>
        </p:spPr>
        <p:txBody>
          <a:bodyPr wrap="square">
            <a:spAutoFit/>
          </a:bodyPr>
          <a:lstStyle/>
          <a:p>
            <a:pPr eaLnBrk="1" hangingPunct="1">
              <a:spcBef>
                <a:spcPts val="600"/>
              </a:spcBef>
              <a:buClr>
                <a:schemeClr val="accent1"/>
              </a:buClr>
              <a:buSzPct val="85000"/>
            </a:pPr>
            <a:r>
              <a:rPr lang="ru-RU" sz="1500" dirty="0">
                <a:latin typeface="+mn-lt"/>
              </a:rPr>
              <a:t>Немало было еще боев в его недолгой жизни! И ни разу не дрогнул юный герой, сражавшийся плечом к плечу со взрослыми. </a:t>
            </a:r>
            <a:r>
              <a:rPr lang="ru-RU" sz="1500" dirty="0">
                <a:latin typeface="+mn-lt"/>
              </a:rPr>
              <a:t>Он погиб под селом Острая Лука зимой </a:t>
            </a:r>
            <a:r>
              <a:rPr lang="ru-RU" sz="1500" dirty="0" smtClean="0">
                <a:latin typeface="+mn-lt"/>
              </a:rPr>
              <a:t>1943г., </a:t>
            </a:r>
            <a:r>
              <a:rPr lang="ru-RU" sz="1500" dirty="0">
                <a:latin typeface="+mn-lt"/>
              </a:rPr>
              <a:t>когда особенно лютовал враг, почувствовав, что горит под ногами у него земля, что не будет ему пощады...</a:t>
            </a:r>
          </a:p>
          <a:p>
            <a:pPr eaLnBrk="1" hangingPunct="1">
              <a:spcBef>
                <a:spcPts val="600"/>
              </a:spcBef>
              <a:buClr>
                <a:schemeClr val="accent1"/>
              </a:buClr>
              <a:buSzPct val="85000"/>
            </a:pPr>
            <a:r>
              <a:rPr lang="ru-RU" sz="1500" dirty="0">
                <a:latin typeface="+mn-lt"/>
              </a:rPr>
              <a:t>2 апреля 1944 года был опубликован указ Президиума Верховного Совета СССР о присвоении пионеру-партизану Лене Голикову звания Героя Советского Союза.</a:t>
            </a:r>
          </a:p>
        </p:txBody>
      </p:sp>
      <p:pic>
        <p:nvPicPr>
          <p:cNvPr id="9" name="Picture 2" descr="C:\Documents and Settings\Admin\Мои документы\РИСУНКИ\9 мая.Рисунки\Без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05" y="287609"/>
            <a:ext cx="1107857" cy="207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98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pacibodedu.ru/uploads/posts/2014-02/61d4fcc2279bd0c20fa0d3160f9890e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3078" t="10673" r="3230" b="15976"/>
          <a:stretch/>
        </p:blipFill>
        <p:spPr bwMode="auto">
          <a:xfrm>
            <a:off x="462010" y="1726439"/>
            <a:ext cx="3450938" cy="341883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lstStyle/>
          <a:p>
            <a:pPr algn="ctr"/>
            <a:r>
              <a:rPr lang="ru-RU" dirty="0" smtClean="0">
                <a:solidFill>
                  <a:srgbClr val="C00000"/>
                </a:solidFill>
              </a:rPr>
              <a:t>Юта </a:t>
            </a:r>
            <a:r>
              <a:rPr lang="ru-RU" dirty="0" err="1" smtClean="0">
                <a:solidFill>
                  <a:srgbClr val="C00000"/>
                </a:solidFill>
              </a:rPr>
              <a:t>Бондаровская</a:t>
            </a:r>
            <a:endParaRPr lang="ru-RU" dirty="0">
              <a:solidFill>
                <a:srgbClr val="C00000"/>
              </a:solidFill>
            </a:endParaRPr>
          </a:p>
        </p:txBody>
      </p:sp>
      <p:sp>
        <p:nvSpPr>
          <p:cNvPr id="2" name="Прямоугольник 1"/>
          <p:cNvSpPr/>
          <p:nvPr/>
        </p:nvSpPr>
        <p:spPr>
          <a:xfrm>
            <a:off x="4012215" y="1530964"/>
            <a:ext cx="4755540" cy="3954929"/>
          </a:xfrm>
          <a:prstGeom prst="rect">
            <a:avLst/>
          </a:prstGeom>
        </p:spPr>
        <p:txBody>
          <a:bodyPr wrap="square">
            <a:spAutoFit/>
          </a:bodyPr>
          <a:lstStyle/>
          <a:p>
            <a:pPr>
              <a:spcBef>
                <a:spcPts val="600"/>
              </a:spcBef>
            </a:pPr>
            <a:r>
              <a:rPr lang="ru-RU" sz="1300" dirty="0">
                <a:latin typeface="+mn-lt"/>
              </a:rPr>
              <a:t>Куда бы ни шла синеглазая девочка Юта, ее красный галстук неизменно был с нею…</a:t>
            </a:r>
          </a:p>
          <a:p>
            <a:pPr>
              <a:spcBef>
                <a:spcPts val="600"/>
              </a:spcBef>
            </a:pPr>
            <a:r>
              <a:rPr lang="ru-RU" sz="1300" dirty="0">
                <a:latin typeface="+mn-lt"/>
              </a:rPr>
              <a:t>Летом 1941 года приехала она из Ленинграда на каникулы в деревню под Псковом. Здесь настигла Юту грозная весть: война! Здесь увидела она врага. Юта стала помогать партизанам. Сначала была связной, потом разведчицей. Переодевшись мальчишкой-нищим, собирала по деревням сведения: где штаб фашистов, как охраняется, сколько пулеметов.</a:t>
            </a:r>
          </a:p>
          <a:p>
            <a:pPr>
              <a:spcBef>
                <a:spcPts val="600"/>
              </a:spcBef>
            </a:pPr>
            <a:r>
              <a:rPr lang="ru-RU" sz="1300" dirty="0">
                <a:latin typeface="+mn-lt"/>
              </a:rPr>
              <a:t>Возвращаясь с задания, сразу повязывала красный галстук. И словно силы прибавлялись! Юта поддерживала усталых бойцов звонкой пионерской песней, рассказом о родном своем Ленинграде…</a:t>
            </a:r>
          </a:p>
          <a:p>
            <a:pPr>
              <a:spcBef>
                <a:spcPts val="600"/>
              </a:spcBef>
            </a:pPr>
            <a:r>
              <a:rPr lang="ru-RU" sz="1300" dirty="0">
                <a:latin typeface="+mn-lt"/>
              </a:rPr>
              <a:t>И как же радовались все, как поздравляли партизаны Юту, когда пришло в отряд сообщение: блокада прорвана! Ленинград выстоял, Ленинград победил! </a:t>
            </a:r>
            <a:r>
              <a:rPr lang="ru-RU" sz="1300" dirty="0">
                <a:latin typeface="+mn-lt"/>
              </a:rPr>
              <a:t>В тот день и синие глаза Юты, и красный ее галстук сияли, как кажется, никогда</a:t>
            </a:r>
            <a:r>
              <a:rPr lang="ru-RU" sz="1500" dirty="0" smtClean="0">
                <a:latin typeface="+mn-lt"/>
              </a:rPr>
              <a:t>.</a:t>
            </a:r>
            <a:endParaRPr lang="ru-RU" sz="1500" dirty="0">
              <a:latin typeface="+mn-lt"/>
            </a:endParaRPr>
          </a:p>
        </p:txBody>
      </p:sp>
      <p:sp>
        <p:nvSpPr>
          <p:cNvPr id="4" name="Прямоугольник 3"/>
          <p:cNvSpPr/>
          <p:nvPr/>
        </p:nvSpPr>
        <p:spPr>
          <a:xfrm>
            <a:off x="345468" y="5398807"/>
            <a:ext cx="8352928" cy="1092607"/>
          </a:xfrm>
          <a:prstGeom prst="rect">
            <a:avLst/>
          </a:prstGeom>
        </p:spPr>
        <p:txBody>
          <a:bodyPr wrap="square">
            <a:spAutoFit/>
          </a:bodyPr>
          <a:lstStyle/>
          <a:p>
            <a:r>
              <a:rPr lang="ru-RU" sz="1300" dirty="0">
                <a:latin typeface="+mn-lt"/>
              </a:rPr>
              <a:t>Но еще стонала под вражеским игом земля, и отряд вместе с частями Красной Армии ушел помогать партизанам Эстонии. В одном из боев - у эстонского хутора Ростов - Юта </a:t>
            </a:r>
            <a:r>
              <a:rPr lang="ru-RU" sz="1300" dirty="0" err="1">
                <a:latin typeface="+mn-lt"/>
              </a:rPr>
              <a:t>Бондаровская</a:t>
            </a:r>
            <a:r>
              <a:rPr lang="ru-RU" sz="1300" dirty="0">
                <a:latin typeface="+mn-lt"/>
              </a:rPr>
              <a:t>, маленькая героиня большой войны, пионерка, не расставшаяся со своим красным галстуком, пала смертью храбрых. Родина наградила свою героическую дочь посмертно медалью «Партизану Отечественной войны» 1 степени, орденом Отечественной войны 1 степени.</a:t>
            </a:r>
          </a:p>
        </p:txBody>
      </p:sp>
      <p:pic>
        <p:nvPicPr>
          <p:cNvPr id="7" name="Picture 7" descr="Order_of_the_Patriotic_War_(1st_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32656"/>
            <a:ext cx="1820853" cy="191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386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Галя Комлева</a:t>
            </a:r>
            <a:endParaRPr lang="ru-RU" dirty="0">
              <a:solidFill>
                <a:srgbClr val="C00000"/>
              </a:solidFill>
            </a:endParaRPr>
          </a:p>
        </p:txBody>
      </p:sp>
      <p:sp>
        <p:nvSpPr>
          <p:cNvPr id="3" name="Объект 2"/>
          <p:cNvSpPr>
            <a:spLocks noGrp="1"/>
          </p:cNvSpPr>
          <p:nvPr>
            <p:ph idx="1"/>
          </p:nvPr>
        </p:nvSpPr>
        <p:spPr>
          <a:xfrm>
            <a:off x="4211960" y="1600200"/>
            <a:ext cx="4474840" cy="3773016"/>
          </a:xfrm>
        </p:spPr>
        <p:txBody>
          <a:bodyPr>
            <a:normAutofit/>
          </a:bodyPr>
          <a:lstStyle/>
          <a:p>
            <a:pPr marL="0" indent="0">
              <a:spcBef>
                <a:spcPts val="600"/>
              </a:spcBef>
              <a:buNone/>
            </a:pPr>
            <a:r>
              <a:rPr lang="ru-RU" sz="1300" dirty="0"/>
              <a:t>Когда началась война, и фашисты приближались к Ленинграду, для подпольной работы в поселке </a:t>
            </a:r>
            <a:r>
              <a:rPr lang="ru-RU" sz="1300" dirty="0" err="1"/>
              <a:t>Тарновичи</a:t>
            </a:r>
            <a:r>
              <a:rPr lang="ru-RU" sz="1300" dirty="0"/>
              <a:t> - на юге Ленинградской области - была оставлена вожатая средней школы Анна Петровна Семенова. Для связи с партизанами она подобрала самых надежных своих пионеров, и первой среди них была Галина Комлева. Веселая, смела, любознательная девочка за шесть своих школьных лет была шесть раз награждена книжками с подписью: "За отличную учебу"</a:t>
            </a:r>
          </a:p>
          <a:p>
            <a:pPr marL="0" indent="0">
              <a:spcBef>
                <a:spcPts val="600"/>
              </a:spcBef>
              <a:buNone/>
            </a:pPr>
            <a:r>
              <a:rPr lang="ru-RU" sz="1300" dirty="0"/>
              <a:t>Юная связная приносила от партизан задания своей вожатой, а ее донесения переправляла в отряд вместе с хлебом, картошкой, продуктами, которые доставали с большим трудом. Однажды, когда посыльный из партизанского отряда не пришел в срок на место встречи, Галя, полузамерзшая, сама пробралась в отряд, передала донесение и, чуть погревшись, поспешила назад, неся новое задание подпольщикам</a:t>
            </a:r>
            <a:r>
              <a:rPr lang="ru-RU" sz="1300" dirty="0" smtClean="0"/>
              <a:t>.</a:t>
            </a:r>
            <a:endParaRPr lang="ru-RU" sz="1300" dirty="0"/>
          </a:p>
        </p:txBody>
      </p:sp>
      <p:pic>
        <p:nvPicPr>
          <p:cNvPr id="2050" name="Picture 2" descr="http://cpacibodedu.ru/uploads/posts/2014-02/292a1ffcb47fcd94613dde727773321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528" t="15709" r="2952" b="18076"/>
          <a:stretch/>
        </p:blipFill>
        <p:spPr bwMode="auto">
          <a:xfrm>
            <a:off x="507277" y="1759430"/>
            <a:ext cx="3513059"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5373216"/>
            <a:ext cx="8352928" cy="1169551"/>
          </a:xfrm>
          <a:prstGeom prst="rect">
            <a:avLst/>
          </a:prstGeom>
        </p:spPr>
        <p:txBody>
          <a:bodyPr wrap="square">
            <a:spAutoFit/>
          </a:bodyPr>
          <a:lstStyle/>
          <a:p>
            <a:pPr>
              <a:spcBef>
                <a:spcPts val="600"/>
              </a:spcBef>
            </a:pPr>
            <a:r>
              <a:rPr lang="ru-RU" sz="1300" dirty="0">
                <a:latin typeface="+mn-lt"/>
              </a:rPr>
              <a:t>Вместе с комсомолкой </a:t>
            </a:r>
            <a:r>
              <a:rPr lang="ru-RU" sz="1300" dirty="0" err="1">
                <a:latin typeface="+mn-lt"/>
              </a:rPr>
              <a:t>Тасей</a:t>
            </a:r>
            <a:r>
              <a:rPr lang="ru-RU" sz="1300" dirty="0">
                <a:latin typeface="+mn-lt"/>
              </a:rPr>
              <a:t> Яковлевой Галя писала листовки и ночью разбрасывала их по поселку. Фашисты выследили, схватили юных подпольщиков. Два месяца держали в гестапо. Жестоко избив, бросали в камеру, а утром снова выводили на допрос. Ничего не сказала врагу Галя, никого не выдала. Юная патриотка была расстреляна.</a:t>
            </a:r>
          </a:p>
          <a:p>
            <a:pPr>
              <a:spcBef>
                <a:spcPts val="600"/>
              </a:spcBef>
            </a:pPr>
            <a:r>
              <a:rPr lang="ru-RU" sz="1300" dirty="0">
                <a:latin typeface="+mn-lt"/>
              </a:rPr>
              <a:t>Подвиг Гали Комлевой Родина отметила орденом Отечественной войны 1 степени.</a:t>
            </a:r>
          </a:p>
        </p:txBody>
      </p:sp>
      <p:pic>
        <p:nvPicPr>
          <p:cNvPr id="6" name="Picture 7" descr="Order_of_the_Patriotic_War_(1st_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32656"/>
            <a:ext cx="1820853" cy="191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689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Костя Кравчук</a:t>
            </a:r>
            <a:endParaRPr lang="ru-RU" dirty="0">
              <a:solidFill>
                <a:srgbClr val="C00000"/>
              </a:solidFill>
            </a:endParaRPr>
          </a:p>
        </p:txBody>
      </p:sp>
      <p:sp>
        <p:nvSpPr>
          <p:cNvPr id="3" name="Объект 2"/>
          <p:cNvSpPr>
            <a:spLocks noGrp="1"/>
          </p:cNvSpPr>
          <p:nvPr>
            <p:ph idx="1"/>
          </p:nvPr>
        </p:nvSpPr>
        <p:spPr>
          <a:xfrm>
            <a:off x="4398956" y="1513114"/>
            <a:ext cx="4258816" cy="3904208"/>
          </a:xfrm>
        </p:spPr>
        <p:txBody>
          <a:bodyPr>
            <a:normAutofit/>
          </a:bodyPr>
          <a:lstStyle/>
          <a:p>
            <a:pPr marL="0" indent="0">
              <a:spcBef>
                <a:spcPts val="600"/>
              </a:spcBef>
              <a:buNone/>
            </a:pPr>
            <a:r>
              <a:rPr lang="ru-RU" sz="1250" dirty="0"/>
              <a:t>11 июня 1944 года на центральной площади Киева были выстроены части, уходившие на фронт. И перед этим боевым строем зачитали Указ Президиума Верховного Совета СССР о награждении пионера Кости Кравчука орденом красного знамени за то, что спас и сохранил два боевых знамени стрелковых полков в период оккупации города Киева…</a:t>
            </a:r>
          </a:p>
          <a:p>
            <a:pPr marL="0" indent="0">
              <a:spcBef>
                <a:spcPts val="600"/>
              </a:spcBef>
              <a:buNone/>
            </a:pPr>
            <a:r>
              <a:rPr lang="ru-RU" sz="1250" dirty="0"/>
              <a:t>Отступая из Киева, два раненых бойца доверили Косте знамена. И Костя обещал сохранить их.</a:t>
            </a:r>
          </a:p>
          <a:p>
            <a:pPr marL="0" indent="0">
              <a:spcBef>
                <a:spcPts val="600"/>
              </a:spcBef>
              <a:buNone/>
            </a:pPr>
            <a:r>
              <a:rPr lang="ru-RU" sz="1250" dirty="0"/>
              <a:t>Сначала закопал в саду под грушей: думалось, скоро вернутся наши. Но война затягивалась, и, откопав знамена, Костя хранил их в сарае, пока не вспомнил про старый, заброшенный колодец за городом, у самого Днепра. Завернув свой бесценный клад в мешковину, обваляв соломой, он на рассвете выбрался из дому и с холщовой сумкой через плечо повел к далекому лесу корову. А там, оглядевшись, спрятал сверток в колодец, засыпал ветками, сухой травой, дерном…</a:t>
            </a:r>
          </a:p>
          <a:p>
            <a:pPr marL="0" indent="0">
              <a:buNone/>
            </a:pPr>
            <a:endParaRPr lang="ru-RU" sz="1250" dirty="0"/>
          </a:p>
        </p:txBody>
      </p:sp>
      <p:pic>
        <p:nvPicPr>
          <p:cNvPr id="6" name="Picture 5" descr="00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35" t="10753" r="3043" b="15484"/>
          <a:stretch/>
        </p:blipFill>
        <p:spPr bwMode="auto">
          <a:xfrm>
            <a:off x="611559" y="1614535"/>
            <a:ext cx="3625119" cy="354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09959" y="5417322"/>
            <a:ext cx="8208912" cy="1208023"/>
          </a:xfrm>
          <a:prstGeom prst="rect">
            <a:avLst/>
          </a:prstGeom>
        </p:spPr>
        <p:txBody>
          <a:bodyPr wrap="square">
            <a:spAutoFit/>
          </a:bodyPr>
          <a:lstStyle/>
          <a:p>
            <a:pPr eaLnBrk="1" hangingPunct="1">
              <a:spcBef>
                <a:spcPts val="600"/>
              </a:spcBef>
              <a:buClr>
                <a:schemeClr val="accent1"/>
              </a:buClr>
              <a:buSzPct val="85000"/>
            </a:pPr>
            <a:r>
              <a:rPr lang="ru-RU" sz="1250" dirty="0">
                <a:latin typeface="+mn-lt"/>
              </a:rPr>
              <a:t>И всю долгую оккупацию не пионер свой нелегкий караул у знамени, хотя и попадал в облаву, и даже бежал из эшелона, в котором угоняли киевлян в Германию.</a:t>
            </a:r>
          </a:p>
          <a:p>
            <a:pPr eaLnBrk="1" hangingPunct="1">
              <a:spcBef>
                <a:spcPts val="600"/>
              </a:spcBef>
              <a:buClr>
                <a:schemeClr val="accent1"/>
              </a:buClr>
              <a:buSzPct val="85000"/>
            </a:pPr>
            <a:r>
              <a:rPr lang="ru-RU" sz="1250" dirty="0">
                <a:latin typeface="+mn-lt"/>
              </a:rPr>
              <a:t>Когда Киев освободили, Костя, в белой рубахе с красным галстуком, пришел к военному коменданту города и развернул знамена перед повидавшими виды и все же изумленными бойцами.</a:t>
            </a:r>
          </a:p>
          <a:p>
            <a:pPr eaLnBrk="1" hangingPunct="1">
              <a:spcBef>
                <a:spcPts val="600"/>
              </a:spcBef>
              <a:buClr>
                <a:schemeClr val="accent1"/>
              </a:buClr>
              <a:buSzPct val="85000"/>
            </a:pPr>
            <a:r>
              <a:rPr lang="ru-RU" sz="1250" dirty="0">
                <a:latin typeface="+mn-lt"/>
              </a:rPr>
              <a:t>11 июня 1944 вновь сформированным частям, уходившим на фронт, вручили спасенные Костей замена.</a:t>
            </a:r>
          </a:p>
        </p:txBody>
      </p:sp>
      <p:pic>
        <p:nvPicPr>
          <p:cNvPr id="7" name="Picture 5" descr="C:\Documents and Settings\Игорь.28CAA13176574FE\Мои документы\Downloads\o4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51520" y="404664"/>
            <a:ext cx="1503782" cy="1872208"/>
          </a:xfrm>
          <a:prstGeom prst="rect">
            <a:avLst/>
          </a:prstGeom>
        </p:spPr>
      </p:pic>
    </p:spTree>
    <p:extLst>
      <p:ext uri="{BB962C8B-B14F-4D97-AF65-F5344CB8AC3E}">
        <p14:creationId xmlns:p14="http://schemas.microsoft.com/office/powerpoint/2010/main" val="226743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Загрузки\39817-9511.jpg"/>
          <p:cNvPicPr>
            <a:picLocks noChangeAspect="1" noChangeArrowheads="1"/>
          </p:cNvPicPr>
          <p:nvPr/>
        </p:nvPicPr>
        <p:blipFill rotWithShape="1">
          <a:blip r:embed="rId2">
            <a:extLst>
              <a:ext uri="{28A0092B-C50C-407E-A947-70E740481C1C}">
                <a14:useLocalDpi xmlns:a14="http://schemas.microsoft.com/office/drawing/2010/main" val="0"/>
              </a:ext>
            </a:extLst>
          </a:blip>
          <a:srcRect t="6530" b="9162"/>
          <a:stretch/>
        </p:blipFill>
        <p:spPr bwMode="auto">
          <a:xfrm>
            <a:off x="5112106" y="3861048"/>
            <a:ext cx="2836849" cy="239169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rgbClr val="C00000"/>
                </a:solidFill>
              </a:rPr>
              <a:t>Пионерская организация</a:t>
            </a:r>
            <a:endParaRPr lang="ru-RU" dirty="0">
              <a:solidFill>
                <a:srgbClr val="C00000"/>
              </a:solidFill>
            </a:endParaRPr>
          </a:p>
        </p:txBody>
      </p:sp>
      <p:sp>
        <p:nvSpPr>
          <p:cNvPr id="3" name="Объект 2"/>
          <p:cNvSpPr>
            <a:spLocks noGrp="1"/>
          </p:cNvSpPr>
          <p:nvPr>
            <p:ph idx="1"/>
          </p:nvPr>
        </p:nvSpPr>
        <p:spPr>
          <a:xfrm>
            <a:off x="338276" y="1411042"/>
            <a:ext cx="8280920" cy="2664296"/>
          </a:xfrm>
        </p:spPr>
        <p:txBody>
          <a:bodyPr>
            <a:normAutofit/>
          </a:bodyPr>
          <a:lstStyle/>
          <a:p>
            <a:pPr>
              <a:spcBef>
                <a:spcPts val="600"/>
              </a:spcBef>
            </a:pPr>
            <a:r>
              <a:rPr lang="ru-RU" sz="1800" dirty="0"/>
              <a:t>В эпоху СССР существовала Пионерская организация – массовое сообщество детей и подростков в возрасте от 9 до 14 лет.</a:t>
            </a:r>
          </a:p>
          <a:p>
            <a:pPr>
              <a:spcBef>
                <a:spcPts val="600"/>
              </a:spcBef>
            </a:pPr>
            <a:r>
              <a:rPr lang="ru-RU" sz="1800" dirty="0"/>
              <a:t>В старых семейных альбомах можно отыскать фотографии, где юные дедушки и бабушки в кругу своих сверстников в пионерских галстуках стоят на торжественной линейке, отдают салют под звуки горна и барабана. А на команду старшего пионервожатого: «Будь готов!» – дружно отвечают: «Всегда готов!» У кого-то папы и мамы </a:t>
            </a:r>
            <a:r>
              <a:rPr lang="ru-RU" sz="1800" dirty="0" smtClean="0"/>
              <a:t>ещё </a:t>
            </a:r>
            <a:r>
              <a:rPr lang="ru-RU" sz="1800" dirty="0"/>
              <a:t>застали то время, когда их принимали в пионеры</a:t>
            </a:r>
            <a:r>
              <a:rPr lang="ru-RU" sz="1800" dirty="0" smtClean="0"/>
              <a:t>.</a:t>
            </a:r>
            <a:endParaRPr lang="ru-RU" sz="1800" dirty="0"/>
          </a:p>
        </p:txBody>
      </p:sp>
      <p:pic>
        <p:nvPicPr>
          <p:cNvPr id="6146" name="Picture 2" descr="C:\Documents and Settings\Admin\Мои документы\Загрузки\Копия 87347018_500pxPioneers_pi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270410"/>
            <a:ext cx="1845052" cy="2112585"/>
          </a:xfrm>
          <a:prstGeom prst="rect">
            <a:avLst/>
          </a:prstGeom>
          <a:noFill/>
          <a:extLst>
            <a:ext uri="{909E8E84-426E-40DD-AFC4-6F175D3DCCD1}">
              <a14:hiddenFill xmlns:a14="http://schemas.microsoft.com/office/drawing/2010/main">
                <a:solidFill>
                  <a:srgbClr val="FFFFFF"/>
                </a:solidFill>
              </a14:hiddenFill>
            </a:ext>
          </a:extLst>
        </p:spPr>
      </p:pic>
      <p:pic>
        <p:nvPicPr>
          <p:cNvPr id="5" name="Содержимое 3" descr="пи-15.jpg"/>
          <p:cNvPicPr>
            <a:picLocks noChangeAspect="1"/>
          </p:cNvPicPr>
          <p:nvPr/>
        </p:nvPicPr>
        <p:blipFill>
          <a:blip r:embed="rId4" cstate="print"/>
          <a:srcRect/>
          <a:stretch>
            <a:fillRect/>
          </a:stretch>
        </p:blipFill>
        <p:spPr>
          <a:xfrm>
            <a:off x="787056" y="3861048"/>
            <a:ext cx="3796310" cy="2521834"/>
          </a:xfrm>
          <a:prstGeom prst="rect">
            <a:avLst/>
          </a:prstGeom>
        </p:spPr>
      </p:pic>
    </p:spTree>
    <p:extLst>
      <p:ext uri="{BB962C8B-B14F-4D97-AF65-F5344CB8AC3E}">
        <p14:creationId xmlns:p14="http://schemas.microsoft.com/office/powerpoint/2010/main" val="1332295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Лара Михеенко</a:t>
            </a:r>
            <a:endParaRPr lang="ru-RU" dirty="0">
              <a:solidFill>
                <a:srgbClr val="C00000"/>
              </a:solidFill>
            </a:endParaRPr>
          </a:p>
        </p:txBody>
      </p:sp>
      <p:sp>
        <p:nvSpPr>
          <p:cNvPr id="3" name="Объект 2"/>
          <p:cNvSpPr>
            <a:spLocks noGrp="1"/>
          </p:cNvSpPr>
          <p:nvPr>
            <p:ph idx="1"/>
          </p:nvPr>
        </p:nvSpPr>
        <p:spPr>
          <a:xfrm>
            <a:off x="4078514" y="1412776"/>
            <a:ext cx="4746172" cy="4320480"/>
          </a:xfrm>
        </p:spPr>
        <p:txBody>
          <a:bodyPr>
            <a:normAutofit/>
          </a:bodyPr>
          <a:lstStyle/>
          <a:p>
            <a:pPr marL="0" indent="0">
              <a:spcBef>
                <a:spcPts val="600"/>
              </a:spcBef>
              <a:buNone/>
            </a:pPr>
            <a:r>
              <a:rPr lang="ru-RU" sz="1300" dirty="0"/>
              <a:t>За операцию по разведке и взрыву ж/д. моста через реку Дрисса к правительственной награде была представлена ленинградская школьница Лариса Михеенко. Но вручить своей отважной дочери награду Родина не успела…</a:t>
            </a:r>
          </a:p>
          <a:p>
            <a:pPr marL="0" indent="0">
              <a:spcBef>
                <a:spcPts val="600"/>
              </a:spcBef>
              <a:buNone/>
            </a:pPr>
            <a:r>
              <a:rPr lang="ru-RU" sz="1300" dirty="0"/>
              <a:t>Война отрезала девочку от родного города: летом уехала она на каникулы в </a:t>
            </a:r>
            <a:r>
              <a:rPr lang="ru-RU" sz="1300" dirty="0" err="1"/>
              <a:t>Пустошкинский</a:t>
            </a:r>
            <a:r>
              <a:rPr lang="ru-RU" sz="1300" dirty="0"/>
              <a:t> район, а вернуться не сумела - деревню заняли фашисты. Мечтала пионерка вырваться из гитлеровского рабства, пробраться к своим. И однажды ночью с двумя старшими подругами ушла из деревни.</a:t>
            </a:r>
          </a:p>
          <a:p>
            <a:pPr marL="0" indent="0">
              <a:spcBef>
                <a:spcPts val="600"/>
              </a:spcBef>
              <a:buNone/>
            </a:pPr>
            <a:r>
              <a:rPr lang="ru-RU" sz="1300" dirty="0"/>
              <a:t>В штабе 6-й Калининской бригады командир майор П. В. Рындин вначале оказался принять </a:t>
            </a:r>
            <a:r>
              <a:rPr lang="ru-RU" sz="1300" dirty="0" smtClean="0"/>
              <a:t>«таких маленьких»: </a:t>
            </a:r>
            <a:r>
              <a:rPr lang="ru-RU" sz="1300" dirty="0"/>
              <a:t>ну какие из них партизаны! Но как же много могут сделать для Родины даже совсем юные ее граждане! Девочкам оказалось под силу то, что не удавалось сильным мужчинам. Переодевшись в лохмотья, ходила Лара по деревням, выведывая, где и как расположены орудия, расставлены часовые, какие немецкие машины движутся по большаку, что за поезда и с каким грузом приходят на станцию Пустошка.</a:t>
            </a:r>
          </a:p>
          <a:p>
            <a:pPr marL="0" indent="0">
              <a:spcBef>
                <a:spcPts val="600"/>
              </a:spcBef>
              <a:buNone/>
            </a:pPr>
            <a:endParaRPr lang="ru-RU" sz="1200" dirty="0"/>
          </a:p>
        </p:txBody>
      </p:sp>
      <p:pic>
        <p:nvPicPr>
          <p:cNvPr id="4" name="Picture 4" descr="lar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194" t="13548" r="4483" b="17850"/>
          <a:stretch/>
        </p:blipFill>
        <p:spPr bwMode="auto">
          <a:xfrm>
            <a:off x="507279" y="1791508"/>
            <a:ext cx="3344642" cy="326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rder_of_the_Patriotic_War_(1st_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32656"/>
            <a:ext cx="1820853" cy="191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535879" y="5517232"/>
            <a:ext cx="8269515" cy="969496"/>
          </a:xfrm>
          <a:prstGeom prst="rect">
            <a:avLst/>
          </a:prstGeom>
        </p:spPr>
        <p:txBody>
          <a:bodyPr wrap="square">
            <a:spAutoFit/>
          </a:bodyPr>
          <a:lstStyle/>
          <a:p>
            <a:pPr>
              <a:spcBef>
                <a:spcPts val="600"/>
              </a:spcBef>
            </a:pPr>
            <a:r>
              <a:rPr lang="ru-RU" sz="1300" dirty="0">
                <a:latin typeface="+mn-lt"/>
              </a:rPr>
              <a:t>Участвовала она и в боевых операциях…</a:t>
            </a:r>
          </a:p>
          <a:p>
            <a:pPr>
              <a:spcBef>
                <a:spcPts val="600"/>
              </a:spcBef>
            </a:pPr>
            <a:r>
              <a:rPr lang="ru-RU" sz="1300" dirty="0">
                <a:latin typeface="+mn-lt"/>
              </a:rPr>
              <a:t>Юную партизанку, выданную предателем в деревне Игнатово, фашисты расстреляли. В Указе о награждении Ларисы Михеенко орденом Отечественной войны 1 степени стоит горькое слово: «Посмертно».</a:t>
            </a:r>
          </a:p>
        </p:txBody>
      </p:sp>
    </p:spTree>
    <p:extLst>
      <p:ext uri="{BB962C8B-B14F-4D97-AF65-F5344CB8AC3E}">
        <p14:creationId xmlns:p14="http://schemas.microsoft.com/office/powerpoint/2010/main" val="4257983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C00000"/>
                </a:solidFill>
              </a:rPr>
              <a:t>Вася Коробко</a:t>
            </a:r>
          </a:p>
        </p:txBody>
      </p:sp>
      <p:sp>
        <p:nvSpPr>
          <p:cNvPr id="3" name="Объект 2"/>
          <p:cNvSpPr>
            <a:spLocks noGrp="1"/>
          </p:cNvSpPr>
          <p:nvPr>
            <p:ph idx="1"/>
          </p:nvPr>
        </p:nvSpPr>
        <p:spPr>
          <a:xfrm>
            <a:off x="3923927" y="1393371"/>
            <a:ext cx="4824537" cy="3763821"/>
          </a:xfrm>
        </p:spPr>
        <p:txBody>
          <a:bodyPr>
            <a:noAutofit/>
          </a:bodyPr>
          <a:lstStyle/>
          <a:p>
            <a:pPr marL="0" indent="0">
              <a:spcBef>
                <a:spcPts val="600"/>
              </a:spcBef>
              <a:buNone/>
            </a:pPr>
            <a:r>
              <a:rPr lang="ru-RU" sz="1300" dirty="0" err="1"/>
              <a:t>Черниговщина</a:t>
            </a:r>
            <a:r>
              <a:rPr lang="ru-RU" sz="1300" dirty="0"/>
              <a:t>. Фронт подошел вплотную к селу Погорельцы. На окраине, прикрывая отход наших частей, оборону держала рота. Патроны бойцам подносил мальчик. Звали его Вася Коробко.</a:t>
            </a:r>
          </a:p>
          <a:p>
            <a:pPr marL="0" indent="0">
              <a:spcBef>
                <a:spcPts val="600"/>
              </a:spcBef>
              <a:buNone/>
            </a:pPr>
            <a:r>
              <a:rPr lang="ru-RU" sz="1300" dirty="0"/>
              <a:t>Ночь. К зданию школы, занятому фашистами, подкрадывается Вася.</a:t>
            </a:r>
          </a:p>
          <a:p>
            <a:pPr marL="0" indent="0">
              <a:spcBef>
                <a:spcPts val="600"/>
              </a:spcBef>
              <a:buNone/>
            </a:pPr>
            <a:r>
              <a:rPr lang="ru-RU" sz="1300" dirty="0"/>
              <a:t>Он пробирается в пионерскую комнату, выносит пионерское знамя и надежно прячет его.</a:t>
            </a:r>
          </a:p>
          <a:p>
            <a:pPr marL="0" indent="0">
              <a:spcBef>
                <a:spcPts val="600"/>
              </a:spcBef>
              <a:buNone/>
            </a:pPr>
            <a:r>
              <a:rPr lang="ru-RU" sz="1300" dirty="0"/>
              <a:t>Окраина села. Под мостом - Вася. Он вытаскивает железные скобы, подпиливает сваи, а на рассвете из укрытия наблюдает, как рушится мост под тяжестью фашистского БТРа. Партизаны убедились, что Васе можно доверять, и поручили ему серьезное дело: стать разведчиком в логове врага. В штабе фашистов он топит печи, колет дрова, а сам присматривается, запоминает, передает партизанам сведения. Каратели, задумавшие истребить партизан, заставили мальчика вести их в лес. Но Вася вывел гитлеровцев к засаде полицаев. </a:t>
            </a:r>
            <a:endParaRPr lang="ru-RU" sz="1300" dirty="0"/>
          </a:p>
        </p:txBody>
      </p:sp>
      <p:pic>
        <p:nvPicPr>
          <p:cNvPr id="5" name="Picture 4" descr="005"/>
          <p:cNvPicPr/>
          <p:nvPr/>
        </p:nvPicPr>
        <p:blipFill rotWithShape="1">
          <a:blip r:embed="rId2">
            <a:extLst>
              <a:ext uri="{28A0092B-C50C-407E-A947-70E740481C1C}">
                <a14:useLocalDpi xmlns:a14="http://schemas.microsoft.com/office/drawing/2010/main" val="0"/>
              </a:ext>
            </a:extLst>
          </a:blip>
          <a:srcRect l="1658" t="15565" r="2844" b="14023"/>
          <a:stretch/>
        </p:blipFill>
        <p:spPr bwMode="auto">
          <a:xfrm>
            <a:off x="467544" y="1488413"/>
            <a:ext cx="3312368" cy="3168352"/>
          </a:xfrm>
          <a:prstGeom prst="rect">
            <a:avLst/>
          </a:prstGeom>
          <a:noFill/>
          <a:ln>
            <a:noFill/>
          </a:ln>
          <a:extLst>
            <a:ext uri="{53640926-AAD7-44D8-BBD7-CCE9431645EC}">
              <a14:shadowObscured xmlns:a14="http://schemas.microsoft.com/office/drawing/2010/main"/>
            </a:ext>
          </a:extLst>
        </p:spPr>
      </p:pic>
      <p:pic>
        <p:nvPicPr>
          <p:cNvPr id="6" name="Picture 2" descr="C:\Documents and Settings\Игорь.28CAA13176574FE\Мои документы\Downloads\Order_of_Lenin_type4.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53705" y="361121"/>
            <a:ext cx="937017" cy="1699727"/>
          </a:xfrm>
          <a:prstGeom prst="rect">
            <a:avLst/>
          </a:prstGeom>
        </p:spPr>
      </p:pic>
      <p:sp>
        <p:nvSpPr>
          <p:cNvPr id="7" name="Прямоугольник 6"/>
          <p:cNvSpPr/>
          <p:nvPr/>
        </p:nvSpPr>
        <p:spPr>
          <a:xfrm>
            <a:off x="312822" y="5229200"/>
            <a:ext cx="8291625" cy="1369606"/>
          </a:xfrm>
          <a:prstGeom prst="rect">
            <a:avLst/>
          </a:prstGeom>
        </p:spPr>
        <p:txBody>
          <a:bodyPr wrap="square">
            <a:spAutoFit/>
          </a:bodyPr>
          <a:lstStyle/>
          <a:p>
            <a:pPr eaLnBrk="1" hangingPunct="1">
              <a:spcBef>
                <a:spcPts val="600"/>
              </a:spcBef>
              <a:buClr>
                <a:schemeClr val="accent1"/>
              </a:buClr>
              <a:buSzPct val="85000"/>
            </a:pPr>
            <a:r>
              <a:rPr lang="ru-RU" sz="1300" dirty="0">
                <a:latin typeface="+mn-lt"/>
              </a:rPr>
              <a:t>Гитлеровцы, в темноте приняв их за партизан, открыли бешеный огонь, перебили всех полицаев и сами понесли большие потери.</a:t>
            </a:r>
          </a:p>
          <a:p>
            <a:pPr eaLnBrk="1" hangingPunct="1">
              <a:spcBef>
                <a:spcPts val="600"/>
              </a:spcBef>
              <a:buClr>
                <a:schemeClr val="accent1"/>
              </a:buClr>
              <a:buSzPct val="85000"/>
            </a:pPr>
            <a:r>
              <a:rPr lang="ru-RU" sz="1300" dirty="0" smtClean="0">
                <a:latin typeface="+mn-lt"/>
              </a:rPr>
              <a:t>Вместе с партизанами Вася уничтожил девять эшелонов, сотни гитлеровцев. В одном из боев он был сражен вражеской пулей. Своего маленького героя, прожившего короткую, но такую яркую жизнь, Родина наградила орденами Ленина, Красного Знамени, Отечественной войны 1 степени, медалью "Партизану Отечественной войны" 1 степени.</a:t>
            </a:r>
            <a:endParaRPr lang="ru-RU" sz="1300" dirty="0">
              <a:latin typeface="+mn-lt"/>
            </a:endParaRPr>
          </a:p>
        </p:txBody>
      </p:sp>
    </p:spTree>
    <p:extLst>
      <p:ext uri="{BB962C8B-B14F-4D97-AF65-F5344CB8AC3E}">
        <p14:creationId xmlns:p14="http://schemas.microsoft.com/office/powerpoint/2010/main" val="82545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     Саша </a:t>
            </a:r>
            <a:r>
              <a:rPr lang="ru-RU" dirty="0">
                <a:solidFill>
                  <a:srgbClr val="C00000"/>
                </a:solidFill>
              </a:rPr>
              <a:t>Бородулин</a:t>
            </a:r>
          </a:p>
        </p:txBody>
      </p:sp>
      <p:sp>
        <p:nvSpPr>
          <p:cNvPr id="3" name="Объект 2"/>
          <p:cNvSpPr>
            <a:spLocks noGrp="1"/>
          </p:cNvSpPr>
          <p:nvPr>
            <p:ph idx="1"/>
          </p:nvPr>
        </p:nvSpPr>
        <p:spPr>
          <a:xfrm>
            <a:off x="3964015" y="1689707"/>
            <a:ext cx="4824537" cy="2937036"/>
          </a:xfrm>
        </p:spPr>
        <p:txBody>
          <a:bodyPr>
            <a:noAutofit/>
          </a:bodyPr>
          <a:lstStyle/>
          <a:p>
            <a:pPr marL="0" indent="0">
              <a:spcBef>
                <a:spcPts val="600"/>
              </a:spcBef>
              <a:buNone/>
            </a:pPr>
            <a:r>
              <a:rPr lang="ru-RU" sz="1400" dirty="0"/>
              <a:t>Шла война. Над поселком, где жила Саша, надрывно гудели вражеские бомбардировщики. Родную землю топтал вражеский сапог. Не мог с этим мириться Саша Бородулин, пионер с горячим сердцем юного ленинца. Он решил бороться с фашистами. Раздобыл винтовку. Убив фашистского мотоциклиста, взял первый боевой трофей - настоящий немецкий автомат. День за днем вел он разведку. Не раз отправлялся на самые опасные задания. Немало уничтоженных машин и солдат было на его счету. За выполнение опасных заданий, за проявленное мужество, находчивость и смелость Саша Бородулин зимой 1941 года был награжден орденом Красного Знамени.</a:t>
            </a:r>
          </a:p>
        </p:txBody>
      </p:sp>
      <p:sp>
        <p:nvSpPr>
          <p:cNvPr id="7" name="Прямоугольник 6"/>
          <p:cNvSpPr/>
          <p:nvPr/>
        </p:nvSpPr>
        <p:spPr>
          <a:xfrm>
            <a:off x="546668" y="4652573"/>
            <a:ext cx="8291625" cy="1600438"/>
          </a:xfrm>
          <a:prstGeom prst="rect">
            <a:avLst/>
          </a:prstGeom>
        </p:spPr>
        <p:txBody>
          <a:bodyPr wrap="square">
            <a:spAutoFit/>
          </a:bodyPr>
          <a:lstStyle/>
          <a:p>
            <a:pPr eaLnBrk="1" hangingPunct="1">
              <a:spcBef>
                <a:spcPts val="600"/>
              </a:spcBef>
              <a:buClr>
                <a:schemeClr val="accent1"/>
              </a:buClr>
              <a:buSzPct val="85000"/>
            </a:pPr>
            <a:r>
              <a:rPr lang="ru-RU" sz="1400" dirty="0">
                <a:latin typeface="+mn-lt"/>
              </a:rPr>
              <a:t>Каратели выследили партизан. Трое суток уходил от них отряд, дважды вырывался из окружения, но снова смыкалось вражеское кольцо. Тогда командир вызвал добровольцев - прикрыть отход отряда. Саша первым шагнул вперед. Пятеро приняли бой. Один за другим они погибали. Саша остался один. Еще можно было отойти - лес рядом, но отряду так дорога каждая минута, которая задержит врага, и Саша вел бой до конца. Он, позволив фашистам сомкнуть вокруг себя кольцо, выхватил гранату и взорвал их и себя. Саша Бородулин погиб, но память о нем жива. Память о героях вечна!</a:t>
            </a:r>
            <a:endParaRPr lang="ru-RU" sz="1400" dirty="0">
              <a:latin typeface="+mn-lt"/>
            </a:endParaRPr>
          </a:p>
        </p:txBody>
      </p:sp>
      <p:pic>
        <p:nvPicPr>
          <p:cNvPr id="8" name="Picture 5" descr="001"/>
          <p:cNvPicPr/>
          <p:nvPr/>
        </p:nvPicPr>
        <p:blipFill rotWithShape="1">
          <a:blip r:embed="rId2">
            <a:extLst>
              <a:ext uri="{28A0092B-C50C-407E-A947-70E740481C1C}">
                <a14:useLocalDpi xmlns:a14="http://schemas.microsoft.com/office/drawing/2010/main" val="0"/>
              </a:ext>
            </a:extLst>
          </a:blip>
          <a:srcRect l="2083" t="10926" r="2778" b="15185"/>
          <a:stretch/>
        </p:blipFill>
        <p:spPr bwMode="auto">
          <a:xfrm>
            <a:off x="741674" y="1681031"/>
            <a:ext cx="2971800" cy="2884805"/>
          </a:xfrm>
          <a:prstGeom prst="rect">
            <a:avLst/>
          </a:prstGeom>
          <a:noFill/>
          <a:ln>
            <a:noFill/>
          </a:ln>
          <a:extLst>
            <a:ext uri="{53640926-AAD7-44D8-BBD7-CCE9431645EC}">
              <a14:shadowObscured xmlns:a14="http://schemas.microsoft.com/office/drawing/2010/main"/>
            </a:ext>
          </a:extLst>
        </p:spPr>
      </p:pic>
      <p:pic>
        <p:nvPicPr>
          <p:cNvPr id="9" name="Picture 2" descr="C:\Documents and Settings\Игорь.28CAA13176574FE\Мои документы\Downloads\Order_of_Lenin_type4.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53706" y="361122"/>
            <a:ext cx="698839" cy="1267678"/>
          </a:xfrm>
          <a:prstGeom prst="rect">
            <a:avLst/>
          </a:prstGeom>
        </p:spPr>
      </p:pic>
      <p:pic>
        <p:nvPicPr>
          <p:cNvPr id="10" name="Picture 5" descr="C:\Documents and Settings\Игорь.28CAA13176574FE\Мои документы\Downloads\o4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29949" y="361122"/>
            <a:ext cx="902540" cy="1123662"/>
          </a:xfrm>
          <a:prstGeom prst="rect">
            <a:avLst/>
          </a:prstGeom>
        </p:spPr>
      </p:pic>
      <p:pic>
        <p:nvPicPr>
          <p:cNvPr id="11" name="Picture 7" descr="Order_of_the_Patriotic_War_(1st_cla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3346" y="342024"/>
            <a:ext cx="1146939" cy="120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43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C00000"/>
                </a:solidFill>
              </a:rPr>
              <a:t>Витя Хоменко</a:t>
            </a:r>
          </a:p>
        </p:txBody>
      </p:sp>
      <p:sp>
        <p:nvSpPr>
          <p:cNvPr id="3" name="Объект 2"/>
          <p:cNvSpPr>
            <a:spLocks noGrp="1"/>
          </p:cNvSpPr>
          <p:nvPr>
            <p:ph idx="1"/>
          </p:nvPr>
        </p:nvSpPr>
        <p:spPr>
          <a:xfrm>
            <a:off x="3779912" y="1600200"/>
            <a:ext cx="4906888" cy="3629000"/>
          </a:xfrm>
        </p:spPr>
        <p:txBody>
          <a:bodyPr>
            <a:normAutofit/>
          </a:bodyPr>
          <a:lstStyle/>
          <a:p>
            <a:pPr marL="0" indent="0">
              <a:buNone/>
            </a:pPr>
            <a:r>
              <a:rPr lang="ru-RU" sz="1300" dirty="0"/>
              <a:t>Свой героический путь борьбы с фашистами пионер Витя Хоменко прошел в подпольной организации «Николаевский центр».</a:t>
            </a:r>
          </a:p>
          <a:p>
            <a:pPr marL="0" indent="0">
              <a:buNone/>
            </a:pPr>
            <a:r>
              <a:rPr lang="ru-RU" sz="1300" dirty="0"/>
              <a:t>В школе по немецкому у Вити было «отлично", и подпольщики поручили пионеру устроится в офицерскую столовую. Он мыл посуду, случалось, обслуживал офицеров в зале и прислушивался к их разговорам. В пьяных спорах фашисты выбалтывали сведения, которые очень интересовали «Николаевский центр».</a:t>
            </a:r>
          </a:p>
          <a:p>
            <a:pPr marL="0" indent="0">
              <a:buNone/>
            </a:pPr>
            <a:r>
              <a:rPr lang="ru-RU" sz="1300" dirty="0"/>
              <a:t>Быстрого, смышленого мальчишку офицеры стали посылать с поручениями, а вскоре и вовсе сделали посыльным при штабе. Им и в голову не могло прийти, что самые секретные пакеты первыми читали подпольщики на явке...</a:t>
            </a:r>
          </a:p>
          <a:p>
            <a:pPr marL="0" indent="0">
              <a:buNone/>
            </a:pPr>
            <a:r>
              <a:rPr lang="ru-RU" sz="1300" dirty="0"/>
              <a:t>Вместе с Шурой </a:t>
            </a:r>
            <a:r>
              <a:rPr lang="ru-RU" sz="1300" dirty="0" err="1"/>
              <a:t>Кобером</a:t>
            </a:r>
            <a:r>
              <a:rPr lang="ru-RU" sz="1300" dirty="0"/>
              <a:t> Витя получил задание перейти линию фронта, чтобы установить связь с Москвой. В Москве, в штабе партизанского движения, они доложили обстановку и рассказали о том, что наблюдали в пути.</a:t>
            </a:r>
          </a:p>
          <a:p>
            <a:pPr marL="0" indent="0">
              <a:buNone/>
            </a:pPr>
            <a:endParaRPr lang="ru-RU" sz="1200" dirty="0"/>
          </a:p>
        </p:txBody>
      </p:sp>
      <p:pic>
        <p:nvPicPr>
          <p:cNvPr id="6" name="Picture 4" descr="007"/>
          <p:cNvPicPr/>
          <p:nvPr/>
        </p:nvPicPr>
        <p:blipFill rotWithShape="1">
          <a:blip r:embed="rId2">
            <a:extLst>
              <a:ext uri="{28A0092B-C50C-407E-A947-70E740481C1C}">
                <a14:useLocalDpi xmlns:a14="http://schemas.microsoft.com/office/drawing/2010/main" val="0"/>
              </a:ext>
            </a:extLst>
          </a:blip>
          <a:srcRect l="1175" t="12592" r="2788" b="13889"/>
          <a:stretch/>
        </p:blipFill>
        <p:spPr bwMode="auto">
          <a:xfrm>
            <a:off x="514464" y="1916832"/>
            <a:ext cx="2971800" cy="2884170"/>
          </a:xfrm>
          <a:prstGeom prst="rect">
            <a:avLst/>
          </a:prstGeom>
          <a:noFill/>
          <a:ln>
            <a:noFill/>
          </a:ln>
          <a:extLst>
            <a:ext uri="{53640926-AAD7-44D8-BBD7-CCE9431645EC}">
              <a14:shadowObscured xmlns:a14="http://schemas.microsoft.com/office/drawing/2010/main"/>
            </a:ext>
          </a:extLst>
        </p:spPr>
      </p:pic>
      <p:pic>
        <p:nvPicPr>
          <p:cNvPr id="4" name="Picture 7" descr="Order_of_the_Patriotic_War_(1st_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88640"/>
            <a:ext cx="1820853" cy="191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77436" y="5243714"/>
            <a:ext cx="8554304" cy="1332673"/>
          </a:xfrm>
          <a:prstGeom prst="rect">
            <a:avLst/>
          </a:prstGeom>
        </p:spPr>
        <p:txBody>
          <a:bodyPr wrap="square">
            <a:spAutoFit/>
          </a:bodyPr>
          <a:lstStyle/>
          <a:p>
            <a:pPr eaLnBrk="1" hangingPunct="1">
              <a:spcBef>
                <a:spcPct val="20000"/>
              </a:spcBef>
              <a:buClr>
                <a:schemeClr val="accent1"/>
              </a:buClr>
              <a:buSzPct val="85000"/>
            </a:pPr>
            <a:r>
              <a:rPr lang="ru-RU" sz="1300" dirty="0">
                <a:latin typeface="+mn-lt"/>
              </a:rPr>
              <a:t>Вернувшись в Николаев, ребята доставили подпольщикам радиопередатчик, взрывчатку, оружие. И снова борьба без страха и колебания. 5 декабря 1942 года были схвачены фашистами и казнены десять подпольщиков. Среди них два мальчика – Шура </a:t>
            </a:r>
            <a:r>
              <a:rPr lang="ru-RU" sz="1300" dirty="0" err="1">
                <a:latin typeface="+mn-lt"/>
              </a:rPr>
              <a:t>Кобер</a:t>
            </a:r>
            <a:r>
              <a:rPr lang="ru-RU" sz="1300" dirty="0">
                <a:latin typeface="+mn-lt"/>
              </a:rPr>
              <a:t> и Витя Хоменко. Они жили героями и погибли как герои.</a:t>
            </a:r>
          </a:p>
          <a:p>
            <a:pPr eaLnBrk="1" hangingPunct="1">
              <a:spcBef>
                <a:spcPct val="20000"/>
              </a:spcBef>
              <a:buClr>
                <a:schemeClr val="accent1"/>
              </a:buClr>
              <a:buSzPct val="85000"/>
            </a:pPr>
            <a:r>
              <a:rPr lang="ru-RU" sz="1300" dirty="0">
                <a:latin typeface="+mn-lt"/>
              </a:rPr>
              <a:t>Орденом Отечественной войны 1 степени – посмертно – наградила Родина своего бесстрашного сына. Имя Вити Хоменко носит школа, в которой он учился.</a:t>
            </a:r>
          </a:p>
        </p:txBody>
      </p:sp>
    </p:spTree>
    <p:extLst>
      <p:ext uri="{BB962C8B-B14F-4D97-AF65-F5344CB8AC3E}">
        <p14:creationId xmlns:p14="http://schemas.microsoft.com/office/powerpoint/2010/main" val="1769714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C00000"/>
                </a:solidFill>
              </a:rPr>
              <a:t>Валя Зенкина</a:t>
            </a:r>
          </a:p>
        </p:txBody>
      </p:sp>
      <p:sp>
        <p:nvSpPr>
          <p:cNvPr id="3" name="Объект 2"/>
          <p:cNvSpPr>
            <a:spLocks noGrp="1"/>
          </p:cNvSpPr>
          <p:nvPr>
            <p:ph idx="1"/>
          </p:nvPr>
        </p:nvSpPr>
        <p:spPr>
          <a:xfrm>
            <a:off x="3923928" y="1484784"/>
            <a:ext cx="4762872" cy="4032448"/>
          </a:xfrm>
        </p:spPr>
        <p:txBody>
          <a:bodyPr>
            <a:normAutofit/>
          </a:bodyPr>
          <a:lstStyle/>
          <a:p>
            <a:pPr marL="0" indent="0">
              <a:spcBef>
                <a:spcPts val="600"/>
              </a:spcBef>
              <a:buNone/>
            </a:pPr>
            <a:r>
              <a:rPr lang="ru-RU" sz="1300" dirty="0"/>
              <a:t>Брестская крепость первой приняла на себя удар врага. Рвались бомбы, снаряды, рушились стены, гибли люди и в крепости, и в городе Бресте. С первых минут ушёл в бой Валин отец. Ушёл и не вернулся, погиб героем, как многие защитники Брестской крепости.</a:t>
            </a:r>
          </a:p>
          <a:p>
            <a:pPr marL="0" indent="0">
              <a:spcBef>
                <a:spcPts val="600"/>
              </a:spcBef>
              <a:buNone/>
            </a:pPr>
            <a:r>
              <a:rPr lang="ru-RU" sz="1300" dirty="0"/>
              <a:t>А Валю фашисты заставили под огнём пробираться в крепость, чтобы передать её защитникам требование сдаться в плен. Валя в крепость пробралась, рассказала о зверствах фашистов, объяснила, какие у них орудия, указала место их расположения и осталась помогать нашим бойцам. Она перевязывала раненых, собирала патроны и подносила их бойцам.</a:t>
            </a:r>
          </a:p>
          <a:p>
            <a:pPr marL="0" indent="0">
              <a:spcBef>
                <a:spcPts val="600"/>
              </a:spcBef>
              <a:buNone/>
            </a:pPr>
            <a:r>
              <a:rPr lang="ru-RU" sz="1300" dirty="0"/>
              <a:t>В крепости не хватало воды, её делили по глотку. Пить хотелось мучительно, но Валя снова и снова отказывалась от своего глотка: вода нужна раненым. Когда командование Брестской крепости приняло решение вывести детей и женщин из-под огня, переправить на другой берег реки </a:t>
            </a:r>
            <a:r>
              <a:rPr lang="ru-RU" sz="1300" dirty="0" err="1"/>
              <a:t>Мухавец</a:t>
            </a:r>
            <a:r>
              <a:rPr lang="ru-RU" sz="1300" dirty="0"/>
              <a:t> - </a:t>
            </a:r>
            <a:r>
              <a:rPr lang="ru-RU" sz="1300" dirty="0"/>
              <a:t>иной возможности спасти </a:t>
            </a:r>
            <a:r>
              <a:rPr lang="ru-RU" sz="1300" dirty="0" smtClean="0"/>
              <a:t>их</a:t>
            </a:r>
            <a:endParaRPr lang="ru-RU" sz="1300" dirty="0"/>
          </a:p>
        </p:txBody>
      </p:sp>
      <p:pic>
        <p:nvPicPr>
          <p:cNvPr id="6" name="Picture 4" descr="00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29" t="12472" r="4134" b="13979"/>
          <a:stretch/>
        </p:blipFill>
        <p:spPr bwMode="auto">
          <a:xfrm>
            <a:off x="539552" y="1700808"/>
            <a:ext cx="3240360" cy="35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hoto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4" y="206405"/>
            <a:ext cx="2020284" cy="185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39552" y="5308822"/>
            <a:ext cx="8208912" cy="1169551"/>
          </a:xfrm>
          <a:prstGeom prst="rect">
            <a:avLst/>
          </a:prstGeom>
        </p:spPr>
        <p:txBody>
          <a:bodyPr wrap="square">
            <a:spAutoFit/>
          </a:bodyPr>
          <a:lstStyle/>
          <a:p>
            <a:pPr eaLnBrk="1" hangingPunct="1">
              <a:spcBef>
                <a:spcPts val="600"/>
              </a:spcBef>
              <a:buClr>
                <a:schemeClr val="accent1"/>
              </a:buClr>
              <a:buSzPct val="85000"/>
            </a:pPr>
            <a:r>
              <a:rPr lang="ru-RU" sz="1300" dirty="0">
                <a:latin typeface="+mn-lt"/>
              </a:rPr>
              <a:t>жизнь </a:t>
            </a:r>
            <a:r>
              <a:rPr lang="ru-RU" sz="1300" dirty="0" smtClean="0">
                <a:latin typeface="+mn-lt"/>
              </a:rPr>
              <a:t>не </a:t>
            </a:r>
            <a:r>
              <a:rPr lang="ru-RU" sz="1300" dirty="0">
                <a:latin typeface="+mn-lt"/>
              </a:rPr>
              <a:t>было, - маленькая санитарка Валя Зенкина просила оставить её с бойцами. </a:t>
            </a:r>
            <a:r>
              <a:rPr lang="ru-RU" sz="1300" dirty="0">
                <a:latin typeface="+mn-lt"/>
              </a:rPr>
              <a:t>Но приказ есть приказ, и тогда она поклялась продолжить борьбу с врагом до полной победы.</a:t>
            </a:r>
          </a:p>
          <a:p>
            <a:pPr eaLnBrk="1" hangingPunct="1">
              <a:spcBef>
                <a:spcPts val="600"/>
              </a:spcBef>
              <a:buClr>
                <a:schemeClr val="accent1"/>
              </a:buClr>
              <a:buSzPct val="85000"/>
            </a:pPr>
            <a:r>
              <a:rPr lang="ru-RU" sz="1300" dirty="0">
                <a:latin typeface="+mn-lt"/>
              </a:rPr>
              <a:t>И Валя клятву сдержала. Разные испытания выпали на её долю. Но она выдержала. Выстояла. И свою борьбу продолжила уже в партизанском отряде. Воевала смело, наравне со взрослыми. За отвагу и мужество орденом Красной Звезды наградила Родина свою юную дочь.</a:t>
            </a:r>
          </a:p>
        </p:txBody>
      </p:sp>
    </p:spTree>
    <p:extLst>
      <p:ext uri="{BB962C8B-B14F-4D97-AF65-F5344CB8AC3E}">
        <p14:creationId xmlns:p14="http://schemas.microsoft.com/office/powerpoint/2010/main" val="356011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volodja"/>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7359" t="12778" r="3421" b="18333"/>
          <a:stretch/>
        </p:blipFill>
        <p:spPr bwMode="auto">
          <a:xfrm>
            <a:off x="505747" y="2060848"/>
            <a:ext cx="3136900" cy="3007360"/>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p:txBody>
          <a:bodyPr>
            <a:normAutofit/>
          </a:bodyPr>
          <a:lstStyle/>
          <a:p>
            <a:pPr algn="ctr"/>
            <a:r>
              <a:rPr lang="ru-RU" dirty="0">
                <a:solidFill>
                  <a:srgbClr val="C00000"/>
                </a:solidFill>
              </a:rPr>
              <a:t>Володя </a:t>
            </a:r>
            <a:r>
              <a:rPr lang="ru-RU" dirty="0" smtClean="0">
                <a:solidFill>
                  <a:srgbClr val="C00000"/>
                </a:solidFill>
              </a:rPr>
              <a:t>Казначеев</a:t>
            </a:r>
            <a:endParaRPr lang="ru-RU" dirty="0">
              <a:solidFill>
                <a:srgbClr val="C00000"/>
              </a:solidFill>
            </a:endParaRPr>
          </a:p>
        </p:txBody>
      </p:sp>
      <p:sp>
        <p:nvSpPr>
          <p:cNvPr id="3" name="Объект 2"/>
          <p:cNvSpPr>
            <a:spLocks noGrp="1"/>
          </p:cNvSpPr>
          <p:nvPr>
            <p:ph idx="1"/>
          </p:nvPr>
        </p:nvSpPr>
        <p:spPr>
          <a:xfrm>
            <a:off x="3828356" y="1556792"/>
            <a:ext cx="4968552" cy="3744416"/>
          </a:xfrm>
        </p:spPr>
        <p:txBody>
          <a:bodyPr>
            <a:normAutofit/>
          </a:bodyPr>
          <a:lstStyle/>
          <a:p>
            <a:pPr marL="0" indent="0">
              <a:spcBef>
                <a:spcPts val="600"/>
              </a:spcBef>
              <a:buNone/>
            </a:pPr>
            <a:r>
              <a:rPr lang="ru-RU" sz="1300" dirty="0"/>
              <a:t>1941 год... Весной закончил пятый класс. Осенью вступил в партизанский отряд.</a:t>
            </a:r>
          </a:p>
          <a:p>
            <a:pPr marL="0" indent="0">
              <a:spcBef>
                <a:spcPts val="600"/>
              </a:spcBef>
              <a:buNone/>
            </a:pPr>
            <a:r>
              <a:rPr lang="ru-RU" sz="1300" dirty="0"/>
              <a:t>Когда вместе с сестрой Аней он пришел к партизанам в </a:t>
            </a:r>
            <a:r>
              <a:rPr lang="ru-RU" sz="1300" dirty="0" err="1"/>
              <a:t>Клетнянские</a:t>
            </a:r>
            <a:r>
              <a:rPr lang="ru-RU" sz="1300" dirty="0"/>
              <a:t> леса, что на </a:t>
            </a:r>
            <a:r>
              <a:rPr lang="ru-RU" sz="1300" dirty="0" err="1"/>
              <a:t>Брянщине</a:t>
            </a:r>
            <a:r>
              <a:rPr lang="ru-RU" sz="1300" dirty="0"/>
              <a:t>, в отряде говорили: «Ну и пополнение!..» Правда, узнав, что они из </a:t>
            </a:r>
            <a:r>
              <a:rPr lang="ru-RU" sz="1300" dirty="0" err="1"/>
              <a:t>Соловьяновки</a:t>
            </a:r>
            <a:r>
              <a:rPr lang="ru-RU" sz="1300" dirty="0"/>
              <a:t>, дети Елены Кондратьевны </a:t>
            </a:r>
            <a:r>
              <a:rPr lang="ru-RU" sz="1300" dirty="0" err="1"/>
              <a:t>Казначеевой</a:t>
            </a:r>
            <a:r>
              <a:rPr lang="ru-RU" sz="1300" dirty="0"/>
              <a:t>, той, что пекла хлеб для партизан, шутить перестали (Елена Кондратьевна была убита фашистами).</a:t>
            </a:r>
          </a:p>
          <a:p>
            <a:pPr marL="0" indent="0">
              <a:spcBef>
                <a:spcPts val="600"/>
              </a:spcBef>
              <a:buNone/>
            </a:pPr>
            <a:r>
              <a:rPr lang="ru-RU" sz="1300" dirty="0"/>
              <a:t>В отряде была «партизанская школа». Там обучались будущие минеры, подрывники. Володя на «отлично» усвоил эту науку и вместе со старшими товарищами пустил под откос восемь эшелонов. Приходилось ему, и прикрывать отход группы, гранатами останавливая преследователей...</a:t>
            </a:r>
          </a:p>
          <a:p>
            <a:pPr marL="0" indent="0">
              <a:spcBef>
                <a:spcPts val="600"/>
              </a:spcBef>
              <a:buNone/>
            </a:pPr>
            <a:r>
              <a:rPr lang="ru-RU" sz="1300" dirty="0"/>
              <a:t>Он был связным; ходил нередко в </a:t>
            </a:r>
            <a:r>
              <a:rPr lang="ru-RU" sz="1300" dirty="0" err="1"/>
              <a:t>Клетню</a:t>
            </a:r>
            <a:r>
              <a:rPr lang="ru-RU" sz="1300" dirty="0"/>
              <a:t>, доставляя ценнейшие сведения; дождавшись темноты, расклеивал листовки. От операции к операции становился опытнее, искуснее.</a:t>
            </a:r>
          </a:p>
          <a:p>
            <a:pPr marL="0" indent="0">
              <a:buNone/>
            </a:pPr>
            <a:endParaRPr lang="ru-RU" sz="1300" dirty="0"/>
          </a:p>
        </p:txBody>
      </p:sp>
      <p:pic>
        <p:nvPicPr>
          <p:cNvPr id="4" name="Picture 2" descr="C:\Documents and Settings\Игорь.28CAA13176574FE\Мои документы\Downloads\Order_of_Lenin_type4.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53705" y="361122"/>
            <a:ext cx="870439" cy="1578956"/>
          </a:xfrm>
          <a:prstGeom prst="rect">
            <a:avLst/>
          </a:prstGeom>
        </p:spPr>
      </p:pic>
      <p:pic>
        <p:nvPicPr>
          <p:cNvPr id="5" name="Picture 2" descr="C:\Documents and Settings\Admin\Мои документы\Загрузки\150px-Partisan_Medal_1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469" y="375884"/>
            <a:ext cx="823260" cy="156419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93352" y="5257664"/>
            <a:ext cx="8303556" cy="1092607"/>
          </a:xfrm>
          <a:prstGeom prst="rect">
            <a:avLst/>
          </a:prstGeom>
        </p:spPr>
        <p:txBody>
          <a:bodyPr wrap="square">
            <a:spAutoFit/>
          </a:bodyPr>
          <a:lstStyle/>
          <a:p>
            <a:pPr eaLnBrk="1" hangingPunct="1">
              <a:spcBef>
                <a:spcPts val="600"/>
              </a:spcBef>
              <a:buClr>
                <a:schemeClr val="accent1"/>
              </a:buClr>
              <a:buSzPct val="85000"/>
            </a:pPr>
            <a:r>
              <a:rPr lang="ru-RU" sz="1300" dirty="0">
                <a:latin typeface="+mn-lt"/>
              </a:rPr>
              <a:t>За голову партизана Казначеева фашисты назначили награду, даже не подозревая, что отважный их противник – совсем еще мальчик. Он сражался рядом со взрослыми до того самого дня, пока родной край не был освобожден от фашистской нечисти, и по праву разделил со взрослыми славу героя – </a:t>
            </a:r>
            <a:r>
              <a:rPr lang="ru-RU" sz="1300" dirty="0" err="1">
                <a:latin typeface="+mn-lt"/>
              </a:rPr>
              <a:t>свободителя</a:t>
            </a:r>
            <a:r>
              <a:rPr lang="ru-RU" sz="1300" dirty="0">
                <a:latin typeface="+mn-lt"/>
              </a:rPr>
              <a:t> родной земли. Володя Казначеев награжден орденом Ленина, медалью «Партизану Отечественной войны» 1 степени.</a:t>
            </a:r>
          </a:p>
        </p:txBody>
      </p:sp>
    </p:spTree>
    <p:extLst>
      <p:ext uri="{BB962C8B-B14F-4D97-AF65-F5344CB8AC3E}">
        <p14:creationId xmlns:p14="http://schemas.microsoft.com/office/powerpoint/2010/main" val="2335257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6"/>
          <p:cNvPicPr/>
          <p:nvPr/>
        </p:nvPicPr>
        <p:blipFill rotWithShape="1">
          <a:blip r:embed="rId2">
            <a:extLst>
              <a:ext uri="{28A0092B-C50C-407E-A947-70E740481C1C}">
                <a14:useLocalDpi xmlns:a14="http://schemas.microsoft.com/office/drawing/2010/main" val="0"/>
              </a:ext>
            </a:extLst>
          </a:blip>
          <a:srcRect l="2591" t="12406" r="2595" b="16025"/>
          <a:stretch/>
        </p:blipFill>
        <p:spPr bwMode="auto">
          <a:xfrm>
            <a:off x="400463" y="1863889"/>
            <a:ext cx="3383527" cy="3312368"/>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p:txBody>
          <a:bodyPr>
            <a:normAutofit/>
          </a:bodyPr>
          <a:lstStyle/>
          <a:p>
            <a:pPr algn="ctr"/>
            <a:r>
              <a:rPr lang="ru-RU" dirty="0" smtClean="0">
                <a:solidFill>
                  <a:srgbClr val="C00000"/>
                </a:solidFill>
              </a:rPr>
              <a:t>        Надя Богданова</a:t>
            </a:r>
            <a:endParaRPr lang="ru-RU" dirty="0">
              <a:solidFill>
                <a:srgbClr val="C00000"/>
              </a:solidFill>
            </a:endParaRPr>
          </a:p>
        </p:txBody>
      </p:sp>
      <p:sp>
        <p:nvSpPr>
          <p:cNvPr id="3" name="Объект 2"/>
          <p:cNvSpPr>
            <a:spLocks noGrp="1"/>
          </p:cNvSpPr>
          <p:nvPr>
            <p:ph idx="1"/>
          </p:nvPr>
        </p:nvSpPr>
        <p:spPr>
          <a:xfrm>
            <a:off x="4055624" y="1412776"/>
            <a:ext cx="4834880" cy="4061048"/>
          </a:xfrm>
        </p:spPr>
        <p:txBody>
          <a:bodyPr>
            <a:normAutofit/>
          </a:bodyPr>
          <a:lstStyle/>
          <a:p>
            <a:pPr marL="0" indent="0">
              <a:buNone/>
            </a:pPr>
            <a:r>
              <a:rPr lang="ru-RU" sz="1200" dirty="0"/>
              <a:t>Её дважды казнили гитлеровцы, и боевые друзья долгие годы считали Надю погибшей. Ей даже памятник поставили.</a:t>
            </a:r>
          </a:p>
          <a:p>
            <a:pPr marL="0" indent="0">
              <a:buNone/>
            </a:pPr>
            <a:r>
              <a:rPr lang="ru-RU" sz="1200" dirty="0"/>
              <a:t>В это трудно поверить, но, когда она стала разведчицей в партизанском отряде "дяди Вани" </a:t>
            </a:r>
            <a:r>
              <a:rPr lang="ru-RU" sz="1200" dirty="0" err="1"/>
              <a:t>Дьячкова</a:t>
            </a:r>
            <a:r>
              <a:rPr lang="ru-RU" sz="1200" dirty="0"/>
              <a:t>, ей не было ещё и десяти лет. Маленькая, худенькая, она, прикидываясь нищенкой, бродила среди фашистов, всё подмечая, всё запоминая, и приносила в отряд ценнейшие сведения. А потом вместе с бойцами-партизанами взрывала фашистский штаб, пускала под откос эшелон с военным снаряжением, минировала объекты.</a:t>
            </a:r>
          </a:p>
          <a:p>
            <a:pPr marL="0" indent="0">
              <a:buNone/>
            </a:pPr>
            <a:r>
              <a:rPr lang="ru-RU" sz="1200" dirty="0"/>
              <a:t>Первый раз её схватили, когда вместе с Ваней </a:t>
            </a:r>
            <a:r>
              <a:rPr lang="ru-RU" sz="1200" dirty="0" err="1"/>
              <a:t>Звонцовым</a:t>
            </a:r>
            <a:r>
              <a:rPr lang="ru-RU" sz="1200" dirty="0"/>
              <a:t> вывесила она 7 ноября 1941 года красный флаг в оккупированном врагом Витебске. Били шомполами, пытали, а когда привели ко рву - расстреливать, сил у неё уже не оставалось - упала в ров, на мгновение, опередив пулю. Ваня погиб, а Надю партизаны нашли во рву живой... </a:t>
            </a:r>
          </a:p>
          <a:p>
            <a:pPr marL="0" indent="0">
              <a:buNone/>
            </a:pPr>
            <a:r>
              <a:rPr lang="ru-RU" sz="1200" dirty="0"/>
              <a:t>Второй раз её схватили в конце 43-го. И снова пытки: её обливали на морозе ледяной водой, выжигали на спине пятиконечную звезду. Считая разведчицу мёртвой, гитлеровцы, когда партизаны атаковали </a:t>
            </a:r>
            <a:r>
              <a:rPr lang="ru-RU" sz="1200" dirty="0" err="1"/>
              <a:t>Карасево</a:t>
            </a:r>
            <a:r>
              <a:rPr lang="ru-RU" sz="1200" dirty="0"/>
              <a:t>, бросили её. Выходили её, парализованную и почти слепую, местные жители. После войны в Одессе академик </a:t>
            </a:r>
            <a:r>
              <a:rPr lang="ru-RU" sz="1200" dirty="0" err="1"/>
              <a:t>В.П.Филатов</a:t>
            </a:r>
            <a:r>
              <a:rPr lang="ru-RU" sz="1200" dirty="0"/>
              <a:t> вернул Наде зрение.</a:t>
            </a:r>
          </a:p>
          <a:p>
            <a:pPr marL="0" indent="0">
              <a:buNone/>
            </a:pPr>
            <a:endParaRPr lang="ru-RU" sz="1200" dirty="0"/>
          </a:p>
        </p:txBody>
      </p:sp>
      <p:pic>
        <p:nvPicPr>
          <p:cNvPr id="4" name="Picture 7" descr="Order_of_the_Patriotic_War_(1st_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188640"/>
            <a:ext cx="1656184" cy="174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hoto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881"/>
            <a:ext cx="1835696" cy="168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80548" y="5439957"/>
            <a:ext cx="8640111" cy="1200329"/>
          </a:xfrm>
          <a:prstGeom prst="rect">
            <a:avLst/>
          </a:prstGeom>
        </p:spPr>
        <p:txBody>
          <a:bodyPr wrap="square">
            <a:spAutoFit/>
          </a:bodyPr>
          <a:lstStyle/>
          <a:p>
            <a:r>
              <a:rPr lang="ru-RU" sz="1200" dirty="0">
                <a:latin typeface="+mn-lt"/>
              </a:rPr>
              <a:t>Спустя 15 лет услышала она по радио, как начальник разведки 6-го отряда Слесаренко - её командир - говорил, что никогда не забудут бойцы своих погибших товарищей, и назвал среди них Надю Богданову, которая ему, раненому, спасла жизнь... </a:t>
            </a:r>
          </a:p>
          <a:p>
            <a:r>
              <a:rPr lang="ru-RU" sz="1200" dirty="0">
                <a:latin typeface="+mn-lt"/>
              </a:rPr>
              <a:t>Только тогда и объявилась она, только тогда и узнали люди, работавшие с нею вместе, о том, какой удивительной судьбы человек она, Надя Богданова, награждённая орденами Красного Знамени, Отечественной войны 1 степени, медалями.</a:t>
            </a:r>
          </a:p>
        </p:txBody>
      </p:sp>
    </p:spTree>
    <p:extLst>
      <p:ext uri="{BB962C8B-B14F-4D97-AF65-F5344CB8AC3E}">
        <p14:creationId xmlns:p14="http://schemas.microsoft.com/office/powerpoint/2010/main" val="4140396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ina"/>
          <p:cNvPicPr/>
          <p:nvPr/>
        </p:nvPicPr>
        <p:blipFill rotWithShape="1">
          <a:blip r:embed="rId2">
            <a:extLst>
              <a:ext uri="{28A0092B-C50C-407E-A947-70E740481C1C}">
                <a14:useLocalDpi xmlns:a14="http://schemas.microsoft.com/office/drawing/2010/main" val="0"/>
              </a:ext>
            </a:extLst>
          </a:blip>
          <a:srcRect l="6944" t="16297" r="3262" b="17962"/>
          <a:stretch/>
        </p:blipFill>
        <p:spPr bwMode="auto">
          <a:xfrm>
            <a:off x="566245" y="2033260"/>
            <a:ext cx="3425812" cy="3168352"/>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p:txBody>
          <a:bodyPr/>
          <a:lstStyle/>
          <a:p>
            <a:pPr algn="ctr"/>
            <a:r>
              <a:rPr lang="ru-RU" dirty="0" smtClean="0">
                <a:solidFill>
                  <a:srgbClr val="C00000"/>
                </a:solidFill>
              </a:rPr>
              <a:t>Нина </a:t>
            </a:r>
            <a:r>
              <a:rPr lang="ru-RU" dirty="0" err="1" smtClean="0">
                <a:solidFill>
                  <a:srgbClr val="C00000"/>
                </a:solidFill>
              </a:rPr>
              <a:t>Куковерова</a:t>
            </a:r>
            <a:endParaRPr lang="ru-RU" dirty="0">
              <a:solidFill>
                <a:srgbClr val="C00000"/>
              </a:solidFill>
            </a:endParaRPr>
          </a:p>
        </p:txBody>
      </p:sp>
      <p:sp>
        <p:nvSpPr>
          <p:cNvPr id="3" name="Объект 2"/>
          <p:cNvSpPr>
            <a:spLocks noGrp="1"/>
          </p:cNvSpPr>
          <p:nvPr>
            <p:ph idx="1"/>
          </p:nvPr>
        </p:nvSpPr>
        <p:spPr>
          <a:xfrm>
            <a:off x="4211960" y="1600200"/>
            <a:ext cx="4474840" cy="4061048"/>
          </a:xfrm>
        </p:spPr>
        <p:txBody>
          <a:bodyPr>
            <a:normAutofit/>
          </a:bodyPr>
          <a:lstStyle/>
          <a:p>
            <a:pPr marL="0" indent="0">
              <a:spcBef>
                <a:spcPts val="600"/>
              </a:spcBef>
              <a:buNone/>
            </a:pPr>
            <a:r>
              <a:rPr lang="ru-RU" sz="1250" dirty="0"/>
              <a:t>Каждое лето Нину и её младших братишку и сестрёнку мама вывозила из Ленинграда в деревню </a:t>
            </a:r>
            <a:r>
              <a:rPr lang="ru-RU" sz="1250" dirty="0" err="1"/>
              <a:t>Нечеперть</a:t>
            </a:r>
            <a:r>
              <a:rPr lang="ru-RU" sz="1250" dirty="0"/>
              <a:t>, где чистый воздух, мягкая трава, где мёд и парное молоко... Грохот, взрывы, пламя и дым обрушились на этот тихий край в четырнадцатое лето пионерки Нины </a:t>
            </a:r>
            <a:r>
              <a:rPr lang="ru-RU" sz="1250" dirty="0" err="1"/>
              <a:t>Куковеровой</a:t>
            </a:r>
            <a:r>
              <a:rPr lang="ru-RU" sz="1250" dirty="0"/>
              <a:t>. Война! С первых дней прихода фашистов Нина стала партизанской разведчицей. Всё, что видела вокруг, запоминала, сообщала в отряд.</a:t>
            </a:r>
          </a:p>
          <a:p>
            <a:pPr marL="0" indent="0">
              <a:spcBef>
                <a:spcPts val="600"/>
              </a:spcBef>
              <a:buNone/>
            </a:pPr>
            <a:r>
              <a:rPr lang="ru-RU" sz="1250" dirty="0"/>
              <a:t>В деревне горы расположился карательный отряд, все подступы перекрыты, даже самым опытным разведчикам не пробраться. Вызвалась пойти Нина. Полтора десятка километров шла она заснеженной равниной, полем. Не обращали внимания фашисты на продрогшую, усталую девочку с торбой, а от её внимания ничто не укрылось - ни штаб, ни склад горючего, ни расположение часовых. И когда ночью партизанский отряд выступил в поход, Нина шла рядом с командиром как разведчица, как проводник. Взлетели в ту ночь на воздух фашистские склады, вспыхнул штаб, пали каратели, сражённые яростным огнём.</a:t>
            </a:r>
          </a:p>
          <a:p>
            <a:pPr marL="0" indent="0">
              <a:buNone/>
            </a:pPr>
            <a:endParaRPr lang="ru-RU" sz="1200" dirty="0"/>
          </a:p>
        </p:txBody>
      </p:sp>
      <p:pic>
        <p:nvPicPr>
          <p:cNvPr id="4" name="Picture 2" descr="C:\Documents and Settings\Admin\Мои документы\Загрузки\150px-Partisan_Medal_1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1899"/>
            <a:ext cx="807859" cy="1534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Order_of_the_Patriotic_War_(1st_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379" y="381899"/>
            <a:ext cx="1573191"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74722" y="5517232"/>
            <a:ext cx="8273742" cy="938719"/>
          </a:xfrm>
          <a:prstGeom prst="rect">
            <a:avLst/>
          </a:prstGeom>
        </p:spPr>
        <p:txBody>
          <a:bodyPr wrap="square">
            <a:spAutoFit/>
          </a:bodyPr>
          <a:lstStyle/>
          <a:p>
            <a:pPr>
              <a:spcBef>
                <a:spcPts val="600"/>
              </a:spcBef>
            </a:pPr>
            <a:r>
              <a:rPr lang="ru-RU" sz="1250" dirty="0">
                <a:latin typeface="+mn-lt"/>
              </a:rPr>
              <a:t>Не раз ещё ходила на боевые задания Нина - пионерка, награждённая медалью "Партизану Отечественной войны" 1 степени.</a:t>
            </a:r>
          </a:p>
          <a:p>
            <a:pPr>
              <a:spcBef>
                <a:spcPts val="600"/>
              </a:spcBef>
            </a:pPr>
            <a:r>
              <a:rPr lang="ru-RU" sz="1250" dirty="0">
                <a:latin typeface="+mn-lt"/>
              </a:rPr>
              <a:t>Юная героиня погибла. Но память о дочери России жива. Посмертно она награждена орденом Отечественной войны 1 степени. Нина </a:t>
            </a:r>
            <a:r>
              <a:rPr lang="ru-RU" sz="1250" dirty="0" err="1">
                <a:latin typeface="+mn-lt"/>
              </a:rPr>
              <a:t>Куковерова</a:t>
            </a:r>
            <a:r>
              <a:rPr lang="ru-RU" sz="1250" dirty="0">
                <a:latin typeface="+mn-lt"/>
              </a:rPr>
              <a:t> навечно зачислена в состав своей пионерской дружины.</a:t>
            </a:r>
          </a:p>
        </p:txBody>
      </p:sp>
    </p:spTree>
    <p:extLst>
      <p:ext uri="{BB962C8B-B14F-4D97-AF65-F5344CB8AC3E}">
        <p14:creationId xmlns:p14="http://schemas.microsoft.com/office/powerpoint/2010/main" val="2058183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002"/>
          <p:cNvPicPr/>
          <p:nvPr/>
        </p:nvPicPr>
        <p:blipFill rotWithShape="1">
          <a:blip r:embed="rId2">
            <a:extLst>
              <a:ext uri="{28A0092B-C50C-407E-A947-70E740481C1C}">
                <a14:useLocalDpi xmlns:a14="http://schemas.microsoft.com/office/drawing/2010/main" val="0"/>
              </a:ext>
            </a:extLst>
          </a:blip>
          <a:srcRect l="2368" t="15195" r="1317" b="11423"/>
          <a:stretch/>
        </p:blipFill>
        <p:spPr bwMode="auto">
          <a:xfrm>
            <a:off x="770654" y="1672342"/>
            <a:ext cx="2971800" cy="3051810"/>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p:txBody>
          <a:bodyPr>
            <a:normAutofit/>
          </a:bodyPr>
          <a:lstStyle/>
          <a:p>
            <a:pPr algn="ctr"/>
            <a:r>
              <a:rPr lang="ru-RU" dirty="0" smtClean="0">
                <a:solidFill>
                  <a:srgbClr val="C00000"/>
                </a:solidFill>
              </a:rPr>
              <a:t>  Аркадий </a:t>
            </a:r>
            <a:r>
              <a:rPr lang="ru-RU" dirty="0" err="1" smtClean="0">
                <a:solidFill>
                  <a:srgbClr val="C00000"/>
                </a:solidFill>
              </a:rPr>
              <a:t>Каманин</a:t>
            </a:r>
            <a:endParaRPr lang="ru-RU" dirty="0">
              <a:solidFill>
                <a:srgbClr val="C00000"/>
              </a:solidFill>
            </a:endParaRPr>
          </a:p>
        </p:txBody>
      </p:sp>
      <p:sp>
        <p:nvSpPr>
          <p:cNvPr id="3" name="Объект 2"/>
          <p:cNvSpPr>
            <a:spLocks noGrp="1"/>
          </p:cNvSpPr>
          <p:nvPr>
            <p:ph idx="1"/>
          </p:nvPr>
        </p:nvSpPr>
        <p:spPr>
          <a:xfrm>
            <a:off x="4067944" y="1600200"/>
            <a:ext cx="4618856" cy="3412976"/>
          </a:xfrm>
        </p:spPr>
        <p:txBody>
          <a:bodyPr>
            <a:normAutofit lnSpcReduction="10000"/>
          </a:bodyPr>
          <a:lstStyle/>
          <a:p>
            <a:pPr marL="0" indent="0">
              <a:spcBef>
                <a:spcPts val="600"/>
              </a:spcBef>
              <a:buNone/>
            </a:pPr>
            <a:r>
              <a:rPr lang="ru-RU" sz="1300" dirty="0"/>
              <a:t>Он мечтал о небе, когда был ещё совсем мальчишкой. Отец Аркадия, Николай Петрович </a:t>
            </a:r>
            <a:r>
              <a:rPr lang="ru-RU" sz="1300" dirty="0" err="1"/>
              <a:t>Каманин</a:t>
            </a:r>
            <a:r>
              <a:rPr lang="ru-RU" sz="1300" dirty="0"/>
              <a:t>, лётчик, участвовал в спасении челюскинцев, за что получил звание Героя Советского Союза. А ещё всегда рядом друг отца, Михаил Васильевич Водопьянов. Было отчего загореться сердцу мальчугана. Но в воздух его не пускали, говорили: подрасти</a:t>
            </a:r>
            <a:r>
              <a:rPr lang="ru-RU" sz="1300" dirty="0" smtClean="0"/>
              <a:t>.</a:t>
            </a:r>
            <a:endParaRPr lang="ru-RU" sz="1300" dirty="0"/>
          </a:p>
          <a:p>
            <a:pPr marL="0" indent="0">
              <a:spcBef>
                <a:spcPts val="600"/>
              </a:spcBef>
              <a:buNone/>
            </a:pPr>
            <a:r>
              <a:rPr lang="ru-RU" sz="1300" dirty="0"/>
              <a:t>Когда началась война, он пошёл работать на авиационный завод, потом на аэродром использовался любым случаем, чтобы подняться в небо. Опытные пилоты, пусть всего на несколько минут, случалось, доверяли ему вести самолёт. Однажды вражеской пулей было разбито стекло кабины. Лётчика ослепило. Теряя сознание, он успел передать Аркадию управление, и мальчик посадил самолёт на свой аэродром</a:t>
            </a:r>
            <a:r>
              <a:rPr lang="ru-RU" sz="1300" dirty="0" smtClean="0"/>
              <a:t>.</a:t>
            </a:r>
            <a:endParaRPr lang="ru-RU" sz="1300" dirty="0"/>
          </a:p>
          <a:p>
            <a:pPr marL="0" indent="0">
              <a:spcBef>
                <a:spcPts val="600"/>
              </a:spcBef>
              <a:buNone/>
            </a:pPr>
            <a:r>
              <a:rPr lang="ru-RU" sz="1300" dirty="0"/>
              <a:t>После этого Аркадию разрешили всерьёз учиться лётному делу, и вскоре он начал летать самостоятельно.</a:t>
            </a:r>
          </a:p>
          <a:p>
            <a:pPr marL="0" indent="0">
              <a:buNone/>
            </a:pPr>
            <a:endParaRPr lang="ru-RU" sz="1200" dirty="0"/>
          </a:p>
        </p:txBody>
      </p:sp>
      <p:pic>
        <p:nvPicPr>
          <p:cNvPr id="4" name="Picture 5" descr="photo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881"/>
            <a:ext cx="1736478" cy="159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hoto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116" y="209306"/>
            <a:ext cx="1722630" cy="15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61844" y="4882547"/>
            <a:ext cx="8214611" cy="1569660"/>
          </a:xfrm>
          <a:prstGeom prst="rect">
            <a:avLst/>
          </a:prstGeom>
        </p:spPr>
        <p:txBody>
          <a:bodyPr wrap="square">
            <a:spAutoFit/>
          </a:bodyPr>
          <a:lstStyle/>
          <a:p>
            <a:pPr eaLnBrk="1" hangingPunct="1">
              <a:spcBef>
                <a:spcPts val="600"/>
              </a:spcBef>
              <a:buClr>
                <a:schemeClr val="accent1"/>
              </a:buClr>
              <a:buSzPct val="85000"/>
            </a:pPr>
            <a:r>
              <a:rPr lang="ru-RU" sz="1300" dirty="0">
                <a:latin typeface="+mn-lt"/>
              </a:rPr>
              <a:t>Однажды с высоты юный пилот увидел наш самолёт, подбитый фашистами. Под сильнейшим миномётным огнём Аркадий приземлился, перенёс лётчика в свой самолёт, поднялся в воздух и вернулся к своим. На его груди засиял орден Красной Звезды. За участие в боях с врагом Аркадий был награждён вторым орденом Красной Звезды. </a:t>
            </a:r>
            <a:r>
              <a:rPr lang="ru-RU" sz="1300" dirty="0">
                <a:latin typeface="+mn-lt"/>
              </a:rPr>
              <a:t>К тому времени он стал уже опытным пилотом, хотя было ему пятнадцать лет</a:t>
            </a:r>
            <a:r>
              <a:rPr lang="ru-RU" sz="1300" dirty="0" smtClean="0">
                <a:latin typeface="+mn-lt"/>
              </a:rPr>
              <a:t>.</a:t>
            </a:r>
            <a:endParaRPr lang="ru-RU" sz="1300" dirty="0">
              <a:latin typeface="+mn-lt"/>
            </a:endParaRPr>
          </a:p>
          <a:p>
            <a:pPr eaLnBrk="1" hangingPunct="1">
              <a:spcBef>
                <a:spcPts val="600"/>
              </a:spcBef>
              <a:buClr>
                <a:schemeClr val="accent1"/>
              </a:buClr>
              <a:buSzPct val="85000"/>
            </a:pPr>
            <a:r>
              <a:rPr lang="ru-RU" sz="1300" dirty="0">
                <a:latin typeface="+mn-lt"/>
              </a:rPr>
              <a:t>До самой победы сражался Аркадий </a:t>
            </a:r>
            <a:r>
              <a:rPr lang="ru-RU" sz="1300" dirty="0" err="1">
                <a:latin typeface="+mn-lt"/>
              </a:rPr>
              <a:t>Каманин</a:t>
            </a:r>
            <a:r>
              <a:rPr lang="ru-RU" sz="1300" dirty="0">
                <a:latin typeface="+mn-lt"/>
              </a:rPr>
              <a:t> с фашистами. Юный герой о небе мечтал и небо покорил!</a:t>
            </a:r>
          </a:p>
        </p:txBody>
      </p:sp>
    </p:spTree>
    <p:extLst>
      <p:ext uri="{BB962C8B-B14F-4D97-AF65-F5344CB8AC3E}">
        <p14:creationId xmlns:p14="http://schemas.microsoft.com/office/powerpoint/2010/main" val="120187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Documents and Settings\Admin\Мои документы\РИСУНКИ\Школа\Тетрадь Учебник Книга\Откр-книга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4622" y="5221358"/>
            <a:ext cx="2062676" cy="154700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ru-RU" sz="3600" dirty="0">
                <a:solidFill>
                  <a:srgbClr val="C00000"/>
                </a:solidFill>
              </a:rPr>
              <a:t>Список пионеров – героев Великой </a:t>
            </a:r>
            <a:r>
              <a:rPr lang="ru-RU" sz="3600" dirty="0" smtClean="0">
                <a:solidFill>
                  <a:srgbClr val="C00000"/>
                </a:solidFill>
              </a:rPr>
              <a:t>Отечественной войны</a:t>
            </a:r>
            <a:endParaRPr lang="ru-RU" sz="3600" dirty="0">
              <a:solidFill>
                <a:srgbClr val="C00000"/>
              </a:solidFill>
            </a:endParaRPr>
          </a:p>
        </p:txBody>
      </p:sp>
      <p:sp>
        <p:nvSpPr>
          <p:cNvPr id="5" name="Прямоугольник 4"/>
          <p:cNvSpPr/>
          <p:nvPr/>
        </p:nvSpPr>
        <p:spPr>
          <a:xfrm>
            <a:off x="486701" y="1646514"/>
            <a:ext cx="2286000" cy="4539704"/>
          </a:xfrm>
          <a:prstGeom prst="rect">
            <a:avLst/>
          </a:prstGeom>
        </p:spPr>
        <p:txBody>
          <a:bodyPr wrap="square">
            <a:spAutoFit/>
          </a:bodyPr>
          <a:lstStyle/>
          <a:p>
            <a:r>
              <a:rPr lang="ru-RU" sz="1700" dirty="0">
                <a:latin typeface="+mn-lt"/>
              </a:rPr>
              <a:t>Аксён Тимонин </a:t>
            </a:r>
          </a:p>
          <a:p>
            <a:r>
              <a:rPr lang="ru-RU" sz="1700" dirty="0">
                <a:latin typeface="+mn-lt"/>
              </a:rPr>
              <a:t>Алёша Кузнецов</a:t>
            </a:r>
          </a:p>
          <a:p>
            <a:r>
              <a:rPr lang="ru-RU" sz="1700" dirty="0">
                <a:latin typeface="+mn-lt"/>
              </a:rPr>
              <a:t>Альберт </a:t>
            </a:r>
            <a:r>
              <a:rPr lang="ru-RU" sz="1700" dirty="0" err="1">
                <a:latin typeface="+mn-lt"/>
              </a:rPr>
              <a:t>Купша</a:t>
            </a:r>
            <a:endParaRPr lang="ru-RU" sz="1700" dirty="0">
              <a:latin typeface="+mn-lt"/>
            </a:endParaRPr>
          </a:p>
          <a:p>
            <a:r>
              <a:rPr lang="ru-RU" sz="1700" dirty="0">
                <a:latin typeface="+mn-lt"/>
              </a:rPr>
              <a:t>Аркадий </a:t>
            </a:r>
            <a:r>
              <a:rPr lang="ru-RU" sz="1700" dirty="0" err="1">
                <a:latin typeface="+mn-lt"/>
              </a:rPr>
              <a:t>Каманин</a:t>
            </a:r>
            <a:endParaRPr lang="ru-RU" sz="1700" dirty="0">
              <a:latin typeface="+mn-lt"/>
            </a:endParaRPr>
          </a:p>
          <a:p>
            <a:r>
              <a:rPr lang="ru-RU" sz="1700" dirty="0">
                <a:latin typeface="+mn-lt"/>
              </a:rPr>
              <a:t>Валерий Волков</a:t>
            </a:r>
          </a:p>
          <a:p>
            <a:r>
              <a:rPr lang="ru-RU" sz="1700" dirty="0">
                <a:latin typeface="+mn-lt"/>
              </a:rPr>
              <a:t>Валя Зенкина</a:t>
            </a:r>
          </a:p>
          <a:p>
            <a:r>
              <a:rPr lang="ru-RU" sz="1700" dirty="0">
                <a:latin typeface="+mn-lt"/>
              </a:rPr>
              <a:t>Валя </a:t>
            </a:r>
            <a:r>
              <a:rPr lang="ru-RU" sz="1700" dirty="0" smtClean="0">
                <a:latin typeface="+mn-lt"/>
              </a:rPr>
              <a:t>Котик</a:t>
            </a:r>
          </a:p>
          <a:p>
            <a:r>
              <a:rPr lang="ru-RU" sz="1700" dirty="0" smtClean="0">
                <a:latin typeface="+mn-lt"/>
              </a:rPr>
              <a:t>Ваня </a:t>
            </a:r>
            <a:r>
              <a:rPr lang="ru-RU" sz="1700" dirty="0">
                <a:latin typeface="+mn-lt"/>
              </a:rPr>
              <a:t>Андрианов</a:t>
            </a:r>
          </a:p>
          <a:p>
            <a:r>
              <a:rPr lang="ru-RU" sz="1700" dirty="0">
                <a:latin typeface="+mn-lt"/>
              </a:rPr>
              <a:t>Ваня Васильченко</a:t>
            </a:r>
          </a:p>
          <a:p>
            <a:r>
              <a:rPr lang="ru-RU" sz="1700" dirty="0">
                <a:latin typeface="+mn-lt"/>
              </a:rPr>
              <a:t>Вася Коробко</a:t>
            </a:r>
          </a:p>
          <a:p>
            <a:r>
              <a:rPr lang="ru-RU" sz="1700" dirty="0">
                <a:latin typeface="+mn-lt"/>
              </a:rPr>
              <a:t>Вася </a:t>
            </a:r>
            <a:r>
              <a:rPr lang="ru-RU" sz="1700" dirty="0" err="1">
                <a:latin typeface="+mn-lt"/>
              </a:rPr>
              <a:t>Шишковский</a:t>
            </a:r>
            <a:endParaRPr lang="ru-RU" sz="1700" dirty="0">
              <a:latin typeface="+mn-lt"/>
            </a:endParaRPr>
          </a:p>
          <a:p>
            <a:r>
              <a:rPr lang="ru-RU" sz="1700" dirty="0">
                <a:latin typeface="+mn-lt"/>
              </a:rPr>
              <a:t>Витя Коваленко</a:t>
            </a:r>
          </a:p>
          <a:p>
            <a:r>
              <a:rPr lang="ru-RU" sz="1700" dirty="0">
                <a:latin typeface="+mn-lt"/>
              </a:rPr>
              <a:t>Витя Коробков</a:t>
            </a:r>
          </a:p>
          <a:p>
            <a:r>
              <a:rPr lang="ru-RU" sz="1700" dirty="0">
                <a:latin typeface="+mn-lt"/>
              </a:rPr>
              <a:t>Витя Хоменко</a:t>
            </a:r>
          </a:p>
          <a:p>
            <a:r>
              <a:rPr lang="ru-RU" sz="1700" dirty="0">
                <a:latin typeface="+mn-lt"/>
              </a:rPr>
              <a:t>Володя Дубинин</a:t>
            </a:r>
          </a:p>
          <a:p>
            <a:r>
              <a:rPr lang="ru-RU" sz="1700" dirty="0">
                <a:latin typeface="+mn-lt"/>
              </a:rPr>
              <a:t>Володя Казначеев</a:t>
            </a:r>
          </a:p>
          <a:p>
            <a:r>
              <a:rPr lang="ru-RU" sz="1700" dirty="0">
                <a:latin typeface="+mn-lt"/>
              </a:rPr>
              <a:t>Володя </a:t>
            </a:r>
            <a:r>
              <a:rPr lang="ru-RU" sz="1700" dirty="0" err="1" smtClean="0">
                <a:latin typeface="+mn-lt"/>
              </a:rPr>
              <a:t>Колядов</a:t>
            </a:r>
            <a:endParaRPr lang="ru-RU" sz="1700" dirty="0">
              <a:latin typeface="+mn-lt"/>
            </a:endParaRPr>
          </a:p>
        </p:txBody>
      </p:sp>
      <p:sp>
        <p:nvSpPr>
          <p:cNvPr id="6" name="Прямоугольник 5"/>
          <p:cNvSpPr/>
          <p:nvPr/>
        </p:nvSpPr>
        <p:spPr>
          <a:xfrm>
            <a:off x="3059832" y="1663470"/>
            <a:ext cx="2376264" cy="4539704"/>
          </a:xfrm>
          <a:prstGeom prst="rect">
            <a:avLst/>
          </a:prstGeom>
        </p:spPr>
        <p:txBody>
          <a:bodyPr wrap="square">
            <a:spAutoFit/>
          </a:bodyPr>
          <a:lstStyle/>
          <a:p>
            <a:r>
              <a:rPr lang="ru-RU" sz="1700" dirty="0">
                <a:latin typeface="+mn-lt"/>
              </a:rPr>
              <a:t>Володя </a:t>
            </a:r>
            <a:r>
              <a:rPr lang="ru-RU" sz="1700" dirty="0" err="1">
                <a:latin typeface="+mn-lt"/>
              </a:rPr>
              <a:t>Саморуха</a:t>
            </a:r>
            <a:endParaRPr lang="ru-RU" sz="1700" dirty="0">
              <a:latin typeface="+mn-lt"/>
            </a:endParaRPr>
          </a:p>
          <a:p>
            <a:r>
              <a:rPr lang="ru-RU" sz="1700" dirty="0">
                <a:latin typeface="+mn-lt"/>
              </a:rPr>
              <a:t>Володя </a:t>
            </a:r>
            <a:r>
              <a:rPr lang="ru-RU" sz="1700" dirty="0" err="1">
                <a:latin typeface="+mn-lt"/>
              </a:rPr>
              <a:t>Щербацевич</a:t>
            </a:r>
            <a:endParaRPr lang="ru-RU" sz="1700" dirty="0">
              <a:latin typeface="+mn-lt"/>
            </a:endParaRPr>
          </a:p>
          <a:p>
            <a:r>
              <a:rPr lang="ru-RU" sz="1700" dirty="0">
                <a:latin typeface="+mn-lt"/>
              </a:rPr>
              <a:t>Галя Комлева</a:t>
            </a:r>
          </a:p>
          <a:p>
            <a:r>
              <a:rPr lang="ru-RU" sz="1700" dirty="0">
                <a:latin typeface="+mn-lt"/>
              </a:rPr>
              <a:t>Гриша Акопян</a:t>
            </a:r>
          </a:p>
          <a:p>
            <a:r>
              <a:rPr lang="ru-RU" sz="1700" dirty="0">
                <a:latin typeface="+mn-lt"/>
              </a:rPr>
              <a:t>Зина Портнова</a:t>
            </a:r>
          </a:p>
          <a:p>
            <a:r>
              <a:rPr lang="ru-RU" sz="1700" dirty="0" err="1">
                <a:latin typeface="+mn-lt"/>
              </a:rPr>
              <a:t>Камилия</a:t>
            </a:r>
            <a:r>
              <a:rPr lang="ru-RU" sz="1700" dirty="0">
                <a:latin typeface="+mn-lt"/>
              </a:rPr>
              <a:t> Шага</a:t>
            </a:r>
          </a:p>
          <a:p>
            <a:r>
              <a:rPr lang="ru-RU" sz="1700" dirty="0" err="1">
                <a:latin typeface="+mn-lt"/>
              </a:rPr>
              <a:t>Киря</a:t>
            </a:r>
            <a:r>
              <a:rPr lang="ru-RU" sz="1700" dirty="0">
                <a:latin typeface="+mn-lt"/>
              </a:rPr>
              <a:t> Баев</a:t>
            </a:r>
          </a:p>
          <a:p>
            <a:r>
              <a:rPr lang="ru-RU" sz="1700" dirty="0">
                <a:latin typeface="+mn-lt"/>
              </a:rPr>
              <a:t>Коля </a:t>
            </a:r>
            <a:r>
              <a:rPr lang="ru-RU" sz="1700" dirty="0" err="1">
                <a:latin typeface="+mn-lt"/>
              </a:rPr>
              <a:t>Мяготин</a:t>
            </a:r>
            <a:endParaRPr lang="ru-RU" sz="1700" dirty="0">
              <a:latin typeface="+mn-lt"/>
            </a:endParaRPr>
          </a:p>
          <a:p>
            <a:r>
              <a:rPr lang="ru-RU" sz="1700" dirty="0">
                <a:latin typeface="+mn-lt"/>
              </a:rPr>
              <a:t>Коля Рыжов</a:t>
            </a:r>
          </a:p>
          <a:p>
            <a:r>
              <a:rPr lang="ru-RU" sz="1700" dirty="0">
                <a:latin typeface="+mn-lt"/>
              </a:rPr>
              <a:t>Костя Кравчук</a:t>
            </a:r>
          </a:p>
          <a:p>
            <a:r>
              <a:rPr lang="ru-RU" sz="1700" dirty="0">
                <a:latin typeface="+mn-lt"/>
              </a:rPr>
              <a:t>Лара Михеенко</a:t>
            </a:r>
          </a:p>
          <a:p>
            <a:r>
              <a:rPr lang="ru-RU" sz="1700" dirty="0">
                <a:latin typeface="+mn-lt"/>
              </a:rPr>
              <a:t>Лёня </a:t>
            </a:r>
            <a:r>
              <a:rPr lang="ru-RU" sz="1700" dirty="0" err="1">
                <a:latin typeface="+mn-lt"/>
              </a:rPr>
              <a:t>Анкинович</a:t>
            </a:r>
            <a:endParaRPr lang="ru-RU" sz="1700" dirty="0">
              <a:latin typeface="+mn-lt"/>
            </a:endParaRPr>
          </a:p>
          <a:p>
            <a:r>
              <a:rPr lang="ru-RU" sz="1700" dirty="0">
                <a:latin typeface="+mn-lt"/>
              </a:rPr>
              <a:t>Лёня Голиков</a:t>
            </a:r>
          </a:p>
          <a:p>
            <a:r>
              <a:rPr lang="ru-RU" sz="1700" dirty="0">
                <a:latin typeface="+mn-lt"/>
              </a:rPr>
              <a:t>Лида </a:t>
            </a:r>
            <a:r>
              <a:rPr lang="ru-RU" sz="1700" dirty="0" err="1">
                <a:latin typeface="+mn-lt"/>
              </a:rPr>
              <a:t>Вашкевич</a:t>
            </a:r>
            <a:endParaRPr lang="ru-RU" sz="1700" dirty="0">
              <a:latin typeface="+mn-lt"/>
            </a:endParaRPr>
          </a:p>
          <a:p>
            <a:r>
              <a:rPr lang="ru-RU" sz="1700" dirty="0">
                <a:latin typeface="+mn-lt"/>
              </a:rPr>
              <a:t>Лида Матвеева</a:t>
            </a:r>
          </a:p>
          <a:p>
            <a:r>
              <a:rPr lang="ru-RU" sz="1700" dirty="0">
                <a:latin typeface="+mn-lt"/>
              </a:rPr>
              <a:t>Люся Герасименко</a:t>
            </a:r>
          </a:p>
          <a:p>
            <a:r>
              <a:rPr lang="ru-RU" sz="1700" dirty="0">
                <a:latin typeface="+mn-lt"/>
              </a:rPr>
              <a:t>Марат </a:t>
            </a:r>
            <a:r>
              <a:rPr lang="ru-RU" sz="1700" dirty="0" err="1" smtClean="0">
                <a:latin typeface="+mn-lt"/>
              </a:rPr>
              <a:t>Казей</a:t>
            </a:r>
            <a:endParaRPr lang="ru-RU" sz="1700" dirty="0">
              <a:latin typeface="+mn-lt"/>
            </a:endParaRPr>
          </a:p>
        </p:txBody>
      </p:sp>
      <p:sp>
        <p:nvSpPr>
          <p:cNvPr id="7" name="Прямоугольник 6"/>
          <p:cNvSpPr/>
          <p:nvPr/>
        </p:nvSpPr>
        <p:spPr>
          <a:xfrm>
            <a:off x="5796136" y="1663470"/>
            <a:ext cx="2286000" cy="4539704"/>
          </a:xfrm>
          <a:prstGeom prst="rect">
            <a:avLst/>
          </a:prstGeom>
        </p:spPr>
        <p:txBody>
          <a:bodyPr wrap="square">
            <a:spAutoFit/>
          </a:bodyPr>
          <a:lstStyle/>
          <a:p>
            <a:r>
              <a:rPr lang="ru-RU" sz="1700" dirty="0">
                <a:latin typeface="+mn-lt"/>
              </a:rPr>
              <a:t>Мария </a:t>
            </a:r>
            <a:r>
              <a:rPr lang="ru-RU" sz="1700" dirty="0">
                <a:latin typeface="+mn-lt"/>
              </a:rPr>
              <a:t>Мухина</a:t>
            </a:r>
          </a:p>
          <a:p>
            <a:r>
              <a:rPr lang="ru-RU" sz="1700" dirty="0">
                <a:latin typeface="+mn-lt"/>
              </a:rPr>
              <a:t>Маркс </a:t>
            </a:r>
            <a:r>
              <a:rPr lang="ru-RU" sz="1700" dirty="0">
                <a:latin typeface="+mn-lt"/>
              </a:rPr>
              <a:t>Кротов</a:t>
            </a:r>
          </a:p>
          <a:p>
            <a:r>
              <a:rPr lang="ru-RU" sz="1700" dirty="0">
                <a:latin typeface="+mn-lt"/>
              </a:rPr>
              <a:t>Миша Гаврилов</a:t>
            </a:r>
          </a:p>
          <a:p>
            <a:r>
              <a:rPr lang="ru-RU" sz="1700" dirty="0">
                <a:latin typeface="+mn-lt"/>
              </a:rPr>
              <a:t>Надя Богданова</a:t>
            </a:r>
          </a:p>
          <a:p>
            <a:r>
              <a:rPr lang="ru-RU" sz="1700" dirty="0">
                <a:latin typeface="+mn-lt"/>
              </a:rPr>
              <a:t>Нина </a:t>
            </a:r>
            <a:r>
              <a:rPr lang="ru-RU" sz="1700" dirty="0" err="1">
                <a:latin typeface="+mn-lt"/>
              </a:rPr>
              <a:t>Куковерова</a:t>
            </a:r>
            <a:endParaRPr lang="ru-RU" sz="1700" dirty="0">
              <a:latin typeface="+mn-lt"/>
            </a:endParaRPr>
          </a:p>
          <a:p>
            <a:r>
              <a:rPr lang="ru-RU" sz="1700" dirty="0">
                <a:latin typeface="+mn-lt"/>
              </a:rPr>
              <a:t>Нина Сагайдак</a:t>
            </a:r>
          </a:p>
          <a:p>
            <a:r>
              <a:rPr lang="ru-RU" sz="1700" dirty="0">
                <a:latin typeface="+mn-lt"/>
              </a:rPr>
              <a:t>Павлик Морозов</a:t>
            </a:r>
          </a:p>
          <a:p>
            <a:r>
              <a:rPr lang="ru-RU" sz="1700" dirty="0">
                <a:latin typeface="+mn-lt"/>
              </a:rPr>
              <a:t>Павлуша Андреев</a:t>
            </a:r>
          </a:p>
          <a:p>
            <a:r>
              <a:rPr lang="ru-RU" sz="1700" dirty="0">
                <a:latin typeface="+mn-lt"/>
              </a:rPr>
              <a:t>Пётр Зайченко</a:t>
            </a:r>
          </a:p>
          <a:p>
            <a:r>
              <a:rPr lang="ru-RU" sz="1700" dirty="0">
                <a:latin typeface="+mn-lt"/>
              </a:rPr>
              <a:t>Муся </a:t>
            </a:r>
            <a:r>
              <a:rPr lang="ru-RU" sz="1700" dirty="0" err="1">
                <a:latin typeface="+mn-lt"/>
              </a:rPr>
              <a:t>Пинкензон</a:t>
            </a:r>
            <a:endParaRPr lang="ru-RU" sz="1700" dirty="0">
              <a:latin typeface="+mn-lt"/>
            </a:endParaRPr>
          </a:p>
          <a:p>
            <a:r>
              <a:rPr lang="ru-RU" sz="1700" dirty="0">
                <a:latin typeface="+mn-lt"/>
              </a:rPr>
              <a:t>Саша Бородулин</a:t>
            </a:r>
          </a:p>
          <a:p>
            <a:r>
              <a:rPr lang="ru-RU" sz="1700" dirty="0">
                <a:latin typeface="+mn-lt"/>
              </a:rPr>
              <a:t>Саша Ковалёв</a:t>
            </a:r>
          </a:p>
          <a:p>
            <a:r>
              <a:rPr lang="ru-RU" sz="1700" dirty="0">
                <a:latin typeface="+mn-lt"/>
              </a:rPr>
              <a:t>Саша Колесников</a:t>
            </a:r>
          </a:p>
          <a:p>
            <a:r>
              <a:rPr lang="ru-RU" sz="1700" dirty="0">
                <a:latin typeface="+mn-lt"/>
              </a:rPr>
              <a:t>Толя Шумов</a:t>
            </a:r>
          </a:p>
          <a:p>
            <a:r>
              <a:rPr lang="ru-RU" sz="1700" dirty="0">
                <a:latin typeface="+mn-lt"/>
              </a:rPr>
              <a:t>Шура </a:t>
            </a:r>
            <a:r>
              <a:rPr lang="ru-RU" sz="1700" dirty="0" err="1">
                <a:latin typeface="+mn-lt"/>
              </a:rPr>
              <a:t>Кобер</a:t>
            </a:r>
            <a:endParaRPr lang="ru-RU" sz="1700" dirty="0">
              <a:latin typeface="+mn-lt"/>
            </a:endParaRPr>
          </a:p>
          <a:p>
            <a:r>
              <a:rPr lang="ru-RU" sz="1700" dirty="0">
                <a:latin typeface="+mn-lt"/>
              </a:rPr>
              <a:t>Шура Ефремов</a:t>
            </a:r>
          </a:p>
          <a:p>
            <a:r>
              <a:rPr lang="ru-RU" sz="1700" dirty="0">
                <a:latin typeface="+mn-lt"/>
              </a:rPr>
              <a:t>Юта </a:t>
            </a:r>
            <a:r>
              <a:rPr lang="ru-RU" sz="1700" dirty="0" err="1">
                <a:latin typeface="+mn-lt"/>
              </a:rPr>
              <a:t>Бондаровская</a:t>
            </a:r>
            <a:endParaRPr lang="ru-RU" sz="1700" dirty="0">
              <a:latin typeface="+mn-lt"/>
            </a:endParaRPr>
          </a:p>
        </p:txBody>
      </p:sp>
    </p:spTree>
    <p:extLst>
      <p:ext uri="{BB962C8B-B14F-4D97-AF65-F5344CB8AC3E}">
        <p14:creationId xmlns:p14="http://schemas.microsoft.com/office/powerpoint/2010/main" val="415330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C00000"/>
                </a:solidFill>
              </a:rPr>
              <a:t>Законы пионеров</a:t>
            </a:r>
            <a:endParaRPr lang="ru-RU" dirty="0">
              <a:solidFill>
                <a:srgbClr val="C00000"/>
              </a:solidFill>
            </a:endParaRPr>
          </a:p>
        </p:txBody>
      </p:sp>
      <p:sp>
        <p:nvSpPr>
          <p:cNvPr id="3" name="Объект 2"/>
          <p:cNvSpPr>
            <a:spLocks noGrp="1"/>
          </p:cNvSpPr>
          <p:nvPr>
            <p:ph idx="1"/>
          </p:nvPr>
        </p:nvSpPr>
        <p:spPr>
          <a:xfrm>
            <a:off x="3923928" y="1868767"/>
            <a:ext cx="4446200" cy="4144297"/>
          </a:xfrm>
        </p:spPr>
        <p:txBody>
          <a:bodyPr/>
          <a:lstStyle/>
          <a:p>
            <a:r>
              <a:rPr lang="ru-RU" sz="2200" dirty="0" smtClean="0"/>
              <a:t>Пионер </a:t>
            </a:r>
            <a:r>
              <a:rPr lang="ru-RU" sz="2200" dirty="0"/>
              <a:t>предан Родине. </a:t>
            </a:r>
          </a:p>
          <a:p>
            <a:r>
              <a:rPr lang="ru-RU" sz="2200" dirty="0" smtClean="0"/>
              <a:t>Пионер </a:t>
            </a:r>
            <a:r>
              <a:rPr lang="ru-RU" sz="2200" dirty="0"/>
              <a:t>держит равнение на героев борьбы и труда. </a:t>
            </a:r>
          </a:p>
          <a:p>
            <a:r>
              <a:rPr lang="ru-RU" sz="2200" dirty="0" smtClean="0"/>
              <a:t>Пионер </a:t>
            </a:r>
            <a:r>
              <a:rPr lang="ru-RU" sz="2200" dirty="0"/>
              <a:t>– чтит память павших борцов, и готовиться стать защитником Родины. </a:t>
            </a:r>
          </a:p>
          <a:p>
            <a:r>
              <a:rPr lang="ru-RU" sz="2200" dirty="0" smtClean="0"/>
              <a:t>Пионер </a:t>
            </a:r>
            <a:r>
              <a:rPr lang="ru-RU" sz="2200" dirty="0"/>
              <a:t>настойчив в учении, труде и спорте. </a:t>
            </a:r>
          </a:p>
          <a:p>
            <a:r>
              <a:rPr lang="ru-RU" sz="2200" dirty="0" smtClean="0"/>
              <a:t>Пионер </a:t>
            </a:r>
            <a:r>
              <a:rPr lang="ru-RU" sz="2200" dirty="0"/>
              <a:t>честный и верный товарищ.</a:t>
            </a:r>
          </a:p>
          <a:p>
            <a:endParaRPr lang="ru-RU" dirty="0"/>
          </a:p>
        </p:txBody>
      </p:sp>
      <p:pic>
        <p:nvPicPr>
          <p:cNvPr id="6146" name="Picture 2" descr="C:\Documents and Settings\Admin\Мои документы\Загрузки\Копия 87347018_500pxPioneers_pi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16633"/>
            <a:ext cx="1544675" cy="1768653"/>
          </a:xfrm>
          <a:prstGeom prst="rect">
            <a:avLst/>
          </a:prstGeom>
          <a:noFill/>
          <a:extLst>
            <a:ext uri="{909E8E84-426E-40DD-AFC4-6F175D3DCCD1}">
              <a14:hiddenFill xmlns:a14="http://schemas.microsoft.com/office/drawing/2010/main">
                <a:solidFill>
                  <a:srgbClr val="FFFFFF"/>
                </a:solidFill>
              </a14:hiddenFill>
            </a:ext>
          </a:extLst>
        </p:spPr>
      </p:pic>
      <p:pic>
        <p:nvPicPr>
          <p:cNvPr id="6" name="Содержимое 3" descr="пи-23.jpg"/>
          <p:cNvPicPr>
            <a:picLocks noChangeAspect="1"/>
          </p:cNvPicPr>
          <p:nvPr/>
        </p:nvPicPr>
        <p:blipFill>
          <a:blip r:embed="rId3" cstate="print"/>
          <a:srcRect/>
          <a:stretch>
            <a:fillRect/>
          </a:stretch>
        </p:blipFill>
        <p:spPr>
          <a:xfrm>
            <a:off x="613294" y="1817061"/>
            <a:ext cx="2880320" cy="4254996"/>
          </a:xfrm>
          <a:prstGeom prst="round2DiagRect">
            <a:avLst>
              <a:gd name="adj1" fmla="val 0"/>
              <a:gd name="adj2" fmla="val 0"/>
            </a:avLst>
          </a:prstGeom>
          <a:ln w="76200">
            <a:noFill/>
          </a:ln>
        </p:spPr>
      </p:pic>
    </p:spTree>
    <p:extLst>
      <p:ext uri="{BB962C8B-B14F-4D97-AF65-F5344CB8AC3E}">
        <p14:creationId xmlns:p14="http://schemas.microsoft.com/office/powerpoint/2010/main" val="257825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80000"/>
              </a:lnSpc>
            </a:pPr>
            <a:r>
              <a:rPr lang="ru-RU" dirty="0" smtClean="0">
                <a:solidFill>
                  <a:srgbClr val="C00000"/>
                </a:solidFill>
              </a:rPr>
              <a:t>Пионеры </a:t>
            </a:r>
            <a:br>
              <a:rPr lang="ru-RU" dirty="0" smtClean="0">
                <a:solidFill>
                  <a:srgbClr val="C00000"/>
                </a:solidFill>
              </a:rPr>
            </a:br>
            <a:r>
              <a:rPr lang="ru-RU" dirty="0" smtClean="0">
                <a:solidFill>
                  <a:srgbClr val="C00000"/>
                </a:solidFill>
              </a:rPr>
              <a:t>Великой </a:t>
            </a:r>
            <a:r>
              <a:rPr lang="ru-RU" dirty="0">
                <a:solidFill>
                  <a:srgbClr val="C00000"/>
                </a:solidFill>
              </a:rPr>
              <a:t>Отечественной войны</a:t>
            </a:r>
          </a:p>
        </p:txBody>
      </p:sp>
      <p:sp>
        <p:nvSpPr>
          <p:cNvPr id="3" name="Объект 2"/>
          <p:cNvSpPr>
            <a:spLocks noGrp="1"/>
          </p:cNvSpPr>
          <p:nvPr>
            <p:ph idx="1"/>
          </p:nvPr>
        </p:nvSpPr>
        <p:spPr>
          <a:xfrm>
            <a:off x="510524" y="1787764"/>
            <a:ext cx="7902584" cy="1574314"/>
          </a:xfrm>
        </p:spPr>
        <p:txBody>
          <a:bodyPr>
            <a:normAutofit/>
          </a:bodyPr>
          <a:lstStyle/>
          <a:p>
            <a:pPr marL="0" indent="0">
              <a:spcBef>
                <a:spcPts val="600"/>
              </a:spcBef>
              <a:buNone/>
            </a:pPr>
            <a:r>
              <a:rPr lang="ru-RU" sz="1700" dirty="0"/>
              <a:t>До войны это были самые обыкновенные мальчишки и девчонки. Учились, помогали старшим, играли, бегали-прыгали, разбивали носы и коленки. Их имена знали только родные, одноклассники, да друзья. Пришел час – они показали, каким огромным может стать маленькое детское сердце, когда разгорается в нем священная любовь к родине и ненависть к ее врагам</a:t>
            </a:r>
            <a:r>
              <a:rPr lang="ru-RU" sz="1700" dirty="0" smtClean="0"/>
              <a:t>.</a:t>
            </a:r>
            <a:endParaRPr lang="ru-RU" sz="1700" dirty="0"/>
          </a:p>
        </p:txBody>
      </p:sp>
      <p:pic>
        <p:nvPicPr>
          <p:cNvPr id="7" name="Picture 2" descr="C:\Documents and Settings\Admin\Мои документы\Загрузки\Копия 87347018_500pxPioneers_pi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16633"/>
            <a:ext cx="1544675" cy="1768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Admin\Мои документы\Загрузки\300px-Soviet_Child_Sold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67" y="3293511"/>
            <a:ext cx="3321469" cy="31664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0524" y="3209438"/>
            <a:ext cx="4496905" cy="3308598"/>
          </a:xfrm>
          <a:prstGeom prst="rect">
            <a:avLst/>
          </a:prstGeom>
        </p:spPr>
        <p:txBody>
          <a:bodyPr wrap="square">
            <a:spAutoFit/>
          </a:bodyPr>
          <a:lstStyle/>
          <a:p>
            <a:pPr>
              <a:spcBef>
                <a:spcPts val="600"/>
              </a:spcBef>
            </a:pPr>
            <a:r>
              <a:rPr lang="ru-RU" sz="1700" dirty="0">
                <a:latin typeface="+mn-lt"/>
              </a:rPr>
              <a:t>С началом Великой Отечественной войны пионеры стремились во всём помогать взрослым в борьбе с врагом, как в тылу, так и на фронте, в партизанских отрядах и в подполье. </a:t>
            </a:r>
            <a:r>
              <a:rPr lang="ru-RU" sz="1700" dirty="0">
                <a:latin typeface="+mn-lt"/>
              </a:rPr>
              <a:t>Пионеры становились разведчиками, партизанами, юнгами на военных кораблях, помогали укрывать раненых. </a:t>
            </a:r>
            <a:endParaRPr lang="ru-RU" sz="1700" dirty="0" smtClean="0">
              <a:latin typeface="+mn-lt"/>
            </a:endParaRPr>
          </a:p>
          <a:p>
            <a:pPr>
              <a:spcBef>
                <a:spcPts val="600"/>
              </a:spcBef>
            </a:pPr>
            <a:r>
              <a:rPr lang="ru-RU" sz="1700" dirty="0">
                <a:latin typeface="+mn-lt"/>
              </a:rPr>
              <a:t>За боевые заслуги в годы Великой Отечественной войны десятки тысяч детей и пионеров были награждены орденами и медалями.</a:t>
            </a:r>
            <a:endParaRPr lang="ru-RU" sz="1700" dirty="0">
              <a:latin typeface="+mn-lt"/>
            </a:endParaRPr>
          </a:p>
        </p:txBody>
      </p:sp>
    </p:spTree>
    <p:extLst>
      <p:ext uri="{BB962C8B-B14F-4D97-AF65-F5344CB8AC3E}">
        <p14:creationId xmlns:p14="http://schemas.microsoft.com/office/powerpoint/2010/main" val="3911069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Звание Героя СССР</a:t>
            </a:r>
          </a:p>
        </p:txBody>
      </p:sp>
      <p:sp>
        <p:nvSpPr>
          <p:cNvPr id="3" name="Объект 2"/>
          <p:cNvSpPr>
            <a:spLocks noGrp="1"/>
          </p:cNvSpPr>
          <p:nvPr>
            <p:ph idx="1"/>
          </p:nvPr>
        </p:nvSpPr>
        <p:spPr>
          <a:xfrm>
            <a:off x="4860033" y="1600200"/>
            <a:ext cx="3672407" cy="4876800"/>
          </a:xfrm>
        </p:spPr>
        <p:txBody>
          <a:bodyPr>
            <a:normAutofit/>
          </a:bodyPr>
          <a:lstStyle/>
          <a:p>
            <a:pPr marL="0" indent="0">
              <a:lnSpc>
                <a:spcPct val="110000"/>
              </a:lnSpc>
              <a:spcBef>
                <a:spcPts val="600"/>
              </a:spcBef>
              <a:buNone/>
            </a:pPr>
            <a:r>
              <a:rPr lang="ru-RU" sz="1800" dirty="0"/>
              <a:t>Герой Советского Союза </a:t>
            </a:r>
            <a:r>
              <a:rPr lang="ru-RU" sz="1800" dirty="0"/>
              <a:t>–</a:t>
            </a:r>
            <a:r>
              <a:rPr lang="ru-RU" sz="1800" dirty="0" smtClean="0"/>
              <a:t> </a:t>
            </a:r>
            <a:r>
              <a:rPr lang="ru-RU" sz="1800" dirty="0"/>
              <a:t>высшая степень </a:t>
            </a:r>
            <a:r>
              <a:rPr lang="ru-RU" sz="1800" dirty="0" smtClean="0"/>
              <a:t>отличия СССР</a:t>
            </a:r>
            <a:r>
              <a:rPr lang="ru-RU" sz="1800" dirty="0"/>
              <a:t>. Почётное звание, которого удостаивали за совершение подвига или выдающихся заслуг во время боевых действий, а также, в виде исключения, и в мирное время</a:t>
            </a:r>
            <a:r>
              <a:rPr lang="ru-RU" sz="1800" dirty="0" smtClean="0"/>
              <a:t>.</a:t>
            </a:r>
          </a:p>
          <a:p>
            <a:pPr marL="0" indent="0">
              <a:lnSpc>
                <a:spcPct val="110000"/>
              </a:lnSpc>
              <a:spcBef>
                <a:spcPts val="600"/>
              </a:spcBef>
              <a:buNone/>
            </a:pPr>
            <a:r>
              <a:rPr lang="ru-RU" sz="1800" dirty="0"/>
              <a:t>Звание впервые установлено </a:t>
            </a:r>
            <a:r>
              <a:rPr lang="ru-RU" sz="1800" dirty="0" smtClean="0"/>
              <a:t> 16 </a:t>
            </a:r>
            <a:r>
              <a:rPr lang="ru-RU" sz="1800" dirty="0"/>
              <a:t>апреля 1934 </a:t>
            </a:r>
            <a:r>
              <a:rPr lang="ru-RU" sz="1800" dirty="0" smtClean="0"/>
              <a:t>г, дополнительный </a:t>
            </a:r>
            <a:r>
              <a:rPr lang="ru-RU" sz="1800" dirty="0"/>
              <a:t>знак отличия для Героя Советского Союза медаль «Золотая Звезда» учреждена </a:t>
            </a:r>
            <a:r>
              <a:rPr lang="ru-RU" sz="1800" dirty="0" smtClean="0"/>
              <a:t>1 </a:t>
            </a:r>
            <a:r>
              <a:rPr lang="ru-RU" sz="1800" dirty="0"/>
              <a:t>августа 1939 </a:t>
            </a:r>
            <a:r>
              <a:rPr lang="ru-RU" sz="1800" dirty="0" smtClean="0"/>
              <a:t>г.</a:t>
            </a:r>
            <a:endParaRPr lang="ru-RU" sz="1800" dirty="0"/>
          </a:p>
          <a:p>
            <a:pPr marL="0" indent="0">
              <a:buNone/>
            </a:pPr>
            <a:endParaRPr lang="ru-RU" dirty="0"/>
          </a:p>
          <a:p>
            <a:endParaRPr lang="ru-RU" dirty="0"/>
          </a:p>
        </p:txBody>
      </p:sp>
      <p:pic>
        <p:nvPicPr>
          <p:cNvPr id="4" name="Picture 2" descr="C:\Documents and Settings\Игорь.28CAA13176574FE\Мои документы\Downloads\786px-Golden_Star_medal_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751" y="1989138"/>
            <a:ext cx="3888234" cy="2931281"/>
          </a:xfrm>
          <a:prstGeom prst="rect">
            <a:avLst/>
          </a:prstGeom>
        </p:spPr>
      </p:pic>
    </p:spTree>
    <p:extLst>
      <p:ext uri="{BB962C8B-B14F-4D97-AF65-F5344CB8AC3E}">
        <p14:creationId xmlns:p14="http://schemas.microsoft.com/office/powerpoint/2010/main" val="1373540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Пионеры-герои</a:t>
            </a:r>
            <a:endParaRPr lang="ru-RU" dirty="0">
              <a:solidFill>
                <a:srgbClr val="C00000"/>
              </a:solidFill>
            </a:endParaRPr>
          </a:p>
        </p:txBody>
      </p:sp>
      <p:sp>
        <p:nvSpPr>
          <p:cNvPr id="3" name="Объект 2"/>
          <p:cNvSpPr>
            <a:spLocks noGrp="1"/>
          </p:cNvSpPr>
          <p:nvPr>
            <p:ph idx="1"/>
          </p:nvPr>
        </p:nvSpPr>
        <p:spPr>
          <a:xfrm>
            <a:off x="411995" y="1556792"/>
            <a:ext cx="8229600" cy="748680"/>
          </a:xfrm>
        </p:spPr>
        <p:txBody>
          <a:bodyPr>
            <a:normAutofit/>
          </a:bodyPr>
          <a:lstStyle/>
          <a:p>
            <a:pPr marL="0" indent="0">
              <a:buNone/>
            </a:pPr>
            <a:r>
              <a:rPr lang="ru-RU" sz="2000" dirty="0"/>
              <a:t>Четверо пионеров </a:t>
            </a:r>
            <a:r>
              <a:rPr lang="ru-RU" sz="2000" dirty="0" smtClean="0"/>
              <a:t>времён Великой Отечественной войны были </a:t>
            </a:r>
            <a:r>
              <a:rPr lang="ru-RU" sz="2000" dirty="0"/>
              <a:t>удостоены звания Героя Советского Союза: </a:t>
            </a:r>
            <a:endParaRPr lang="ru-RU" sz="2000" dirty="0" smtClean="0"/>
          </a:p>
        </p:txBody>
      </p:sp>
      <p:pic>
        <p:nvPicPr>
          <p:cNvPr id="6146" name="Picture 2" descr="C:\Documents and Settings\Admin\Мои документы\Загрузки\Пионеры-герои\Фото\Копия clip_image0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812" y="2639211"/>
            <a:ext cx="1955626" cy="26622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Admin\Мои документы\Загрузки\Пионеры-герои\Фото\Копия 0_ca4b3_75106d25_XX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507" y="2653725"/>
            <a:ext cx="1914450" cy="26622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Documents and Settings\Admin\Мои документы\Загрузки\Пионеры-герои\Фото\Копия 0_ca4c9_606d6f21_XXL_thum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213" y="2636264"/>
            <a:ext cx="2005028" cy="269425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Documents and Settings\Admin\Мои документы\Загрузки\Пионеры-герои\Фото\Копия clip_image0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91" y="2639608"/>
            <a:ext cx="1937912" cy="26439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11995" y="5390407"/>
            <a:ext cx="1752980" cy="369332"/>
          </a:xfrm>
          <a:prstGeom prst="rect">
            <a:avLst/>
          </a:prstGeom>
        </p:spPr>
        <p:txBody>
          <a:bodyPr wrap="none">
            <a:spAutoFit/>
          </a:bodyPr>
          <a:lstStyle/>
          <a:p>
            <a:r>
              <a:rPr lang="ru-RU" b="1" dirty="0">
                <a:solidFill>
                  <a:prstClr val="black"/>
                </a:solidFill>
                <a:latin typeface="Arial"/>
              </a:rPr>
              <a:t>Лёня </a:t>
            </a:r>
            <a:r>
              <a:rPr lang="ru-RU" b="1" dirty="0" smtClean="0">
                <a:solidFill>
                  <a:prstClr val="black"/>
                </a:solidFill>
                <a:latin typeface="Arial"/>
              </a:rPr>
              <a:t>Голиков</a:t>
            </a:r>
            <a:endParaRPr lang="ru-RU" b="1" dirty="0"/>
          </a:p>
        </p:txBody>
      </p:sp>
      <p:sp>
        <p:nvSpPr>
          <p:cNvPr id="5" name="Прямоугольник 4"/>
          <p:cNvSpPr/>
          <p:nvPr/>
        </p:nvSpPr>
        <p:spPr>
          <a:xfrm>
            <a:off x="2708347" y="5406962"/>
            <a:ext cx="1613583" cy="369332"/>
          </a:xfrm>
          <a:prstGeom prst="rect">
            <a:avLst/>
          </a:prstGeom>
        </p:spPr>
        <p:txBody>
          <a:bodyPr wrap="none">
            <a:spAutoFit/>
          </a:bodyPr>
          <a:lstStyle/>
          <a:p>
            <a:r>
              <a:rPr lang="ru-RU" b="1" dirty="0">
                <a:solidFill>
                  <a:prstClr val="black"/>
                </a:solidFill>
                <a:latin typeface="Arial"/>
              </a:rPr>
              <a:t>Марат </a:t>
            </a:r>
            <a:r>
              <a:rPr lang="ru-RU" b="1" dirty="0" err="1">
                <a:solidFill>
                  <a:prstClr val="black"/>
                </a:solidFill>
                <a:latin typeface="Arial"/>
              </a:rPr>
              <a:t>Казей</a:t>
            </a:r>
            <a:endParaRPr lang="ru-RU" b="1" dirty="0">
              <a:solidFill>
                <a:prstClr val="black"/>
              </a:solidFill>
              <a:latin typeface="Arial"/>
            </a:endParaRPr>
          </a:p>
        </p:txBody>
      </p:sp>
      <p:sp>
        <p:nvSpPr>
          <p:cNvPr id="6" name="Прямоугольник 5"/>
          <p:cNvSpPr/>
          <p:nvPr/>
        </p:nvSpPr>
        <p:spPr>
          <a:xfrm>
            <a:off x="4987552" y="5396182"/>
            <a:ext cx="1472519" cy="369332"/>
          </a:xfrm>
          <a:prstGeom prst="rect">
            <a:avLst/>
          </a:prstGeom>
        </p:spPr>
        <p:txBody>
          <a:bodyPr wrap="none">
            <a:spAutoFit/>
          </a:bodyPr>
          <a:lstStyle/>
          <a:p>
            <a:r>
              <a:rPr lang="ru-RU" b="1" dirty="0">
                <a:solidFill>
                  <a:prstClr val="black"/>
                </a:solidFill>
                <a:latin typeface="Arial"/>
              </a:rPr>
              <a:t>Валя Котик</a:t>
            </a:r>
          </a:p>
        </p:txBody>
      </p:sp>
      <p:sp>
        <p:nvSpPr>
          <p:cNvPr id="7" name="Прямоугольник 6"/>
          <p:cNvSpPr/>
          <p:nvPr/>
        </p:nvSpPr>
        <p:spPr>
          <a:xfrm>
            <a:off x="6874341" y="5373047"/>
            <a:ext cx="1911485" cy="369332"/>
          </a:xfrm>
          <a:prstGeom prst="rect">
            <a:avLst/>
          </a:prstGeom>
        </p:spPr>
        <p:txBody>
          <a:bodyPr wrap="none">
            <a:spAutoFit/>
          </a:bodyPr>
          <a:lstStyle/>
          <a:p>
            <a:r>
              <a:rPr lang="ru-RU" b="1" dirty="0">
                <a:solidFill>
                  <a:prstClr val="black"/>
                </a:solidFill>
                <a:latin typeface="Arial"/>
              </a:rPr>
              <a:t>Зина Портнова</a:t>
            </a:r>
          </a:p>
        </p:txBody>
      </p:sp>
    </p:spTree>
    <p:extLst>
      <p:ext uri="{BB962C8B-B14F-4D97-AF65-F5344CB8AC3E}">
        <p14:creationId xmlns:p14="http://schemas.microsoft.com/office/powerpoint/2010/main" val="406834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Орден Ленина</a:t>
            </a:r>
          </a:p>
        </p:txBody>
      </p:sp>
      <p:sp>
        <p:nvSpPr>
          <p:cNvPr id="3" name="Объект 2"/>
          <p:cNvSpPr>
            <a:spLocks noGrp="1"/>
          </p:cNvSpPr>
          <p:nvPr>
            <p:ph idx="1"/>
          </p:nvPr>
        </p:nvSpPr>
        <p:spPr>
          <a:xfrm>
            <a:off x="3563888" y="1556792"/>
            <a:ext cx="4968552" cy="4838104"/>
          </a:xfrm>
        </p:spPr>
        <p:txBody>
          <a:bodyPr>
            <a:normAutofit fontScale="92500" lnSpcReduction="10000"/>
          </a:bodyPr>
          <a:lstStyle/>
          <a:p>
            <a:pPr marL="0" indent="0">
              <a:lnSpc>
                <a:spcPct val="110000"/>
              </a:lnSpc>
              <a:spcBef>
                <a:spcPts val="600"/>
              </a:spcBef>
              <a:buNone/>
            </a:pPr>
            <a:r>
              <a:rPr lang="ru-RU" sz="2000" dirty="0"/>
              <a:t>Орден Ленина являлся высшей наградой СССР за особо выдающиеся заслуги в революционном движении, трудовой деятельности, защите социалистического Отечества, развитии дружбы и сотрудничества между народами, укреплении мира и иные особо выдающиеся заслуги перед Советским государством и обществом. </a:t>
            </a:r>
            <a:r>
              <a:rPr lang="ru-RU" sz="2000" dirty="0" smtClean="0"/>
              <a:t>Орден </a:t>
            </a:r>
            <a:r>
              <a:rPr lang="ru-RU" sz="2000" dirty="0"/>
              <a:t>Ленина учреждён 6 апреля 1930 года. </a:t>
            </a:r>
          </a:p>
          <a:p>
            <a:pPr marL="0" indent="0">
              <a:lnSpc>
                <a:spcPct val="110000"/>
              </a:lnSpc>
              <a:spcBef>
                <a:spcPts val="600"/>
              </a:spcBef>
              <a:buNone/>
            </a:pPr>
            <a:r>
              <a:rPr lang="ru-RU" sz="2100" dirty="0"/>
              <a:t>Ордена Ленина были удостоены :</a:t>
            </a:r>
          </a:p>
          <a:p>
            <a:pPr>
              <a:lnSpc>
                <a:spcPct val="110000"/>
              </a:lnSpc>
              <a:spcBef>
                <a:spcPts val="600"/>
              </a:spcBef>
            </a:pPr>
            <a:r>
              <a:rPr lang="ru-RU" dirty="0"/>
              <a:t>Толя Шумов, </a:t>
            </a:r>
          </a:p>
          <a:p>
            <a:pPr>
              <a:lnSpc>
                <a:spcPct val="110000"/>
              </a:lnSpc>
              <a:spcBef>
                <a:spcPts val="600"/>
              </a:spcBef>
            </a:pPr>
            <a:r>
              <a:rPr lang="ru-RU" dirty="0"/>
              <a:t>Витя Коробков, </a:t>
            </a:r>
          </a:p>
          <a:p>
            <a:pPr>
              <a:lnSpc>
                <a:spcPct val="110000"/>
              </a:lnSpc>
              <a:spcBef>
                <a:spcPts val="600"/>
              </a:spcBef>
            </a:pPr>
            <a:r>
              <a:rPr lang="ru-RU" dirty="0"/>
              <a:t>Володя Казначеев.</a:t>
            </a:r>
          </a:p>
          <a:p>
            <a:endParaRPr lang="ru-RU" dirty="0"/>
          </a:p>
          <a:p>
            <a:pPr>
              <a:spcBef>
                <a:spcPts val="1200"/>
              </a:spcBef>
            </a:pPr>
            <a:endParaRPr lang="ru-RU" dirty="0"/>
          </a:p>
        </p:txBody>
      </p:sp>
      <p:pic>
        <p:nvPicPr>
          <p:cNvPr id="4" name="Picture 2" descr="C:\Documents and Settings\Игорь.28CAA13176574FE\Мои документы\Downloads\Order_of_Lenin_type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827584" y="1705992"/>
            <a:ext cx="2304256" cy="4179866"/>
          </a:xfrm>
          <a:prstGeom prst="rect">
            <a:avLst/>
          </a:prstGeom>
        </p:spPr>
      </p:pic>
    </p:spTree>
    <p:extLst>
      <p:ext uri="{BB962C8B-B14F-4D97-AF65-F5344CB8AC3E}">
        <p14:creationId xmlns:p14="http://schemas.microsoft.com/office/powerpoint/2010/main" val="18004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Орден Красного Знамени </a:t>
            </a:r>
          </a:p>
        </p:txBody>
      </p:sp>
      <p:sp>
        <p:nvSpPr>
          <p:cNvPr id="3" name="Объект 2"/>
          <p:cNvSpPr>
            <a:spLocks noGrp="1"/>
          </p:cNvSpPr>
          <p:nvPr>
            <p:ph idx="1"/>
          </p:nvPr>
        </p:nvSpPr>
        <p:spPr>
          <a:xfrm>
            <a:off x="4283968" y="1628800"/>
            <a:ext cx="4104456" cy="4536504"/>
          </a:xfrm>
        </p:spPr>
        <p:txBody>
          <a:bodyPr>
            <a:normAutofit fontScale="92500" lnSpcReduction="10000"/>
          </a:bodyPr>
          <a:lstStyle/>
          <a:p>
            <a:pPr marL="0" indent="0">
              <a:lnSpc>
                <a:spcPct val="110000"/>
              </a:lnSpc>
              <a:spcBef>
                <a:spcPts val="600"/>
              </a:spcBef>
              <a:buNone/>
            </a:pPr>
            <a:r>
              <a:rPr lang="ru-RU" sz="2000" dirty="0"/>
              <a:t>Орден Красного Знамени – первый из советских орденов. Был учреждён для награждения за особую храбрость, самоотверженность и мужество, проявленные при защите социалистического Отечества.</a:t>
            </a:r>
          </a:p>
          <a:p>
            <a:pPr marL="0" indent="0">
              <a:lnSpc>
                <a:spcPct val="110000"/>
              </a:lnSpc>
              <a:spcBef>
                <a:spcPts val="600"/>
              </a:spcBef>
              <a:buNone/>
            </a:pPr>
            <a:r>
              <a:rPr lang="ru-RU" sz="1900" dirty="0"/>
              <a:t>Ордена Красного Знамени были удостоены:</a:t>
            </a:r>
          </a:p>
          <a:p>
            <a:pPr>
              <a:lnSpc>
                <a:spcPct val="110000"/>
              </a:lnSpc>
              <a:spcBef>
                <a:spcPts val="600"/>
              </a:spcBef>
            </a:pPr>
            <a:r>
              <a:rPr lang="ru-RU" dirty="0"/>
              <a:t>Володя Дубинин, </a:t>
            </a:r>
          </a:p>
          <a:p>
            <a:pPr>
              <a:lnSpc>
                <a:spcPct val="110000"/>
              </a:lnSpc>
              <a:spcBef>
                <a:spcPts val="600"/>
              </a:spcBef>
            </a:pPr>
            <a:r>
              <a:rPr lang="ru-RU" dirty="0"/>
              <a:t>Юлий Кантемиров, </a:t>
            </a:r>
          </a:p>
          <a:p>
            <a:pPr>
              <a:lnSpc>
                <a:spcPct val="110000"/>
              </a:lnSpc>
              <a:spcBef>
                <a:spcPts val="600"/>
              </a:spcBef>
            </a:pPr>
            <a:r>
              <a:rPr lang="ru-RU" dirty="0"/>
              <a:t>Андрей Макарихин, </a:t>
            </a:r>
          </a:p>
          <a:p>
            <a:pPr>
              <a:lnSpc>
                <a:spcPct val="110000"/>
              </a:lnSpc>
              <a:spcBef>
                <a:spcPts val="600"/>
              </a:spcBef>
            </a:pPr>
            <a:r>
              <a:rPr lang="ru-RU" dirty="0"/>
              <a:t>Кравчук Костя.</a:t>
            </a:r>
            <a:endParaRPr lang="ru-RU" dirty="0"/>
          </a:p>
        </p:txBody>
      </p:sp>
      <p:pic>
        <p:nvPicPr>
          <p:cNvPr id="4" name="Picture 5" descr="C:\Documents and Settings\Игорь.28CAA13176574FE\Мои документы\Downloads\o4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27628" y="1876085"/>
            <a:ext cx="2776212" cy="3456384"/>
          </a:xfrm>
          <a:prstGeom prst="rect">
            <a:avLst/>
          </a:prstGeom>
        </p:spPr>
      </p:pic>
    </p:spTree>
    <p:extLst>
      <p:ext uri="{BB962C8B-B14F-4D97-AF65-F5344CB8AC3E}">
        <p14:creationId xmlns:p14="http://schemas.microsoft.com/office/powerpoint/2010/main" val="398084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Орден Отечественной войны </a:t>
            </a:r>
          </a:p>
        </p:txBody>
      </p:sp>
      <p:sp>
        <p:nvSpPr>
          <p:cNvPr id="3" name="Объект 2"/>
          <p:cNvSpPr>
            <a:spLocks noGrp="1"/>
          </p:cNvSpPr>
          <p:nvPr>
            <p:ph idx="1"/>
          </p:nvPr>
        </p:nvSpPr>
        <p:spPr>
          <a:xfrm>
            <a:off x="4499992" y="1556792"/>
            <a:ext cx="4104456" cy="4876800"/>
          </a:xfrm>
        </p:spPr>
        <p:txBody>
          <a:bodyPr>
            <a:normAutofit fontScale="92500" lnSpcReduction="10000"/>
          </a:bodyPr>
          <a:lstStyle/>
          <a:p>
            <a:pPr marL="0" indent="0">
              <a:spcBef>
                <a:spcPts val="0"/>
              </a:spcBef>
              <a:buNone/>
            </a:pPr>
            <a:r>
              <a:rPr lang="ru-RU" sz="1800" dirty="0"/>
              <a:t>Орден Отечественной войны – военный орден СССР, учреждённый 20 мая 1942 </a:t>
            </a:r>
            <a:r>
              <a:rPr lang="ru-RU" sz="1800" dirty="0" smtClean="0"/>
              <a:t>г. </a:t>
            </a:r>
            <a:r>
              <a:rPr lang="ru-RU" sz="1800" dirty="0"/>
              <a:t>Им награждались лица рядового и начальствующего состава Красной Армии, Военно- Морского Флота, войск НКВД и партизанских отрядов, проявившие в боях за Советскую Родину храбрость, стойкость и мужество, а также военнослужащие, которые своими действиями способствовали успеху боевых операций наших войск.</a:t>
            </a:r>
          </a:p>
          <a:p>
            <a:pPr marL="0" indent="0">
              <a:lnSpc>
                <a:spcPct val="110000"/>
              </a:lnSpc>
              <a:spcBef>
                <a:spcPts val="600"/>
              </a:spcBef>
              <a:buNone/>
            </a:pPr>
            <a:r>
              <a:rPr lang="ru-RU" sz="1900" dirty="0"/>
              <a:t>Ордена Отечественной войны 1-й степени были удостоены:</a:t>
            </a:r>
          </a:p>
          <a:p>
            <a:r>
              <a:rPr lang="ru-RU" dirty="0"/>
              <a:t>Петя Клыпа, </a:t>
            </a:r>
          </a:p>
          <a:p>
            <a:r>
              <a:rPr lang="ru-RU" dirty="0"/>
              <a:t>Валерий Волков, </a:t>
            </a:r>
          </a:p>
          <a:p>
            <a:r>
              <a:rPr lang="ru-RU" dirty="0"/>
              <a:t>Саша Ковалёв.</a:t>
            </a:r>
          </a:p>
          <a:p>
            <a:endParaRPr lang="ru-RU" dirty="0"/>
          </a:p>
        </p:txBody>
      </p:sp>
      <p:pic>
        <p:nvPicPr>
          <p:cNvPr id="4" name="Picture 2" descr="C:\Documents and Settings\Игорь.28CAA13176574FE\Мои документы\Downloads\Order_of_the_Patriotic_War_(1st_cl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293" y="1827741"/>
            <a:ext cx="3419172" cy="3600400"/>
          </a:xfrm>
          <a:prstGeom prst="rect">
            <a:avLst/>
          </a:prstGeom>
        </p:spPr>
      </p:pic>
    </p:spTree>
    <p:extLst>
      <p:ext uri="{BB962C8B-B14F-4D97-AF65-F5344CB8AC3E}">
        <p14:creationId xmlns:p14="http://schemas.microsoft.com/office/powerpoint/2010/main" val="2389782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2559</TotalTime>
  <Words>4323</Words>
  <Application>Microsoft Office PowerPoint</Application>
  <PresentationFormat>Экран (4:3)</PresentationFormat>
  <Paragraphs>209</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Ясность</vt:lpstr>
      <vt:lpstr>Презентация PowerPoint</vt:lpstr>
      <vt:lpstr>Пионерская организация</vt:lpstr>
      <vt:lpstr>Законы пионеров</vt:lpstr>
      <vt:lpstr>Пионеры  Великой Отечественной войны</vt:lpstr>
      <vt:lpstr>Звание Героя СССР</vt:lpstr>
      <vt:lpstr>Пионеры-герои</vt:lpstr>
      <vt:lpstr>Орден Ленина</vt:lpstr>
      <vt:lpstr>Орден Красного Знамени </vt:lpstr>
      <vt:lpstr>Орден Отечественной войны </vt:lpstr>
      <vt:lpstr>Орден Красной звезды</vt:lpstr>
      <vt:lpstr>Презентация PowerPoint</vt:lpstr>
      <vt:lpstr>Книги почёта </vt:lpstr>
      <vt:lpstr>Валя Котик</vt:lpstr>
      <vt:lpstr>Марат Казей</vt:lpstr>
      <vt:lpstr>Зина Портнова</vt:lpstr>
      <vt:lpstr>Лёня Голиков</vt:lpstr>
      <vt:lpstr>Юта Бондаровская</vt:lpstr>
      <vt:lpstr>Галя Комлева</vt:lpstr>
      <vt:lpstr>Костя Кравчук</vt:lpstr>
      <vt:lpstr>Лара Михеенко</vt:lpstr>
      <vt:lpstr>Вася Коробко</vt:lpstr>
      <vt:lpstr>     Саша Бородулин</vt:lpstr>
      <vt:lpstr>Витя Хоменко</vt:lpstr>
      <vt:lpstr>Валя Зенкина</vt:lpstr>
      <vt:lpstr>Володя Казначеев</vt:lpstr>
      <vt:lpstr>        Надя Богданова</vt:lpstr>
      <vt:lpstr>Нина Куковерова</vt:lpstr>
      <vt:lpstr>  Аркадий Каманин</vt:lpstr>
      <vt:lpstr>Список пионеров – героев Великой Отечественной войны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Догадова</cp:lastModifiedBy>
  <cp:revision>71</cp:revision>
  <dcterms:created xsi:type="dcterms:W3CDTF">2010-03-16T06:22:39Z</dcterms:created>
  <dcterms:modified xsi:type="dcterms:W3CDTF">2016-05-01T10:10:13Z</dcterms:modified>
</cp:coreProperties>
</file>