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9" r:id="rId4"/>
    <p:sldId id="260" r:id="rId5"/>
    <p:sldId id="261" r:id="rId6"/>
    <p:sldId id="263" r:id="rId7"/>
    <p:sldId id="265" r:id="rId8"/>
    <p:sldId id="264" r:id="rId9"/>
    <p:sldId id="266" r:id="rId10"/>
    <p:sldId id="268" r:id="rId11"/>
    <p:sldId id="267" r:id="rId12"/>
    <p:sldId id="269" r:id="rId13"/>
    <p:sldId id="270" r:id="rId14"/>
    <p:sldId id="278" r:id="rId15"/>
    <p:sldId id="276" r:id="rId16"/>
    <p:sldId id="277" r:id="rId17"/>
    <p:sldId id="280" r:id="rId18"/>
    <p:sldId id="272" r:id="rId19"/>
    <p:sldId id="273" r:id="rId20"/>
    <p:sldId id="274" r:id="rId21"/>
    <p:sldId id="283"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33CCFF"/>
    <a:srgbClr val="FF66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 Id="rId5" Type="http://schemas.openxmlformats.org/officeDocument/2006/relationships/image" Target="../media/image27.emf"/><Relationship Id="rId4"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ECCBC6-8DA0-451C-999B-46516459E2CC}" type="datetimeFigureOut">
              <a:rPr lang="ru-RU" smtClean="0"/>
              <a:t>22.01.2016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7B5CA8-007F-4797-A230-C175B8DE0049}" type="slidenum">
              <a:rPr lang="ru-RU" smtClean="0"/>
              <a:t>‹#›</a:t>
            </a:fld>
            <a:endParaRPr lang="ru-RU"/>
          </a:p>
        </p:txBody>
      </p:sp>
    </p:spTree>
    <p:extLst>
      <p:ext uri="{BB962C8B-B14F-4D97-AF65-F5344CB8AC3E}">
        <p14:creationId xmlns:p14="http://schemas.microsoft.com/office/powerpoint/2010/main" val="2069746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C487665-55FC-4CCC-B170-3E440F3D9055}" type="datetimeFigureOut">
              <a:rPr lang="ru-RU" smtClean="0"/>
              <a:t>22.01.2016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64A240-030A-46DF-8E1D-FA100E5E7FA2}" type="slidenum">
              <a:rPr lang="ru-RU" smtClean="0"/>
              <a:t>‹#›</a:t>
            </a:fld>
            <a:endParaRPr lang="ru-RU"/>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C487665-55FC-4CCC-B170-3E440F3D9055}" type="datetimeFigureOut">
              <a:rPr lang="ru-RU" smtClean="0"/>
              <a:t>22.01.2016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64A240-030A-46DF-8E1D-FA100E5E7FA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C487665-55FC-4CCC-B170-3E440F3D9055}" type="datetimeFigureOut">
              <a:rPr lang="ru-RU" smtClean="0"/>
              <a:t>22.01.2016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64A240-030A-46DF-8E1D-FA100E5E7FA2}"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9812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41148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23B5C63C-A589-4ED4-BD8B-06D5FD6A1EC3}" type="slidenum">
              <a:rPr lang="ru-RU"/>
              <a:pPr>
                <a:defRPr/>
              </a:pPr>
              <a:t>‹#›</a:t>
            </a:fld>
            <a:endParaRPr lang="ru-RU"/>
          </a:p>
        </p:txBody>
      </p:sp>
    </p:spTree>
    <p:extLst>
      <p:ext uri="{BB962C8B-B14F-4D97-AF65-F5344CB8AC3E}">
        <p14:creationId xmlns:p14="http://schemas.microsoft.com/office/powerpoint/2010/main" val="3312223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C487665-55FC-4CCC-B170-3E440F3D9055}" type="datetimeFigureOut">
              <a:rPr lang="ru-RU" smtClean="0"/>
              <a:t>22.01.2016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64A240-030A-46DF-8E1D-FA100E5E7FA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C487665-55FC-4CCC-B170-3E440F3D9055}" type="datetimeFigureOut">
              <a:rPr lang="ru-RU" smtClean="0"/>
              <a:t>22.01.2016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64A240-030A-46DF-8E1D-FA100E5E7FA2}" type="slidenum">
              <a:rPr lang="ru-RU" smtClean="0"/>
              <a:t>‹#›</a:t>
            </a:fld>
            <a:endParaRPr lang="ru-RU"/>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C487665-55FC-4CCC-B170-3E440F3D9055}" type="datetimeFigureOut">
              <a:rPr lang="ru-RU" smtClean="0"/>
              <a:t>22.01.2016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064A240-030A-46DF-8E1D-FA100E5E7FA2}"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C487665-55FC-4CCC-B170-3E440F3D9055}" type="datetimeFigureOut">
              <a:rPr lang="ru-RU" smtClean="0"/>
              <a:t>22.01.2016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064A240-030A-46DF-8E1D-FA100E5E7FA2}" type="slidenum">
              <a:rPr lang="ru-RU" smtClean="0"/>
              <a:t>‹#›</a:t>
            </a:fld>
            <a:endParaRPr lang="ru-RU"/>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FC487665-55FC-4CCC-B170-3E440F3D9055}" type="datetimeFigureOut">
              <a:rPr lang="ru-RU" smtClean="0"/>
              <a:t>22.01.2016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064A240-030A-46DF-8E1D-FA100E5E7FA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87665-55FC-4CCC-B170-3E440F3D9055}" type="datetimeFigureOut">
              <a:rPr lang="ru-RU" smtClean="0"/>
              <a:t>22.01.2016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064A240-030A-46DF-8E1D-FA100E5E7FA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C487665-55FC-4CCC-B170-3E440F3D9055}" type="datetimeFigureOut">
              <a:rPr lang="ru-RU" smtClean="0"/>
              <a:t>22.01.2016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064A240-030A-46DF-8E1D-FA100E5E7FA2}" type="slidenum">
              <a:rPr lang="ru-RU" smtClean="0"/>
              <a:t>‹#›</a:t>
            </a:fld>
            <a:endParaRPr lang="ru-RU"/>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C487665-55FC-4CCC-B170-3E440F3D9055}" type="datetimeFigureOut">
              <a:rPr lang="ru-RU" smtClean="0"/>
              <a:t>22.01.2016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064A240-030A-46DF-8E1D-FA100E5E7FA2}"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C487665-55FC-4CCC-B170-3E440F3D9055}" type="datetimeFigureOut">
              <a:rPr lang="ru-RU" smtClean="0"/>
              <a:t>22.01.2016</a:t>
            </a:fld>
            <a:endParaRPr lang="ru-RU"/>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ru-RU"/>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064A240-030A-46DF-8E1D-FA100E5E7FA2}"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7.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4.e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26.emf"/><Relationship Id="rId4" Type="http://schemas.openxmlformats.org/officeDocument/2006/relationships/image" Target="../media/image23.emf"/><Relationship Id="rId9"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РИСУНКИ\Школа\Учитель Ученик\Учитель\4-130G0152A53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57"/>
            <a:ext cx="9144000" cy="6892941"/>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4"/>
          <p:cNvSpPr>
            <a:spLocks noGrp="1"/>
          </p:cNvSpPr>
          <p:nvPr>
            <p:ph type="ctrTitle"/>
          </p:nvPr>
        </p:nvSpPr>
        <p:spPr>
          <a:xfrm>
            <a:off x="683568" y="1556792"/>
            <a:ext cx="5686400" cy="1470025"/>
          </a:xfrm>
        </p:spPr>
        <p:txBody>
          <a:bodyPr/>
          <a:lstStyle/>
          <a:p>
            <a:r>
              <a:rPr lang="ru-RU" sz="4000" b="1" dirty="0" smtClean="0">
                <a:solidFill>
                  <a:schemeClr val="bg1"/>
                </a:solidFill>
                <a:latin typeface="Century Gothic" pitchFamily="34" charset="0"/>
              </a:rPr>
              <a:t>Окружность.</a:t>
            </a:r>
            <a:r>
              <a:rPr lang="ru-RU" sz="4000" b="1" dirty="0">
                <a:solidFill>
                  <a:schemeClr val="bg1"/>
                </a:solidFill>
                <a:latin typeface="Century Gothic" pitchFamily="34" charset="0"/>
              </a:rPr>
              <a:t/>
            </a:r>
            <a:br>
              <a:rPr lang="ru-RU" sz="4000" b="1" dirty="0">
                <a:solidFill>
                  <a:schemeClr val="bg1"/>
                </a:solidFill>
                <a:latin typeface="Century Gothic" pitchFamily="34" charset="0"/>
              </a:rPr>
            </a:br>
            <a:r>
              <a:rPr lang="ru-RU" sz="4000" b="1" dirty="0">
                <a:solidFill>
                  <a:schemeClr val="bg1"/>
                </a:solidFill>
                <a:latin typeface="Century Gothic" pitchFamily="34" charset="0"/>
              </a:rPr>
              <a:t>Длина окружности</a:t>
            </a:r>
            <a:endParaRPr lang="ru-RU" sz="4000" dirty="0"/>
          </a:p>
        </p:txBody>
      </p:sp>
      <p:sp>
        <p:nvSpPr>
          <p:cNvPr id="3" name="Подзаголовок 2"/>
          <p:cNvSpPr>
            <a:spLocks noGrp="1"/>
          </p:cNvSpPr>
          <p:nvPr>
            <p:ph type="subTitle" idx="1"/>
          </p:nvPr>
        </p:nvSpPr>
        <p:spPr>
          <a:xfrm>
            <a:off x="755576" y="3212976"/>
            <a:ext cx="5472608" cy="936104"/>
          </a:xfrm>
        </p:spPr>
        <p:txBody>
          <a:bodyPr>
            <a:normAutofit fontScale="77500" lnSpcReduction="20000"/>
          </a:bodyPr>
          <a:lstStyle/>
          <a:p>
            <a:r>
              <a:rPr lang="ru-RU" b="1" dirty="0">
                <a:solidFill>
                  <a:schemeClr val="bg1"/>
                </a:solidFill>
                <a:latin typeface="Century Gothic" pitchFamily="34" charset="0"/>
              </a:rPr>
              <a:t>Математика, 6 </a:t>
            </a:r>
            <a:r>
              <a:rPr lang="ru-RU" b="1" dirty="0" smtClean="0">
                <a:solidFill>
                  <a:schemeClr val="bg1"/>
                </a:solidFill>
                <a:latin typeface="Century Gothic" pitchFamily="34" charset="0"/>
              </a:rPr>
              <a:t>класс</a:t>
            </a:r>
          </a:p>
          <a:p>
            <a:r>
              <a:rPr lang="ru-RU" b="1" dirty="0" smtClean="0">
                <a:solidFill>
                  <a:schemeClr val="bg1"/>
                </a:solidFill>
                <a:latin typeface="Century Gothic" pitchFamily="34" charset="0"/>
              </a:rPr>
              <a:t>Учитель: Догадова Н.А,</a:t>
            </a:r>
          </a:p>
          <a:p>
            <a:r>
              <a:rPr lang="ru-RU" b="1" dirty="0" smtClean="0">
                <a:solidFill>
                  <a:schemeClr val="bg1"/>
                </a:solidFill>
                <a:latin typeface="Century Gothic" pitchFamily="34" charset="0"/>
              </a:rPr>
              <a:t>МБОУ г. Кургана «Гимназия №32»</a:t>
            </a:r>
            <a:endParaRPr lang="ru-RU" b="1" dirty="0">
              <a:solidFill>
                <a:schemeClr val="bg1"/>
              </a:solidFill>
              <a:latin typeface="Century Gothic" pitchFamily="34" charset="0"/>
            </a:endParaRPr>
          </a:p>
        </p:txBody>
      </p:sp>
    </p:spTree>
    <p:extLst>
      <p:ext uri="{BB962C8B-B14F-4D97-AF65-F5344CB8AC3E}">
        <p14:creationId xmlns:p14="http://schemas.microsoft.com/office/powerpoint/2010/main" val="508115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C3300"/>
                </a:solidFill>
              </a:rPr>
              <a:t>1000 знаков после запятой числа Пи</a:t>
            </a:r>
          </a:p>
        </p:txBody>
      </p:sp>
      <p:sp>
        <p:nvSpPr>
          <p:cNvPr id="3" name="Объект 2"/>
          <p:cNvSpPr>
            <a:spLocks noGrp="1"/>
          </p:cNvSpPr>
          <p:nvPr>
            <p:ph idx="1"/>
          </p:nvPr>
        </p:nvSpPr>
        <p:spPr>
          <a:xfrm>
            <a:off x="467544" y="1600200"/>
            <a:ext cx="8219256" cy="5069160"/>
          </a:xfrm>
        </p:spPr>
        <p:txBody>
          <a:bodyPr>
            <a:normAutofit fontScale="70000" lnSpcReduction="20000"/>
          </a:bodyPr>
          <a:lstStyle/>
          <a:p>
            <a:pPr marL="0" indent="0">
              <a:buNone/>
            </a:pPr>
            <a:r>
              <a:rPr lang="ru-RU" sz="2600" dirty="0"/>
              <a:t>Посмотрим на первые 1000 знаков после запятой числа Пи:</a:t>
            </a:r>
          </a:p>
          <a:p>
            <a:pPr marL="0" indent="0">
              <a:buNone/>
            </a:pPr>
            <a:r>
              <a:rPr lang="ru-RU" sz="2600" dirty="0"/>
              <a:t>π = 3,</a:t>
            </a:r>
          </a:p>
          <a:p>
            <a:pPr marL="0" indent="0">
              <a:buNone/>
            </a:pPr>
            <a:r>
              <a:rPr lang="ru-RU" sz="2600" dirty="0"/>
              <a:t>1415926535 8979323846 2643383279 5028841971 6939937510 5820974944 5923078164 0628620899 8628034825 3421170679 8214808651 3282306647 0938446095 5058223172 5359408128 4811174502 8410270193 8521105559 6446229489 5493038196 4428810975 6659334461 2847564823 3786783165 2712019091 4564856692 3460348610 4543266482 1339360726 0249141273 7245870066 0631558817 4881520920 9628292540 9171536436 7892590360 0113305305 4882046652 1384146951 9415116094 3305727036 5759591953 0921861173 8193261179 3105118548 0744623799 6274956735 1885752724 8912279381 8301194912 9833673362 4406566430 8602139494 6395224737 1907021798 6094370277 0539217176 2931767523 8467481846 7669405132 0005681271 4526356082 7785771342 7577896091 7363717872 1468440901 2249534301 4654958537 1050792279 6892589235 4201995611 2129021960 8640344181 5981362977 4771309960 5187072113 4999999837 2978049951 0597317328 1609631859 5024459455 3469083026 4252230825 3344685035 2619311881 7101000313 7838752886 5875332083 8142061717 7669147303 5982534904 2875546873 1159562863 8823537875 9375195778 1857780532 1712268066 1300192787 6611195909 2164201989 …</a:t>
            </a:r>
          </a:p>
          <a:p>
            <a:pPr marL="0" indent="0">
              <a:buNone/>
            </a:pPr>
            <a:r>
              <a:rPr lang="ru-RU" dirty="0"/>
              <a:t> </a:t>
            </a:r>
          </a:p>
          <a:p>
            <a:endParaRPr lang="ru-RU" dirty="0"/>
          </a:p>
        </p:txBody>
      </p:sp>
      <p:pic>
        <p:nvPicPr>
          <p:cNvPr id="4" name="Picture 4" descr="C:\Documents and Settings\Admin\Мои документы\Загрузки\Число Пи\0_68a57_283f07fc_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5410200"/>
            <a:ext cx="6348413"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675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C3300"/>
                </a:solidFill>
              </a:rPr>
              <a:t>Запоминалки</a:t>
            </a:r>
            <a:endParaRPr lang="ru-RU" dirty="0">
              <a:solidFill>
                <a:srgbClr val="CC3300"/>
              </a:solidFill>
            </a:endParaRPr>
          </a:p>
        </p:txBody>
      </p:sp>
      <p:sp>
        <p:nvSpPr>
          <p:cNvPr id="3" name="Объект 2"/>
          <p:cNvSpPr>
            <a:spLocks noGrp="1"/>
          </p:cNvSpPr>
          <p:nvPr>
            <p:ph idx="1"/>
          </p:nvPr>
        </p:nvSpPr>
        <p:spPr/>
        <p:txBody>
          <a:bodyPr/>
          <a:lstStyle/>
          <a:p>
            <a:pPr marL="0" indent="0">
              <a:buNone/>
            </a:pPr>
            <a:r>
              <a:rPr lang="ru-RU" sz="1800" dirty="0"/>
              <a:t>Три первых цифры числа Пи запомнить несложно. А для запоминания большего числа знаков существуют забавные поговорки и стихи. Например, такое:</a:t>
            </a:r>
          </a:p>
          <a:p>
            <a:pPr marL="2236788" indent="0">
              <a:buNone/>
            </a:pPr>
            <a:r>
              <a:rPr lang="ru-RU" sz="1800" b="1" i="1" dirty="0">
                <a:solidFill>
                  <a:srgbClr val="CC3300"/>
                </a:solidFill>
              </a:rPr>
              <a:t>Нужно только постараться</a:t>
            </a:r>
          </a:p>
          <a:p>
            <a:pPr marL="2236788" indent="0">
              <a:buNone/>
            </a:pPr>
            <a:r>
              <a:rPr lang="ru-RU" sz="1800" b="1" i="1" dirty="0">
                <a:solidFill>
                  <a:srgbClr val="CC3300"/>
                </a:solidFill>
              </a:rPr>
              <a:t>И запомнить всё как есть:</a:t>
            </a:r>
          </a:p>
          <a:p>
            <a:pPr marL="2236788" indent="0">
              <a:buNone/>
            </a:pPr>
            <a:r>
              <a:rPr lang="ru-RU" sz="1800" b="1" i="1" dirty="0">
                <a:solidFill>
                  <a:srgbClr val="CC3300"/>
                </a:solidFill>
              </a:rPr>
              <a:t>Три, четырнадцать, пятнадцать,</a:t>
            </a:r>
          </a:p>
          <a:p>
            <a:pPr marL="2236788" indent="0">
              <a:buNone/>
            </a:pPr>
            <a:r>
              <a:rPr lang="ru-RU" sz="1800" b="1" i="1" dirty="0">
                <a:solidFill>
                  <a:srgbClr val="CC3300"/>
                </a:solidFill>
              </a:rPr>
              <a:t>Девяносто два и шесть.</a:t>
            </a:r>
          </a:p>
          <a:p>
            <a:endParaRPr lang="ru-RU" dirty="0"/>
          </a:p>
        </p:txBody>
      </p:sp>
      <p:pic>
        <p:nvPicPr>
          <p:cNvPr id="3074" name="Picture 2" descr="C:\Documents and Settings\Admin\Мои документы\Загрузки\Число Пи\1363264441_1876124441.jpg"/>
          <p:cNvPicPr>
            <a:picLocks noChangeAspect="1" noChangeArrowheads="1"/>
          </p:cNvPicPr>
          <p:nvPr/>
        </p:nvPicPr>
        <p:blipFill rotWithShape="1">
          <a:blip r:embed="rId2">
            <a:extLst>
              <a:ext uri="{28A0092B-C50C-407E-A947-70E740481C1C}">
                <a14:useLocalDpi xmlns:a14="http://schemas.microsoft.com/office/drawing/2010/main" val="0"/>
              </a:ext>
            </a:extLst>
          </a:blip>
          <a:srcRect t="6220" b="13127"/>
          <a:stretch/>
        </p:blipFill>
        <p:spPr bwMode="auto">
          <a:xfrm>
            <a:off x="2483768" y="3962778"/>
            <a:ext cx="3960440" cy="20597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C:\Documents and Settings\Admin\Мои документы\Загрузки\Число Пи\0_68a57_283f07fc_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5335901"/>
            <a:ext cx="6348413"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518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Documents and Settings\Admin\Мои документы\Загрузки\Число Пи\1300144410_pi-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 y="0"/>
            <a:ext cx="9168449" cy="687910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dirty="0" smtClean="0"/>
              <a:t>  </a:t>
            </a:r>
            <a:r>
              <a:rPr lang="ru-RU" dirty="0" smtClean="0">
                <a:solidFill>
                  <a:srgbClr val="FFC000"/>
                </a:solidFill>
              </a:rPr>
              <a:t>Мировой рекорд</a:t>
            </a:r>
            <a:endParaRPr lang="ru-RU" dirty="0">
              <a:solidFill>
                <a:srgbClr val="FFC000"/>
              </a:solidFill>
            </a:endParaRPr>
          </a:p>
        </p:txBody>
      </p:sp>
      <p:sp>
        <p:nvSpPr>
          <p:cNvPr id="3" name="Объект 2"/>
          <p:cNvSpPr>
            <a:spLocks noGrp="1"/>
          </p:cNvSpPr>
          <p:nvPr>
            <p:ph idx="1"/>
          </p:nvPr>
        </p:nvSpPr>
        <p:spPr>
          <a:xfrm>
            <a:off x="457200" y="1600200"/>
            <a:ext cx="8229600" cy="2908920"/>
          </a:xfrm>
        </p:spPr>
        <p:txBody>
          <a:bodyPr>
            <a:normAutofit/>
          </a:bodyPr>
          <a:lstStyle/>
          <a:p>
            <a:pPr>
              <a:spcBef>
                <a:spcPts val="1200"/>
              </a:spcBef>
            </a:pPr>
            <a:r>
              <a:rPr lang="ru-RU" sz="1800" dirty="0" smtClean="0">
                <a:solidFill>
                  <a:schemeClr val="bg1"/>
                </a:solidFill>
              </a:rPr>
              <a:t>Фанаты </a:t>
            </a:r>
            <a:r>
              <a:rPr lang="ru-RU" sz="1800" dirty="0">
                <a:solidFill>
                  <a:schemeClr val="bg1"/>
                </a:solidFill>
              </a:rPr>
              <a:t>числа Пи соревнуются в попытках выучить как можно большее количество цифр константы. В 2006 году мировой рекорд по запоминанию числа Пи принадлежал китайцу </a:t>
            </a:r>
            <a:r>
              <a:rPr lang="ru-RU" sz="1800" dirty="0" err="1">
                <a:solidFill>
                  <a:schemeClr val="bg1"/>
                </a:solidFill>
              </a:rPr>
              <a:t>Лю</a:t>
            </a:r>
            <a:r>
              <a:rPr lang="ru-RU" sz="1800" dirty="0">
                <a:solidFill>
                  <a:schemeClr val="bg1"/>
                </a:solidFill>
              </a:rPr>
              <a:t> </a:t>
            </a:r>
            <a:r>
              <a:rPr lang="ru-RU" sz="1800" dirty="0" err="1">
                <a:solidFill>
                  <a:schemeClr val="bg1"/>
                </a:solidFill>
              </a:rPr>
              <a:t>Чао</a:t>
            </a:r>
            <a:r>
              <a:rPr lang="ru-RU" sz="1800" dirty="0">
                <a:solidFill>
                  <a:schemeClr val="bg1"/>
                </a:solidFill>
              </a:rPr>
              <a:t>, который сумел запомнить 67890 знаков после запятой без ошибки и воспроизвести их в течение 24 часов и 4 минут</a:t>
            </a:r>
            <a:r>
              <a:rPr lang="ru-RU" sz="1800" dirty="0" smtClean="0">
                <a:solidFill>
                  <a:schemeClr val="bg1"/>
                </a:solidFill>
              </a:rPr>
              <a:t>.</a:t>
            </a:r>
            <a:endParaRPr lang="ru-RU" sz="1800" dirty="0">
              <a:solidFill>
                <a:schemeClr val="bg1"/>
              </a:solidFill>
            </a:endParaRPr>
          </a:p>
          <a:p>
            <a:pPr>
              <a:spcBef>
                <a:spcPts val="1200"/>
              </a:spcBef>
            </a:pPr>
            <a:r>
              <a:rPr lang="ru-RU" sz="1800" dirty="0">
                <a:solidFill>
                  <a:schemeClr val="bg1"/>
                </a:solidFill>
              </a:rPr>
              <a:t>В 2008 году рекорд был побит. Колумбийский житель по прозвищу «человек-компьютер» </a:t>
            </a:r>
            <a:r>
              <a:rPr lang="ru-RU" sz="1800" dirty="0" err="1">
                <a:solidFill>
                  <a:schemeClr val="bg1"/>
                </a:solidFill>
              </a:rPr>
              <a:t>Хайме</a:t>
            </a:r>
            <a:r>
              <a:rPr lang="ru-RU" sz="1800" dirty="0">
                <a:solidFill>
                  <a:schemeClr val="bg1"/>
                </a:solidFill>
              </a:rPr>
              <a:t> Гарсия озвучил 150 тысяч знаков, на это ему пот</a:t>
            </a:r>
            <a:r>
              <a:rPr lang="ru-RU" sz="1800" dirty="0">
                <a:solidFill>
                  <a:srgbClr val="CC3300"/>
                </a:solidFill>
              </a:rPr>
              <a:t>ребовалос</a:t>
            </a:r>
            <a:r>
              <a:rPr lang="ru-RU" sz="1800" dirty="0">
                <a:solidFill>
                  <a:schemeClr val="bg1"/>
                </a:solidFill>
              </a:rPr>
              <a:t>ь три дня. Рекорд колумбийца был подтвержден професс</a:t>
            </a:r>
            <a:r>
              <a:rPr lang="ru-RU" sz="1800" dirty="0">
                <a:solidFill>
                  <a:srgbClr val="CC3300"/>
                </a:solidFill>
              </a:rPr>
              <a:t>орами</a:t>
            </a:r>
            <a:r>
              <a:rPr lang="ru-RU" sz="1800" dirty="0">
                <a:solidFill>
                  <a:schemeClr val="bg1"/>
                </a:solidFill>
              </a:rPr>
              <a:t> математики и занесен в книгу Гиннеса.</a:t>
            </a:r>
          </a:p>
          <a:p>
            <a:endParaRPr lang="ru-RU" dirty="0"/>
          </a:p>
        </p:txBody>
      </p:sp>
    </p:spTree>
    <p:extLst>
      <p:ext uri="{BB962C8B-B14F-4D97-AF65-F5344CB8AC3E}">
        <p14:creationId xmlns:p14="http://schemas.microsoft.com/office/powerpoint/2010/main" val="2442837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solidFill>
                  <a:srgbClr val="CC3300"/>
                </a:solidFill>
              </a:rPr>
              <a:t>Вернёмся к формулам</a:t>
            </a: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379472" y="2553072"/>
                <a:ext cx="8229600" cy="3972272"/>
              </a:xfrm>
            </p:spPr>
            <p:txBody>
              <a:bodyPr>
                <a:normAutofit/>
              </a:bodyPr>
              <a:lstStyle/>
              <a:p>
                <a:pPr marL="0" indent="0">
                  <a:buNone/>
                </a:pPr>
                <a:r>
                  <a:rPr lang="ru-RU" sz="1800" dirty="0" smtClean="0"/>
                  <a:t>Обозначив длину окружности буквой </a:t>
                </a:r>
                <a:r>
                  <a:rPr lang="en-US" sz="1800" i="1" dirty="0" smtClean="0"/>
                  <a:t>C</a:t>
                </a:r>
                <a:r>
                  <a:rPr lang="ru-RU" sz="1800" dirty="0" smtClean="0"/>
                  <a:t>, а диаметр – </a:t>
                </a:r>
                <a:r>
                  <a:rPr lang="en-US" sz="1800" i="1" dirty="0" smtClean="0"/>
                  <a:t>D</a:t>
                </a:r>
                <a:r>
                  <a:rPr lang="ru-RU" sz="1800" dirty="0" smtClean="0"/>
                  <a:t>, число 3,14… буквой  </a:t>
                </a:r>
                <a:r>
                  <a:rPr lang="el-GR" sz="1800" i="1" dirty="0" smtClean="0"/>
                  <a:t>π</a:t>
                </a:r>
                <a:r>
                  <a:rPr lang="ru-RU" sz="1800" dirty="0" smtClean="0"/>
                  <a:t> , получим формулу </a:t>
                </a:r>
              </a:p>
              <a:p>
                <a:pPr marL="0" indent="0">
                  <a:buNone/>
                </a:pPr>
                <a14:m>
                  <m:oMathPara xmlns:m="http://schemas.openxmlformats.org/officeDocument/2006/math">
                    <m:oMathParaPr>
                      <m:jc m:val="centerGroup"/>
                    </m:oMathParaPr>
                    <m:oMath xmlns:m="http://schemas.openxmlformats.org/officeDocument/2006/math">
                      <m:f>
                        <m:fPr>
                          <m:ctrlPr>
                            <a:rPr lang="ru-RU" sz="3000" b="1" i="1" smtClean="0">
                              <a:solidFill>
                                <a:srgbClr val="CC3300"/>
                              </a:solidFill>
                              <a:latin typeface="Cambria Math"/>
                            </a:rPr>
                          </m:ctrlPr>
                        </m:fPr>
                        <m:num>
                          <m:r>
                            <a:rPr lang="ru-RU" sz="3000" b="1" i="1">
                              <a:solidFill>
                                <a:srgbClr val="CC3300"/>
                              </a:solidFill>
                              <a:latin typeface="Cambria Math"/>
                            </a:rPr>
                            <m:t>𝑪</m:t>
                          </m:r>
                        </m:num>
                        <m:den>
                          <m:r>
                            <a:rPr lang="en-US" sz="3000" b="1" i="1">
                              <a:solidFill>
                                <a:srgbClr val="CC3300"/>
                              </a:solidFill>
                              <a:latin typeface="Cambria Math"/>
                            </a:rPr>
                            <m:t>𝑫</m:t>
                          </m:r>
                        </m:den>
                      </m:f>
                      <m:r>
                        <a:rPr lang="ru-RU" sz="3000" b="1" i="1">
                          <a:solidFill>
                            <a:srgbClr val="CC3300"/>
                          </a:solidFill>
                          <a:latin typeface="Cambria Math"/>
                        </a:rPr>
                        <m:t>=</m:t>
                      </m:r>
                      <m:r>
                        <a:rPr lang="ru-RU" sz="3000" b="1" i="1">
                          <a:solidFill>
                            <a:srgbClr val="CC3300"/>
                          </a:solidFill>
                          <a:latin typeface="Cambria Math"/>
                          <a:ea typeface="Cambria Math"/>
                        </a:rPr>
                        <m:t>𝝅</m:t>
                      </m:r>
                    </m:oMath>
                  </m:oMathPara>
                </a14:m>
                <a:endParaRPr lang="ru-RU" sz="3000" b="1" dirty="0">
                  <a:solidFill>
                    <a:srgbClr val="CC3300"/>
                  </a:solidFill>
                </a:endParaRPr>
              </a:p>
              <a:p>
                <a:pPr marL="0" indent="0">
                  <a:buNone/>
                </a:pPr>
                <a:r>
                  <a:rPr lang="ru-RU" sz="1800" dirty="0" smtClean="0"/>
                  <a:t>Из этой формулы следует, что длина окружности </a:t>
                </a:r>
              </a:p>
              <a:p>
                <a:pPr marL="0" indent="0">
                  <a:buNone/>
                </a:pPr>
                <a14:m>
                  <m:oMathPara xmlns:m="http://schemas.openxmlformats.org/officeDocument/2006/math">
                    <m:oMathParaPr>
                      <m:jc m:val="centerGroup"/>
                    </m:oMathParaPr>
                    <m:oMath xmlns:m="http://schemas.openxmlformats.org/officeDocument/2006/math">
                      <m:r>
                        <a:rPr lang="en-US" sz="3000" b="1" i="1" smtClean="0">
                          <a:solidFill>
                            <a:srgbClr val="CC3300"/>
                          </a:solidFill>
                          <a:latin typeface="Cambria Math"/>
                          <a:ea typeface="Cambria Math"/>
                        </a:rPr>
                        <m:t>𝑪</m:t>
                      </m:r>
                      <m:r>
                        <a:rPr lang="en-US" sz="3000" b="1" i="1" smtClean="0">
                          <a:solidFill>
                            <a:srgbClr val="CC3300"/>
                          </a:solidFill>
                          <a:latin typeface="Cambria Math"/>
                          <a:ea typeface="Cambria Math"/>
                        </a:rPr>
                        <m:t>=</m:t>
                      </m:r>
                      <m:r>
                        <a:rPr lang="ru-RU" sz="3000" b="1" i="1" smtClean="0">
                          <a:solidFill>
                            <a:srgbClr val="CC3300"/>
                          </a:solidFill>
                          <a:latin typeface="Cambria Math"/>
                          <a:ea typeface="Cambria Math"/>
                        </a:rPr>
                        <m:t>𝝅</m:t>
                      </m:r>
                      <m:r>
                        <a:rPr lang="en-US" sz="3000" b="1" i="1" smtClean="0">
                          <a:solidFill>
                            <a:srgbClr val="CC3300"/>
                          </a:solidFill>
                          <a:latin typeface="Cambria Math"/>
                          <a:ea typeface="Cambria Math"/>
                        </a:rPr>
                        <m:t>𝑫</m:t>
                      </m:r>
                    </m:oMath>
                  </m:oMathPara>
                </a14:m>
                <a:endParaRPr lang="ru-RU" sz="3000" b="1" i="1" dirty="0" smtClean="0">
                  <a:solidFill>
                    <a:srgbClr val="CC3300"/>
                  </a:solidFill>
                </a:endParaRPr>
              </a:p>
              <a:p>
                <a:pPr marL="0" indent="0">
                  <a:buNone/>
                </a:pPr>
                <a:r>
                  <a:rPr lang="ru-RU" sz="1800" b="1" i="1" dirty="0">
                    <a:solidFill>
                      <a:srgbClr val="CC3300"/>
                    </a:solidFill>
                  </a:rPr>
                  <a:t>Длина окружности </a:t>
                </a:r>
                <a:r>
                  <a:rPr lang="ru-RU" sz="1800" dirty="0" smtClean="0"/>
                  <a:t> -  </a:t>
                </a:r>
                <a:r>
                  <a:rPr lang="ru-RU" sz="1800" dirty="0"/>
                  <a:t>это произведение числа </a:t>
                </a:r>
                <a:r>
                  <a:rPr lang="ru-RU" sz="1800" i="1" dirty="0"/>
                  <a:t>π</a:t>
                </a:r>
                <a:r>
                  <a:rPr lang="ru-RU" sz="1800" dirty="0"/>
                  <a:t> и диаметра окружности. </a:t>
                </a:r>
                <a:endParaRPr lang="en-US" sz="1800" b="1" i="1" dirty="0" smtClean="0">
                  <a:solidFill>
                    <a:srgbClr val="CC3300"/>
                  </a:solidFill>
                </a:endParaRPr>
              </a:p>
              <a:p>
                <a:pPr marL="0" indent="0">
                  <a:buNone/>
                </a:pPr>
                <a:r>
                  <a:rPr lang="ru-RU" sz="1800" dirty="0" smtClean="0"/>
                  <a:t>Поскольку</a:t>
                </a:r>
                <a:r>
                  <a:rPr lang="en-US" sz="1800" dirty="0" smtClean="0"/>
                  <a:t> </a:t>
                </a:r>
                <a:r>
                  <a:rPr lang="en-US" b="1" i="1" dirty="0" smtClean="0">
                    <a:solidFill>
                      <a:srgbClr val="CC3300"/>
                    </a:solidFill>
                    <a:latin typeface="Times New Roman" pitchFamily="18" charset="0"/>
                    <a:cs typeface="Times New Roman" pitchFamily="18" charset="0"/>
                  </a:rPr>
                  <a:t>D = 2R</a:t>
                </a:r>
                <a:r>
                  <a:rPr lang="ru-RU" sz="1800" dirty="0" smtClean="0"/>
                  <a:t>, формулу длины окружности можно записать в таком виде:</a:t>
                </a:r>
              </a:p>
              <a:p>
                <a:pPr marL="0" indent="0">
                  <a:buNone/>
                </a:pPr>
                <a14:m>
                  <m:oMathPara xmlns:m="http://schemas.openxmlformats.org/officeDocument/2006/math">
                    <m:oMathParaPr>
                      <m:jc m:val="centerGroup"/>
                    </m:oMathParaPr>
                    <m:oMath xmlns:m="http://schemas.openxmlformats.org/officeDocument/2006/math">
                      <m:r>
                        <a:rPr lang="en-US" sz="3000" b="1" i="1" smtClean="0">
                          <a:solidFill>
                            <a:srgbClr val="CC3300"/>
                          </a:solidFill>
                          <a:latin typeface="Cambria Math"/>
                          <a:ea typeface="Cambria Math"/>
                        </a:rPr>
                        <m:t>𝑪</m:t>
                      </m:r>
                      <m:r>
                        <a:rPr lang="en-US" sz="3000" b="1" i="1" smtClean="0">
                          <a:solidFill>
                            <a:srgbClr val="CC3300"/>
                          </a:solidFill>
                          <a:latin typeface="Cambria Math"/>
                          <a:ea typeface="Cambria Math"/>
                        </a:rPr>
                        <m:t>=</m:t>
                      </m:r>
                      <m:r>
                        <a:rPr lang="ru-RU" sz="3000" b="1" i="1" smtClean="0">
                          <a:solidFill>
                            <a:srgbClr val="CC3300"/>
                          </a:solidFill>
                          <a:latin typeface="Cambria Math"/>
                          <a:ea typeface="Cambria Math"/>
                        </a:rPr>
                        <m:t>𝟐</m:t>
                      </m:r>
                      <m:r>
                        <a:rPr lang="ru-RU" sz="3000" b="1" i="1">
                          <a:solidFill>
                            <a:srgbClr val="CC3300"/>
                          </a:solidFill>
                          <a:latin typeface="Cambria Math"/>
                          <a:ea typeface="Cambria Math"/>
                        </a:rPr>
                        <m:t>𝝅</m:t>
                      </m:r>
                      <m:r>
                        <a:rPr lang="en-US" sz="3000" b="1" i="1" smtClean="0">
                          <a:solidFill>
                            <a:srgbClr val="CC3300"/>
                          </a:solidFill>
                          <a:latin typeface="Cambria Math"/>
                          <a:ea typeface="Cambria Math"/>
                        </a:rPr>
                        <m:t>𝑹</m:t>
                      </m:r>
                    </m:oMath>
                  </m:oMathPara>
                </a14:m>
                <a:endParaRPr lang="ru-RU" sz="3000" dirty="0" smtClean="0">
                  <a:solidFill>
                    <a:srgbClr val="CC3300"/>
                  </a:solidFill>
                </a:endParaRPr>
              </a:p>
              <a:p>
                <a:pPr marL="0" indent="0">
                  <a:buNone/>
                </a:pPr>
                <a:endParaRPr lang="ru-RU" sz="3000" dirty="0">
                  <a:solidFill>
                    <a:srgbClr val="CC3300"/>
                  </a:solidFill>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379472" y="2553072"/>
                <a:ext cx="8229600" cy="3972272"/>
              </a:xfrm>
              <a:blipFill rotWithShape="1">
                <a:blip r:embed="rId2"/>
                <a:stretch>
                  <a:fillRect l="-593" t="-768" r="-2074"/>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Прямоугольник 3"/>
              <p:cNvSpPr/>
              <p:nvPr/>
            </p:nvSpPr>
            <p:spPr>
              <a:xfrm>
                <a:off x="1901984" y="1484784"/>
                <a:ext cx="5184576" cy="956672"/>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f>
                        <m:fPr>
                          <m:ctrlPr>
                            <a:rPr lang="ru-RU" sz="3000" b="1" i="1" smtClean="0">
                              <a:solidFill>
                                <a:srgbClr val="CC3300"/>
                              </a:solidFill>
                              <a:latin typeface="Cambria Math"/>
                            </a:rPr>
                          </m:ctrlPr>
                        </m:fPr>
                        <m:num>
                          <m:r>
                            <a:rPr lang="ru-RU" sz="3000" b="1" i="1">
                              <a:solidFill>
                                <a:srgbClr val="CC3300"/>
                              </a:solidFill>
                              <a:latin typeface="Cambria Math"/>
                            </a:rPr>
                            <m:t>𝑪</m:t>
                          </m:r>
                        </m:num>
                        <m:den>
                          <m:r>
                            <a:rPr lang="en-US" sz="3000" b="1" i="1">
                              <a:solidFill>
                                <a:srgbClr val="CC3300"/>
                              </a:solidFill>
                              <a:latin typeface="Cambria Math"/>
                            </a:rPr>
                            <m:t>𝑫</m:t>
                          </m:r>
                        </m:den>
                      </m:f>
                      <m:r>
                        <a:rPr lang="ru-RU" sz="3000" b="1" i="1">
                          <a:solidFill>
                            <a:srgbClr val="CC3300"/>
                          </a:solidFill>
                          <a:latin typeface="Cambria Math"/>
                        </a:rPr>
                        <m:t>=</m:t>
                      </m:r>
                      <m:f>
                        <m:fPr>
                          <m:ctrlPr>
                            <a:rPr lang="ru-RU" sz="3000" b="1" i="1">
                              <a:solidFill>
                                <a:srgbClr val="CC3300"/>
                              </a:solidFill>
                              <a:latin typeface="Cambria Math"/>
                            </a:rPr>
                          </m:ctrlPr>
                        </m:fPr>
                        <m:num>
                          <m:r>
                            <a:rPr lang="ru-RU" sz="3000" b="1" i="1">
                              <a:solidFill>
                                <a:srgbClr val="CC3300"/>
                              </a:solidFill>
                              <a:latin typeface="Cambria Math"/>
                            </a:rPr>
                            <m:t>𝑪</m:t>
                          </m:r>
                        </m:num>
                        <m:den>
                          <m:r>
                            <a:rPr lang="ru-RU" sz="3000" b="1" i="1">
                              <a:solidFill>
                                <a:srgbClr val="CC3300"/>
                              </a:solidFill>
                              <a:latin typeface="Cambria Math"/>
                            </a:rPr>
                            <m:t>𝟐</m:t>
                          </m:r>
                          <m:r>
                            <a:rPr lang="ru-RU" sz="3000" b="1" i="1">
                              <a:solidFill>
                                <a:srgbClr val="CC3300"/>
                              </a:solidFill>
                              <a:latin typeface="Cambria Math"/>
                            </a:rPr>
                            <m:t>𝑹</m:t>
                          </m:r>
                        </m:den>
                      </m:f>
                      <m:r>
                        <a:rPr lang="ru-RU" sz="3000" b="1" i="1">
                          <a:solidFill>
                            <a:srgbClr val="CC3300"/>
                          </a:solidFill>
                          <a:latin typeface="Cambria Math"/>
                        </a:rPr>
                        <m:t>=</m:t>
                      </m:r>
                      <m:r>
                        <a:rPr lang="ru-RU" sz="3000" b="1" i="1">
                          <a:solidFill>
                            <a:srgbClr val="CC3300"/>
                          </a:solidFill>
                          <a:latin typeface="Cambria Math"/>
                        </a:rPr>
                        <m:t>𝟑</m:t>
                      </m:r>
                      <m:r>
                        <a:rPr lang="ru-RU" sz="3000" b="1" i="1">
                          <a:solidFill>
                            <a:srgbClr val="CC3300"/>
                          </a:solidFill>
                          <a:latin typeface="Cambria Math"/>
                        </a:rPr>
                        <m:t>,</m:t>
                      </m:r>
                      <m:r>
                        <a:rPr lang="ru-RU" sz="3000" b="1" i="1">
                          <a:solidFill>
                            <a:srgbClr val="CC3300"/>
                          </a:solidFill>
                          <a:latin typeface="Cambria Math"/>
                        </a:rPr>
                        <m:t>𝟏𝟒</m:t>
                      </m:r>
                      <m:r>
                        <a:rPr lang="ru-RU" sz="3000" b="1" i="1">
                          <a:solidFill>
                            <a:srgbClr val="CC3300"/>
                          </a:solidFill>
                          <a:latin typeface="Cambria Math"/>
                        </a:rPr>
                        <m:t>…≈</m:t>
                      </m:r>
                      <m:r>
                        <a:rPr lang="ru-RU" sz="3000" b="1" i="1">
                          <a:solidFill>
                            <a:srgbClr val="CC3300"/>
                          </a:solidFill>
                          <a:latin typeface="Cambria Math"/>
                        </a:rPr>
                        <m:t>𝟑</m:t>
                      </m:r>
                      <m:r>
                        <a:rPr lang="ru-RU" sz="3000" b="1" i="1">
                          <a:solidFill>
                            <a:srgbClr val="CC3300"/>
                          </a:solidFill>
                          <a:latin typeface="Cambria Math"/>
                        </a:rPr>
                        <m:t>,</m:t>
                      </m:r>
                      <m:r>
                        <a:rPr lang="ru-RU" sz="3000" b="1" i="1">
                          <a:solidFill>
                            <a:srgbClr val="CC3300"/>
                          </a:solidFill>
                          <a:latin typeface="Cambria Math"/>
                        </a:rPr>
                        <m:t>𝟏𝟒</m:t>
                      </m:r>
                    </m:oMath>
                  </m:oMathPara>
                </a14:m>
                <a:endParaRPr lang="ru-RU" sz="3000" b="1" dirty="0">
                  <a:solidFill>
                    <a:srgbClr val="CC3300"/>
                  </a:solidFill>
                </a:endParaRPr>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1901984" y="1484784"/>
                <a:ext cx="5184576" cy="956672"/>
              </a:xfrm>
              <a:prstGeom prst="rect">
                <a:avLst/>
              </a:prstGeom>
              <a:blipFill rotWithShape="1">
                <a:blip r:embed="rId3"/>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1478884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Admin\Мои документы\РИСУНКИ\Школа\Дети\Копия 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005064"/>
            <a:ext cx="3330392" cy="250889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dirty="0" smtClean="0">
                <a:solidFill>
                  <a:srgbClr val="CC3300"/>
                </a:solidFill>
              </a:rPr>
              <a:t> Динамическая </a:t>
            </a:r>
            <a:r>
              <a:rPr lang="ru-RU" dirty="0">
                <a:solidFill>
                  <a:srgbClr val="CC3300"/>
                </a:solidFill>
              </a:rPr>
              <a:t>пауза</a:t>
            </a:r>
          </a:p>
        </p:txBody>
      </p:sp>
      <p:sp>
        <p:nvSpPr>
          <p:cNvPr id="3" name="Объект 2"/>
          <p:cNvSpPr>
            <a:spLocks noGrp="1"/>
          </p:cNvSpPr>
          <p:nvPr>
            <p:ph idx="1"/>
          </p:nvPr>
        </p:nvSpPr>
        <p:spPr/>
        <p:txBody>
          <a:bodyPr>
            <a:normAutofit/>
          </a:bodyPr>
          <a:lstStyle/>
          <a:p>
            <a:pPr marL="0" indent="0">
              <a:spcBef>
                <a:spcPts val="600"/>
              </a:spcBef>
              <a:buNone/>
            </a:pPr>
            <a:r>
              <a:rPr lang="ru-RU" sz="3200" dirty="0"/>
              <a:t>А теперь ребята встали</a:t>
            </a:r>
          </a:p>
          <a:p>
            <a:pPr marL="0" indent="0">
              <a:spcBef>
                <a:spcPts val="600"/>
              </a:spcBef>
              <a:buNone/>
            </a:pPr>
            <a:r>
              <a:rPr lang="ru-RU" sz="3200" dirty="0"/>
              <a:t>Быстро руки вверх подняли</a:t>
            </a:r>
          </a:p>
          <a:p>
            <a:pPr marL="0" indent="0">
              <a:spcBef>
                <a:spcPts val="600"/>
              </a:spcBef>
              <a:buNone/>
            </a:pPr>
            <a:r>
              <a:rPr lang="ru-RU" sz="3200" dirty="0"/>
              <a:t>В стороны, вперед, назад.</a:t>
            </a:r>
          </a:p>
          <a:p>
            <a:pPr marL="0" indent="0">
              <a:spcBef>
                <a:spcPts val="600"/>
              </a:spcBef>
              <a:buNone/>
            </a:pPr>
            <a:r>
              <a:rPr lang="ru-RU" sz="3200" dirty="0"/>
              <a:t>Повернулись </a:t>
            </a:r>
            <a:r>
              <a:rPr lang="ru-RU" sz="3200" dirty="0" smtClean="0"/>
              <a:t>вправо, </a:t>
            </a:r>
            <a:r>
              <a:rPr lang="ru-RU" sz="3200" dirty="0" smtClean="0"/>
              <a:t>влево,</a:t>
            </a:r>
          </a:p>
          <a:p>
            <a:pPr marL="0" indent="0">
              <a:spcBef>
                <a:spcPts val="600"/>
              </a:spcBef>
              <a:buNone/>
            </a:pPr>
            <a:r>
              <a:rPr lang="ru-RU" sz="3200" dirty="0" smtClean="0"/>
              <a:t>Тихо </a:t>
            </a:r>
            <a:r>
              <a:rPr lang="ru-RU" sz="3200" dirty="0"/>
              <a:t>сели, вновь за дело.</a:t>
            </a:r>
          </a:p>
          <a:p>
            <a:pPr marL="0" indent="0" algn="ctr">
              <a:buNone/>
            </a:pPr>
            <a:endParaRPr lang="ru-RU" sz="4000" dirty="0"/>
          </a:p>
        </p:txBody>
      </p:sp>
    </p:spTree>
    <p:extLst>
      <p:ext uri="{BB962C8B-B14F-4D97-AF65-F5344CB8AC3E}">
        <p14:creationId xmlns:p14="http://schemas.microsoft.com/office/powerpoint/2010/main" val="30993436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C3300"/>
                </a:solidFill>
              </a:rPr>
              <a:t>  Задача </a:t>
            </a:r>
            <a:r>
              <a:rPr lang="ru-RU" dirty="0">
                <a:solidFill>
                  <a:srgbClr val="CC3300"/>
                </a:solidFill>
              </a:rPr>
              <a:t>1.</a:t>
            </a:r>
            <a:endParaRPr lang="ru-RU" dirty="0"/>
          </a:p>
        </p:txBody>
      </p:sp>
      <p:sp>
        <p:nvSpPr>
          <p:cNvPr id="3" name="Объект 2"/>
          <p:cNvSpPr>
            <a:spLocks noGrp="1"/>
          </p:cNvSpPr>
          <p:nvPr>
            <p:ph idx="1"/>
          </p:nvPr>
        </p:nvSpPr>
        <p:spPr>
          <a:xfrm>
            <a:off x="4355976" y="1986714"/>
            <a:ext cx="4176464" cy="3840088"/>
          </a:xfrm>
        </p:spPr>
        <p:txBody>
          <a:bodyPr/>
          <a:lstStyle/>
          <a:p>
            <a:pPr marL="0" indent="0">
              <a:spcBef>
                <a:spcPts val="0"/>
              </a:spcBef>
              <a:buNone/>
            </a:pPr>
            <a:r>
              <a:rPr lang="ru-RU" dirty="0">
                <a:effectLst>
                  <a:outerShdw blurRad="38100" dist="38100" dir="2700000" algn="tl">
                    <a:srgbClr val="FFFFFF"/>
                  </a:outerShdw>
                </a:effectLst>
              </a:rPr>
              <a:t>Диаметр ствола </a:t>
            </a:r>
            <a:endParaRPr lang="ru-RU" dirty="0" smtClean="0">
              <a:effectLst>
                <a:outerShdw blurRad="38100" dist="38100" dir="2700000" algn="tl">
                  <a:srgbClr val="FFFFFF"/>
                </a:outerShdw>
              </a:effectLst>
            </a:endParaRPr>
          </a:p>
          <a:p>
            <a:pPr marL="0" indent="0">
              <a:spcBef>
                <a:spcPts val="0"/>
              </a:spcBef>
              <a:buNone/>
            </a:pPr>
            <a:r>
              <a:rPr lang="ru-RU" dirty="0" err="1" smtClean="0">
                <a:effectLst>
                  <a:outerShdw blurRad="38100" dist="38100" dir="2700000" algn="tl">
                    <a:srgbClr val="FFFFFF"/>
                  </a:outerShdw>
                </a:effectLst>
              </a:rPr>
              <a:t>мамонтова</a:t>
            </a:r>
            <a:r>
              <a:rPr lang="ru-RU" dirty="0" smtClean="0">
                <a:effectLst>
                  <a:outerShdw blurRad="38100" dist="38100" dir="2700000" algn="tl">
                    <a:srgbClr val="FFFFFF"/>
                  </a:outerShdw>
                </a:effectLst>
              </a:rPr>
              <a:t> </a:t>
            </a:r>
            <a:r>
              <a:rPr lang="ru-RU" dirty="0">
                <a:effectLst>
                  <a:outerShdw blurRad="38100" dist="38100" dir="2700000" algn="tl">
                    <a:srgbClr val="FFFFFF"/>
                  </a:outerShdw>
                </a:effectLst>
              </a:rPr>
              <a:t>дерева равен 10 м. Определить длину окружности </a:t>
            </a:r>
            <a:r>
              <a:rPr lang="ru-RU" dirty="0" smtClean="0">
                <a:effectLst>
                  <a:outerShdw blurRad="38100" dist="38100" dir="2700000" algn="tl">
                    <a:srgbClr val="FFFFFF"/>
                  </a:outerShdw>
                </a:effectLst>
              </a:rPr>
              <a:t>ствола?</a:t>
            </a:r>
          </a:p>
          <a:p>
            <a:pPr marL="0" indent="0">
              <a:spcBef>
                <a:spcPts val="0"/>
              </a:spcBef>
              <a:buNone/>
            </a:pPr>
            <a:r>
              <a:rPr lang="ru-RU" dirty="0">
                <a:effectLst>
                  <a:outerShdw blurRad="38100" dist="38100" dir="2700000" algn="tl">
                    <a:srgbClr val="FFFFFF"/>
                  </a:outerShdw>
                </a:effectLst>
                <a:cs typeface="Times New Roman" pitchFamily="18" charset="0"/>
              </a:rPr>
              <a:t>Возьмите </a:t>
            </a:r>
            <a:r>
              <a:rPr lang="el-GR" i="1" dirty="0" smtClean="0">
                <a:effectLst>
                  <a:outerShdw blurRad="38100" dist="38100" dir="2700000" algn="tl">
                    <a:srgbClr val="FFFFFF"/>
                  </a:outerShdw>
                </a:effectLst>
                <a:cs typeface="Times New Roman" pitchFamily="18" charset="0"/>
              </a:rPr>
              <a:t>π</a:t>
            </a:r>
            <a:r>
              <a:rPr lang="ru-RU" i="1" dirty="0" smtClean="0">
                <a:effectLst>
                  <a:outerShdw blurRad="38100" dist="38100" dir="2700000" algn="tl">
                    <a:srgbClr val="FFFFFF"/>
                  </a:outerShdw>
                </a:effectLst>
                <a:cs typeface="Times New Roman" pitchFamily="18" charset="0"/>
              </a:rPr>
              <a:t> </a:t>
            </a:r>
            <a:r>
              <a:rPr lang="ru-RU" dirty="0" smtClean="0">
                <a:effectLst>
                  <a:outerShdw blurRad="38100" dist="38100" dir="2700000" algn="tl">
                    <a:srgbClr val="FFFFFF"/>
                  </a:outerShdw>
                </a:effectLst>
                <a:cs typeface="Times New Roman" pitchFamily="18" charset="0"/>
              </a:rPr>
              <a:t>= 3,14.</a:t>
            </a:r>
            <a:endParaRPr lang="ru-RU" dirty="0"/>
          </a:p>
        </p:txBody>
      </p:sp>
      <p:pic>
        <p:nvPicPr>
          <p:cNvPr id="4" name="Picture 4" descr="мамонтово дерев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62000" y="1700630"/>
            <a:ext cx="3089920" cy="4412256"/>
          </a:xfrm>
          <a:prstGeom prst="rect">
            <a:avLst/>
          </a:prstGeom>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360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C3300"/>
                </a:solidFill>
              </a:rPr>
              <a:t>  Задача 2.</a:t>
            </a:r>
            <a:endParaRPr lang="ru-RU" dirty="0"/>
          </a:p>
        </p:txBody>
      </p:sp>
      <p:sp>
        <p:nvSpPr>
          <p:cNvPr id="3" name="Объект 2"/>
          <p:cNvSpPr>
            <a:spLocks noGrp="1"/>
          </p:cNvSpPr>
          <p:nvPr>
            <p:ph idx="1"/>
          </p:nvPr>
        </p:nvSpPr>
        <p:spPr>
          <a:xfrm>
            <a:off x="4355976" y="1986714"/>
            <a:ext cx="4176464" cy="3840088"/>
          </a:xfrm>
        </p:spPr>
        <p:txBody>
          <a:bodyPr/>
          <a:lstStyle/>
          <a:p>
            <a:pPr marL="0" indent="0">
              <a:spcBef>
                <a:spcPts val="0"/>
              </a:spcBef>
              <a:buNone/>
            </a:pPr>
            <a:r>
              <a:rPr lang="ru-RU" dirty="0"/>
              <a:t>Окружность ствола </a:t>
            </a:r>
            <a:r>
              <a:rPr lang="ru-RU" dirty="0" smtClean="0"/>
              <a:t>баобаба равна 25,2 </a:t>
            </a:r>
            <a:r>
              <a:rPr lang="ru-RU" dirty="0"/>
              <a:t>м</a:t>
            </a:r>
            <a:r>
              <a:rPr lang="ru-RU" dirty="0" smtClean="0"/>
              <a:t>.</a:t>
            </a:r>
            <a:r>
              <a:rPr lang="ru-RU" dirty="0"/>
              <a:t/>
            </a:r>
            <a:br>
              <a:rPr lang="ru-RU" dirty="0"/>
            </a:br>
            <a:r>
              <a:rPr lang="ru-RU" dirty="0" smtClean="0"/>
              <a:t>Определите диаметр ствола?</a:t>
            </a:r>
            <a:r>
              <a:rPr lang="el-GR" i="1" dirty="0">
                <a:effectLst>
                  <a:outerShdw blurRad="38100" dist="38100" dir="2700000" algn="tl">
                    <a:srgbClr val="FFFFFF"/>
                  </a:outerShdw>
                </a:effectLst>
                <a:cs typeface="Times New Roman" pitchFamily="18" charset="0"/>
              </a:rPr>
              <a:t> </a:t>
            </a:r>
            <a:r>
              <a:rPr lang="ru-RU" dirty="0" smtClean="0">
                <a:effectLst>
                  <a:outerShdw blurRad="38100" dist="38100" dir="2700000" algn="tl">
                    <a:srgbClr val="FFFFFF"/>
                  </a:outerShdw>
                </a:effectLst>
                <a:cs typeface="Times New Roman" pitchFamily="18" charset="0"/>
              </a:rPr>
              <a:t>Возьмите</a:t>
            </a:r>
            <a:r>
              <a:rPr lang="ru-RU" i="1" dirty="0" smtClean="0">
                <a:effectLst>
                  <a:outerShdw blurRad="38100" dist="38100" dir="2700000" algn="tl">
                    <a:srgbClr val="FFFFFF"/>
                  </a:outerShdw>
                </a:effectLst>
                <a:cs typeface="Times New Roman" pitchFamily="18" charset="0"/>
              </a:rPr>
              <a:t> </a:t>
            </a:r>
            <a:r>
              <a:rPr lang="el-GR" i="1" dirty="0" smtClean="0">
                <a:effectLst>
                  <a:outerShdw blurRad="38100" dist="38100" dir="2700000" algn="tl">
                    <a:srgbClr val="FFFFFF"/>
                  </a:outerShdw>
                </a:effectLst>
                <a:cs typeface="Times New Roman" pitchFamily="18" charset="0"/>
              </a:rPr>
              <a:t>π</a:t>
            </a:r>
            <a:r>
              <a:rPr lang="ru-RU" i="1" dirty="0" smtClean="0">
                <a:effectLst>
                  <a:outerShdw blurRad="38100" dist="38100" dir="2700000" algn="tl">
                    <a:srgbClr val="FFFFFF"/>
                  </a:outerShdw>
                </a:effectLst>
              </a:rPr>
              <a:t> </a:t>
            </a:r>
            <a:r>
              <a:rPr lang="ru-RU" dirty="0">
                <a:effectLst>
                  <a:outerShdw blurRad="38100" dist="38100" dir="2700000" algn="tl">
                    <a:srgbClr val="FFFFFF"/>
                  </a:outerShdw>
                </a:effectLst>
              </a:rPr>
              <a:t>= </a:t>
            </a:r>
            <a:r>
              <a:rPr lang="ru-RU" dirty="0" smtClean="0">
                <a:effectLst>
                  <a:outerShdw blurRad="38100" dist="38100" dir="2700000" algn="tl">
                    <a:srgbClr val="FFFFFF"/>
                  </a:outerShdw>
                </a:effectLst>
              </a:rPr>
              <a:t>3.</a:t>
            </a:r>
            <a:r>
              <a:rPr lang="ru-RU" dirty="0"/>
              <a:t/>
            </a:r>
            <a:br>
              <a:rPr lang="ru-RU" dirty="0"/>
            </a:br>
            <a:r>
              <a:rPr lang="ru-RU" dirty="0"/>
              <a:t/>
            </a:r>
            <a:br>
              <a:rPr lang="ru-RU" dirty="0"/>
            </a:br>
            <a:r>
              <a:rPr lang="ru-RU" dirty="0"/>
              <a:t> </a:t>
            </a:r>
            <a:r>
              <a:rPr lang="ru-RU" dirty="0" smtClean="0"/>
              <a:t> </a:t>
            </a:r>
            <a:r>
              <a:rPr lang="ru-RU" dirty="0"/>
              <a:t/>
            </a:r>
            <a:br>
              <a:rPr lang="ru-RU" dirty="0"/>
            </a:br>
            <a:endParaRPr lang="ru-RU" dirty="0"/>
          </a:p>
        </p:txBody>
      </p:sp>
      <p:pic>
        <p:nvPicPr>
          <p:cNvPr id="5" name="Picture 4" descr="баоба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11560" y="1821766"/>
            <a:ext cx="3384376" cy="3797357"/>
          </a:xfrm>
          <a:prstGeom prst="rect">
            <a:avLst/>
          </a:prstGeom>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187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C3300"/>
                </a:solidFill>
              </a:rPr>
              <a:t> Задача 3.</a:t>
            </a:r>
            <a:endParaRPr lang="ru-RU" dirty="0"/>
          </a:p>
        </p:txBody>
      </p:sp>
      <p:sp>
        <p:nvSpPr>
          <p:cNvPr id="3" name="Объект 2"/>
          <p:cNvSpPr>
            <a:spLocks noGrp="1"/>
          </p:cNvSpPr>
          <p:nvPr>
            <p:ph idx="1"/>
          </p:nvPr>
        </p:nvSpPr>
        <p:spPr>
          <a:xfrm>
            <a:off x="467544" y="1600200"/>
            <a:ext cx="8219256" cy="1252736"/>
          </a:xfrm>
        </p:spPr>
        <p:txBody>
          <a:bodyPr/>
          <a:lstStyle/>
          <a:p>
            <a:pPr marL="0" indent="0">
              <a:buFontTx/>
              <a:buNone/>
            </a:pPr>
            <a:r>
              <a:rPr lang="ru-RU" dirty="0"/>
              <a:t>Длина окружности равна 47,1 см</a:t>
            </a:r>
            <a:r>
              <a:rPr lang="ru-RU" dirty="0" smtClean="0"/>
              <a:t>. Найдите </a:t>
            </a:r>
            <a:r>
              <a:rPr lang="ru-RU" dirty="0"/>
              <a:t>длину </a:t>
            </a:r>
            <a:r>
              <a:rPr lang="ru-RU" dirty="0" smtClean="0"/>
              <a:t>другой окружности, радиус </a:t>
            </a:r>
            <a:r>
              <a:rPr lang="ru-RU" dirty="0"/>
              <a:t>которой составляет 60</a:t>
            </a:r>
            <a:r>
              <a:rPr lang="en-US" dirty="0" smtClean="0"/>
              <a:t>%</a:t>
            </a:r>
            <a:r>
              <a:rPr lang="ru-RU" dirty="0" smtClean="0"/>
              <a:t> радиуса </a:t>
            </a:r>
            <a:r>
              <a:rPr lang="ru-RU" dirty="0"/>
              <a:t>первой.</a:t>
            </a:r>
            <a:endParaRPr lang="en-US" dirty="0"/>
          </a:p>
          <a:p>
            <a:endParaRPr lang="ru-RU" dirty="0"/>
          </a:p>
        </p:txBody>
      </p:sp>
      <p:pic>
        <p:nvPicPr>
          <p:cNvPr id="4" name="Picture 9" descr="C:\Documents and Settings\Admin\Мои документы\РИСУНКИ\Школа\Учитель Ученик\Ученик\opredelenie_uslovi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9506" y="3140968"/>
            <a:ext cx="3402389" cy="31878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7195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CC3300"/>
                </a:solidFill>
              </a:rPr>
              <a:t>Задача </a:t>
            </a:r>
            <a:r>
              <a:rPr lang="ru-RU" dirty="0" smtClean="0">
                <a:solidFill>
                  <a:srgbClr val="CC3300"/>
                </a:solidFill>
              </a:rPr>
              <a:t>4.</a:t>
            </a:r>
            <a:endParaRPr lang="ru-RU" dirty="0">
              <a:solidFill>
                <a:srgbClr val="CC3300"/>
              </a:solidFill>
            </a:endParaRPr>
          </a:p>
        </p:txBody>
      </p:sp>
      <p:sp>
        <p:nvSpPr>
          <p:cNvPr id="3" name="Объект 2"/>
          <p:cNvSpPr>
            <a:spLocks noGrp="1"/>
          </p:cNvSpPr>
          <p:nvPr>
            <p:ph idx="1"/>
          </p:nvPr>
        </p:nvSpPr>
        <p:spPr>
          <a:xfrm>
            <a:off x="467544" y="1457171"/>
            <a:ext cx="8301608" cy="1036712"/>
          </a:xfrm>
        </p:spPr>
        <p:txBody>
          <a:bodyPr>
            <a:normAutofit/>
          </a:bodyPr>
          <a:lstStyle/>
          <a:p>
            <a:pPr marL="0" indent="0">
              <a:buNone/>
            </a:pPr>
            <a:r>
              <a:rPr lang="ru-RU" sz="2000" dirty="0" smtClean="0"/>
              <a:t>Вообразите, что вы обошли землю по экватору. На сколько при этом верхушка вашей головы прошла более длинный путь, чем кончик вашей ноги?</a:t>
            </a:r>
            <a:endParaRPr lang="ru-RU" sz="2000" dirty="0"/>
          </a:p>
        </p:txBody>
      </p:sp>
      <p:pic>
        <p:nvPicPr>
          <p:cNvPr id="6146" name="Picture 2" descr="C:\Documents and Settings\Admin\Мои документы\Загрузки\Копия 992.1400x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986754"/>
            <a:ext cx="2297609" cy="22899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2" descr="C:\Мои документы\Мои рисунки\aluno03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32905" y="2846250"/>
            <a:ext cx="742950" cy="12795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8"/>
          <p:cNvSpPr>
            <a:spLocks noChangeArrowheads="1"/>
          </p:cNvSpPr>
          <p:nvPr/>
        </p:nvSpPr>
        <p:spPr bwMode="auto">
          <a:xfrm>
            <a:off x="3203848" y="2468800"/>
            <a:ext cx="5544616" cy="398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nSpc>
                <a:spcPct val="120000"/>
              </a:lnSpc>
              <a:buClr>
                <a:srgbClr val="452B75"/>
              </a:buClr>
            </a:pPr>
            <a:r>
              <a:rPr lang="ru-RU" b="1" i="1" dirty="0"/>
              <a:t>Решение:</a:t>
            </a:r>
          </a:p>
          <a:p>
            <a:pPr>
              <a:lnSpc>
                <a:spcPct val="120000"/>
              </a:lnSpc>
              <a:buClr>
                <a:srgbClr val="452B75"/>
              </a:buClr>
            </a:pPr>
            <a:r>
              <a:rPr lang="ru-RU" dirty="0" smtClean="0"/>
              <a:t>1. Ноги </a:t>
            </a:r>
            <a:r>
              <a:rPr lang="ru-RU" dirty="0"/>
              <a:t>прошли путь </a:t>
            </a:r>
            <a:r>
              <a:rPr lang="ru-RU" dirty="0" smtClean="0"/>
              <a:t>2</a:t>
            </a:r>
            <a:r>
              <a:rPr lang="el-GR" i="1" dirty="0" smtClean="0"/>
              <a:t>π</a:t>
            </a:r>
            <a:r>
              <a:rPr lang="en-US" i="1" dirty="0" smtClean="0"/>
              <a:t>R</a:t>
            </a:r>
            <a:r>
              <a:rPr lang="ru-RU" i="1" dirty="0" smtClean="0"/>
              <a:t> </a:t>
            </a:r>
            <a:r>
              <a:rPr lang="ru-RU" dirty="0" smtClean="0"/>
              <a:t>, </a:t>
            </a:r>
            <a:r>
              <a:rPr lang="ru-RU" dirty="0"/>
              <a:t>где</a:t>
            </a:r>
            <a:r>
              <a:rPr lang="en-US" dirty="0"/>
              <a:t> </a:t>
            </a:r>
            <a:r>
              <a:rPr lang="en-US" i="1" dirty="0"/>
              <a:t>R</a:t>
            </a:r>
            <a:r>
              <a:rPr lang="ru-RU" dirty="0"/>
              <a:t> радиус земного шара</a:t>
            </a:r>
            <a:r>
              <a:rPr lang="ru-RU" dirty="0" smtClean="0"/>
              <a:t>.</a:t>
            </a:r>
          </a:p>
          <a:p>
            <a:pPr>
              <a:lnSpc>
                <a:spcPct val="120000"/>
              </a:lnSpc>
              <a:buClr>
                <a:srgbClr val="452B75"/>
              </a:buClr>
            </a:pPr>
            <a:r>
              <a:rPr lang="en-US" dirty="0"/>
              <a:t>2</a:t>
            </a:r>
            <a:r>
              <a:rPr lang="ru-RU" dirty="0"/>
              <a:t>. Верхушка головы </a:t>
            </a:r>
            <a:r>
              <a:rPr lang="ru-RU" dirty="0" smtClean="0"/>
              <a:t>– 2</a:t>
            </a:r>
            <a:r>
              <a:rPr lang="en-US" i="1" dirty="0"/>
              <a:t>π</a:t>
            </a:r>
            <a:r>
              <a:rPr lang="en-US" dirty="0"/>
              <a:t>(</a:t>
            </a:r>
            <a:r>
              <a:rPr lang="en-US" i="1" dirty="0"/>
              <a:t>R</a:t>
            </a:r>
            <a:r>
              <a:rPr lang="en-US" dirty="0"/>
              <a:t> + 1</a:t>
            </a:r>
            <a:r>
              <a:rPr lang="ru-RU" dirty="0" smtClean="0"/>
              <a:t>,5),</a:t>
            </a:r>
            <a:r>
              <a:rPr lang="ru-RU" dirty="0"/>
              <a:t> где 1,5м рост </a:t>
            </a:r>
            <a:r>
              <a:rPr lang="ru-RU" dirty="0" smtClean="0"/>
              <a:t>человека.</a:t>
            </a:r>
          </a:p>
          <a:p>
            <a:pPr>
              <a:lnSpc>
                <a:spcPct val="120000"/>
              </a:lnSpc>
              <a:buClr>
                <a:srgbClr val="452B75"/>
              </a:buClr>
            </a:pPr>
            <a:r>
              <a:rPr lang="ru-RU" dirty="0" smtClean="0"/>
              <a:t>3. </a:t>
            </a:r>
            <a:r>
              <a:rPr lang="ru-RU" dirty="0"/>
              <a:t>Разность путей </a:t>
            </a:r>
            <a:r>
              <a:rPr lang="ru-RU" dirty="0" smtClean="0"/>
              <a:t>равна</a:t>
            </a:r>
          </a:p>
          <a:p>
            <a:pPr>
              <a:lnSpc>
                <a:spcPct val="120000"/>
              </a:lnSpc>
              <a:buClr>
                <a:srgbClr val="452B75"/>
              </a:buClr>
            </a:pPr>
            <a:r>
              <a:rPr lang="ru-RU" dirty="0" smtClean="0"/>
              <a:t>2</a:t>
            </a:r>
            <a:r>
              <a:rPr lang="en-US" i="1" dirty="0"/>
              <a:t>π</a:t>
            </a:r>
            <a:r>
              <a:rPr lang="en-US" dirty="0"/>
              <a:t>(</a:t>
            </a:r>
            <a:r>
              <a:rPr lang="en-US" i="1" dirty="0"/>
              <a:t>R</a:t>
            </a:r>
            <a:r>
              <a:rPr lang="en-US" dirty="0"/>
              <a:t> + 1</a:t>
            </a:r>
            <a:r>
              <a:rPr lang="ru-RU" dirty="0"/>
              <a:t>,5) </a:t>
            </a:r>
            <a:r>
              <a:rPr lang="ru-RU" dirty="0" smtClean="0"/>
              <a:t>– 2</a:t>
            </a:r>
            <a:r>
              <a:rPr lang="el-GR" i="1" dirty="0"/>
              <a:t>π</a:t>
            </a:r>
            <a:r>
              <a:rPr lang="en-US" i="1" dirty="0"/>
              <a:t>R</a:t>
            </a:r>
            <a:r>
              <a:rPr lang="ru-RU" dirty="0" smtClean="0"/>
              <a:t> = </a:t>
            </a:r>
            <a:r>
              <a:rPr lang="ru-RU" dirty="0"/>
              <a:t>2</a:t>
            </a:r>
            <a:r>
              <a:rPr lang="el-GR" i="1" dirty="0"/>
              <a:t>π</a:t>
            </a:r>
            <a:r>
              <a:rPr lang="en-US" i="1" dirty="0" smtClean="0"/>
              <a:t>R</a:t>
            </a:r>
            <a:r>
              <a:rPr lang="ru-RU" dirty="0" smtClean="0"/>
              <a:t> </a:t>
            </a:r>
            <a:r>
              <a:rPr lang="ru-RU" dirty="0"/>
              <a:t>+</a:t>
            </a:r>
            <a:r>
              <a:rPr lang="ru-RU" dirty="0" smtClean="0"/>
              <a:t> </a:t>
            </a:r>
            <a:r>
              <a:rPr lang="ru-RU" dirty="0"/>
              <a:t>3</a:t>
            </a:r>
            <a:r>
              <a:rPr lang="en-US" i="1" dirty="0"/>
              <a:t>π</a:t>
            </a:r>
            <a:r>
              <a:rPr lang="ru-RU" dirty="0" smtClean="0"/>
              <a:t> </a:t>
            </a:r>
            <a:r>
              <a:rPr lang="ru-RU" dirty="0"/>
              <a:t>– 2</a:t>
            </a:r>
            <a:r>
              <a:rPr lang="en-US" i="1" dirty="0" smtClean="0"/>
              <a:t>π</a:t>
            </a:r>
            <a:r>
              <a:rPr lang="en-US" dirty="0" smtClean="0"/>
              <a:t>R </a:t>
            </a:r>
            <a:r>
              <a:rPr lang="ru-RU" i="1" dirty="0" smtClean="0"/>
              <a:t>= </a:t>
            </a:r>
            <a:r>
              <a:rPr lang="ru-RU" dirty="0" smtClean="0"/>
              <a:t>3</a:t>
            </a:r>
            <a:r>
              <a:rPr lang="el-GR" i="1" dirty="0" smtClean="0"/>
              <a:t>π</a:t>
            </a:r>
            <a:r>
              <a:rPr lang="ru-RU" i="1" dirty="0" smtClean="0"/>
              <a:t> = </a:t>
            </a:r>
            <a:r>
              <a:rPr lang="ru-RU" dirty="0" smtClean="0"/>
              <a:t>9,42м.</a:t>
            </a:r>
          </a:p>
          <a:p>
            <a:pPr>
              <a:lnSpc>
                <a:spcPct val="120000"/>
              </a:lnSpc>
              <a:buClr>
                <a:srgbClr val="452B75"/>
              </a:buClr>
            </a:pPr>
            <a:endParaRPr lang="ru-RU" sz="900" dirty="0" smtClean="0"/>
          </a:p>
          <a:p>
            <a:pPr>
              <a:lnSpc>
                <a:spcPct val="120000"/>
              </a:lnSpc>
              <a:buClr>
                <a:srgbClr val="452B75"/>
              </a:buClr>
            </a:pPr>
            <a:r>
              <a:rPr lang="ru-RU" b="1" i="1" dirty="0" smtClean="0"/>
              <a:t>Ответ:</a:t>
            </a:r>
            <a:r>
              <a:rPr lang="ru-RU" dirty="0" smtClean="0"/>
              <a:t> Голова </a:t>
            </a:r>
            <a:r>
              <a:rPr lang="ru-RU" dirty="0"/>
              <a:t>прошла путь на </a:t>
            </a:r>
            <a:r>
              <a:rPr lang="ru-RU" dirty="0" smtClean="0"/>
              <a:t>9,42м </a:t>
            </a:r>
            <a:r>
              <a:rPr lang="ru-RU" dirty="0"/>
              <a:t>больше, чем ноги</a:t>
            </a:r>
            <a:r>
              <a:rPr lang="ru-RU" dirty="0" smtClean="0"/>
              <a:t>.</a:t>
            </a:r>
            <a:endParaRPr lang="ru-RU" dirty="0"/>
          </a:p>
          <a:p>
            <a:pPr>
              <a:lnSpc>
                <a:spcPct val="90000"/>
              </a:lnSpc>
              <a:buClr>
                <a:srgbClr val="452B75"/>
              </a:buClr>
            </a:pPr>
            <a:endParaRPr lang="ru-RU" dirty="0"/>
          </a:p>
          <a:p>
            <a:pPr>
              <a:lnSpc>
                <a:spcPct val="90000"/>
              </a:lnSpc>
              <a:buClr>
                <a:srgbClr val="452B75"/>
              </a:buClr>
            </a:pPr>
            <a:endParaRPr lang="ru-RU" dirty="0"/>
          </a:p>
        </p:txBody>
      </p:sp>
    </p:spTree>
    <p:extLst>
      <p:ext uri="{BB962C8B-B14F-4D97-AF65-F5344CB8AC3E}">
        <p14:creationId xmlns:p14="http://schemas.microsoft.com/office/powerpoint/2010/main" val="193139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p:cTn id="19"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 calcmode="lin" valueType="num">
                                      <p:cBhvr>
                                        <p:cTn id="26"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 calcmode="lin" valueType="num">
                                      <p:cBhvr>
                                        <p:cTn id="33"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8">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8">
                                            <p:txEl>
                                              <p:pRg st="4" end="4"/>
                                            </p:txEl>
                                          </p:spTgt>
                                        </p:tgtEl>
                                        <p:attrNameLst>
                                          <p:attrName>style.visibility</p:attrName>
                                        </p:attrNameLst>
                                      </p:cBhvr>
                                      <p:to>
                                        <p:strVal val="visible"/>
                                      </p:to>
                                    </p:set>
                                    <p:anim calcmode="lin" valueType="num">
                                      <p:cBhvr>
                                        <p:cTn id="40"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8">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8">
                                            <p:txEl>
                                              <p:pRg st="6" end="6"/>
                                            </p:txEl>
                                          </p:spTgt>
                                        </p:tgtEl>
                                        <p:attrNameLst>
                                          <p:attrName>style.visibility</p:attrName>
                                        </p:attrNameLst>
                                      </p:cBhvr>
                                      <p:to>
                                        <p:strVal val="visible"/>
                                      </p:to>
                                    </p:set>
                                    <p:anim calcmode="lin" valueType="num">
                                      <p:cBhvr>
                                        <p:cTn id="47"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9"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C3300"/>
                </a:solidFill>
              </a:rPr>
              <a:t>Вопросы для повторения</a:t>
            </a:r>
            <a:endParaRPr lang="ru-RU" dirty="0">
              <a:solidFill>
                <a:srgbClr val="CC3300"/>
              </a:solidFill>
            </a:endParaRPr>
          </a:p>
        </p:txBody>
      </p:sp>
      <p:sp>
        <p:nvSpPr>
          <p:cNvPr id="3" name="Объект 2"/>
          <p:cNvSpPr>
            <a:spLocks noGrp="1"/>
          </p:cNvSpPr>
          <p:nvPr>
            <p:ph idx="1"/>
          </p:nvPr>
        </p:nvSpPr>
        <p:spPr/>
        <p:txBody>
          <a:bodyPr/>
          <a:lstStyle/>
          <a:p>
            <a:pPr marL="366713" indent="-366713">
              <a:buFontTx/>
              <a:buAutoNum type="arabicPeriod"/>
            </a:pPr>
            <a:r>
              <a:rPr lang="ru-RU" dirty="0" smtClean="0"/>
              <a:t>По </a:t>
            </a:r>
            <a:r>
              <a:rPr lang="ru-RU" dirty="0"/>
              <a:t>какой формуле вычисляется длина окружности?</a:t>
            </a:r>
          </a:p>
          <a:p>
            <a:pPr marL="366713" indent="-366713">
              <a:buFontTx/>
              <a:buAutoNum type="arabicPeriod"/>
            </a:pPr>
            <a:r>
              <a:rPr lang="ru-RU" dirty="0" smtClean="0"/>
              <a:t>Чему </a:t>
            </a:r>
            <a:r>
              <a:rPr lang="ru-RU" dirty="0"/>
              <a:t>равно отношение длины окружности к длине диаметра</a:t>
            </a:r>
            <a:r>
              <a:rPr lang="ru-RU" dirty="0" smtClean="0"/>
              <a:t>?</a:t>
            </a:r>
            <a:endParaRPr lang="ru-RU" dirty="0"/>
          </a:p>
          <a:p>
            <a:pPr marL="366713" indent="-366713">
              <a:buFontTx/>
              <a:buAutoNum type="arabicPeriod"/>
            </a:pPr>
            <a:r>
              <a:rPr lang="ru-RU" dirty="0" smtClean="0"/>
              <a:t>Чему </a:t>
            </a:r>
            <a:r>
              <a:rPr lang="ru-RU" dirty="0"/>
              <a:t>равно приближённое значение числа </a:t>
            </a:r>
            <a:r>
              <a:rPr lang="el-GR" i="1" dirty="0"/>
              <a:t>π</a:t>
            </a:r>
            <a:r>
              <a:rPr lang="ru-RU" dirty="0"/>
              <a:t>?</a:t>
            </a:r>
          </a:p>
          <a:p>
            <a:pPr marL="366713" indent="-366713">
              <a:buFontTx/>
              <a:buAutoNum type="arabicPeriod"/>
            </a:pPr>
            <a:r>
              <a:rPr lang="ru-RU" dirty="0"/>
              <a:t>Покажит</a:t>
            </a:r>
            <a:r>
              <a:rPr lang="ru-RU" dirty="0" smtClean="0"/>
              <a:t>е </a:t>
            </a:r>
            <a:r>
              <a:rPr lang="ru-RU" dirty="0"/>
              <a:t>на чертеже : центр, радиус, </a:t>
            </a:r>
            <a:r>
              <a:rPr lang="ru-RU" dirty="0" smtClean="0"/>
              <a:t>диаметр окружности?</a:t>
            </a:r>
            <a:endParaRPr lang="ru-RU" dirty="0"/>
          </a:p>
          <a:p>
            <a:endParaRPr lang="ru-RU" dirty="0" smtClean="0"/>
          </a:p>
          <a:p>
            <a:endParaRPr lang="ru-RU" dirty="0"/>
          </a:p>
          <a:p>
            <a:endParaRPr lang="ru-RU" dirty="0"/>
          </a:p>
        </p:txBody>
      </p:sp>
      <p:sp>
        <p:nvSpPr>
          <p:cNvPr id="5" name="Oval 4"/>
          <p:cNvSpPr>
            <a:spLocks noChangeArrowheads="1"/>
          </p:cNvSpPr>
          <p:nvPr/>
        </p:nvSpPr>
        <p:spPr bwMode="auto">
          <a:xfrm>
            <a:off x="2915816" y="4009797"/>
            <a:ext cx="2513856" cy="2459360"/>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cxnSp>
        <p:nvCxnSpPr>
          <p:cNvPr id="6" name="AutoShape 6"/>
          <p:cNvCxnSpPr>
            <a:cxnSpLocks noChangeShapeType="1"/>
          </p:cNvCxnSpPr>
          <p:nvPr/>
        </p:nvCxnSpPr>
        <p:spPr bwMode="auto">
          <a:xfrm flipH="1">
            <a:off x="2933761" y="5234864"/>
            <a:ext cx="2496097" cy="0"/>
          </a:xfrm>
          <a:prstGeom prst="straightConnector1">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Line 5"/>
          <p:cNvSpPr>
            <a:spLocks noChangeShapeType="1"/>
          </p:cNvSpPr>
          <p:nvPr/>
        </p:nvSpPr>
        <p:spPr bwMode="auto">
          <a:xfrm>
            <a:off x="3347865" y="4293095"/>
            <a:ext cx="833944" cy="9447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 name="WordArt 10"/>
          <p:cNvSpPr>
            <a:spLocks noChangeArrowheads="1" noChangeShapeType="1" noTextEdit="1"/>
          </p:cNvSpPr>
          <p:nvPr/>
        </p:nvSpPr>
        <p:spPr bwMode="auto">
          <a:xfrm flipV="1">
            <a:off x="4188842" y="4726743"/>
            <a:ext cx="239151" cy="4251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ru-RU" sz="3600" kern="10" dirty="0">
                <a:ln w="9525">
                  <a:solidFill>
                    <a:srgbClr val="000000"/>
                  </a:solidFill>
                  <a:round/>
                  <a:headEnd/>
                  <a:tailEnd/>
                </a:ln>
                <a:solidFill>
                  <a:srgbClr val="FF3300"/>
                </a:solidFill>
                <a:effectLst/>
                <a:latin typeface="Arial"/>
                <a:cs typeface="Arial"/>
              </a:rPr>
              <a:t>О</a:t>
            </a:r>
          </a:p>
        </p:txBody>
      </p:sp>
      <p:sp>
        <p:nvSpPr>
          <p:cNvPr id="10" name="WordArt 11"/>
          <p:cNvSpPr>
            <a:spLocks noChangeArrowheads="1" noChangeShapeType="1" noTextEdit="1"/>
          </p:cNvSpPr>
          <p:nvPr/>
        </p:nvSpPr>
        <p:spPr bwMode="auto">
          <a:xfrm>
            <a:off x="3004953" y="4003406"/>
            <a:ext cx="166687" cy="41069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ru-RU" sz="3600" kern="10" dirty="0">
                <a:ln w="9525">
                  <a:solidFill>
                    <a:srgbClr val="000000"/>
                  </a:solidFill>
                  <a:round/>
                  <a:headEnd/>
                  <a:tailEnd/>
                </a:ln>
                <a:solidFill>
                  <a:srgbClr val="00FFFF"/>
                </a:solidFill>
                <a:effectLst/>
                <a:latin typeface="Arial"/>
                <a:cs typeface="Arial"/>
              </a:rPr>
              <a:t>С</a:t>
            </a:r>
          </a:p>
        </p:txBody>
      </p:sp>
      <p:sp>
        <p:nvSpPr>
          <p:cNvPr id="11" name="WordArt 8"/>
          <p:cNvSpPr>
            <a:spLocks noChangeArrowheads="1" noChangeShapeType="1" noTextEdit="1"/>
          </p:cNvSpPr>
          <p:nvPr/>
        </p:nvSpPr>
        <p:spPr bwMode="auto">
          <a:xfrm>
            <a:off x="2555776" y="5010034"/>
            <a:ext cx="230560" cy="41426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ru-RU" sz="3600" kern="10" dirty="0">
                <a:ln w="9525">
                  <a:solidFill>
                    <a:srgbClr val="000000"/>
                  </a:solidFill>
                  <a:round/>
                  <a:headEnd/>
                  <a:tailEnd/>
                </a:ln>
                <a:solidFill>
                  <a:srgbClr val="00FFFF"/>
                </a:solidFill>
                <a:effectLst/>
                <a:latin typeface="Arial"/>
                <a:cs typeface="Arial"/>
              </a:rPr>
              <a:t>А</a:t>
            </a:r>
          </a:p>
        </p:txBody>
      </p:sp>
      <p:sp>
        <p:nvSpPr>
          <p:cNvPr id="12" name="WordArt 9"/>
          <p:cNvSpPr>
            <a:spLocks noChangeArrowheads="1" noChangeShapeType="1" noTextEdit="1"/>
          </p:cNvSpPr>
          <p:nvPr/>
        </p:nvSpPr>
        <p:spPr bwMode="auto">
          <a:xfrm>
            <a:off x="5539154" y="5022165"/>
            <a:ext cx="200465" cy="40898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ru-RU" sz="3600" kern="10" dirty="0">
                <a:ln w="9525">
                  <a:solidFill>
                    <a:srgbClr val="000000"/>
                  </a:solidFill>
                  <a:round/>
                  <a:headEnd/>
                  <a:tailEnd/>
                </a:ln>
                <a:solidFill>
                  <a:srgbClr val="00FFFF"/>
                </a:solidFill>
                <a:effectLst/>
                <a:latin typeface="Arial"/>
                <a:cs typeface="Arial"/>
              </a:rPr>
              <a:t>В</a:t>
            </a:r>
          </a:p>
        </p:txBody>
      </p:sp>
      <p:sp>
        <p:nvSpPr>
          <p:cNvPr id="13" name="Oval 7"/>
          <p:cNvSpPr>
            <a:spLocks noChangeArrowheads="1"/>
          </p:cNvSpPr>
          <p:nvPr/>
        </p:nvSpPr>
        <p:spPr bwMode="auto">
          <a:xfrm>
            <a:off x="4092525" y="5163277"/>
            <a:ext cx="152400" cy="152400"/>
          </a:xfrm>
          <a:prstGeom prst="ellipse">
            <a:avLst/>
          </a:prstGeom>
          <a:solidFill>
            <a:srgbClr val="FF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4" name="Oval 7"/>
          <p:cNvSpPr>
            <a:spLocks noChangeArrowheads="1"/>
          </p:cNvSpPr>
          <p:nvPr/>
        </p:nvSpPr>
        <p:spPr bwMode="auto">
          <a:xfrm>
            <a:off x="2839616" y="5140967"/>
            <a:ext cx="152400" cy="152400"/>
          </a:xfrm>
          <a:prstGeom prst="ellipse">
            <a:avLst/>
          </a:prstGeom>
          <a:solidFill>
            <a:srgbClr val="FF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5" name="Oval 7"/>
          <p:cNvSpPr>
            <a:spLocks noChangeArrowheads="1"/>
          </p:cNvSpPr>
          <p:nvPr/>
        </p:nvSpPr>
        <p:spPr bwMode="auto">
          <a:xfrm>
            <a:off x="5353658" y="5158664"/>
            <a:ext cx="152400" cy="152400"/>
          </a:xfrm>
          <a:prstGeom prst="ellipse">
            <a:avLst/>
          </a:prstGeom>
          <a:solidFill>
            <a:srgbClr val="FF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6" name="Oval 7"/>
          <p:cNvSpPr>
            <a:spLocks noChangeArrowheads="1"/>
          </p:cNvSpPr>
          <p:nvPr/>
        </p:nvSpPr>
        <p:spPr bwMode="auto">
          <a:xfrm>
            <a:off x="3271665" y="4216895"/>
            <a:ext cx="152400" cy="152400"/>
          </a:xfrm>
          <a:prstGeom prst="ellipse">
            <a:avLst/>
          </a:prstGeom>
          <a:solidFill>
            <a:srgbClr val="FF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pic>
        <p:nvPicPr>
          <p:cNvPr id="17" name="Picture 10" descr="C:\Documents and Settings\Admin\Мои документы\РИСУНКИ\Школа\Учитель Ученик\Ученик\item_37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9980" y="4066240"/>
            <a:ext cx="1806436" cy="245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9364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Мои документы\Загрузки\Копия vtorzhenie_inoplanetyan_1600x1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380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404664"/>
            <a:ext cx="8229600" cy="735360"/>
          </a:xfrm>
        </p:spPr>
        <p:txBody>
          <a:bodyPr>
            <a:normAutofit/>
          </a:bodyPr>
          <a:lstStyle/>
          <a:p>
            <a:r>
              <a:rPr lang="ru-RU" dirty="0" smtClean="0"/>
              <a:t> </a:t>
            </a:r>
            <a:r>
              <a:rPr lang="ru-RU" dirty="0" smtClean="0">
                <a:solidFill>
                  <a:srgbClr val="CC3300"/>
                </a:solidFill>
              </a:rPr>
              <a:t>Вторжение </a:t>
            </a:r>
            <a:r>
              <a:rPr lang="ru-RU" dirty="0">
                <a:solidFill>
                  <a:srgbClr val="CC3300"/>
                </a:solidFill>
              </a:rPr>
              <a:t>марсиан</a:t>
            </a:r>
          </a:p>
        </p:txBody>
      </p:sp>
      <p:sp>
        <p:nvSpPr>
          <p:cNvPr id="3" name="Объект 2"/>
          <p:cNvSpPr>
            <a:spLocks noGrp="1"/>
          </p:cNvSpPr>
          <p:nvPr>
            <p:ph idx="1"/>
          </p:nvPr>
        </p:nvSpPr>
        <p:spPr>
          <a:xfrm>
            <a:off x="323528" y="4725144"/>
            <a:ext cx="8229600" cy="2016224"/>
          </a:xfrm>
        </p:spPr>
        <p:txBody>
          <a:bodyPr>
            <a:normAutofit lnSpcReduction="10000"/>
          </a:bodyPr>
          <a:lstStyle/>
          <a:p>
            <a:pPr>
              <a:spcBef>
                <a:spcPts val="600"/>
              </a:spcBef>
            </a:pPr>
            <a:r>
              <a:rPr lang="ru-RU" sz="1600" dirty="0">
                <a:solidFill>
                  <a:schemeClr val="bg1"/>
                </a:solidFill>
                <a:effectLst>
                  <a:outerShdw blurRad="38100" dist="38100" dir="2700000" algn="tl">
                    <a:srgbClr val="000000">
                      <a:alpha val="43137"/>
                    </a:srgbClr>
                  </a:outerShdw>
                </a:effectLst>
                <a:latin typeface="Arial" pitchFamily="34" charset="0"/>
                <a:cs typeface="Arial" pitchFamily="34" charset="0"/>
              </a:rPr>
              <a:t>В известном романе английского писателя-фантаста Герберта Уэллса «Война миров» рассказывается о вторжении на Землю марсиан. Сопротивление землян было подавлено марсианами без особого труда, поскольку их оружие было намного эффективнее земного. К счастью, для землян всё закончилось благополучно – марсиане умерли от земного вируса, против которого у них не было иммунитета. </a:t>
            </a:r>
          </a:p>
          <a:p>
            <a:pPr>
              <a:spcBef>
                <a:spcPts val="600"/>
              </a:spcBef>
            </a:pPr>
            <a:r>
              <a:rPr lang="ru-RU" sz="1600" dirty="0">
                <a:solidFill>
                  <a:schemeClr val="bg1"/>
                </a:solidFill>
                <a:effectLst>
                  <a:outerShdw blurRad="38100" dist="38100" dir="2700000" algn="tl">
                    <a:srgbClr val="000000">
                      <a:alpha val="43137"/>
                    </a:srgbClr>
                  </a:outerShdw>
                </a:effectLst>
                <a:latin typeface="Arial" pitchFamily="34" charset="0"/>
                <a:cs typeface="Arial" pitchFamily="34" charset="0"/>
              </a:rPr>
              <a:t>При изучении оставшейся от марсиан техники выяснилось, что в ней отсутствуют колёса и вообще вращающиеся детали. </a:t>
            </a:r>
          </a:p>
          <a:p>
            <a:pPr marL="0" indent="0">
              <a:spcBef>
                <a:spcPts val="600"/>
              </a:spcBef>
              <a:buNone/>
            </a:pPr>
            <a:endParaRPr lang="ru-RU" sz="20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87595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C3300"/>
                </a:solidFill>
              </a:rPr>
              <a:t>  Домашнее </a:t>
            </a:r>
            <a:r>
              <a:rPr lang="ru-RU" dirty="0">
                <a:solidFill>
                  <a:srgbClr val="CC3300"/>
                </a:solidFill>
              </a:rPr>
              <a:t>задание</a:t>
            </a:r>
          </a:p>
        </p:txBody>
      </p:sp>
      <p:sp>
        <p:nvSpPr>
          <p:cNvPr id="3" name="Объект 2"/>
          <p:cNvSpPr>
            <a:spLocks noGrp="1"/>
          </p:cNvSpPr>
          <p:nvPr>
            <p:ph idx="1"/>
          </p:nvPr>
        </p:nvSpPr>
        <p:spPr>
          <a:xfrm>
            <a:off x="457200" y="1600200"/>
            <a:ext cx="8229600" cy="2836912"/>
          </a:xfrm>
        </p:spPr>
        <p:txBody>
          <a:bodyPr>
            <a:normAutofit lnSpcReduction="10000"/>
          </a:bodyPr>
          <a:lstStyle/>
          <a:p>
            <a:r>
              <a:rPr lang="ru-RU" dirty="0" smtClean="0"/>
              <a:t>§22. </a:t>
            </a:r>
          </a:p>
          <a:p>
            <a:r>
              <a:rPr lang="ru-RU" dirty="0" smtClean="0"/>
              <a:t>№</a:t>
            </a:r>
            <a:r>
              <a:rPr lang="ru-RU" dirty="0"/>
              <a:t>649 </a:t>
            </a:r>
            <a:r>
              <a:rPr lang="ru-RU" dirty="0" smtClean="0"/>
              <a:t>(</a:t>
            </a:r>
            <a:r>
              <a:rPr lang="ru-RU" dirty="0" err="1"/>
              <a:t>в,г</a:t>
            </a:r>
            <a:r>
              <a:rPr lang="ru-RU" dirty="0" smtClean="0"/>
              <a:t>)</a:t>
            </a:r>
            <a:endParaRPr lang="ru-RU" dirty="0"/>
          </a:p>
          <a:p>
            <a:r>
              <a:rPr lang="ru-RU" dirty="0"/>
              <a:t>№</a:t>
            </a:r>
            <a:r>
              <a:rPr lang="ru-RU" dirty="0" smtClean="0"/>
              <a:t>650 (</a:t>
            </a:r>
            <a:r>
              <a:rPr lang="ru-RU" dirty="0" err="1"/>
              <a:t>а,б</a:t>
            </a:r>
            <a:r>
              <a:rPr lang="ru-RU" dirty="0"/>
              <a:t>) </a:t>
            </a:r>
            <a:endParaRPr lang="ru-RU" dirty="0" smtClean="0"/>
          </a:p>
          <a:p>
            <a:r>
              <a:rPr lang="ru-RU" dirty="0" smtClean="0"/>
              <a:t>№666</a:t>
            </a:r>
          </a:p>
          <a:p>
            <a:r>
              <a:rPr lang="ru-RU" dirty="0" smtClean="0"/>
              <a:t>№669 (</a:t>
            </a:r>
            <a:r>
              <a:rPr lang="ru-RU" dirty="0" err="1"/>
              <a:t>а,б</a:t>
            </a:r>
            <a:r>
              <a:rPr lang="ru-RU" dirty="0" smtClean="0"/>
              <a:t>)</a:t>
            </a:r>
          </a:p>
          <a:p>
            <a:r>
              <a:rPr lang="ru-RU" dirty="0" smtClean="0"/>
              <a:t>Творческое задание: Найти интересные факты о числа Пи. </a:t>
            </a:r>
            <a:endParaRPr lang="ru-RU" dirty="0"/>
          </a:p>
          <a:p>
            <a:pPr marL="0" indent="0">
              <a:buNone/>
            </a:pPr>
            <a:endParaRPr lang="ru-RU" dirty="0"/>
          </a:p>
          <a:p>
            <a:pPr marL="0" indent="0">
              <a:buNone/>
            </a:pPr>
            <a:endParaRPr lang="ru-RU" dirty="0"/>
          </a:p>
        </p:txBody>
      </p:sp>
      <p:pic>
        <p:nvPicPr>
          <p:cNvPr id="6" name="Picture 4" descr="ANTN06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4077072"/>
            <a:ext cx="2705080" cy="2507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3366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64333" y="469899"/>
            <a:ext cx="6767512" cy="1374775"/>
            <a:chOff x="431" y="0"/>
            <a:chExt cx="4263" cy="866"/>
          </a:xfrm>
        </p:grpSpPr>
        <p:sp>
          <p:nvSpPr>
            <p:cNvPr id="4132" name="AutoShape 3"/>
            <p:cNvSpPr>
              <a:spLocks noChangeArrowheads="1"/>
            </p:cNvSpPr>
            <p:nvPr/>
          </p:nvSpPr>
          <p:spPr bwMode="auto">
            <a:xfrm>
              <a:off x="431" y="0"/>
              <a:ext cx="4263" cy="866"/>
            </a:xfrm>
            <a:prstGeom prst="cloudCallout">
              <a:avLst>
                <a:gd name="adj1" fmla="val -58889"/>
                <a:gd name="adj2" fmla="val 443301"/>
              </a:avLst>
            </a:prstGeom>
            <a:solidFill>
              <a:srgbClr val="33CCFF"/>
            </a:solidFill>
            <a:ln w="38100">
              <a:solidFill>
                <a:srgbClr val="1E1E78"/>
              </a:solidFill>
              <a:round/>
              <a:headEnd/>
              <a:tailEnd/>
            </a:ln>
          </p:spPr>
          <p:txBody>
            <a:bodyPr/>
            <a:lstStyle/>
            <a:p>
              <a:pPr algn="ctr"/>
              <a:endParaRPr lang="ru-RU"/>
            </a:p>
          </p:txBody>
        </p:sp>
        <p:sp>
          <p:nvSpPr>
            <p:cNvPr id="4133" name="Text Box 4"/>
            <p:cNvSpPr txBox="1">
              <a:spLocks noChangeArrowheads="1"/>
            </p:cNvSpPr>
            <p:nvPr/>
          </p:nvSpPr>
          <p:spPr bwMode="auto">
            <a:xfrm>
              <a:off x="2158" y="185"/>
              <a:ext cx="1498"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ru-RU" sz="4000" b="1" i="1" dirty="0">
                  <a:solidFill>
                    <a:srgbClr val="161658"/>
                  </a:solidFill>
                </a:rPr>
                <a:t>–</a:t>
              </a:r>
              <a:r>
                <a:rPr lang="en-US" sz="4000" b="1" i="1" dirty="0" smtClean="0">
                  <a:solidFill>
                    <a:srgbClr val="1E1E78"/>
                  </a:solidFill>
                </a:rPr>
                <a:t> </a:t>
              </a:r>
              <a:r>
                <a:rPr lang="ru-RU" sz="4000" b="1" i="1" dirty="0">
                  <a:solidFill>
                    <a:srgbClr val="1E1E78"/>
                  </a:solidFill>
                </a:rPr>
                <a:t>шарады</a:t>
              </a:r>
            </a:p>
          </p:txBody>
        </p:sp>
        <p:graphicFrame>
          <p:nvGraphicFramePr>
            <p:cNvPr id="4102" name="Object 5"/>
            <p:cNvGraphicFramePr>
              <a:graphicFrameLocks noChangeAspect="1"/>
            </p:cNvGraphicFramePr>
            <p:nvPr>
              <p:extLst>
                <p:ext uri="{D42A27DB-BD31-4B8C-83A1-F6EECF244321}">
                  <p14:modId xmlns:p14="http://schemas.microsoft.com/office/powerpoint/2010/main" val="3066940148"/>
                </p:ext>
              </p:extLst>
            </p:nvPr>
          </p:nvGraphicFramePr>
          <p:xfrm>
            <a:off x="1542" y="68"/>
            <a:ext cx="730" cy="730"/>
          </p:xfrm>
          <a:graphic>
            <a:graphicData uri="http://schemas.openxmlformats.org/presentationml/2006/ole">
              <mc:AlternateContent xmlns:mc="http://schemas.openxmlformats.org/markup-compatibility/2006">
                <mc:Choice xmlns:v="urn:schemas-microsoft-com:vml" Requires="v">
                  <p:oleObj spid="_x0000_s9258" name="Формула" r:id="rId3" imgW="139680" imgH="139680" progId="Equation.3">
                    <p:embed/>
                  </p:oleObj>
                </mc:Choice>
                <mc:Fallback>
                  <p:oleObj name="Формула" r:id="rId3" imgW="139680" imgH="139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2" y="68"/>
                          <a:ext cx="730" cy="730"/>
                        </a:xfrm>
                        <a:prstGeom prst="rect">
                          <a:avLst/>
                        </a:prstGeom>
                        <a:noFill/>
                      </p:spPr>
                    </p:pic>
                  </p:oleObj>
                </mc:Fallback>
              </mc:AlternateContent>
            </a:graphicData>
          </a:graphic>
        </p:graphicFrame>
      </p:grpSp>
      <p:grpSp>
        <p:nvGrpSpPr>
          <p:cNvPr id="3" name="Group 7"/>
          <p:cNvGrpSpPr>
            <a:grpSpLocks/>
          </p:cNvGrpSpPr>
          <p:nvPr/>
        </p:nvGrpSpPr>
        <p:grpSpPr bwMode="auto">
          <a:xfrm>
            <a:off x="250825" y="2106613"/>
            <a:ext cx="6122988" cy="825500"/>
            <a:chOff x="1383" y="1263"/>
            <a:chExt cx="3857" cy="520"/>
          </a:xfrm>
        </p:grpSpPr>
        <p:sp>
          <p:nvSpPr>
            <p:cNvPr id="4130" name="AutoShape 8"/>
            <p:cNvSpPr>
              <a:spLocks noChangeArrowheads="1"/>
            </p:cNvSpPr>
            <p:nvPr/>
          </p:nvSpPr>
          <p:spPr bwMode="auto">
            <a:xfrm>
              <a:off x="1383" y="1263"/>
              <a:ext cx="3857" cy="520"/>
            </a:xfrm>
            <a:prstGeom prst="roundRect">
              <a:avLst>
                <a:gd name="adj" fmla="val 16667"/>
              </a:avLst>
            </a:prstGeom>
            <a:solidFill>
              <a:srgbClr val="33CCFF"/>
            </a:solidFill>
            <a:ln w="38100">
              <a:solidFill>
                <a:srgbClr val="1E1E78"/>
              </a:solidFill>
              <a:round/>
              <a:headEnd/>
              <a:tailEnd/>
            </a:ln>
          </p:spPr>
          <p:txBody>
            <a:bodyPr wrap="none" anchor="ctr"/>
            <a:lstStyle/>
            <a:p>
              <a:endParaRPr lang="ru-RU"/>
            </a:p>
          </p:txBody>
        </p:sp>
        <p:sp>
          <p:nvSpPr>
            <p:cNvPr id="4131" name="Text Box 9"/>
            <p:cNvSpPr txBox="1">
              <a:spLocks noChangeArrowheads="1"/>
            </p:cNvSpPr>
            <p:nvPr/>
          </p:nvSpPr>
          <p:spPr bwMode="auto">
            <a:xfrm>
              <a:off x="1519" y="1344"/>
              <a:ext cx="35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ru-RU" sz="2800" b="1" dirty="0">
                  <a:solidFill>
                    <a:srgbClr val="1E1E78"/>
                  </a:solidFill>
                </a:rPr>
                <a:t>Какие слова здесь зашифрованы?</a:t>
              </a:r>
            </a:p>
          </p:txBody>
        </p:sp>
      </p:grpSp>
      <p:grpSp>
        <p:nvGrpSpPr>
          <p:cNvPr id="4" name="Group 34"/>
          <p:cNvGrpSpPr>
            <a:grpSpLocks/>
          </p:cNvGrpSpPr>
          <p:nvPr/>
        </p:nvGrpSpPr>
        <p:grpSpPr bwMode="auto">
          <a:xfrm>
            <a:off x="6227763" y="1628775"/>
            <a:ext cx="2605087" cy="2605088"/>
            <a:chOff x="3923" y="1026"/>
            <a:chExt cx="1641" cy="1641"/>
          </a:xfrm>
        </p:grpSpPr>
        <p:sp>
          <p:nvSpPr>
            <p:cNvPr id="4127" name="AutoShape 10"/>
            <p:cNvSpPr>
              <a:spLocks noChangeArrowheads="1"/>
            </p:cNvSpPr>
            <p:nvPr/>
          </p:nvSpPr>
          <p:spPr bwMode="auto">
            <a:xfrm>
              <a:off x="3923" y="1026"/>
              <a:ext cx="1641" cy="1641"/>
            </a:xfrm>
            <a:prstGeom prst="sun">
              <a:avLst>
                <a:gd name="adj" fmla="val 25000"/>
              </a:avLst>
            </a:prstGeom>
            <a:solidFill>
              <a:srgbClr val="33CCFF"/>
            </a:solidFill>
            <a:ln w="9525">
              <a:solidFill>
                <a:srgbClr val="1E1E78"/>
              </a:solidFill>
              <a:miter lim="800000"/>
              <a:headEnd/>
              <a:tailEnd/>
            </a:ln>
          </p:spPr>
          <p:txBody>
            <a:bodyPr wrap="none" anchor="ctr"/>
            <a:lstStyle/>
            <a:p>
              <a:pPr algn="ctr"/>
              <a:r>
                <a:rPr lang="ru-RU"/>
                <a:t>     </a:t>
              </a:r>
              <a:endParaRPr lang="ru-RU" sz="4000">
                <a:solidFill>
                  <a:srgbClr val="1E1E78"/>
                </a:solidFill>
              </a:endParaRPr>
            </a:p>
          </p:txBody>
        </p:sp>
        <p:grpSp>
          <p:nvGrpSpPr>
            <p:cNvPr id="4128" name="Group 11"/>
            <p:cNvGrpSpPr>
              <a:grpSpLocks/>
            </p:cNvGrpSpPr>
            <p:nvPr/>
          </p:nvGrpSpPr>
          <p:grpSpPr bwMode="auto">
            <a:xfrm>
              <a:off x="4468" y="1525"/>
              <a:ext cx="636" cy="502"/>
              <a:chOff x="4468" y="1498"/>
              <a:chExt cx="636" cy="502"/>
            </a:xfrm>
          </p:grpSpPr>
          <p:graphicFrame>
            <p:nvGraphicFramePr>
              <p:cNvPr id="4101" name="Object 12"/>
              <p:cNvGraphicFramePr>
                <a:graphicFrameLocks noChangeAspect="1"/>
              </p:cNvGraphicFramePr>
              <p:nvPr>
                <p:extLst>
                  <p:ext uri="{D42A27DB-BD31-4B8C-83A1-F6EECF244321}">
                    <p14:modId xmlns:p14="http://schemas.microsoft.com/office/powerpoint/2010/main" val="2408255149"/>
                  </p:ext>
                </p:extLst>
              </p:nvPr>
            </p:nvGraphicFramePr>
            <p:xfrm>
              <a:off x="4468" y="1616"/>
              <a:ext cx="384" cy="384"/>
            </p:xfrm>
            <a:graphic>
              <a:graphicData uri="http://schemas.openxmlformats.org/presentationml/2006/ole">
                <mc:AlternateContent xmlns:mc="http://schemas.openxmlformats.org/markup-compatibility/2006">
                  <mc:Choice xmlns:v="urn:schemas-microsoft-com:vml" Requires="v">
                    <p:oleObj spid="_x0000_s9259" name="Формула" r:id="rId5" imgW="139680" imgH="139680" progId="Equation.3">
                      <p:embed/>
                    </p:oleObj>
                  </mc:Choice>
                  <mc:Fallback>
                    <p:oleObj name="Формула" r:id="rId5" imgW="139680" imgH="139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8" y="1616"/>
                            <a:ext cx="384"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29" name="Rectangle 13"/>
              <p:cNvSpPr>
                <a:spLocks noChangeArrowheads="1"/>
              </p:cNvSpPr>
              <p:nvPr/>
            </p:nvSpPr>
            <p:spPr bwMode="auto">
              <a:xfrm>
                <a:off x="4810" y="1498"/>
                <a:ext cx="29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sz="4000" b="1">
                    <a:solidFill>
                      <a:srgbClr val="1E1E78"/>
                    </a:solidFill>
                  </a:rPr>
                  <a:t>р</a:t>
                </a:r>
              </a:p>
            </p:txBody>
          </p:sp>
        </p:grpSp>
      </p:grpSp>
      <p:grpSp>
        <p:nvGrpSpPr>
          <p:cNvPr id="6" name="Group 35"/>
          <p:cNvGrpSpPr>
            <a:grpSpLocks/>
          </p:cNvGrpSpPr>
          <p:nvPr/>
        </p:nvGrpSpPr>
        <p:grpSpPr bwMode="auto">
          <a:xfrm>
            <a:off x="250825" y="4076700"/>
            <a:ext cx="2605088" cy="2605088"/>
            <a:chOff x="158" y="2568"/>
            <a:chExt cx="1641" cy="1641"/>
          </a:xfrm>
          <a:solidFill>
            <a:srgbClr val="33CCFF"/>
          </a:solidFill>
        </p:grpSpPr>
        <p:sp>
          <p:nvSpPr>
            <p:cNvPr id="4124" name="AutoShape 6"/>
            <p:cNvSpPr>
              <a:spLocks noChangeArrowheads="1"/>
            </p:cNvSpPr>
            <p:nvPr/>
          </p:nvSpPr>
          <p:spPr bwMode="auto">
            <a:xfrm>
              <a:off x="158" y="2568"/>
              <a:ext cx="1641" cy="1641"/>
            </a:xfrm>
            <a:prstGeom prst="sun">
              <a:avLst>
                <a:gd name="adj" fmla="val 25000"/>
              </a:avLst>
            </a:prstGeom>
            <a:grpFill/>
            <a:ln w="9525">
              <a:solidFill>
                <a:srgbClr val="1E1E78"/>
              </a:solidFill>
              <a:miter lim="800000"/>
              <a:headEnd/>
              <a:tailEnd/>
            </a:ln>
          </p:spPr>
          <p:txBody>
            <a:bodyPr wrap="none" anchor="ctr"/>
            <a:lstStyle/>
            <a:p>
              <a:pPr algn="ctr"/>
              <a:r>
                <a:rPr lang="ru-RU"/>
                <a:t>     </a:t>
              </a:r>
              <a:endParaRPr lang="ru-RU" sz="4000">
                <a:solidFill>
                  <a:srgbClr val="1E1E78"/>
                </a:solidFill>
              </a:endParaRPr>
            </a:p>
          </p:txBody>
        </p:sp>
        <p:grpSp>
          <p:nvGrpSpPr>
            <p:cNvPr id="4125" name="Group 16"/>
            <p:cNvGrpSpPr>
              <a:grpSpLocks/>
            </p:cNvGrpSpPr>
            <p:nvPr/>
          </p:nvGrpSpPr>
          <p:grpSpPr bwMode="auto">
            <a:xfrm>
              <a:off x="748" y="3022"/>
              <a:ext cx="411" cy="771"/>
              <a:chOff x="748" y="3022"/>
              <a:chExt cx="411" cy="771"/>
            </a:xfrm>
            <a:grpFill/>
          </p:grpSpPr>
          <p:graphicFrame>
            <p:nvGraphicFramePr>
              <p:cNvPr id="4100" name="Object 17"/>
              <p:cNvGraphicFramePr>
                <a:graphicFrameLocks noChangeAspect="1"/>
              </p:cNvGraphicFramePr>
              <p:nvPr/>
            </p:nvGraphicFramePr>
            <p:xfrm>
              <a:off x="748" y="3339"/>
              <a:ext cx="411" cy="454"/>
            </p:xfrm>
            <a:graphic>
              <a:graphicData uri="http://schemas.openxmlformats.org/presentationml/2006/ole">
                <mc:AlternateContent xmlns:mc="http://schemas.openxmlformats.org/markup-compatibility/2006">
                  <mc:Choice xmlns:v="urn:schemas-microsoft-com:vml" Requires="v">
                    <p:oleObj spid="_x0000_s9260" name="Формула" r:id="rId7" imgW="139700" imgH="139700" progId="Equation.3">
                      <p:embed/>
                    </p:oleObj>
                  </mc:Choice>
                  <mc:Fallback>
                    <p:oleObj name="Формула" r:id="rId7" imgW="139700" imgH="1397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 y="3339"/>
                            <a:ext cx="411" cy="4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26" name="Text Box 18"/>
              <p:cNvSpPr txBox="1">
                <a:spLocks noChangeArrowheads="1"/>
              </p:cNvSpPr>
              <p:nvPr/>
            </p:nvSpPr>
            <p:spPr bwMode="auto">
              <a:xfrm>
                <a:off x="748" y="3022"/>
                <a:ext cx="380" cy="4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600" b="1">
                    <a:solidFill>
                      <a:srgbClr val="1E1E78"/>
                    </a:solidFill>
                  </a:rPr>
                  <a:t> L</a:t>
                </a:r>
                <a:endParaRPr lang="ru-RU" sz="3600" b="1">
                  <a:solidFill>
                    <a:srgbClr val="1E1E78"/>
                  </a:solidFill>
                </a:endParaRPr>
              </a:p>
            </p:txBody>
          </p:sp>
        </p:grpSp>
      </p:grpSp>
      <p:grpSp>
        <p:nvGrpSpPr>
          <p:cNvPr id="8" name="Group 33"/>
          <p:cNvGrpSpPr>
            <a:grpSpLocks/>
          </p:cNvGrpSpPr>
          <p:nvPr/>
        </p:nvGrpSpPr>
        <p:grpSpPr bwMode="auto">
          <a:xfrm>
            <a:off x="3097481" y="2997200"/>
            <a:ext cx="2605088" cy="2605088"/>
            <a:chOff x="1882" y="1888"/>
            <a:chExt cx="1641" cy="1641"/>
          </a:xfrm>
          <a:solidFill>
            <a:srgbClr val="33CCFF"/>
          </a:solidFill>
        </p:grpSpPr>
        <p:sp>
          <p:nvSpPr>
            <p:cNvPr id="4121" name="AutoShape 15"/>
            <p:cNvSpPr>
              <a:spLocks noChangeArrowheads="1"/>
            </p:cNvSpPr>
            <p:nvPr/>
          </p:nvSpPr>
          <p:spPr bwMode="auto">
            <a:xfrm>
              <a:off x="1882" y="1888"/>
              <a:ext cx="1641" cy="1641"/>
            </a:xfrm>
            <a:prstGeom prst="sun">
              <a:avLst>
                <a:gd name="adj" fmla="val 25000"/>
              </a:avLst>
            </a:prstGeom>
            <a:grpFill/>
            <a:ln w="9525">
              <a:solidFill>
                <a:srgbClr val="1E1E78"/>
              </a:solidFill>
              <a:miter lim="800000"/>
              <a:headEnd/>
              <a:tailEnd/>
            </a:ln>
          </p:spPr>
          <p:txBody>
            <a:bodyPr wrap="none" anchor="ctr"/>
            <a:lstStyle/>
            <a:p>
              <a:pPr algn="ctr"/>
              <a:endParaRPr lang="ru-RU" sz="4000">
                <a:solidFill>
                  <a:srgbClr val="1E1E78"/>
                </a:solidFill>
              </a:endParaRPr>
            </a:p>
          </p:txBody>
        </p:sp>
        <p:grpSp>
          <p:nvGrpSpPr>
            <p:cNvPr id="4122" name="Group 19"/>
            <p:cNvGrpSpPr>
              <a:grpSpLocks/>
            </p:cNvGrpSpPr>
            <p:nvPr/>
          </p:nvGrpSpPr>
          <p:grpSpPr bwMode="auto">
            <a:xfrm>
              <a:off x="2288" y="2478"/>
              <a:ext cx="828" cy="453"/>
              <a:chOff x="2288" y="2478"/>
              <a:chExt cx="828" cy="453"/>
            </a:xfrm>
            <a:grpFill/>
          </p:grpSpPr>
          <p:sp>
            <p:nvSpPr>
              <p:cNvPr id="4123" name="Text Box 21"/>
              <p:cNvSpPr txBox="1">
                <a:spLocks noChangeArrowheads="1"/>
              </p:cNvSpPr>
              <p:nvPr/>
            </p:nvSpPr>
            <p:spPr bwMode="auto">
              <a:xfrm>
                <a:off x="2288" y="2527"/>
                <a:ext cx="828" cy="4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600" b="1" dirty="0">
                    <a:solidFill>
                      <a:srgbClr val="1E1E78"/>
                    </a:solidFill>
                  </a:rPr>
                  <a:t>(     k)</a:t>
                </a:r>
                <a:endParaRPr lang="ru-RU" sz="3600" b="1" dirty="0">
                  <a:solidFill>
                    <a:srgbClr val="1E1E78"/>
                  </a:solidFill>
                </a:endParaRPr>
              </a:p>
            </p:txBody>
          </p:sp>
          <p:graphicFrame>
            <p:nvGraphicFramePr>
              <p:cNvPr id="4099" name="Object 20"/>
              <p:cNvGraphicFramePr>
                <a:graphicFrameLocks noChangeAspect="1"/>
              </p:cNvGraphicFramePr>
              <p:nvPr/>
            </p:nvGraphicFramePr>
            <p:xfrm>
              <a:off x="2381" y="2478"/>
              <a:ext cx="453" cy="453"/>
            </p:xfrm>
            <a:graphic>
              <a:graphicData uri="http://schemas.openxmlformats.org/presentationml/2006/ole">
                <mc:AlternateContent xmlns:mc="http://schemas.openxmlformats.org/markup-compatibility/2006">
                  <mc:Choice xmlns:v="urn:schemas-microsoft-com:vml" Requires="v">
                    <p:oleObj spid="_x0000_s9261" name="Формула" r:id="rId9" imgW="139700" imgH="139700" progId="Equation.3">
                      <p:embed/>
                    </p:oleObj>
                  </mc:Choice>
                  <mc:Fallback>
                    <p:oleObj name="Формула" r:id="rId9" imgW="139700" imgH="1397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81" y="2478"/>
                            <a:ext cx="453"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4109" name="Rectangle 22"/>
          <p:cNvSpPr>
            <a:spLocks noChangeArrowheads="1"/>
          </p:cNvSpPr>
          <p:nvPr/>
        </p:nvSpPr>
        <p:spPr bwMode="auto">
          <a:xfrm>
            <a:off x="0" y="33575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grpSp>
        <p:nvGrpSpPr>
          <p:cNvPr id="10" name="Group 36"/>
          <p:cNvGrpSpPr>
            <a:grpSpLocks/>
          </p:cNvGrpSpPr>
          <p:nvPr/>
        </p:nvGrpSpPr>
        <p:grpSpPr bwMode="auto">
          <a:xfrm>
            <a:off x="5435600" y="4005263"/>
            <a:ext cx="2605088" cy="2605087"/>
            <a:chOff x="3334" y="2568"/>
            <a:chExt cx="1641" cy="1641"/>
          </a:xfrm>
          <a:solidFill>
            <a:srgbClr val="33CCFF"/>
          </a:solidFill>
        </p:grpSpPr>
        <p:sp>
          <p:nvSpPr>
            <p:cNvPr id="4118" name="AutoShape 14"/>
            <p:cNvSpPr>
              <a:spLocks noChangeArrowheads="1"/>
            </p:cNvSpPr>
            <p:nvPr/>
          </p:nvSpPr>
          <p:spPr bwMode="auto">
            <a:xfrm>
              <a:off x="3334" y="2568"/>
              <a:ext cx="1641" cy="1641"/>
            </a:xfrm>
            <a:prstGeom prst="sun">
              <a:avLst>
                <a:gd name="adj" fmla="val 25000"/>
              </a:avLst>
            </a:prstGeom>
            <a:grpFill/>
            <a:ln w="9525">
              <a:solidFill>
                <a:srgbClr val="1E1E78"/>
              </a:solidFill>
              <a:miter lim="800000"/>
              <a:headEnd/>
              <a:tailEnd/>
            </a:ln>
          </p:spPr>
          <p:txBody>
            <a:bodyPr wrap="none" anchor="ctr"/>
            <a:lstStyle/>
            <a:p>
              <a:pPr algn="ctr"/>
              <a:r>
                <a:rPr lang="ru-RU"/>
                <a:t>     </a:t>
              </a:r>
              <a:endParaRPr lang="ru-RU" sz="4000">
                <a:solidFill>
                  <a:srgbClr val="1E1E78"/>
                </a:solidFill>
              </a:endParaRPr>
            </a:p>
          </p:txBody>
        </p:sp>
        <p:grpSp>
          <p:nvGrpSpPr>
            <p:cNvPr id="4119" name="Group 23"/>
            <p:cNvGrpSpPr>
              <a:grpSpLocks/>
            </p:cNvGrpSpPr>
            <p:nvPr/>
          </p:nvGrpSpPr>
          <p:grpSpPr bwMode="auto">
            <a:xfrm>
              <a:off x="3833" y="3067"/>
              <a:ext cx="635" cy="635"/>
              <a:chOff x="3833" y="3067"/>
              <a:chExt cx="635" cy="635"/>
            </a:xfrm>
            <a:grpFill/>
          </p:grpSpPr>
          <p:sp>
            <p:nvSpPr>
              <p:cNvPr id="4120" name="Oval 24"/>
              <p:cNvSpPr>
                <a:spLocks noChangeArrowheads="1"/>
              </p:cNvSpPr>
              <p:nvPr/>
            </p:nvSpPr>
            <p:spPr bwMode="auto">
              <a:xfrm>
                <a:off x="3878" y="3113"/>
                <a:ext cx="530" cy="530"/>
              </a:xfrm>
              <a:prstGeom prst="ellipse">
                <a:avLst/>
              </a:prstGeom>
              <a:grpFill/>
              <a:ln w="38100">
                <a:solidFill>
                  <a:srgbClr val="1E1E78"/>
                </a:solidFill>
                <a:round/>
                <a:headEnd/>
                <a:tailEnd/>
              </a:ln>
            </p:spPr>
            <p:txBody>
              <a:bodyPr wrap="none" anchor="ctr"/>
              <a:lstStyle/>
              <a:p>
                <a:endParaRPr lang="ru-RU"/>
              </a:p>
            </p:txBody>
          </p:sp>
          <p:graphicFrame>
            <p:nvGraphicFramePr>
              <p:cNvPr id="4098" name="Object 25"/>
              <p:cNvGraphicFramePr>
                <a:graphicFrameLocks noChangeAspect="1"/>
              </p:cNvGraphicFramePr>
              <p:nvPr/>
            </p:nvGraphicFramePr>
            <p:xfrm>
              <a:off x="3833" y="3067"/>
              <a:ext cx="635" cy="635"/>
            </p:xfrm>
            <a:graphic>
              <a:graphicData uri="http://schemas.openxmlformats.org/presentationml/2006/ole">
                <mc:AlternateContent xmlns:mc="http://schemas.openxmlformats.org/markup-compatibility/2006">
                  <mc:Choice xmlns:v="urn:schemas-microsoft-com:vml" Requires="v">
                    <p:oleObj spid="_x0000_s9262" name="Формула" r:id="rId11" imgW="139680" imgH="139680" progId="Equation.3">
                      <p:embed/>
                    </p:oleObj>
                  </mc:Choice>
                  <mc:Fallback>
                    <p:oleObj name="Формула" r:id="rId11" imgW="139680" imgH="1396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33" y="3067"/>
                            <a:ext cx="635" cy="6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13339" name="Oval 27"/>
          <p:cNvSpPr>
            <a:spLocks noChangeArrowheads="1"/>
          </p:cNvSpPr>
          <p:nvPr/>
        </p:nvSpPr>
        <p:spPr bwMode="auto">
          <a:xfrm>
            <a:off x="827088" y="4652963"/>
            <a:ext cx="1454150" cy="1454150"/>
          </a:xfrm>
          <a:prstGeom prst="ellipse">
            <a:avLst/>
          </a:prstGeom>
          <a:solidFill>
            <a:srgbClr val="33CCFF"/>
          </a:solidFill>
          <a:ln w="38100">
            <a:solidFill>
              <a:srgbClr val="000080"/>
            </a:solidFill>
            <a:round/>
            <a:headEnd/>
            <a:tailEnd/>
          </a:ln>
        </p:spPr>
        <p:txBody>
          <a:bodyPr wrap="none" anchor="ctr"/>
          <a:lstStyle/>
          <a:p>
            <a:pPr algn="ctr"/>
            <a:r>
              <a:rPr lang="ru-RU" sz="3200" b="1" dirty="0">
                <a:solidFill>
                  <a:srgbClr val="1E1E78"/>
                </a:solidFill>
              </a:rPr>
              <a:t>Надпил</a:t>
            </a:r>
          </a:p>
        </p:txBody>
      </p:sp>
      <p:sp>
        <p:nvSpPr>
          <p:cNvPr id="4113" name="Rectangle 28"/>
          <p:cNvSpPr>
            <a:spLocks noChangeArrowheads="1"/>
          </p:cNvSpPr>
          <p:nvPr/>
        </p:nvSpPr>
        <p:spPr bwMode="auto">
          <a:xfrm>
            <a:off x="215900" y="3573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4114" name="Rectangle 29"/>
          <p:cNvSpPr>
            <a:spLocks noChangeArrowheads="1"/>
          </p:cNvSpPr>
          <p:nvPr/>
        </p:nvSpPr>
        <p:spPr bwMode="auto">
          <a:xfrm>
            <a:off x="431800" y="3789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4115" name="Rectangle 30"/>
          <p:cNvSpPr>
            <a:spLocks noChangeArrowheads="1"/>
          </p:cNvSpPr>
          <p:nvPr/>
        </p:nvSpPr>
        <p:spPr bwMode="auto">
          <a:xfrm>
            <a:off x="647700" y="4005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13343" name="Oval 31"/>
          <p:cNvSpPr>
            <a:spLocks noChangeArrowheads="1"/>
          </p:cNvSpPr>
          <p:nvPr/>
        </p:nvSpPr>
        <p:spPr bwMode="auto">
          <a:xfrm>
            <a:off x="6011863" y="4581525"/>
            <a:ext cx="1454150" cy="1454150"/>
          </a:xfrm>
          <a:prstGeom prst="ellipse">
            <a:avLst/>
          </a:prstGeom>
          <a:solidFill>
            <a:srgbClr val="33CCFF"/>
          </a:solidFill>
          <a:ln w="38100">
            <a:solidFill>
              <a:srgbClr val="000080"/>
            </a:solidFill>
            <a:round/>
            <a:headEnd/>
            <a:tailEnd/>
          </a:ln>
        </p:spPr>
        <p:txBody>
          <a:bodyPr wrap="none" anchor="ctr"/>
          <a:lstStyle/>
          <a:p>
            <a:pPr algn="ctr"/>
            <a:r>
              <a:rPr lang="ru-RU" sz="3200" b="1">
                <a:solidFill>
                  <a:srgbClr val="1E1E78"/>
                </a:solidFill>
              </a:rPr>
              <a:t>Пиво</a:t>
            </a:r>
          </a:p>
        </p:txBody>
      </p:sp>
      <p:sp>
        <p:nvSpPr>
          <p:cNvPr id="13344" name="Oval 32"/>
          <p:cNvSpPr>
            <a:spLocks noChangeArrowheads="1"/>
          </p:cNvSpPr>
          <p:nvPr/>
        </p:nvSpPr>
        <p:spPr bwMode="auto">
          <a:xfrm>
            <a:off x="6823759" y="2210191"/>
            <a:ext cx="1454150" cy="1454150"/>
          </a:xfrm>
          <a:prstGeom prst="ellipse">
            <a:avLst/>
          </a:prstGeom>
          <a:solidFill>
            <a:srgbClr val="33CCFF"/>
          </a:solidFill>
          <a:ln w="38100">
            <a:solidFill>
              <a:srgbClr val="000080"/>
            </a:solidFill>
            <a:round/>
            <a:headEnd/>
            <a:tailEnd/>
          </a:ln>
        </p:spPr>
        <p:txBody>
          <a:bodyPr wrap="none" anchor="ctr"/>
          <a:lstStyle/>
          <a:p>
            <a:pPr algn="ctr"/>
            <a:r>
              <a:rPr lang="ru-RU" sz="3200" b="1" dirty="0">
                <a:solidFill>
                  <a:srgbClr val="1E1E78"/>
                </a:solidFill>
              </a:rPr>
              <a:t>Пир</a:t>
            </a:r>
          </a:p>
        </p:txBody>
      </p:sp>
      <p:sp>
        <p:nvSpPr>
          <p:cNvPr id="13338" name="Oval 26"/>
          <p:cNvSpPr>
            <a:spLocks noChangeArrowheads="1"/>
          </p:cNvSpPr>
          <p:nvPr/>
        </p:nvSpPr>
        <p:spPr bwMode="auto">
          <a:xfrm>
            <a:off x="3672950" y="3572669"/>
            <a:ext cx="1454150" cy="1454150"/>
          </a:xfrm>
          <a:prstGeom prst="ellipse">
            <a:avLst/>
          </a:prstGeom>
          <a:solidFill>
            <a:srgbClr val="33CCFF"/>
          </a:solidFill>
          <a:ln w="38100">
            <a:solidFill>
              <a:srgbClr val="000080"/>
            </a:solidFill>
            <a:round/>
            <a:headEnd/>
            <a:tailEnd/>
          </a:ln>
        </p:spPr>
        <p:txBody>
          <a:bodyPr wrap="none" anchor="ctr"/>
          <a:lstStyle/>
          <a:p>
            <a:pPr algn="ctr"/>
            <a:r>
              <a:rPr lang="ru-RU" sz="3200" b="1">
                <a:solidFill>
                  <a:srgbClr val="1E1E78"/>
                </a:solidFill>
              </a:rPr>
              <a:t>Писк</a:t>
            </a:r>
          </a:p>
        </p:txBody>
      </p:sp>
    </p:spTree>
    <p:extLst>
      <p:ext uri="{BB962C8B-B14F-4D97-AF65-F5344CB8AC3E}">
        <p14:creationId xmlns:p14="http://schemas.microsoft.com/office/powerpoint/2010/main" val="1506275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Scale>
                                      <p:cBhvr>
                                        <p:cTn id="14"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gtEl>
                                        <p:attrNameLst>
                                          <p:attrName>ppt_x</p:attrName>
                                          <p:attrName>ppt_y</p:attrName>
                                        </p:attrNameLst>
                                      </p:cBhvr>
                                    </p:animMotion>
                                    <p:animEffect transition="in" filter="fade">
                                      <p:cBhvr>
                                        <p:cTn id="16" dur="10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13344"/>
                                        </p:tgtEl>
                                        <p:attrNameLst>
                                          <p:attrName>style.visibility</p:attrName>
                                        </p:attrNameLst>
                                      </p:cBhvr>
                                      <p:to>
                                        <p:strVal val="visible"/>
                                      </p:to>
                                    </p:set>
                                    <p:animScale>
                                      <p:cBhvr>
                                        <p:cTn id="25" dur="1000" decel="50000" fill="hold">
                                          <p:stCondLst>
                                            <p:cond delay="0"/>
                                          </p:stCondLst>
                                        </p:cTn>
                                        <p:tgtEl>
                                          <p:spTgt spid="133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3344"/>
                                        </p:tgtEl>
                                        <p:attrNameLst>
                                          <p:attrName>ppt_x</p:attrName>
                                          <p:attrName>ppt_y</p:attrName>
                                        </p:attrNameLst>
                                      </p:cBhvr>
                                    </p:animMotion>
                                    <p:animEffect transition="in" filter="fade">
                                      <p:cBhvr>
                                        <p:cTn id="27" dur="1000"/>
                                        <p:tgtEl>
                                          <p:spTgt spid="1334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52" presetClass="entr" presetSubtype="0" fill="hold" grpId="0" nodeType="clickEffect">
                                  <p:stCondLst>
                                    <p:cond delay="0"/>
                                  </p:stCondLst>
                                  <p:childTnLst>
                                    <p:set>
                                      <p:cBhvr>
                                        <p:cTn id="35" dur="1" fill="hold">
                                          <p:stCondLst>
                                            <p:cond delay="0"/>
                                          </p:stCondLst>
                                        </p:cTn>
                                        <p:tgtEl>
                                          <p:spTgt spid="13339"/>
                                        </p:tgtEl>
                                        <p:attrNameLst>
                                          <p:attrName>style.visibility</p:attrName>
                                        </p:attrNameLst>
                                      </p:cBhvr>
                                      <p:to>
                                        <p:strVal val="visible"/>
                                      </p:to>
                                    </p:set>
                                    <p:animScale>
                                      <p:cBhvr>
                                        <p:cTn id="36" dur="1000" decel="50000" fill="hold">
                                          <p:stCondLst>
                                            <p:cond delay="0"/>
                                          </p:stCondLst>
                                        </p:cTn>
                                        <p:tgtEl>
                                          <p:spTgt spid="133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3339"/>
                                        </p:tgtEl>
                                        <p:attrNameLst>
                                          <p:attrName>ppt_x</p:attrName>
                                          <p:attrName>ppt_y</p:attrName>
                                        </p:attrNameLst>
                                      </p:cBhvr>
                                    </p:animMotion>
                                    <p:animEffect transition="in" filter="fade">
                                      <p:cBhvr>
                                        <p:cTn id="38" dur="1000"/>
                                        <p:tgtEl>
                                          <p:spTgt spid="1333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52" presetClass="entr" presetSubtype="0" fill="hold" grpId="0" nodeType="clickEffect">
                                  <p:stCondLst>
                                    <p:cond delay="0"/>
                                  </p:stCondLst>
                                  <p:childTnLst>
                                    <p:set>
                                      <p:cBhvr>
                                        <p:cTn id="46" dur="1" fill="hold">
                                          <p:stCondLst>
                                            <p:cond delay="0"/>
                                          </p:stCondLst>
                                        </p:cTn>
                                        <p:tgtEl>
                                          <p:spTgt spid="13338"/>
                                        </p:tgtEl>
                                        <p:attrNameLst>
                                          <p:attrName>style.visibility</p:attrName>
                                        </p:attrNameLst>
                                      </p:cBhvr>
                                      <p:to>
                                        <p:strVal val="visible"/>
                                      </p:to>
                                    </p:set>
                                    <p:animScale>
                                      <p:cBhvr>
                                        <p:cTn id="47" dur="1000" decel="50000" fill="hold">
                                          <p:stCondLst>
                                            <p:cond delay="0"/>
                                          </p:stCondLst>
                                        </p:cTn>
                                        <p:tgtEl>
                                          <p:spTgt spid="133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3338"/>
                                        </p:tgtEl>
                                        <p:attrNameLst>
                                          <p:attrName>ppt_x</p:attrName>
                                          <p:attrName>ppt_y</p:attrName>
                                        </p:attrNameLst>
                                      </p:cBhvr>
                                    </p:animMotion>
                                    <p:animEffect transition="in" filter="fade">
                                      <p:cBhvr>
                                        <p:cTn id="49" dur="1000"/>
                                        <p:tgtEl>
                                          <p:spTgt spid="1333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52" presetClass="entr" presetSubtype="0" fill="hold" grpId="0" nodeType="clickEffect">
                                  <p:stCondLst>
                                    <p:cond delay="0"/>
                                  </p:stCondLst>
                                  <p:childTnLst>
                                    <p:set>
                                      <p:cBhvr>
                                        <p:cTn id="57" dur="1" fill="hold">
                                          <p:stCondLst>
                                            <p:cond delay="0"/>
                                          </p:stCondLst>
                                        </p:cTn>
                                        <p:tgtEl>
                                          <p:spTgt spid="13343"/>
                                        </p:tgtEl>
                                        <p:attrNameLst>
                                          <p:attrName>style.visibility</p:attrName>
                                        </p:attrNameLst>
                                      </p:cBhvr>
                                      <p:to>
                                        <p:strVal val="visible"/>
                                      </p:to>
                                    </p:set>
                                    <p:animScale>
                                      <p:cBhvr>
                                        <p:cTn id="58" dur="1000" decel="50000" fill="hold">
                                          <p:stCondLst>
                                            <p:cond delay="0"/>
                                          </p:stCondLst>
                                        </p:cTn>
                                        <p:tgtEl>
                                          <p:spTgt spid="133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13343"/>
                                        </p:tgtEl>
                                        <p:attrNameLst>
                                          <p:attrName>ppt_x</p:attrName>
                                          <p:attrName>ppt_y</p:attrName>
                                        </p:attrNameLst>
                                      </p:cBhvr>
                                    </p:animMotion>
                                    <p:animEffect transition="in" filter="fade">
                                      <p:cBhvr>
                                        <p:cTn id="60" dur="1000"/>
                                        <p:tgtEl>
                                          <p:spTgt spid="13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9" grpId="0" animBg="1"/>
      <p:bldP spid="13343" grpId="0" animBg="1"/>
      <p:bldP spid="13344" grpId="0" animBg="1"/>
      <p:bldP spid="133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dirty="0" smtClean="0">
                <a:solidFill>
                  <a:srgbClr val="CC3300"/>
                </a:solidFill>
              </a:rPr>
              <a:t>Колесо и его модель - окружность</a:t>
            </a:r>
            <a:endParaRPr lang="ru-RU" dirty="0">
              <a:solidFill>
                <a:srgbClr val="CC3300"/>
              </a:solidFill>
            </a:endParaRPr>
          </a:p>
        </p:txBody>
      </p:sp>
      <p:pic>
        <p:nvPicPr>
          <p:cNvPr id="3074" name="Picture 2" descr="C:\Documents and Settings\Admin\Мои документы\Загрузки\koles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609" y="1642606"/>
            <a:ext cx="2623231" cy="25075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3075" name="Рисунок 1" descr="Описание: Окружность 6 класс. Центр, радиус и диаметр окружн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568294"/>
            <a:ext cx="2880320" cy="26276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6" name="Прямоугольник 5"/>
          <p:cNvSpPr/>
          <p:nvPr/>
        </p:nvSpPr>
        <p:spPr>
          <a:xfrm>
            <a:off x="395536" y="4581128"/>
            <a:ext cx="8208912" cy="1554272"/>
          </a:xfrm>
          <a:prstGeom prst="rect">
            <a:avLst/>
          </a:prstGeom>
        </p:spPr>
        <p:txBody>
          <a:bodyPr wrap="square">
            <a:spAutoFit/>
          </a:bodyPr>
          <a:lstStyle/>
          <a:p>
            <a:pPr marL="285750" indent="-285750" fontAlgn="t">
              <a:spcBef>
                <a:spcPts val="600"/>
              </a:spcBef>
              <a:buFont typeface="Arial" pitchFamily="34" charset="0"/>
              <a:buChar char="•"/>
            </a:pPr>
            <a:r>
              <a:rPr lang="ru-RU" dirty="0" smtClean="0"/>
              <a:t>Если взять циркуль, установить </a:t>
            </a:r>
            <a:r>
              <a:rPr lang="ru-RU" dirty="0"/>
              <a:t>ножку циркуля с иглой в точку O, а ножку циркуля с карандашом </a:t>
            </a:r>
            <a:r>
              <a:rPr lang="ru-RU" dirty="0" smtClean="0"/>
              <a:t>вращать </a:t>
            </a:r>
            <a:r>
              <a:rPr lang="ru-RU" dirty="0"/>
              <a:t>вокруг этой </a:t>
            </a:r>
            <a:r>
              <a:rPr lang="ru-RU" dirty="0" smtClean="0"/>
              <a:t>точки, то мы </a:t>
            </a:r>
            <a:r>
              <a:rPr lang="ru-RU" dirty="0"/>
              <a:t>получим замкнутую линию. Такую замкнутую линию называют </a:t>
            </a:r>
            <a:r>
              <a:rPr lang="ru-RU" dirty="0" smtClean="0"/>
              <a:t>– </a:t>
            </a:r>
            <a:r>
              <a:rPr lang="ru-RU" b="1" i="1" dirty="0" smtClean="0">
                <a:solidFill>
                  <a:srgbClr val="CC3300"/>
                </a:solidFill>
              </a:rPr>
              <a:t>окружность</a:t>
            </a:r>
            <a:r>
              <a:rPr lang="ru-RU" dirty="0" smtClean="0">
                <a:solidFill>
                  <a:srgbClr val="CC3300"/>
                </a:solidFill>
              </a:rPr>
              <a:t>.</a:t>
            </a:r>
          </a:p>
          <a:p>
            <a:pPr marL="285750" indent="-285750" fontAlgn="t">
              <a:spcBef>
                <a:spcPts val="600"/>
              </a:spcBef>
              <a:buFont typeface="Arial" pitchFamily="34" charset="0"/>
              <a:buChar char="•"/>
            </a:pPr>
            <a:r>
              <a:rPr lang="ru-RU" dirty="0" smtClean="0"/>
              <a:t>Окружность является моделью колеса. У </a:t>
            </a:r>
            <a:r>
              <a:rPr lang="ru-RU" dirty="0"/>
              <a:t>колеса, как и у окружности, есть радиус, диаметр и центр. </a:t>
            </a:r>
          </a:p>
        </p:txBody>
      </p:sp>
      <p:pic>
        <p:nvPicPr>
          <p:cNvPr id="3078" name="Picture 6" descr="C:\Documents and Settings\Admin\Мои документы\Загрузки\Копия 011-drawing-a-circle-with-the-compasses-q75-973x108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1656865"/>
            <a:ext cx="2137608" cy="2479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705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1812" y="692696"/>
            <a:ext cx="8229600" cy="990600"/>
          </a:xfrm>
        </p:spPr>
        <p:txBody>
          <a:bodyPr>
            <a:noAutofit/>
          </a:bodyPr>
          <a:lstStyle/>
          <a:p>
            <a:pPr>
              <a:lnSpc>
                <a:spcPct val="80000"/>
              </a:lnSpc>
            </a:pPr>
            <a:r>
              <a:rPr lang="ru-RU" sz="3600" dirty="0" smtClean="0">
                <a:solidFill>
                  <a:srgbClr val="CC3300"/>
                </a:solidFill>
              </a:rPr>
              <a:t>Первый способ нахождения длины окружности</a:t>
            </a:r>
            <a:endParaRPr lang="ru-RU" sz="3600" dirty="0">
              <a:solidFill>
                <a:srgbClr val="CC3300"/>
              </a:solidFill>
            </a:endParaRPr>
          </a:p>
        </p:txBody>
      </p:sp>
      <p:sp>
        <p:nvSpPr>
          <p:cNvPr id="3" name="Объект 2"/>
          <p:cNvSpPr>
            <a:spLocks noGrp="1"/>
          </p:cNvSpPr>
          <p:nvPr>
            <p:ph idx="1"/>
          </p:nvPr>
        </p:nvSpPr>
        <p:spPr>
          <a:xfrm>
            <a:off x="4105987" y="1999144"/>
            <a:ext cx="4518713" cy="3024336"/>
          </a:xfrm>
        </p:spPr>
        <p:txBody>
          <a:bodyPr>
            <a:normAutofit lnSpcReduction="10000"/>
          </a:bodyPr>
          <a:lstStyle/>
          <a:p>
            <a:pPr marL="0" indent="0">
              <a:lnSpc>
                <a:spcPct val="110000"/>
              </a:lnSpc>
              <a:buNone/>
            </a:pPr>
            <a:r>
              <a:rPr lang="ru-RU" sz="1800" dirty="0"/>
              <a:t>Уже в древние времена перед людьми вставала необходимость определять </a:t>
            </a:r>
            <a:r>
              <a:rPr lang="ru-RU" sz="1800" b="1" i="1" dirty="0">
                <a:solidFill>
                  <a:srgbClr val="CC3300"/>
                </a:solidFill>
              </a:rPr>
              <a:t>длину окружности </a:t>
            </a:r>
            <a:r>
              <a:rPr lang="ru-RU" sz="1800" dirty="0"/>
              <a:t>колеса. Например, для того чтобы деревянное колесо дольше служило, его обивали металлическим ободом. Чтобы его изготовить, естественно, надо было знать длину этого обода, т.е. длину окружности колеса. Как же её определить</a:t>
            </a:r>
            <a:r>
              <a:rPr lang="ru-RU" sz="1800" dirty="0" smtClean="0"/>
              <a:t>?</a:t>
            </a:r>
            <a:endParaRPr lang="ru-RU" sz="1800" dirty="0"/>
          </a:p>
        </p:txBody>
      </p:sp>
      <p:pic>
        <p:nvPicPr>
          <p:cNvPr id="4" name="Picture 2" descr="C:\Documents and Settings\Admin\Мои документы\Загрузки\koles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675" y="1988840"/>
            <a:ext cx="3127819" cy="298989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631812" y="5229200"/>
            <a:ext cx="7992888" cy="646331"/>
          </a:xfrm>
          <a:prstGeom prst="rect">
            <a:avLst/>
          </a:prstGeom>
        </p:spPr>
        <p:txBody>
          <a:bodyPr wrap="square">
            <a:spAutoFit/>
          </a:bodyPr>
          <a:lstStyle/>
          <a:p>
            <a:r>
              <a:rPr lang="ru-RU" b="1" i="1" dirty="0" smtClean="0">
                <a:solidFill>
                  <a:schemeClr val="tx2"/>
                </a:solidFill>
              </a:rPr>
              <a:t>Ответ:</a:t>
            </a:r>
            <a:r>
              <a:rPr lang="ru-RU" dirty="0" smtClean="0"/>
              <a:t> Взять </a:t>
            </a:r>
            <a:r>
              <a:rPr lang="ru-RU" dirty="0"/>
              <a:t>верёвку, обмотать ею колесо и измерить длину намотанной части верёвки. </a:t>
            </a:r>
          </a:p>
        </p:txBody>
      </p:sp>
    </p:spTree>
    <p:extLst>
      <p:ext uri="{BB962C8B-B14F-4D97-AF65-F5344CB8AC3E}">
        <p14:creationId xmlns:p14="http://schemas.microsoft.com/office/powerpoint/2010/main" val="56605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807368"/>
          </a:xfrm>
        </p:spPr>
        <p:txBody>
          <a:bodyPr/>
          <a:lstStyle/>
          <a:p>
            <a:r>
              <a:rPr lang="ru-RU" dirty="0" smtClean="0">
                <a:solidFill>
                  <a:srgbClr val="CC3300"/>
                </a:solidFill>
              </a:rPr>
              <a:t>Практическая работа</a:t>
            </a:r>
            <a:endParaRPr lang="ru-RU" dirty="0">
              <a:solidFill>
                <a:srgbClr val="CC3300"/>
              </a:solidFill>
            </a:endParaRPr>
          </a:p>
        </p:txBody>
      </p:sp>
      <p:sp>
        <p:nvSpPr>
          <p:cNvPr id="3" name="Объект 2"/>
          <p:cNvSpPr>
            <a:spLocks noGrp="1"/>
          </p:cNvSpPr>
          <p:nvPr>
            <p:ph idx="1"/>
          </p:nvPr>
        </p:nvSpPr>
        <p:spPr>
          <a:xfrm>
            <a:off x="325459" y="1484784"/>
            <a:ext cx="8424936" cy="2520280"/>
          </a:xfrm>
        </p:spPr>
        <p:txBody>
          <a:bodyPr>
            <a:normAutofit/>
          </a:bodyPr>
          <a:lstStyle/>
          <a:p>
            <a:pPr marL="0" indent="0">
              <a:buNone/>
            </a:pPr>
            <a:endParaRPr lang="ru-RU" sz="600" b="1" i="1" dirty="0" smtClean="0">
              <a:solidFill>
                <a:schemeClr val="tx2"/>
              </a:solidFill>
            </a:endParaRPr>
          </a:p>
          <a:p>
            <a:pPr marL="0" indent="0">
              <a:buNone/>
            </a:pPr>
            <a:r>
              <a:rPr lang="ru-RU" sz="1800" dirty="0"/>
              <a:t>1. Возьмём предмет цилиндрической формы, у которых край – окружность (например, стакан). Обвяжем стакан ниткой, а потом разрежем эту нитку и измерим её линейкой, мы получим длину окружности С.</a:t>
            </a:r>
          </a:p>
          <a:p>
            <a:pPr marL="0" indent="0">
              <a:buNone/>
            </a:pPr>
            <a:r>
              <a:rPr lang="ru-RU" sz="1800" dirty="0"/>
              <a:t>2. Измерим диаметр этой окружности D.</a:t>
            </a:r>
          </a:p>
          <a:p>
            <a:pPr marL="0" indent="0">
              <a:buNone/>
            </a:pPr>
            <a:r>
              <a:rPr lang="ru-RU" sz="1800" dirty="0"/>
              <a:t>3. Найдём отношение C к D, например, с точностью до сотых. Можно воспользоваться калькулятором.</a:t>
            </a:r>
          </a:p>
          <a:p>
            <a:pPr marL="0" indent="0">
              <a:spcBef>
                <a:spcPts val="0"/>
              </a:spcBef>
              <a:buNone/>
            </a:pPr>
            <a:endParaRPr lang="ru-RU" sz="1800" dirty="0" smtClean="0"/>
          </a:p>
        </p:txBody>
      </p:sp>
      <p:graphicFrame>
        <p:nvGraphicFramePr>
          <p:cNvPr id="4" name="Таблица 3"/>
          <p:cNvGraphicFramePr>
            <a:graphicFrameLocks noGrp="1"/>
          </p:cNvGraphicFramePr>
          <p:nvPr>
            <p:extLst>
              <p:ext uri="{D42A27DB-BD31-4B8C-83A1-F6EECF244321}">
                <p14:modId xmlns:p14="http://schemas.microsoft.com/office/powerpoint/2010/main" val="657205570"/>
              </p:ext>
            </p:extLst>
          </p:nvPr>
        </p:nvGraphicFramePr>
        <p:xfrm>
          <a:off x="1187624" y="3717032"/>
          <a:ext cx="6192687" cy="2729181"/>
        </p:xfrm>
        <a:graphic>
          <a:graphicData uri="http://schemas.openxmlformats.org/drawingml/2006/table">
            <a:tbl>
              <a:tblPr firstRow="1" firstCol="1" bandRow="1">
                <a:tableStyleId>{5C22544A-7EE6-4342-B048-85BDC9FD1C3A}</a:tableStyleId>
              </a:tblPr>
              <a:tblGrid>
                <a:gridCol w="1547574"/>
                <a:gridCol w="1548371"/>
                <a:gridCol w="1548371"/>
                <a:gridCol w="1548371"/>
              </a:tblGrid>
              <a:tr h="701094">
                <a:tc>
                  <a:txBody>
                    <a:bodyPr/>
                    <a:lstStyle/>
                    <a:p>
                      <a:pPr algn="ctr"/>
                      <a:endParaRPr lang="ru-RU" sz="900" dirty="0" smtClean="0">
                        <a:effectLst/>
                      </a:endParaRPr>
                    </a:p>
                    <a:p>
                      <a:pPr algn="ctr"/>
                      <a:r>
                        <a:rPr lang="ru-RU" sz="2000" dirty="0" smtClean="0">
                          <a:effectLst/>
                        </a:rPr>
                        <a:t>Измерение</a:t>
                      </a:r>
                      <a:endParaRPr lang="ru-RU" sz="2000" dirty="0">
                        <a:effectLst/>
                        <a:latin typeface="Calibri"/>
                        <a:ea typeface="Times New Roman"/>
                        <a:cs typeface="Times New Roman"/>
                      </a:endParaRPr>
                    </a:p>
                  </a:txBody>
                  <a:tcPr marL="68580" marR="68580" marT="0" marB="0"/>
                </a:tc>
                <a:tc>
                  <a:txBody>
                    <a:bodyPr/>
                    <a:lstStyle/>
                    <a:p>
                      <a:pPr algn="ctr"/>
                      <a:endParaRPr lang="ru-RU" sz="900" dirty="0" smtClean="0">
                        <a:effectLst/>
                      </a:endParaRPr>
                    </a:p>
                    <a:p>
                      <a:pPr algn="ctr"/>
                      <a:r>
                        <a:rPr lang="ru-RU" sz="2000" dirty="0" smtClean="0">
                          <a:effectLst/>
                        </a:rPr>
                        <a:t>С</a:t>
                      </a:r>
                      <a:endParaRPr lang="ru-RU" sz="2000" dirty="0">
                        <a:effectLst/>
                        <a:latin typeface="Calibri"/>
                        <a:ea typeface="Times New Roman"/>
                        <a:cs typeface="Times New Roman"/>
                      </a:endParaRPr>
                    </a:p>
                  </a:txBody>
                  <a:tcPr marL="68580" marR="68580" marT="0" marB="0"/>
                </a:tc>
                <a:tc>
                  <a:txBody>
                    <a:bodyPr/>
                    <a:lstStyle/>
                    <a:p>
                      <a:pPr algn="ctr"/>
                      <a:endParaRPr lang="ru-RU" sz="900" dirty="0" smtClean="0">
                        <a:effectLst/>
                      </a:endParaRPr>
                    </a:p>
                    <a:p>
                      <a:pPr algn="ctr"/>
                      <a:r>
                        <a:rPr lang="ru-RU" sz="2000" dirty="0" smtClean="0">
                          <a:effectLst/>
                        </a:rPr>
                        <a:t>D</a:t>
                      </a:r>
                      <a:endParaRPr lang="ru-RU" sz="2000" dirty="0">
                        <a:effectLst/>
                        <a:latin typeface="Calibri"/>
                        <a:ea typeface="Times New Roman"/>
                        <a:cs typeface="Times New Roman"/>
                      </a:endParaRPr>
                    </a:p>
                  </a:txBody>
                  <a:tcPr marL="68580" marR="68580" marT="0" marB="0"/>
                </a:tc>
                <a:tc>
                  <a:txBody>
                    <a:bodyPr/>
                    <a:lstStyle/>
                    <a:p>
                      <a:pPr algn="ctr"/>
                      <a:endParaRPr lang="ru-RU" sz="900" dirty="0" smtClean="0">
                        <a:effectLst/>
                      </a:endParaRPr>
                    </a:p>
                    <a:p>
                      <a:pPr algn="ctr"/>
                      <a:r>
                        <a:rPr lang="ru-RU" sz="2000" dirty="0" smtClean="0">
                          <a:effectLst/>
                        </a:rPr>
                        <a:t>C </a:t>
                      </a:r>
                      <a:r>
                        <a:rPr lang="ru-RU" sz="2000" dirty="0">
                          <a:effectLst/>
                        </a:rPr>
                        <a:t>: D</a:t>
                      </a:r>
                      <a:endParaRPr lang="ru-RU" sz="2000" dirty="0">
                        <a:effectLst/>
                        <a:latin typeface="Calibri"/>
                        <a:ea typeface="Times New Roman"/>
                        <a:cs typeface="Times New Roman"/>
                      </a:endParaRPr>
                    </a:p>
                  </a:txBody>
                  <a:tcPr marL="68580" marR="68580" marT="0" marB="0"/>
                </a:tc>
              </a:tr>
              <a:tr h="503309">
                <a:tc>
                  <a:txBody>
                    <a:bodyPr/>
                    <a:lstStyle/>
                    <a:p>
                      <a:pPr algn="ctr"/>
                      <a:endParaRPr lang="ru-RU" sz="900" dirty="0" smtClean="0">
                        <a:effectLst/>
                      </a:endParaRPr>
                    </a:p>
                    <a:p>
                      <a:pPr algn="ctr"/>
                      <a:r>
                        <a:rPr lang="ru-RU" sz="2400" dirty="0" smtClean="0">
                          <a:effectLst/>
                        </a:rPr>
                        <a:t>1</a:t>
                      </a:r>
                      <a:endParaRPr lang="ru-RU" sz="2400" dirty="0">
                        <a:effectLst/>
                        <a:latin typeface="Calibri"/>
                        <a:ea typeface="Times New Roman"/>
                        <a:cs typeface="Times New Roman"/>
                      </a:endParaRPr>
                    </a:p>
                  </a:txBody>
                  <a:tcPr marL="68580" marR="68580" marT="0" marB="0"/>
                </a:tc>
                <a:tc>
                  <a:txBody>
                    <a:bodyPr/>
                    <a:lstStyle/>
                    <a:p>
                      <a:r>
                        <a:rPr lang="ru-RU" sz="1100">
                          <a:effectLst/>
                        </a:rPr>
                        <a:t> </a:t>
                      </a:r>
                      <a:endParaRPr lang="ru-RU" sz="1100">
                        <a:effectLst/>
                        <a:latin typeface="Calibri"/>
                        <a:ea typeface="Times New Roman"/>
                        <a:cs typeface="Times New Roman"/>
                      </a:endParaRPr>
                    </a:p>
                  </a:txBody>
                  <a:tcPr marL="68580" marR="68580" marT="0" marB="0"/>
                </a:tc>
                <a:tc>
                  <a:txBody>
                    <a:bodyPr/>
                    <a:lstStyle/>
                    <a:p>
                      <a:r>
                        <a:rPr lang="ru-RU" sz="1100" dirty="0">
                          <a:effectLst/>
                        </a:rPr>
                        <a:t> </a:t>
                      </a:r>
                      <a:endParaRPr lang="ru-RU" sz="1100" dirty="0">
                        <a:effectLst/>
                        <a:latin typeface="Calibri"/>
                        <a:ea typeface="Times New Roman"/>
                        <a:cs typeface="Times New Roman"/>
                      </a:endParaRPr>
                    </a:p>
                  </a:txBody>
                  <a:tcPr marL="68580" marR="68580" marT="0" marB="0"/>
                </a:tc>
                <a:tc>
                  <a:txBody>
                    <a:bodyPr/>
                    <a:lstStyle/>
                    <a:p>
                      <a:r>
                        <a:rPr lang="ru-RU" sz="1100">
                          <a:effectLst/>
                        </a:rPr>
                        <a:t> </a:t>
                      </a:r>
                      <a:endParaRPr lang="ru-RU" sz="1100">
                        <a:effectLst/>
                        <a:latin typeface="Calibri"/>
                        <a:ea typeface="Times New Roman"/>
                        <a:cs typeface="Times New Roman"/>
                      </a:endParaRPr>
                    </a:p>
                  </a:txBody>
                  <a:tcPr marL="68580" marR="68580" marT="0" marB="0"/>
                </a:tc>
              </a:tr>
              <a:tr h="503309">
                <a:tc>
                  <a:txBody>
                    <a:bodyPr/>
                    <a:lstStyle/>
                    <a:p>
                      <a:pPr algn="ctr"/>
                      <a:endParaRPr lang="ru-RU" sz="1000" dirty="0" smtClean="0">
                        <a:effectLst/>
                      </a:endParaRPr>
                    </a:p>
                    <a:p>
                      <a:pPr algn="ctr"/>
                      <a:r>
                        <a:rPr lang="ru-RU" sz="2400" dirty="0" smtClean="0">
                          <a:effectLst/>
                        </a:rPr>
                        <a:t>2</a:t>
                      </a:r>
                      <a:endParaRPr lang="ru-RU" sz="2400" dirty="0">
                        <a:effectLst/>
                        <a:latin typeface="Calibri"/>
                        <a:ea typeface="Times New Roman"/>
                        <a:cs typeface="Times New Roman"/>
                      </a:endParaRPr>
                    </a:p>
                  </a:txBody>
                  <a:tcPr marL="68580" marR="68580" marT="0" marB="0"/>
                </a:tc>
                <a:tc>
                  <a:txBody>
                    <a:bodyPr/>
                    <a:lstStyle/>
                    <a:p>
                      <a:r>
                        <a:rPr lang="ru-RU" sz="1100" dirty="0">
                          <a:effectLst/>
                        </a:rPr>
                        <a:t> </a:t>
                      </a:r>
                      <a:endParaRPr lang="ru-RU" sz="1100" dirty="0">
                        <a:effectLst/>
                        <a:latin typeface="Calibri"/>
                        <a:ea typeface="Times New Roman"/>
                        <a:cs typeface="Times New Roman"/>
                      </a:endParaRPr>
                    </a:p>
                  </a:txBody>
                  <a:tcPr marL="68580" marR="68580" marT="0" marB="0"/>
                </a:tc>
                <a:tc>
                  <a:txBody>
                    <a:bodyPr/>
                    <a:lstStyle/>
                    <a:p>
                      <a:r>
                        <a:rPr lang="ru-RU" sz="1100" dirty="0">
                          <a:effectLst/>
                        </a:rPr>
                        <a:t> </a:t>
                      </a:r>
                      <a:endParaRPr lang="ru-RU" sz="1100" dirty="0">
                        <a:effectLst/>
                        <a:latin typeface="Calibri"/>
                        <a:ea typeface="Times New Roman"/>
                        <a:cs typeface="Times New Roman"/>
                      </a:endParaRPr>
                    </a:p>
                  </a:txBody>
                  <a:tcPr marL="68580" marR="68580" marT="0" marB="0"/>
                </a:tc>
                <a:tc>
                  <a:txBody>
                    <a:bodyPr/>
                    <a:lstStyle/>
                    <a:p>
                      <a:r>
                        <a:rPr lang="ru-RU" sz="1100" dirty="0">
                          <a:effectLst/>
                        </a:rPr>
                        <a:t> </a:t>
                      </a:r>
                      <a:endParaRPr lang="ru-RU" sz="1100" dirty="0">
                        <a:effectLst/>
                        <a:latin typeface="Calibri"/>
                        <a:ea typeface="Times New Roman"/>
                        <a:cs typeface="Times New Roman"/>
                      </a:endParaRPr>
                    </a:p>
                  </a:txBody>
                  <a:tcPr marL="68580" marR="68580" marT="0" marB="0"/>
                </a:tc>
              </a:tr>
              <a:tr h="503309">
                <a:tc>
                  <a:txBody>
                    <a:bodyPr/>
                    <a:lstStyle/>
                    <a:p>
                      <a:pPr algn="ctr"/>
                      <a:endParaRPr lang="ru-RU" sz="800" dirty="0" smtClean="0">
                        <a:effectLst/>
                      </a:endParaRPr>
                    </a:p>
                    <a:p>
                      <a:pPr algn="ctr"/>
                      <a:r>
                        <a:rPr lang="ru-RU" sz="2400" dirty="0" smtClean="0">
                          <a:effectLst/>
                        </a:rPr>
                        <a:t>3</a:t>
                      </a:r>
                      <a:endParaRPr lang="ru-RU" sz="2400" dirty="0">
                        <a:effectLst/>
                        <a:latin typeface="Calibri"/>
                        <a:ea typeface="Times New Roman"/>
                        <a:cs typeface="Times New Roman"/>
                      </a:endParaRPr>
                    </a:p>
                  </a:txBody>
                  <a:tcPr marL="68580" marR="68580" marT="0" marB="0"/>
                </a:tc>
                <a:tc>
                  <a:txBody>
                    <a:bodyPr/>
                    <a:lstStyle/>
                    <a:p>
                      <a:r>
                        <a:rPr lang="ru-RU" sz="1100" dirty="0">
                          <a:effectLst/>
                        </a:rPr>
                        <a:t> </a:t>
                      </a:r>
                      <a:endParaRPr lang="ru-RU" sz="1100" dirty="0">
                        <a:effectLst/>
                        <a:latin typeface="Calibri"/>
                        <a:ea typeface="Times New Roman"/>
                        <a:cs typeface="Times New Roman"/>
                      </a:endParaRPr>
                    </a:p>
                  </a:txBody>
                  <a:tcPr marL="68580" marR="68580" marT="0" marB="0"/>
                </a:tc>
                <a:tc>
                  <a:txBody>
                    <a:bodyPr/>
                    <a:lstStyle/>
                    <a:p>
                      <a:r>
                        <a:rPr lang="ru-RU" sz="1100" dirty="0">
                          <a:effectLst/>
                        </a:rPr>
                        <a:t> </a:t>
                      </a:r>
                      <a:endParaRPr lang="ru-RU" sz="1100" dirty="0">
                        <a:effectLst/>
                        <a:latin typeface="Calibri"/>
                        <a:ea typeface="Times New Roman"/>
                        <a:cs typeface="Times New Roman"/>
                      </a:endParaRPr>
                    </a:p>
                  </a:txBody>
                  <a:tcPr marL="68580" marR="68580" marT="0" marB="0"/>
                </a:tc>
                <a:tc>
                  <a:txBody>
                    <a:bodyPr/>
                    <a:lstStyle/>
                    <a:p>
                      <a:r>
                        <a:rPr lang="ru-RU" sz="1100" dirty="0">
                          <a:effectLst/>
                        </a:rPr>
                        <a:t> </a:t>
                      </a:r>
                      <a:endParaRPr lang="ru-RU" sz="1100" dirty="0">
                        <a:effectLst/>
                        <a:latin typeface="Calibri"/>
                        <a:ea typeface="Times New Roman"/>
                        <a:cs typeface="Times New Roman"/>
                      </a:endParaRPr>
                    </a:p>
                  </a:txBody>
                  <a:tcPr marL="68580" marR="68580" marT="0" marB="0"/>
                </a:tc>
              </a:tr>
              <a:tr h="503309">
                <a:tc>
                  <a:txBody>
                    <a:bodyPr/>
                    <a:lstStyle/>
                    <a:p>
                      <a:pPr algn="ctr"/>
                      <a:r>
                        <a:rPr lang="ru-RU" sz="2400" dirty="0" smtClean="0">
                          <a:effectLst/>
                          <a:latin typeface="Calibri"/>
                          <a:ea typeface="Times New Roman"/>
                          <a:cs typeface="Times New Roman"/>
                        </a:rPr>
                        <a:t>…</a:t>
                      </a:r>
                      <a:endParaRPr lang="ru-RU" sz="2400" dirty="0">
                        <a:effectLst/>
                        <a:latin typeface="Calibri"/>
                        <a:ea typeface="Times New Roman"/>
                        <a:cs typeface="Times New Roman"/>
                      </a:endParaRPr>
                    </a:p>
                  </a:txBody>
                  <a:tcPr marL="68580" marR="68580" marT="0" marB="0"/>
                </a:tc>
                <a:tc>
                  <a:txBody>
                    <a:bodyPr/>
                    <a:lstStyle/>
                    <a:p>
                      <a:endParaRPr lang="ru-RU" sz="1100" dirty="0">
                        <a:effectLst/>
                        <a:latin typeface="Calibri"/>
                        <a:ea typeface="Times New Roman"/>
                        <a:cs typeface="Times New Roman"/>
                      </a:endParaRPr>
                    </a:p>
                  </a:txBody>
                  <a:tcPr marL="68580" marR="68580" marT="0" marB="0"/>
                </a:tc>
                <a:tc>
                  <a:txBody>
                    <a:bodyPr/>
                    <a:lstStyle/>
                    <a:p>
                      <a:endParaRPr lang="ru-RU" sz="1100" dirty="0">
                        <a:effectLst/>
                        <a:latin typeface="Calibri"/>
                        <a:ea typeface="Times New Roman"/>
                        <a:cs typeface="Times New Roman"/>
                      </a:endParaRPr>
                    </a:p>
                  </a:txBody>
                  <a:tcPr marL="68580" marR="68580" marT="0" marB="0"/>
                </a:tc>
                <a:tc>
                  <a:txBody>
                    <a:bodyPr/>
                    <a:lstStyle/>
                    <a:p>
                      <a:endParaRPr lang="ru-RU" sz="1100" dirty="0">
                        <a:effectLst/>
                        <a:latin typeface="Calibri"/>
                        <a:ea typeface="Times New Roman"/>
                        <a:cs typeface="Times New Roman"/>
                      </a:endParaRPr>
                    </a:p>
                  </a:txBody>
                  <a:tcPr marL="68580" marR="68580" marT="0" marB="0"/>
                </a:tc>
              </a:tr>
            </a:tbl>
          </a:graphicData>
        </a:graphic>
      </p:graphicFrame>
      <p:pic>
        <p:nvPicPr>
          <p:cNvPr id="5" name="Picture 5" descr="C:\Documents and Settings\Admin\Мои документы\РИСУНКИ\Школа\УРОК\Копия Рисунок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8227" y="5229200"/>
            <a:ext cx="1512168" cy="140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1537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20688"/>
            <a:ext cx="8229600" cy="990600"/>
          </a:xfrm>
        </p:spPr>
        <p:txBody>
          <a:bodyPr>
            <a:normAutofit/>
          </a:bodyPr>
          <a:lstStyle/>
          <a:p>
            <a:pPr>
              <a:lnSpc>
                <a:spcPct val="80000"/>
              </a:lnSpc>
            </a:pPr>
            <a:r>
              <a:rPr lang="ru-RU" dirty="0" smtClean="0">
                <a:solidFill>
                  <a:srgbClr val="CC3300"/>
                </a:solidFill>
              </a:rPr>
              <a:t>Вывод:</a:t>
            </a:r>
            <a:endParaRPr lang="ru-RU" dirty="0">
              <a:solidFill>
                <a:srgbClr val="CC3300"/>
              </a:solidFill>
            </a:endParaRPr>
          </a:p>
        </p:txBody>
      </p:sp>
      <mc:AlternateContent xmlns:mc="http://schemas.openxmlformats.org/markup-compatibility/2006">
        <mc:Choice xmlns:a14="http://schemas.microsoft.com/office/drawing/2010/main" Requires="a14">
          <p:sp>
            <p:nvSpPr>
              <p:cNvPr id="3" name="Объект 2"/>
              <p:cNvSpPr>
                <a:spLocks noGrp="1"/>
              </p:cNvSpPr>
              <p:nvPr>
                <p:ph idx="1"/>
              </p:nvPr>
            </p:nvSpPr>
            <p:spPr>
              <a:xfrm>
                <a:off x="467544" y="1700808"/>
                <a:ext cx="8229600" cy="4876800"/>
              </a:xfrm>
            </p:spPr>
            <p:txBody>
              <a:bodyPr>
                <a:normAutofit/>
              </a:bodyPr>
              <a:lstStyle/>
              <a:p>
                <a:pPr marL="0" indent="0">
                  <a:buNone/>
                </a:pPr>
                <a:r>
                  <a:rPr lang="ru-RU" sz="1800" dirty="0" smtClean="0"/>
                  <a:t>Отношение </a:t>
                </a:r>
                <a:r>
                  <a:rPr lang="ru-RU" sz="1800" dirty="0"/>
                  <a:t>длины окружности к её диаметру равно </a:t>
                </a:r>
                <a:r>
                  <a:rPr lang="ru-RU" sz="1800" dirty="0">
                    <a:sym typeface="Symbol"/>
                  </a:rPr>
                  <a:t></a:t>
                </a:r>
                <a:r>
                  <a:rPr lang="ru-RU" sz="1800" dirty="0"/>
                  <a:t>.</a:t>
                </a:r>
              </a:p>
              <a:p>
                <a:pPr marL="0" indent="0">
                  <a:buNone/>
                </a:pPr>
                <a:endParaRPr lang="ru-RU" sz="3200" b="1" i="1" dirty="0" smtClean="0">
                  <a:solidFill>
                    <a:srgbClr val="CC3300"/>
                  </a:solidFill>
                  <a:latin typeface="Cambria Math"/>
                </a:endParaRPr>
              </a:p>
              <a:p>
                <a:pPr marL="0" indent="0">
                  <a:buNone/>
                </a:pPr>
                <a:r>
                  <a:rPr lang="ru-RU" sz="3200" b="1" i="1" dirty="0">
                    <a:solidFill>
                      <a:srgbClr val="CC3300"/>
                    </a:solidFill>
                    <a:latin typeface="Cambria Math"/>
                  </a:rPr>
                  <a:t> </a:t>
                </a:r>
                <a:r>
                  <a:rPr lang="ru-RU" sz="3200" b="1" i="1" dirty="0" smtClean="0">
                    <a:solidFill>
                      <a:srgbClr val="CC3300"/>
                    </a:solidFill>
                    <a:latin typeface="Cambria Math"/>
                  </a:rPr>
                  <a:t>            </a:t>
                </a:r>
                <a:r>
                  <a:rPr lang="en-US" sz="4400" b="1" i="1" dirty="0" smtClean="0">
                    <a:solidFill>
                      <a:srgbClr val="CC3300"/>
                    </a:solidFill>
                    <a:latin typeface="Cambria Math"/>
                  </a:rPr>
                  <a:t>C</a:t>
                </a:r>
                <a:r>
                  <a:rPr lang="ru-RU" sz="4400" b="1" i="1" dirty="0" smtClean="0">
                    <a:solidFill>
                      <a:srgbClr val="CC3300"/>
                    </a:solidFill>
                    <a:latin typeface="Cambria Math"/>
                  </a:rPr>
                  <a:t> </a:t>
                </a:r>
                <a:r>
                  <a:rPr lang="ru-RU" sz="4400" b="1" i="1" dirty="0">
                    <a:solidFill>
                      <a:srgbClr val="CC3300"/>
                    </a:solidFill>
                    <a:latin typeface="Cambria Math"/>
                  </a:rPr>
                  <a:t>: </a:t>
                </a:r>
                <a:r>
                  <a:rPr lang="en-US" sz="4400" b="1" i="1" dirty="0">
                    <a:solidFill>
                      <a:srgbClr val="CC3300"/>
                    </a:solidFill>
                    <a:latin typeface="Cambria Math"/>
                  </a:rPr>
                  <a:t>D</a:t>
                </a:r>
                <a:r>
                  <a:rPr lang="ru-RU" sz="4400" b="1" i="1" dirty="0">
                    <a:solidFill>
                      <a:srgbClr val="CC3300"/>
                    </a:solidFill>
                    <a:latin typeface="Cambria Math"/>
                  </a:rPr>
                  <a:t> = </a:t>
                </a:r>
                <a:r>
                  <a:rPr lang="ru-RU" sz="4400" b="1" i="1" dirty="0" smtClean="0">
                    <a:solidFill>
                      <a:srgbClr val="CC3300"/>
                    </a:solidFill>
                    <a:latin typeface="Cambria Math"/>
                    <a:sym typeface="Symbol"/>
                  </a:rPr>
                  <a:t></a:t>
                </a:r>
                <a:r>
                  <a:rPr lang="ru-RU" sz="3200" b="1" i="1" dirty="0" smtClean="0">
                    <a:solidFill>
                      <a:srgbClr val="CC3300"/>
                    </a:solidFill>
                    <a:latin typeface="Cambria Math"/>
                    <a:sym typeface="Symbol"/>
                  </a:rPr>
                  <a:t>     или         </a:t>
                </a:r>
                <a14:m>
                  <m:oMath xmlns:m="http://schemas.openxmlformats.org/officeDocument/2006/math">
                    <m:f>
                      <m:fPr>
                        <m:ctrlPr>
                          <a:rPr lang="ru-RU" sz="4400" b="1" i="1" smtClean="0">
                            <a:solidFill>
                              <a:srgbClr val="CC3300"/>
                            </a:solidFill>
                            <a:latin typeface="Cambria Math"/>
                          </a:rPr>
                        </m:ctrlPr>
                      </m:fPr>
                      <m:num>
                        <m:r>
                          <a:rPr lang="ru-RU" sz="4400" b="1" i="1">
                            <a:solidFill>
                              <a:srgbClr val="CC3300"/>
                            </a:solidFill>
                            <a:latin typeface="Cambria Math"/>
                          </a:rPr>
                          <m:t>𝑪</m:t>
                        </m:r>
                      </m:num>
                      <m:den>
                        <m:r>
                          <a:rPr lang="en-US" sz="4400" b="1" i="1">
                            <a:solidFill>
                              <a:srgbClr val="CC3300"/>
                            </a:solidFill>
                            <a:latin typeface="Cambria Math"/>
                          </a:rPr>
                          <m:t>𝑫</m:t>
                        </m:r>
                      </m:den>
                    </m:f>
                    <m:r>
                      <a:rPr lang="ru-RU" sz="4400" b="1" i="1">
                        <a:solidFill>
                          <a:srgbClr val="CC3300"/>
                        </a:solidFill>
                        <a:latin typeface="Cambria Math"/>
                      </a:rPr>
                      <m:t>=</m:t>
                    </m:r>
                    <m:r>
                      <a:rPr lang="ru-RU" sz="4400" b="1" i="1" smtClean="0">
                        <a:solidFill>
                          <a:srgbClr val="CC3300"/>
                        </a:solidFill>
                        <a:latin typeface="Cambria Math"/>
                        <a:ea typeface="Cambria Math"/>
                      </a:rPr>
                      <m:t>𝝅</m:t>
                    </m:r>
                  </m:oMath>
                </a14:m>
                <a:endParaRPr lang="ru-RU" sz="4400" b="1" dirty="0">
                  <a:solidFill>
                    <a:srgbClr val="CC3300"/>
                  </a:solidFill>
                </a:endParaRPr>
              </a:p>
              <a:p>
                <a:endParaRPr lang="ru-RU" sz="1800" dirty="0"/>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467544" y="1700808"/>
                <a:ext cx="8229600" cy="4876800"/>
              </a:xfrm>
              <a:blipFill rotWithShape="1">
                <a:blip r:embed="rId2"/>
                <a:stretch>
                  <a:fillRect l="-667" t="-625"/>
                </a:stretch>
              </a:blipFill>
            </p:spPr>
            <p:txBody>
              <a:bodyPr/>
              <a:lstStyle/>
              <a:p>
                <a:r>
                  <a:rPr lang="ru-RU">
                    <a:noFill/>
                  </a:rPr>
                  <a:t> </a:t>
                </a:r>
              </a:p>
            </p:txBody>
          </p:sp>
        </mc:Fallback>
      </mc:AlternateContent>
    </p:spTree>
    <p:extLst>
      <p:ext uri="{BB962C8B-B14F-4D97-AF65-F5344CB8AC3E}">
        <p14:creationId xmlns:p14="http://schemas.microsoft.com/office/powerpoint/2010/main" val="1235846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dirty="0" smtClean="0">
                <a:solidFill>
                  <a:srgbClr val="CC3300"/>
                </a:solidFill>
              </a:rPr>
              <a:t>Число Пи</a:t>
            </a:r>
            <a:endParaRPr lang="ru-RU" dirty="0">
              <a:solidFill>
                <a:srgbClr val="CC3300"/>
              </a:solidFill>
            </a:endParaRP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rmAutofit/>
              </a:bodyPr>
              <a:lstStyle/>
              <a:p>
                <a:pPr>
                  <a:spcBef>
                    <a:spcPts val="1200"/>
                  </a:spcBef>
                </a:pPr>
                <a:r>
                  <a:rPr lang="ru-RU" sz="1800" dirty="0" smtClean="0"/>
                  <a:t>Сначала было замечено, что длина любой окружности примерно в 3 раза больше диаметра.</a:t>
                </a:r>
              </a:p>
              <a:p>
                <a:pPr>
                  <a:spcBef>
                    <a:spcPts val="1200"/>
                  </a:spcBef>
                </a:pPr>
                <a:r>
                  <a:rPr lang="ru-RU" sz="1800" dirty="0" smtClean="0"/>
                  <a:t>Затем этот результат был уточнён – в </a:t>
                </a:r>
                <a14:m>
                  <m:oMath xmlns:m="http://schemas.openxmlformats.org/officeDocument/2006/math">
                    <m:r>
                      <a:rPr lang="ru-RU" sz="1800" b="1" i="1">
                        <a:latin typeface="Cambria Math"/>
                      </a:rPr>
                      <m:t>𝟑</m:t>
                    </m:r>
                    <m:f>
                      <m:fPr>
                        <m:ctrlPr>
                          <a:rPr lang="ru-RU" sz="1800" b="1" i="1">
                            <a:latin typeface="Cambria Math"/>
                          </a:rPr>
                        </m:ctrlPr>
                      </m:fPr>
                      <m:num>
                        <m:r>
                          <a:rPr lang="ru-RU" sz="1800" b="1" i="1">
                            <a:latin typeface="Cambria Math"/>
                          </a:rPr>
                          <m:t>𝟏</m:t>
                        </m:r>
                      </m:num>
                      <m:den>
                        <m:r>
                          <a:rPr lang="ru-RU" sz="1800" b="1" i="1">
                            <a:latin typeface="Cambria Math"/>
                          </a:rPr>
                          <m:t>𝟕</m:t>
                        </m:r>
                      </m:den>
                    </m:f>
                    <m:r>
                      <a:rPr lang="ru-RU" sz="1800" b="1" i="1">
                        <a:latin typeface="Cambria Math"/>
                      </a:rPr>
                      <m:t>=</m:t>
                    </m:r>
                    <m:f>
                      <m:fPr>
                        <m:ctrlPr>
                          <a:rPr lang="ru-RU" sz="1800" b="1" i="1">
                            <a:latin typeface="Cambria Math"/>
                          </a:rPr>
                        </m:ctrlPr>
                      </m:fPr>
                      <m:num>
                        <m:r>
                          <a:rPr lang="ru-RU" sz="1800" b="1" i="1">
                            <a:latin typeface="Cambria Math"/>
                          </a:rPr>
                          <m:t>𝟐𝟐</m:t>
                        </m:r>
                      </m:num>
                      <m:den>
                        <m:r>
                          <a:rPr lang="ru-RU" sz="1800" b="1" i="1">
                            <a:latin typeface="Cambria Math"/>
                          </a:rPr>
                          <m:t>𝟕</m:t>
                        </m:r>
                      </m:den>
                    </m:f>
                  </m:oMath>
                </a14:m>
                <a:r>
                  <a:rPr lang="ru-RU" sz="1800" b="1" dirty="0" smtClean="0"/>
                  <a:t> </a:t>
                </a:r>
                <a:r>
                  <a:rPr lang="ru-RU" sz="1800" dirty="0" smtClean="0"/>
                  <a:t>раза, но и тогда математики знали, что это число тоже не является точным.</a:t>
                </a:r>
              </a:p>
              <a:p>
                <a:pPr>
                  <a:spcBef>
                    <a:spcPts val="1200"/>
                  </a:spcBef>
                </a:pPr>
                <a:r>
                  <a:rPr lang="ru-RU" sz="1800" dirty="0" smtClean="0"/>
                  <a:t>Чтобы не было проблем при записях расчётов, математики Древней Греции стали обозначать это число буквой греческого алфавита </a:t>
                </a:r>
                <a:r>
                  <a:rPr lang="el-GR" sz="1800" b="1" i="1" dirty="0" smtClean="0">
                    <a:solidFill>
                      <a:srgbClr val="CC3300"/>
                    </a:solidFill>
                  </a:rPr>
                  <a:t>π</a:t>
                </a:r>
                <a:r>
                  <a:rPr lang="ru-RU" sz="1800" dirty="0" smtClean="0"/>
                  <a:t> (пи).</a:t>
                </a:r>
              </a:p>
              <a:p>
                <a:pPr>
                  <a:spcBef>
                    <a:spcPts val="1200"/>
                  </a:spcBef>
                </a:pPr>
                <a:r>
                  <a:rPr lang="ru-RU" sz="1800" dirty="0" smtClean="0"/>
                  <a:t>Было доказано, что число </a:t>
                </a:r>
                <a:r>
                  <a:rPr lang="el-GR" sz="1800" b="1" i="1" dirty="0" smtClean="0">
                    <a:solidFill>
                      <a:srgbClr val="CC3300"/>
                    </a:solidFill>
                  </a:rPr>
                  <a:t>π</a:t>
                </a:r>
                <a:r>
                  <a:rPr lang="ru-RU" sz="1800" b="1" i="1" dirty="0" smtClean="0">
                    <a:solidFill>
                      <a:schemeClr val="tx2"/>
                    </a:solidFill>
                  </a:rPr>
                  <a:t> </a:t>
                </a:r>
                <a:r>
                  <a:rPr lang="ru-RU" sz="1800" dirty="0"/>
                  <a:t>относится к </a:t>
                </a:r>
                <a:r>
                  <a:rPr lang="ru-RU" sz="1800" dirty="0" smtClean="0"/>
                  <a:t>таким числам, точное значение которых записать невозможно ни с помощью обыкновенных, ни с помощью десятичные дробей.</a:t>
                </a:r>
                <a:endParaRPr lang="ru-RU" sz="1800"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222" t="-625"/>
                </a:stretch>
              </a:blipFill>
            </p:spPr>
            <p:txBody>
              <a:bodyPr/>
              <a:lstStyle/>
              <a:p>
                <a:r>
                  <a:rPr lang="ru-RU">
                    <a:noFill/>
                  </a:rPr>
                  <a:t> </a:t>
                </a:r>
              </a:p>
            </p:txBody>
          </p:sp>
        </mc:Fallback>
      </mc:AlternateContent>
      <p:pic>
        <p:nvPicPr>
          <p:cNvPr id="2050" name="Picture 2" descr="C:\Documents and Settings\Admin\Мои документы\Загрузки\Число Пи\pi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6770" y="4551303"/>
            <a:ext cx="2032248" cy="20322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Documents and Settings\Admin\Мои документы\Загрузки\Число Пи\0_68a57_283f07fc_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5410200"/>
            <a:ext cx="6348413"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484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dirty="0" smtClean="0">
                <a:solidFill>
                  <a:srgbClr val="CC3300"/>
                </a:solidFill>
              </a:rPr>
              <a:t>Историческая справка</a:t>
            </a:r>
            <a:endParaRPr lang="ru-RU" dirty="0">
              <a:solidFill>
                <a:srgbClr val="CC3300"/>
              </a:solidFill>
            </a:endParaRPr>
          </a:p>
        </p:txBody>
      </p:sp>
      <p:sp>
        <p:nvSpPr>
          <p:cNvPr id="3" name="Объект 2"/>
          <p:cNvSpPr>
            <a:spLocks noGrp="1"/>
          </p:cNvSpPr>
          <p:nvPr>
            <p:ph idx="1"/>
          </p:nvPr>
        </p:nvSpPr>
        <p:spPr/>
        <p:txBody>
          <a:bodyPr/>
          <a:lstStyle/>
          <a:p>
            <a:pPr>
              <a:spcBef>
                <a:spcPts val="1200"/>
              </a:spcBef>
            </a:pPr>
            <a:r>
              <a:rPr lang="ru-RU" sz="1800" dirty="0"/>
              <a:t>Впервые обозначением числа </a:t>
            </a:r>
            <a:r>
              <a:rPr lang="ru-RU" sz="1800" b="1" dirty="0">
                <a:solidFill>
                  <a:srgbClr val="CC3300"/>
                </a:solidFill>
              </a:rPr>
              <a:t>3,14…</a:t>
            </a:r>
            <a:r>
              <a:rPr lang="ru-RU" sz="1800" dirty="0"/>
              <a:t> греческой буквой  </a:t>
            </a:r>
            <a:r>
              <a:rPr lang="ru-RU" sz="1800" b="1" i="1" dirty="0">
                <a:solidFill>
                  <a:srgbClr val="CC3300"/>
                </a:solidFill>
              </a:rPr>
              <a:t>π</a:t>
            </a:r>
            <a:r>
              <a:rPr lang="ru-RU" sz="1800" b="1" dirty="0"/>
              <a:t>  </a:t>
            </a:r>
            <a:r>
              <a:rPr lang="ru-RU" sz="1800" dirty="0"/>
              <a:t>воспользовался британский математик Уильям Джонс в 1706 </a:t>
            </a:r>
            <a:r>
              <a:rPr lang="ru-RU" sz="1800" dirty="0" smtClean="0"/>
              <a:t>году.</a:t>
            </a:r>
          </a:p>
          <a:p>
            <a:pPr>
              <a:spcBef>
                <a:spcPts val="1200"/>
              </a:spcBef>
            </a:pPr>
            <a:r>
              <a:rPr lang="ru-RU" sz="1800" dirty="0" smtClean="0"/>
              <a:t>Это </a:t>
            </a:r>
            <a:r>
              <a:rPr lang="ru-RU" sz="1800" dirty="0"/>
              <a:t>обозначение происходит от начальной буквы греческого слова </a:t>
            </a:r>
            <a:r>
              <a:rPr lang="ru-RU" sz="1800" b="1" dirty="0">
                <a:solidFill>
                  <a:srgbClr val="CC3300"/>
                </a:solidFill>
              </a:rPr>
              <a:t>«π</a:t>
            </a:r>
            <a:r>
              <a:rPr lang="ru-RU" sz="1800" b="1" dirty="0" err="1">
                <a:solidFill>
                  <a:srgbClr val="CC3300"/>
                </a:solidFill>
              </a:rPr>
              <a:t>εριφέρει</a:t>
            </a:r>
            <a:r>
              <a:rPr lang="ru-RU" sz="1800" b="1" dirty="0">
                <a:solidFill>
                  <a:srgbClr val="CC3300"/>
                </a:solidFill>
              </a:rPr>
              <a:t>α» – окружность</a:t>
            </a:r>
            <a:r>
              <a:rPr lang="ru-RU" sz="1800" dirty="0">
                <a:solidFill>
                  <a:srgbClr val="CC3300"/>
                </a:solidFill>
              </a:rPr>
              <a:t>.</a:t>
            </a:r>
          </a:p>
          <a:p>
            <a:endParaRPr lang="ru-RU" dirty="0"/>
          </a:p>
        </p:txBody>
      </p:sp>
      <p:pic>
        <p:nvPicPr>
          <p:cNvPr id="1026" name="Picture 2" descr="C:\Documents and Settings\Admin\Мои документы\Загрузки\Число Пи\Копия 23843_12899004351299653265_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334" y="3327641"/>
            <a:ext cx="3168352" cy="3045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823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dirty="0" smtClean="0">
                <a:solidFill>
                  <a:srgbClr val="CC3300"/>
                </a:solidFill>
              </a:rPr>
              <a:t>Округление числа Пи</a:t>
            </a:r>
            <a:endParaRPr lang="ru-RU" dirty="0">
              <a:solidFill>
                <a:srgbClr val="CC3300"/>
              </a:solidFill>
            </a:endParaRP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467544" y="1600200"/>
                <a:ext cx="8219256" cy="4876800"/>
              </a:xfrm>
            </p:spPr>
            <p:txBody>
              <a:bodyPr/>
              <a:lstStyle/>
              <a:p>
                <a:pPr>
                  <a:spcBef>
                    <a:spcPts val="600"/>
                  </a:spcBef>
                </a:pPr>
                <a:r>
                  <a:rPr lang="ru-RU" sz="1800" dirty="0" smtClean="0"/>
                  <a:t>Нам для вычислений достаточно использовать значение Пи, округлённое до разряда сотых:</a:t>
                </a:r>
              </a:p>
              <a:p>
                <a:pPr marL="0" indent="0">
                  <a:spcBef>
                    <a:spcPts val="600"/>
                  </a:spcBef>
                  <a:buNone/>
                </a:pPr>
                <a:r>
                  <a:rPr lang="ru-RU" sz="3200" b="1" dirty="0" smtClean="0">
                    <a:solidFill>
                      <a:schemeClr val="tx2"/>
                    </a:solidFill>
                    <a:ea typeface="Cambria Math"/>
                  </a:rPr>
                  <a:t>                        </a:t>
                </a:r>
                <a14:m>
                  <m:oMath xmlns:m="http://schemas.openxmlformats.org/officeDocument/2006/math">
                    <m:r>
                      <a:rPr lang="ru-RU" sz="3200" b="1" i="1" smtClean="0">
                        <a:solidFill>
                          <a:srgbClr val="CC3300"/>
                        </a:solidFill>
                        <a:latin typeface="Cambria Math"/>
                        <a:ea typeface="Cambria Math"/>
                      </a:rPr>
                      <m:t>𝝅</m:t>
                    </m:r>
                    <m:r>
                      <a:rPr lang="ru-RU" sz="3200" b="1" i="1" smtClean="0">
                        <a:solidFill>
                          <a:srgbClr val="CC3300"/>
                        </a:solidFill>
                        <a:latin typeface="Cambria Math"/>
                        <a:ea typeface="Cambria Math"/>
                      </a:rPr>
                      <m:t> ≈</m:t>
                    </m:r>
                    <m:r>
                      <a:rPr lang="ru-RU" sz="3200" b="1" i="1" smtClean="0">
                        <a:solidFill>
                          <a:srgbClr val="CC3300"/>
                        </a:solidFill>
                        <a:latin typeface="Cambria Math"/>
                        <a:ea typeface="Cambria Math"/>
                      </a:rPr>
                      <m:t>𝟑</m:t>
                    </m:r>
                    <m:r>
                      <a:rPr lang="ru-RU" sz="3200" b="1" i="1" smtClean="0">
                        <a:solidFill>
                          <a:srgbClr val="CC3300"/>
                        </a:solidFill>
                        <a:latin typeface="Cambria Math"/>
                        <a:ea typeface="Cambria Math"/>
                      </a:rPr>
                      <m:t>,</m:t>
                    </m:r>
                    <m:r>
                      <a:rPr lang="ru-RU" sz="3200" b="1" i="1" smtClean="0">
                        <a:solidFill>
                          <a:srgbClr val="CC3300"/>
                        </a:solidFill>
                        <a:latin typeface="Cambria Math"/>
                        <a:ea typeface="Cambria Math"/>
                      </a:rPr>
                      <m:t>𝟏𝟒</m:t>
                    </m:r>
                  </m:oMath>
                </a14:m>
                <a:r>
                  <a:rPr lang="ru-RU" sz="3200" b="1" dirty="0" smtClean="0">
                    <a:solidFill>
                      <a:srgbClr val="CC3300"/>
                    </a:solidFill>
                  </a:rPr>
                  <a:t> </a:t>
                </a:r>
              </a:p>
              <a:p>
                <a:pPr>
                  <a:spcBef>
                    <a:spcPts val="600"/>
                  </a:spcBef>
                </a:pPr>
                <a:r>
                  <a:rPr lang="ru-RU" sz="1800" dirty="0" smtClean="0"/>
                  <a:t>Ниже записано значение Пи</a:t>
                </a:r>
                <a:r>
                  <a:rPr lang="ru-RU" sz="1800" i="1" dirty="0" smtClean="0"/>
                  <a:t>, </a:t>
                </a:r>
                <a:r>
                  <a:rPr lang="ru-RU" sz="1800" dirty="0" smtClean="0"/>
                  <a:t>округлённое до разряда стомиллионных:</a:t>
                </a:r>
              </a:p>
              <a:p>
                <a:pPr marL="0" indent="0">
                  <a:spcBef>
                    <a:spcPts val="600"/>
                  </a:spcBef>
                  <a:buNone/>
                </a:pPr>
                <a:r>
                  <a:rPr lang="ru-RU" sz="1800" b="1" dirty="0">
                    <a:solidFill>
                      <a:schemeClr val="tx2"/>
                    </a:solidFill>
                    <a:ea typeface="Cambria Math"/>
                  </a:rPr>
                  <a:t> </a:t>
                </a:r>
                <a:r>
                  <a:rPr lang="ru-RU" sz="1800" b="1" dirty="0" smtClean="0">
                    <a:solidFill>
                      <a:schemeClr val="tx2"/>
                    </a:solidFill>
                    <a:ea typeface="Cambria Math"/>
                  </a:rPr>
                  <a:t>                           </a:t>
                </a:r>
                <a14:m>
                  <m:oMath xmlns:m="http://schemas.openxmlformats.org/officeDocument/2006/math">
                    <m:r>
                      <a:rPr lang="ru-RU" sz="3200" b="1" i="1" smtClean="0">
                        <a:solidFill>
                          <a:srgbClr val="CC3300"/>
                        </a:solidFill>
                        <a:latin typeface="Cambria Math"/>
                        <a:ea typeface="Cambria Math"/>
                      </a:rPr>
                      <m:t>𝝅</m:t>
                    </m:r>
                    <m:r>
                      <a:rPr lang="ru-RU" sz="3200" b="1" i="1" smtClean="0">
                        <a:solidFill>
                          <a:srgbClr val="CC3300"/>
                        </a:solidFill>
                        <a:latin typeface="Cambria Math"/>
                        <a:ea typeface="Cambria Math"/>
                      </a:rPr>
                      <m:t> ≈</m:t>
                    </m:r>
                    <m:r>
                      <a:rPr lang="ru-RU" sz="3200" b="1" i="1" smtClean="0">
                        <a:solidFill>
                          <a:srgbClr val="CC3300"/>
                        </a:solidFill>
                        <a:latin typeface="Cambria Math"/>
                        <a:ea typeface="Cambria Math"/>
                      </a:rPr>
                      <m:t>𝟑</m:t>
                    </m:r>
                    <m:r>
                      <a:rPr lang="ru-RU" sz="3200" b="1" i="1" smtClean="0">
                        <a:solidFill>
                          <a:srgbClr val="CC3300"/>
                        </a:solidFill>
                        <a:latin typeface="Cambria Math"/>
                        <a:ea typeface="Cambria Math"/>
                      </a:rPr>
                      <m:t>,</m:t>
                    </m:r>
                    <m:r>
                      <a:rPr lang="ru-RU" sz="3200" b="1" i="1" smtClean="0">
                        <a:solidFill>
                          <a:srgbClr val="CC3300"/>
                        </a:solidFill>
                        <a:latin typeface="Cambria Math"/>
                        <a:ea typeface="Cambria Math"/>
                      </a:rPr>
                      <m:t>𝟏𝟒𝟏𝟓𝟗𝟐𝟔𝟓𝟑𝟓𝟗</m:t>
                    </m:r>
                  </m:oMath>
                </a14:m>
                <a:r>
                  <a:rPr lang="ru-RU" sz="3200" b="1" dirty="0">
                    <a:solidFill>
                      <a:srgbClr val="CC3300"/>
                    </a:solidFill>
                  </a:rPr>
                  <a:t> </a:t>
                </a:r>
                <a:endParaRPr lang="ru-RU" sz="3200" b="1" dirty="0" smtClean="0">
                  <a:solidFill>
                    <a:schemeClr val="tx2"/>
                  </a:solidFill>
                </a:endParaRPr>
              </a:p>
              <a:p>
                <a:pPr marL="0" indent="0">
                  <a:buNone/>
                </a:pPr>
                <a:endParaRPr lang="ru-RU" sz="3200" b="1" dirty="0" smtClean="0">
                  <a:solidFill>
                    <a:schemeClr val="tx2"/>
                  </a:solidFill>
                </a:endParaRPr>
              </a:p>
              <a:p>
                <a:endParaRPr lang="ru-RU" sz="3200" b="1" dirty="0">
                  <a:solidFill>
                    <a:schemeClr val="tx2"/>
                  </a:solidFill>
                </a:endParaRPr>
              </a:p>
              <a:p>
                <a:endParaRPr lang="ru-RU" sz="1800" b="1" dirty="0">
                  <a:solidFill>
                    <a:schemeClr val="tx2"/>
                  </a:solidFill>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467544" y="1600200"/>
                <a:ext cx="8219256" cy="4876800"/>
              </a:xfrm>
              <a:blipFill rotWithShape="1">
                <a:blip r:embed="rId2"/>
                <a:stretch>
                  <a:fillRect l="-297" t="-625"/>
                </a:stretch>
              </a:blipFill>
            </p:spPr>
            <p:txBody>
              <a:bodyPr/>
              <a:lstStyle/>
              <a:p>
                <a:r>
                  <a:rPr lang="ru-RU">
                    <a:noFill/>
                  </a:rPr>
                  <a:t> </a:t>
                </a:r>
              </a:p>
            </p:txBody>
          </p:sp>
        </mc:Fallback>
      </mc:AlternateContent>
      <p:pic>
        <p:nvPicPr>
          <p:cNvPr id="4098" name="Picture 2" descr="C:\Documents and Settings\Admin\Мои документы\Загрузки\Число Пи\1419432248_den_chisla_p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789040"/>
            <a:ext cx="2809844" cy="2809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2774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Другая 1">
      <a:dk1>
        <a:srgbClr val="000000"/>
      </a:dk1>
      <a:lt1>
        <a:srgbClr val="FFFFEE"/>
      </a:lt1>
      <a:dk2>
        <a:srgbClr val="000000"/>
      </a:dk2>
      <a:lt2>
        <a:srgbClr val="C3B59F"/>
      </a:lt2>
      <a:accent1>
        <a:srgbClr val="0070C0"/>
      </a:accent1>
      <a:accent2>
        <a:srgbClr val="F8F8F8"/>
      </a:accent2>
      <a:accent3>
        <a:srgbClr val="FFFFF5"/>
      </a:accent3>
      <a:accent4>
        <a:srgbClr val="000000"/>
      </a:accent4>
      <a:accent5>
        <a:srgbClr val="CBD6E9"/>
      </a:accent5>
      <a:accent6>
        <a:srgbClr val="E1E1E1"/>
      </a:accent6>
      <a:hlink>
        <a:srgbClr val="A9A460"/>
      </a:hlink>
      <a:folHlink>
        <a:srgbClr val="E4E1D7"/>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355</TotalTime>
  <Words>1138</Words>
  <Application>Microsoft Office PowerPoint</Application>
  <PresentationFormat>Экран (4:3)</PresentationFormat>
  <Paragraphs>135</Paragraphs>
  <Slides>21</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21</vt:i4>
      </vt:variant>
    </vt:vector>
  </HeadingPairs>
  <TitlesOfParts>
    <vt:vector size="23" baseType="lpstr">
      <vt:lpstr>Ясность</vt:lpstr>
      <vt:lpstr>Формула</vt:lpstr>
      <vt:lpstr>Окружность. Длина окружности</vt:lpstr>
      <vt:lpstr> Вторжение марсиан</vt:lpstr>
      <vt:lpstr> Колесо и его модель - окружность</vt:lpstr>
      <vt:lpstr>Первый способ нахождения длины окружности</vt:lpstr>
      <vt:lpstr>Практическая работа</vt:lpstr>
      <vt:lpstr>Вывод:</vt:lpstr>
      <vt:lpstr>  Число Пи</vt:lpstr>
      <vt:lpstr>  Историческая справка</vt:lpstr>
      <vt:lpstr> Округление числа Пи</vt:lpstr>
      <vt:lpstr>1000 знаков после запятой числа Пи</vt:lpstr>
      <vt:lpstr>Запоминалки</vt:lpstr>
      <vt:lpstr>  Мировой рекорд</vt:lpstr>
      <vt:lpstr>Вернёмся к формулам</vt:lpstr>
      <vt:lpstr> Динамическая пауза</vt:lpstr>
      <vt:lpstr>  Задача 1.</vt:lpstr>
      <vt:lpstr>  Задача 2.</vt:lpstr>
      <vt:lpstr> Задача 3.</vt:lpstr>
      <vt:lpstr>Задача 4.</vt:lpstr>
      <vt:lpstr>Вопросы для повторения</vt:lpstr>
      <vt:lpstr>  Домашнее задание</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Окружность.  Длина окружности</dc:title>
  <dc:creator>Догадова</dc:creator>
  <cp:lastModifiedBy>Догадова</cp:lastModifiedBy>
  <cp:revision>37</cp:revision>
  <dcterms:created xsi:type="dcterms:W3CDTF">2016-01-15T07:03:19Z</dcterms:created>
  <dcterms:modified xsi:type="dcterms:W3CDTF">2016-01-22T07:24:43Z</dcterms:modified>
</cp:coreProperties>
</file>