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0" r:id="rId6"/>
    <p:sldId id="259" r:id="rId7"/>
    <p:sldId id="262" r:id="rId8"/>
    <p:sldId id="263" r:id="rId9"/>
    <p:sldId id="264" r:id="rId10"/>
    <p:sldId id="265" r:id="rId11"/>
    <p:sldId id="266" r:id="rId12"/>
    <p:sldId id="277" r:id="rId13"/>
    <p:sldId id="267" r:id="rId14"/>
    <p:sldId id="271" r:id="rId15"/>
    <p:sldId id="268" r:id="rId16"/>
    <p:sldId id="270" r:id="rId17"/>
    <p:sldId id="272" r:id="rId18"/>
    <p:sldId id="273" r:id="rId19"/>
    <p:sldId id="274"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5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86EB942-FECA-4769-B5A5-456B703AD52B}" type="datetimeFigureOut">
              <a:rPr lang="ru-RU" smtClean="0"/>
              <a:t>12.03.2023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336084-8552-46F8-A4F8-4F24F834C5F8}" type="slidenum">
              <a:rPr lang="ru-RU" smtClean="0"/>
              <a:t>‹#›</a:t>
            </a:fld>
            <a:endParaRPr lang="ru-RU"/>
          </a:p>
        </p:txBody>
      </p:sp>
    </p:spTree>
    <p:extLst>
      <p:ext uri="{BB962C8B-B14F-4D97-AF65-F5344CB8AC3E}">
        <p14:creationId xmlns:p14="http://schemas.microsoft.com/office/powerpoint/2010/main" val="54002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86EB942-FECA-4769-B5A5-456B703AD52B}" type="datetimeFigureOut">
              <a:rPr lang="ru-RU" smtClean="0"/>
              <a:t>12.03.2023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336084-8552-46F8-A4F8-4F24F834C5F8}" type="slidenum">
              <a:rPr lang="ru-RU" smtClean="0"/>
              <a:t>‹#›</a:t>
            </a:fld>
            <a:endParaRPr lang="ru-RU"/>
          </a:p>
        </p:txBody>
      </p:sp>
    </p:spTree>
    <p:extLst>
      <p:ext uri="{BB962C8B-B14F-4D97-AF65-F5344CB8AC3E}">
        <p14:creationId xmlns:p14="http://schemas.microsoft.com/office/powerpoint/2010/main" val="3489934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86EB942-FECA-4769-B5A5-456B703AD52B}" type="datetimeFigureOut">
              <a:rPr lang="ru-RU" smtClean="0"/>
              <a:t>12.03.2023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336084-8552-46F8-A4F8-4F24F834C5F8}" type="slidenum">
              <a:rPr lang="ru-RU" smtClean="0"/>
              <a:t>‹#›</a:t>
            </a:fld>
            <a:endParaRPr lang="ru-RU"/>
          </a:p>
        </p:txBody>
      </p:sp>
    </p:spTree>
    <p:extLst>
      <p:ext uri="{BB962C8B-B14F-4D97-AF65-F5344CB8AC3E}">
        <p14:creationId xmlns:p14="http://schemas.microsoft.com/office/powerpoint/2010/main" val="323532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86EB942-FECA-4769-B5A5-456B703AD52B}" type="datetimeFigureOut">
              <a:rPr lang="ru-RU" smtClean="0"/>
              <a:t>12.03.2023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336084-8552-46F8-A4F8-4F24F834C5F8}" type="slidenum">
              <a:rPr lang="ru-RU" smtClean="0"/>
              <a:t>‹#›</a:t>
            </a:fld>
            <a:endParaRPr lang="ru-RU"/>
          </a:p>
        </p:txBody>
      </p:sp>
    </p:spTree>
    <p:extLst>
      <p:ext uri="{BB962C8B-B14F-4D97-AF65-F5344CB8AC3E}">
        <p14:creationId xmlns:p14="http://schemas.microsoft.com/office/powerpoint/2010/main" val="2147840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86EB942-FECA-4769-B5A5-456B703AD52B}" type="datetimeFigureOut">
              <a:rPr lang="ru-RU" smtClean="0"/>
              <a:t>12.03.2023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336084-8552-46F8-A4F8-4F24F834C5F8}" type="slidenum">
              <a:rPr lang="ru-RU" smtClean="0"/>
              <a:t>‹#›</a:t>
            </a:fld>
            <a:endParaRPr lang="ru-RU"/>
          </a:p>
        </p:txBody>
      </p:sp>
    </p:spTree>
    <p:extLst>
      <p:ext uri="{BB962C8B-B14F-4D97-AF65-F5344CB8AC3E}">
        <p14:creationId xmlns:p14="http://schemas.microsoft.com/office/powerpoint/2010/main" val="4112143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86EB942-FECA-4769-B5A5-456B703AD52B}" type="datetimeFigureOut">
              <a:rPr lang="ru-RU" smtClean="0"/>
              <a:t>12.03.2023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336084-8552-46F8-A4F8-4F24F834C5F8}" type="slidenum">
              <a:rPr lang="ru-RU" smtClean="0"/>
              <a:t>‹#›</a:t>
            </a:fld>
            <a:endParaRPr lang="ru-RU"/>
          </a:p>
        </p:txBody>
      </p:sp>
    </p:spTree>
    <p:extLst>
      <p:ext uri="{BB962C8B-B14F-4D97-AF65-F5344CB8AC3E}">
        <p14:creationId xmlns:p14="http://schemas.microsoft.com/office/powerpoint/2010/main" val="373250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86EB942-FECA-4769-B5A5-456B703AD52B}" type="datetimeFigureOut">
              <a:rPr lang="ru-RU" smtClean="0"/>
              <a:t>12.03.2023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F336084-8552-46F8-A4F8-4F24F834C5F8}" type="slidenum">
              <a:rPr lang="ru-RU" smtClean="0"/>
              <a:t>‹#›</a:t>
            </a:fld>
            <a:endParaRPr lang="ru-RU"/>
          </a:p>
        </p:txBody>
      </p:sp>
    </p:spTree>
    <p:extLst>
      <p:ext uri="{BB962C8B-B14F-4D97-AF65-F5344CB8AC3E}">
        <p14:creationId xmlns:p14="http://schemas.microsoft.com/office/powerpoint/2010/main" val="2137342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86EB942-FECA-4769-B5A5-456B703AD52B}" type="datetimeFigureOut">
              <a:rPr lang="ru-RU" smtClean="0"/>
              <a:t>12.03.2023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F336084-8552-46F8-A4F8-4F24F834C5F8}" type="slidenum">
              <a:rPr lang="ru-RU" smtClean="0"/>
              <a:t>‹#›</a:t>
            </a:fld>
            <a:endParaRPr lang="ru-RU"/>
          </a:p>
        </p:txBody>
      </p:sp>
    </p:spTree>
    <p:extLst>
      <p:ext uri="{BB962C8B-B14F-4D97-AF65-F5344CB8AC3E}">
        <p14:creationId xmlns:p14="http://schemas.microsoft.com/office/powerpoint/2010/main" val="4121040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86EB942-FECA-4769-B5A5-456B703AD52B}" type="datetimeFigureOut">
              <a:rPr lang="ru-RU" smtClean="0"/>
              <a:t>12.03.2023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F336084-8552-46F8-A4F8-4F24F834C5F8}" type="slidenum">
              <a:rPr lang="ru-RU" smtClean="0"/>
              <a:t>‹#›</a:t>
            </a:fld>
            <a:endParaRPr lang="ru-RU"/>
          </a:p>
        </p:txBody>
      </p:sp>
    </p:spTree>
    <p:extLst>
      <p:ext uri="{BB962C8B-B14F-4D97-AF65-F5344CB8AC3E}">
        <p14:creationId xmlns:p14="http://schemas.microsoft.com/office/powerpoint/2010/main" val="381967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86EB942-FECA-4769-B5A5-456B703AD52B}" type="datetimeFigureOut">
              <a:rPr lang="ru-RU" smtClean="0"/>
              <a:t>12.03.2023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336084-8552-46F8-A4F8-4F24F834C5F8}" type="slidenum">
              <a:rPr lang="ru-RU" smtClean="0"/>
              <a:t>‹#›</a:t>
            </a:fld>
            <a:endParaRPr lang="ru-RU"/>
          </a:p>
        </p:txBody>
      </p:sp>
    </p:spTree>
    <p:extLst>
      <p:ext uri="{BB962C8B-B14F-4D97-AF65-F5344CB8AC3E}">
        <p14:creationId xmlns:p14="http://schemas.microsoft.com/office/powerpoint/2010/main" val="1023478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86EB942-FECA-4769-B5A5-456B703AD52B}" type="datetimeFigureOut">
              <a:rPr lang="ru-RU" smtClean="0"/>
              <a:t>12.03.2023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336084-8552-46F8-A4F8-4F24F834C5F8}" type="slidenum">
              <a:rPr lang="ru-RU" smtClean="0"/>
              <a:t>‹#›</a:t>
            </a:fld>
            <a:endParaRPr lang="ru-RU"/>
          </a:p>
        </p:txBody>
      </p:sp>
    </p:spTree>
    <p:extLst>
      <p:ext uri="{BB962C8B-B14F-4D97-AF65-F5344CB8AC3E}">
        <p14:creationId xmlns:p14="http://schemas.microsoft.com/office/powerpoint/2010/main" val="2425761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6EB942-FECA-4769-B5A5-456B703AD52B}" type="datetimeFigureOut">
              <a:rPr lang="ru-RU" smtClean="0"/>
              <a:t>12.03.2023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36084-8552-46F8-A4F8-4F24F834C5F8}" type="slidenum">
              <a:rPr lang="ru-RU" smtClean="0"/>
              <a:t>‹#›</a:t>
            </a:fld>
            <a:endParaRPr lang="ru-RU"/>
          </a:p>
        </p:txBody>
      </p:sp>
    </p:spTree>
    <p:extLst>
      <p:ext uri="{BB962C8B-B14F-4D97-AF65-F5344CB8AC3E}">
        <p14:creationId xmlns:p14="http://schemas.microsoft.com/office/powerpoint/2010/main" val="1825933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5085184"/>
            <a:ext cx="7717481" cy="1584176"/>
          </a:xfrm>
        </p:spPr>
        <p:txBody>
          <a:bodyPr>
            <a:normAutofit fontScale="90000"/>
          </a:bodyPr>
          <a:lstStyle/>
          <a:p>
            <a:pPr>
              <a:lnSpc>
                <a:spcPct val="80000"/>
              </a:lnSpc>
            </a:pPr>
            <a:r>
              <a:rPr lang="ru-RU" b="1" dirty="0">
                <a:solidFill>
                  <a:srgbClr val="FF0000"/>
                </a:solidFill>
                <a:latin typeface="Arial" pitchFamily="34" charset="0"/>
                <a:cs typeface="Arial" pitchFamily="34" charset="0"/>
              </a:rPr>
              <a:t>С. В. Михалков</a:t>
            </a:r>
            <a:br>
              <a:rPr lang="ru-RU" b="1" dirty="0">
                <a:solidFill>
                  <a:srgbClr val="FF0000"/>
                </a:solidFill>
                <a:latin typeface="Arial" pitchFamily="34" charset="0"/>
                <a:cs typeface="Arial" pitchFamily="34" charset="0"/>
              </a:rPr>
            </a:br>
            <a:r>
              <a:rPr lang="ru-RU" b="1" dirty="0">
                <a:solidFill>
                  <a:srgbClr val="FF0000"/>
                </a:solidFill>
                <a:latin typeface="Arial" pitchFamily="34" charset="0"/>
                <a:cs typeface="Arial" pitchFamily="34" charset="0"/>
              </a:rPr>
              <a:t>110 лет со дня </a:t>
            </a:r>
            <a:r>
              <a:rPr lang="ru-RU" b="1" dirty="0" smtClean="0">
                <a:solidFill>
                  <a:srgbClr val="FF0000"/>
                </a:solidFill>
                <a:latin typeface="Arial" pitchFamily="34" charset="0"/>
                <a:cs typeface="Arial" pitchFamily="34" charset="0"/>
              </a:rPr>
              <a:t/>
            </a:r>
            <a:br>
              <a:rPr lang="ru-RU" b="1" dirty="0" smtClean="0">
                <a:solidFill>
                  <a:srgbClr val="FF0000"/>
                </a:solidFill>
                <a:latin typeface="Arial" pitchFamily="34" charset="0"/>
                <a:cs typeface="Arial" pitchFamily="34" charset="0"/>
              </a:rPr>
            </a:br>
            <a:r>
              <a:rPr lang="ru-RU" b="1" dirty="0" smtClean="0">
                <a:solidFill>
                  <a:srgbClr val="FF0000"/>
                </a:solidFill>
                <a:latin typeface="Arial" pitchFamily="34" charset="0"/>
                <a:cs typeface="Arial" pitchFamily="34" charset="0"/>
              </a:rPr>
              <a:t>рождения</a:t>
            </a:r>
            <a:endParaRPr lang="ru-RU" b="1" dirty="0">
              <a:solidFill>
                <a:srgbClr val="FF0000"/>
              </a:solidFill>
              <a:latin typeface="Arial" pitchFamily="34" charset="0"/>
              <a:cs typeface="Arial" pitchFamily="34" charset="0"/>
            </a:endParaRPr>
          </a:p>
        </p:txBody>
      </p:sp>
      <p:pic>
        <p:nvPicPr>
          <p:cNvPr id="1028" name="Picture 4" descr="C:\Documents and Settings\Admin\Мои документы\Загрузки\Сергей-Михалков.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527" y="611185"/>
            <a:ext cx="5754935" cy="431890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Documents and Settings\Admin\Мои документы\РИСУНКИ\8 марта\0_7f7ad_eae02783_XL.jp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4370291"/>
            <a:ext cx="2574602" cy="2487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102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11960" y="620688"/>
            <a:ext cx="4608512" cy="6228620"/>
          </a:xfrm>
        </p:spPr>
        <p:txBody>
          <a:bodyPr>
            <a:normAutofit/>
          </a:bodyPr>
          <a:lstStyle/>
          <a:p>
            <a:pPr marL="0" indent="0">
              <a:buNone/>
            </a:pPr>
            <a:r>
              <a:rPr lang="ru-RU" sz="2000" dirty="0">
                <a:latin typeface="Arial" pitchFamily="34" charset="0"/>
                <a:cs typeface="Arial" pitchFamily="34" charset="0"/>
              </a:rPr>
              <a:t>Во время Великой Отечественной войны он становится военным корреспондентом. Мы помним, что в эти годы, с 1941 по 1945, на нашу страну легла вся тяжесть борьбы и сражений против нацизма, именно в нашей стране люди совершали подвиги и на фронтах, и в тылу. Чтобы показать доблесть и славу наших воинов, зачастую плечом к плечу с бойцами нашей армии шли военные корреспонденты: они проводили недели в окопах, писали заметки в «Боевые листки» или статьи в газеты, работали в землянках при свете керосиновой лампы, а когда приходилось, участвовали в сражениях.</a:t>
            </a:r>
          </a:p>
          <a:p>
            <a:endParaRPr lang="ru-RU" dirty="0"/>
          </a:p>
        </p:txBody>
      </p:sp>
      <p:pic>
        <p:nvPicPr>
          <p:cNvPr id="9219" name="Picture 3" descr="C:\Documents and Settings\Admin\Мои документы\Загрузки\regnum_picture_1521028881971371_norm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422" y="794420"/>
            <a:ext cx="3516026" cy="5186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308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7815" y="5086350"/>
            <a:ext cx="8410649" cy="1666478"/>
          </a:xfrm>
        </p:spPr>
        <p:txBody>
          <a:bodyPr>
            <a:normAutofit/>
          </a:bodyPr>
          <a:lstStyle/>
          <a:p>
            <a:pPr marL="0" indent="0">
              <a:buNone/>
            </a:pPr>
            <a:r>
              <a:rPr lang="ru-RU" sz="2000" dirty="0" smtClean="0">
                <a:latin typeface="Arial" pitchFamily="34" charset="0"/>
                <a:cs typeface="Arial" pitchFamily="34" charset="0"/>
              </a:rPr>
              <a:t>Одним из таких военных корреспондентов был С.В. Михалков. Он побывал почти на всех фронта. С. Михалков писал статьи, очерки. Конечно же, Михалков не прекращал писать стихи, теперь они были о войне. Стихи о войне – важная часть его жизни.</a:t>
            </a:r>
            <a:endParaRPr lang="ru-RU" sz="2000" dirty="0"/>
          </a:p>
        </p:txBody>
      </p:sp>
      <p:pic>
        <p:nvPicPr>
          <p:cNvPr id="10242" name="Picture 2" descr="C:\Documents and Settings\Admin\Мои документы\Загрузки\scale_125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89818"/>
            <a:ext cx="3228163" cy="4392488"/>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Documents and Settings\Admin\Мои документы\Загрузки\86742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04106"/>
            <a:ext cx="3152792" cy="4366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8604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99992" y="332656"/>
            <a:ext cx="4248472" cy="6420172"/>
          </a:xfrm>
        </p:spPr>
        <p:txBody>
          <a:bodyPr>
            <a:normAutofit lnSpcReduction="10000"/>
          </a:bodyPr>
          <a:lstStyle/>
          <a:p>
            <a:pPr marL="0" indent="0">
              <a:buNone/>
            </a:pPr>
            <a:r>
              <a:rPr lang="ru-RU" sz="2000" b="1" dirty="0">
                <a:latin typeface="Arial" pitchFamily="34" charset="0"/>
                <a:cs typeface="Arial" pitchFamily="34" charset="0"/>
              </a:rPr>
              <a:t>«Нет войны» </a:t>
            </a:r>
            <a:r>
              <a:rPr lang="ru-RU" sz="2000" b="1" dirty="0" smtClean="0">
                <a:latin typeface="Arial" pitchFamily="34" charset="0"/>
                <a:cs typeface="Arial" pitchFamily="34" charset="0"/>
              </a:rPr>
              <a:t>(С. Михалков)</a:t>
            </a:r>
          </a:p>
          <a:p>
            <a:pPr marL="0" indent="0">
              <a:buNone/>
            </a:pPr>
            <a:r>
              <a:rPr lang="ru-RU" sz="2000" dirty="0">
                <a:latin typeface="Arial" pitchFamily="34" charset="0"/>
                <a:cs typeface="Arial" pitchFamily="34" charset="0"/>
              </a:rPr>
              <a:t>Спать легли однажды дети –</a:t>
            </a:r>
          </a:p>
          <a:p>
            <a:pPr marL="0" indent="0">
              <a:buNone/>
            </a:pPr>
            <a:r>
              <a:rPr lang="ru-RU" sz="2000" dirty="0">
                <a:latin typeface="Arial" pitchFamily="34" charset="0"/>
                <a:cs typeface="Arial" pitchFamily="34" charset="0"/>
              </a:rPr>
              <a:t>Окна все затемнены.</a:t>
            </a:r>
          </a:p>
          <a:p>
            <a:pPr marL="0" indent="0">
              <a:buNone/>
            </a:pPr>
            <a:r>
              <a:rPr lang="ru-RU" sz="2000" dirty="0">
                <a:latin typeface="Arial" pitchFamily="34" charset="0"/>
                <a:cs typeface="Arial" pitchFamily="34" charset="0"/>
              </a:rPr>
              <a:t>А проснулись на рассвете –</a:t>
            </a:r>
          </a:p>
          <a:p>
            <a:pPr marL="0" indent="0">
              <a:buNone/>
            </a:pPr>
            <a:r>
              <a:rPr lang="ru-RU" sz="2000" dirty="0">
                <a:latin typeface="Arial" pitchFamily="34" charset="0"/>
                <a:cs typeface="Arial" pitchFamily="34" charset="0"/>
              </a:rPr>
              <a:t>В окнах свет – и нет войны!</a:t>
            </a:r>
          </a:p>
          <a:p>
            <a:pPr marL="0" indent="0">
              <a:buNone/>
            </a:pPr>
            <a:r>
              <a:rPr lang="ru-RU" sz="2000" dirty="0">
                <a:latin typeface="Arial" pitchFamily="34" charset="0"/>
                <a:cs typeface="Arial" pitchFamily="34" charset="0"/>
              </a:rPr>
              <a:t> </a:t>
            </a:r>
          </a:p>
          <a:p>
            <a:pPr marL="0" indent="0">
              <a:buNone/>
            </a:pPr>
            <a:r>
              <a:rPr lang="ru-RU" sz="2000" dirty="0">
                <a:latin typeface="Arial" pitchFamily="34" charset="0"/>
                <a:cs typeface="Arial" pitchFamily="34" charset="0"/>
              </a:rPr>
              <a:t>Можно больше не прощаться</a:t>
            </a:r>
          </a:p>
          <a:p>
            <a:pPr marL="0" indent="0">
              <a:buNone/>
            </a:pPr>
            <a:r>
              <a:rPr lang="ru-RU" sz="2000" dirty="0">
                <a:latin typeface="Arial" pitchFamily="34" charset="0"/>
                <a:cs typeface="Arial" pitchFamily="34" charset="0"/>
              </a:rPr>
              <a:t>И на фронт не провожать –</a:t>
            </a:r>
          </a:p>
          <a:p>
            <a:pPr marL="0" indent="0">
              <a:buNone/>
            </a:pPr>
            <a:r>
              <a:rPr lang="ru-RU" sz="2000" dirty="0">
                <a:latin typeface="Arial" pitchFamily="34" charset="0"/>
                <a:cs typeface="Arial" pitchFamily="34" charset="0"/>
              </a:rPr>
              <a:t>Будут с фронта возвращаться,</a:t>
            </a:r>
          </a:p>
          <a:p>
            <a:pPr marL="0" indent="0">
              <a:buNone/>
            </a:pPr>
            <a:r>
              <a:rPr lang="ru-RU" sz="2000" dirty="0">
                <a:latin typeface="Arial" pitchFamily="34" charset="0"/>
                <a:cs typeface="Arial" pitchFamily="34" charset="0"/>
              </a:rPr>
              <a:t>Мы героев будем ждать.</a:t>
            </a:r>
          </a:p>
          <a:p>
            <a:pPr marL="0" indent="0">
              <a:buNone/>
            </a:pPr>
            <a:r>
              <a:rPr lang="ru-RU" sz="2000" dirty="0">
                <a:latin typeface="Arial" pitchFamily="34" charset="0"/>
                <a:cs typeface="Arial" pitchFamily="34" charset="0"/>
              </a:rPr>
              <a:t>…</a:t>
            </a:r>
          </a:p>
          <a:p>
            <a:pPr marL="0" indent="0">
              <a:buNone/>
            </a:pPr>
            <a:r>
              <a:rPr lang="ru-RU" sz="2000" dirty="0">
                <a:latin typeface="Arial" pitchFamily="34" charset="0"/>
                <a:cs typeface="Arial" pitchFamily="34" charset="0"/>
              </a:rPr>
              <a:t>Слава нашим генералам,</a:t>
            </a:r>
          </a:p>
          <a:p>
            <a:pPr marL="0" indent="0">
              <a:buNone/>
            </a:pPr>
            <a:r>
              <a:rPr lang="ru-RU" sz="2000" dirty="0">
                <a:latin typeface="Arial" pitchFamily="34" charset="0"/>
                <a:cs typeface="Arial" pitchFamily="34" charset="0"/>
              </a:rPr>
              <a:t>Слава нашим адмиралам</a:t>
            </a:r>
          </a:p>
          <a:p>
            <a:pPr marL="0" indent="0">
              <a:buNone/>
            </a:pPr>
            <a:r>
              <a:rPr lang="ru-RU" sz="2000" dirty="0">
                <a:latin typeface="Arial" pitchFamily="34" charset="0"/>
                <a:cs typeface="Arial" pitchFamily="34" charset="0"/>
              </a:rPr>
              <a:t>И солдатам рядовым –</a:t>
            </a:r>
          </a:p>
          <a:p>
            <a:pPr marL="0" indent="0">
              <a:buNone/>
            </a:pPr>
            <a:r>
              <a:rPr lang="ru-RU" sz="2000" dirty="0">
                <a:latin typeface="Arial" pitchFamily="34" charset="0"/>
                <a:cs typeface="Arial" pitchFamily="34" charset="0"/>
              </a:rPr>
              <a:t>Пешим, плавающим, конным,</a:t>
            </a:r>
          </a:p>
          <a:p>
            <a:pPr marL="0" indent="0">
              <a:buNone/>
            </a:pPr>
            <a:r>
              <a:rPr lang="ru-RU" sz="2000" dirty="0">
                <a:latin typeface="Arial" pitchFamily="34" charset="0"/>
                <a:cs typeface="Arial" pitchFamily="34" charset="0"/>
              </a:rPr>
              <a:t>Утомлённым, закалённым!</a:t>
            </a:r>
          </a:p>
          <a:p>
            <a:pPr marL="0" indent="0">
              <a:buNone/>
            </a:pPr>
            <a:r>
              <a:rPr lang="ru-RU" sz="2000" dirty="0">
                <a:latin typeface="Arial" pitchFamily="34" charset="0"/>
                <a:cs typeface="Arial" pitchFamily="34" charset="0"/>
              </a:rPr>
              <a:t>Слава павшим и живым –</a:t>
            </a:r>
          </a:p>
          <a:p>
            <a:pPr marL="0" indent="0">
              <a:buNone/>
            </a:pPr>
            <a:r>
              <a:rPr lang="ru-RU" sz="2000" dirty="0">
                <a:latin typeface="Arial" pitchFamily="34" charset="0"/>
                <a:cs typeface="Arial" pitchFamily="34" charset="0"/>
              </a:rPr>
              <a:t>От души спасибо им!</a:t>
            </a:r>
          </a:p>
          <a:p>
            <a:pPr marL="0" indent="0">
              <a:buNone/>
            </a:pPr>
            <a:r>
              <a:rPr lang="ru-RU" sz="2000" dirty="0">
                <a:latin typeface="Arial" pitchFamily="34" charset="0"/>
                <a:cs typeface="Arial" pitchFamily="34" charset="0"/>
              </a:rPr>
              <a:t> </a:t>
            </a:r>
          </a:p>
          <a:p>
            <a:pPr marL="0" indent="0">
              <a:buNone/>
            </a:pPr>
            <a:endParaRPr lang="ru-RU" sz="2000" b="1" dirty="0"/>
          </a:p>
        </p:txBody>
      </p:sp>
      <p:pic>
        <p:nvPicPr>
          <p:cNvPr id="1026" name="Picture 2" descr="C:\Documents and Settings\Admin\Мои документы\Загрузки\c763a82d8319300f4d08484709000b5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64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484784"/>
            <a:ext cx="8064895" cy="1666478"/>
          </a:xfrm>
        </p:spPr>
        <p:txBody>
          <a:bodyPr>
            <a:normAutofit/>
          </a:bodyPr>
          <a:lstStyle/>
          <a:p>
            <a:pPr marL="0" indent="0">
              <a:buNone/>
            </a:pPr>
            <a:r>
              <a:rPr lang="ru-RU" sz="2200" dirty="0">
                <a:latin typeface="Arial" pitchFamily="34" charset="0"/>
                <a:cs typeface="Arial" pitchFamily="34" charset="0"/>
              </a:rPr>
              <a:t>− Что можно добавить о личности С. В. Михалкова, познакомившись с его творчеством военных лет? О каких его качествах мы можем сделать вывод, слушая строки его стихотворения о войне?</a:t>
            </a:r>
          </a:p>
        </p:txBody>
      </p:sp>
      <p:sp>
        <p:nvSpPr>
          <p:cNvPr id="5" name="Заголовок 1"/>
          <p:cNvSpPr>
            <a:spLocks noGrp="1"/>
          </p:cNvSpPr>
          <p:nvPr>
            <p:ph type="title"/>
          </p:nvPr>
        </p:nvSpPr>
        <p:spPr>
          <a:xfrm>
            <a:off x="467544" y="274638"/>
            <a:ext cx="8219256" cy="1143000"/>
          </a:xfrm>
        </p:spPr>
        <p:txBody>
          <a:bodyPr>
            <a:normAutofit/>
          </a:bodyPr>
          <a:lstStyle/>
          <a:p>
            <a:pPr algn="l"/>
            <a:r>
              <a:rPr lang="ru-RU" sz="4000" b="1" dirty="0" smtClean="0">
                <a:solidFill>
                  <a:srgbClr val="FF0000"/>
                </a:solidFill>
                <a:latin typeface="Arial" pitchFamily="34" charset="0"/>
                <a:cs typeface="Arial" pitchFamily="34" charset="0"/>
              </a:rPr>
              <a:t>Вопросы:</a:t>
            </a:r>
            <a:endParaRPr lang="ru-RU" sz="4000" b="1" dirty="0">
              <a:solidFill>
                <a:srgbClr val="FF0000"/>
              </a:solidFill>
              <a:latin typeface="Arial" pitchFamily="34" charset="0"/>
              <a:cs typeface="Arial" pitchFamily="34" charset="0"/>
            </a:endParaRPr>
          </a:p>
        </p:txBody>
      </p:sp>
      <p:sp>
        <p:nvSpPr>
          <p:cNvPr id="2" name="Прямоугольник 1"/>
          <p:cNvSpPr/>
          <p:nvPr/>
        </p:nvSpPr>
        <p:spPr>
          <a:xfrm>
            <a:off x="467544" y="3127822"/>
            <a:ext cx="3384376" cy="1785104"/>
          </a:xfrm>
          <a:prstGeom prst="rect">
            <a:avLst/>
          </a:prstGeom>
        </p:spPr>
        <p:txBody>
          <a:bodyPr wrap="square">
            <a:spAutoFit/>
          </a:bodyPr>
          <a:lstStyle/>
          <a:p>
            <a:r>
              <a:rPr lang="ru-RU" sz="2200" dirty="0">
                <a:latin typeface="Arial" pitchFamily="34" charset="0"/>
                <a:cs typeface="Arial" pitchFamily="34" charset="0"/>
              </a:rPr>
              <a:t>Сергея Михалкова отличала безграничная любовь к своей Родине, преданность своей стране и своему народу.</a:t>
            </a:r>
          </a:p>
        </p:txBody>
      </p:sp>
      <p:pic>
        <p:nvPicPr>
          <p:cNvPr id="11266" name="Picture 2" descr="C:\Documents and Settings\Admin\Мои документы\Загрузки\Сергей-Михалков.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956" y="3042403"/>
            <a:ext cx="4259957" cy="3196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9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75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66390" y="5186908"/>
            <a:ext cx="8482657" cy="1451620"/>
          </a:xfrm>
        </p:spPr>
        <p:txBody>
          <a:bodyPr>
            <a:normAutofit/>
          </a:bodyPr>
          <a:lstStyle/>
          <a:p>
            <a:pPr marL="0" indent="0">
              <a:buNone/>
            </a:pPr>
            <a:r>
              <a:rPr lang="ru-RU" sz="2000" dirty="0" smtClean="0">
                <a:latin typeface="Arial" pitchFamily="34" charset="0"/>
                <a:cs typeface="Arial" pitchFamily="34" charset="0"/>
              </a:rPr>
              <a:t>Детский поэт, писатель, сценарист, редактор, военный корреспондент, общественный деятель – это ещё не всё, чем знаменит Сергей Владимирович Михалков. С.В. Михалков автор слов гимна СССР и гимна России.</a:t>
            </a:r>
          </a:p>
        </p:txBody>
      </p:sp>
      <p:pic>
        <p:nvPicPr>
          <p:cNvPr id="14338" name="Picture 2" descr="C:\Documents and Settings\Admin\Мои документы\Загрузки\50e0b531bafa51a3cf1a50e95c166c4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1163" y="419522"/>
            <a:ext cx="4618161"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945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789040"/>
            <a:ext cx="8362131" cy="3168352"/>
          </a:xfrm>
        </p:spPr>
        <p:txBody>
          <a:bodyPr>
            <a:normAutofit/>
          </a:bodyPr>
          <a:lstStyle/>
          <a:p>
            <a:pPr marL="0" indent="0">
              <a:buNone/>
            </a:pPr>
            <a:r>
              <a:rPr lang="ru-RU" sz="2000" dirty="0" smtClean="0">
                <a:latin typeface="Arial" pitchFamily="34" charset="0"/>
                <a:cs typeface="Arial" pitchFamily="34" charset="0"/>
              </a:rPr>
              <a:t>До 1944 г. неофициальным гимном нашей страны был «Интернационал». В 1943 г. был объявлен конкурс на создание гимна Советского Союза, в котором приняли участие около 200 композиторов и поэтов. </a:t>
            </a:r>
          </a:p>
          <a:p>
            <a:pPr marL="0" indent="0">
              <a:buNone/>
            </a:pPr>
            <a:r>
              <a:rPr lang="ru-RU" sz="2000" dirty="0" smtClean="0">
                <a:latin typeface="Arial" pitchFamily="34" charset="0"/>
                <a:cs typeface="Arial" pitchFamily="34" charset="0"/>
              </a:rPr>
              <a:t>Из 223 версий гимна, просмотренных комиссией за два месяца, остановились на музыке Александра Александрова. «Гимн партии большевиков», написанный им в 1938 году на слова Василия Лебедева-Кумача, звучал просто и торжественно и идеально подходил на роль главной мелодии страны.</a:t>
            </a:r>
          </a:p>
        </p:txBody>
      </p:sp>
      <p:pic>
        <p:nvPicPr>
          <p:cNvPr id="12292" name="Picture 4" descr="C:\Documents and Settings\Admin\Мои документы\Загрузки\d1b9fa81-a787-5890-942d-3499233c83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3549" y="439726"/>
            <a:ext cx="5715000" cy="321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877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293096"/>
            <a:ext cx="8410649" cy="2564904"/>
          </a:xfrm>
        </p:spPr>
        <p:txBody>
          <a:bodyPr>
            <a:normAutofit/>
          </a:bodyPr>
          <a:lstStyle/>
          <a:p>
            <a:pPr marL="0" indent="0">
              <a:buNone/>
            </a:pPr>
            <a:r>
              <a:rPr lang="ru-RU" sz="2000" dirty="0" smtClean="0">
                <a:latin typeface="Arial" pitchFamily="34" charset="0"/>
                <a:cs typeface="Arial" pitchFamily="34" charset="0"/>
              </a:rPr>
              <a:t>Сергей Михалков о конкурсе не знал. Он считался детским автором, а на конкурс приглашали только поэтов-песенников. Написать слова нового гимна поэту предложил военный журналист Габриэль Эль-</a:t>
            </a:r>
            <a:r>
              <a:rPr lang="ru-RU" sz="2000" dirty="0" err="1" smtClean="0">
                <a:latin typeface="Arial" pitchFamily="34" charset="0"/>
                <a:cs typeface="Arial" pitchFamily="34" charset="0"/>
              </a:rPr>
              <a:t>Регистан</a:t>
            </a:r>
            <a:r>
              <a:rPr lang="ru-RU" sz="2000" dirty="0" smtClean="0">
                <a:latin typeface="Arial" pitchFamily="34" charset="0"/>
                <a:cs typeface="Arial" pitchFamily="34" charset="0"/>
              </a:rPr>
              <a:t>. И они начали работу. Любопытно, что когда они работали над своей версией гимна, взяли за основу стихотворного размера первый куплет песни «Гимна партии большевиков». Михалков сочинял – </a:t>
            </a:r>
            <a:r>
              <a:rPr lang="ru-RU" sz="2000" dirty="0" err="1" smtClean="0">
                <a:latin typeface="Arial" pitchFamily="34" charset="0"/>
                <a:cs typeface="Arial" pitchFamily="34" charset="0"/>
              </a:rPr>
              <a:t>Габо</a:t>
            </a:r>
            <a:r>
              <a:rPr lang="ru-RU" sz="2000" dirty="0" smtClean="0">
                <a:latin typeface="Arial" pitchFamily="34" charset="0"/>
                <a:cs typeface="Arial" pitchFamily="34" charset="0"/>
              </a:rPr>
              <a:t> вносил предложения, редактировал формулировки.</a:t>
            </a:r>
            <a:endParaRPr lang="ru-RU" sz="2000" dirty="0"/>
          </a:p>
        </p:txBody>
      </p:sp>
      <p:pic>
        <p:nvPicPr>
          <p:cNvPr id="13314" name="Picture 2" descr="C:\Documents and Settings\Admin\Мои документы\Загрузки\scale_12055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218" y="505247"/>
            <a:ext cx="6272696"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291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501008"/>
            <a:ext cx="8410649" cy="3356992"/>
          </a:xfrm>
        </p:spPr>
        <p:txBody>
          <a:bodyPr>
            <a:normAutofit/>
          </a:bodyPr>
          <a:lstStyle/>
          <a:p>
            <a:pPr marL="0" indent="0">
              <a:spcBef>
                <a:spcPts val="1200"/>
              </a:spcBef>
              <a:buNone/>
            </a:pPr>
            <a:r>
              <a:rPr lang="ru-RU" sz="2000" dirty="0" smtClean="0">
                <a:latin typeface="Arial" pitchFamily="34" charset="0"/>
                <a:cs typeface="Arial" pitchFamily="34" charset="0"/>
              </a:rPr>
              <a:t>Их вариант гимна и утвердило правительство. Новый гимн СССР был представлен народу в новогоднюю ночь 1944 года.</a:t>
            </a:r>
          </a:p>
          <a:p>
            <a:pPr marL="0" indent="0">
              <a:spcBef>
                <a:spcPts val="1200"/>
              </a:spcBef>
              <a:buNone/>
            </a:pPr>
            <a:r>
              <a:rPr lang="ru-RU" sz="2000" dirty="0" smtClean="0">
                <a:latin typeface="Arial" pitchFamily="34" charset="0"/>
                <a:cs typeface="Arial" pitchFamily="34" charset="0"/>
              </a:rPr>
              <a:t>«Взволнованно слушала вся наша великая страна его исполнение по радио. Простая, проникновенная мелодия гимна вдохновенные и мудрые слова его близки сердцу каждого гражданина нашей родины» — писал советский композитор Василий Соловьев-Седой.</a:t>
            </a:r>
          </a:p>
          <a:p>
            <a:pPr marL="0" indent="0">
              <a:spcBef>
                <a:spcPts val="1200"/>
              </a:spcBef>
              <a:buNone/>
            </a:pPr>
            <a:r>
              <a:rPr lang="ru-RU" sz="2000" dirty="0" smtClean="0">
                <a:latin typeface="Arial" pitchFamily="34" charset="0"/>
                <a:cs typeface="Arial" pitchFamily="34" charset="0"/>
              </a:rPr>
              <a:t>Новый гимн стал гимном великой победы, которую наша страна одержала спустя год с небольшим. 24 июня 1945 года он открыл исторический Парад Победы.</a:t>
            </a:r>
          </a:p>
          <a:p>
            <a:pPr marL="0" indent="0">
              <a:buNone/>
            </a:pPr>
            <a:endParaRPr lang="ru-RU" sz="2000" dirty="0" smtClean="0">
              <a:latin typeface="Arial" pitchFamily="34" charset="0"/>
              <a:cs typeface="Arial" pitchFamily="34" charset="0"/>
            </a:endParaRPr>
          </a:p>
        </p:txBody>
      </p:sp>
      <p:pic>
        <p:nvPicPr>
          <p:cNvPr id="15362" name="Picture 2" descr="C:\Documents and Settings\Admin\Мои документы\РИСУНКИ\9 мая\0_11744e_c008aa61_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555" y="519535"/>
            <a:ext cx="2665636" cy="2806957"/>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C:\Documents and Settings\Admin\Мои документы\РИСУНКИ\9 мая\Копия 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728" y="657225"/>
            <a:ext cx="4371775" cy="259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1553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8626" y="4063405"/>
            <a:ext cx="8560134" cy="2880320"/>
          </a:xfrm>
        </p:spPr>
        <p:txBody>
          <a:bodyPr>
            <a:normAutofit/>
          </a:bodyPr>
          <a:lstStyle/>
          <a:p>
            <a:pPr marL="0" indent="0">
              <a:spcBef>
                <a:spcPts val="600"/>
              </a:spcBef>
              <a:buNone/>
            </a:pPr>
            <a:r>
              <a:rPr lang="ru-RU" sz="2000" dirty="0" smtClean="0">
                <a:latin typeface="Arial" pitchFamily="34" charset="0"/>
                <a:cs typeface="Arial" pitchFamily="34" charset="0"/>
              </a:rPr>
              <a:t>У истории создания гимна есть продолжение. Когда распался СССР, слова гимна стали не актуальны-ми. Новый гимн был принят не сразу. Президент Российской Федерации В. В. Путин предложил С.В. Михалкову переработать текст всем хорошо известного гимна Советского Союза.</a:t>
            </a:r>
          </a:p>
          <a:p>
            <a:pPr marL="0" indent="0">
              <a:spcBef>
                <a:spcPts val="600"/>
              </a:spcBef>
              <a:buNone/>
            </a:pPr>
            <a:r>
              <a:rPr lang="ru-RU" sz="2000" dirty="0" smtClean="0">
                <a:latin typeface="Arial" pitchFamily="34" charset="0"/>
                <a:cs typeface="Arial" pitchFamily="34" charset="0"/>
              </a:rPr>
              <a:t>Впервые новый гимн России прозвучал в Большом Кремлевском дворце в канун Нового 2001 года. Так появился нынешний гимн России, автором слов которого был Сергей Михалков.</a:t>
            </a:r>
          </a:p>
          <a:p>
            <a:pPr marL="0" indent="0">
              <a:buNone/>
            </a:pPr>
            <a:endParaRPr lang="ru-RU" sz="2000" dirty="0" smtClean="0">
              <a:latin typeface="Arial" pitchFamily="34" charset="0"/>
              <a:cs typeface="Arial" pitchFamily="34" charset="0"/>
            </a:endParaRPr>
          </a:p>
        </p:txBody>
      </p:sp>
      <p:pic>
        <p:nvPicPr>
          <p:cNvPr id="4" name="Picture 2" descr="C:\Documents and Settings\Admin\Мои документы\Загрузки\image019.jpg"/>
          <p:cNvPicPr>
            <a:picLocks noChangeAspect="1" noChangeArrowheads="1"/>
          </p:cNvPicPr>
          <p:nvPr/>
        </p:nvPicPr>
        <p:blipFill>
          <a:blip r:embed="rId2">
            <a:extLst>
              <a:ext uri="{28A0092B-C50C-407E-A947-70E740481C1C}">
                <a14:useLocalDpi xmlns:a14="http://schemas.microsoft.com/office/drawing/2010/main" val="0"/>
              </a:ext>
            </a:extLst>
          </a:blip>
          <a:srcRect r="6621"/>
          <a:stretch>
            <a:fillRect/>
          </a:stretch>
        </p:blipFill>
        <p:spPr bwMode="auto">
          <a:xfrm>
            <a:off x="4655368" y="313732"/>
            <a:ext cx="3085555" cy="372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Documents and Settings\Admin\Мои документы\Загрузки\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783" y="313732"/>
            <a:ext cx="2955180" cy="369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6750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3" name="Picture 9" descr="C:\Documents and Settings\Admin\Мои документы\Загрузки\0-37.jpg"/>
          <p:cNvPicPr>
            <a:picLocks noChangeAspect="1" noChangeArrowheads="1"/>
          </p:cNvPicPr>
          <p:nvPr/>
        </p:nvPicPr>
        <p:blipFill rotWithShape="1">
          <a:blip r:embed="rId2">
            <a:extLst>
              <a:ext uri="{28A0092B-C50C-407E-A947-70E740481C1C}">
                <a14:useLocalDpi xmlns:a14="http://schemas.microsoft.com/office/drawing/2010/main" val="0"/>
              </a:ext>
            </a:extLst>
          </a:blip>
          <a:srcRect l="8252" r="7269"/>
          <a:stretch/>
        </p:blipFill>
        <p:spPr bwMode="auto">
          <a:xfrm>
            <a:off x="2858096" y="359544"/>
            <a:ext cx="3629026"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251520" y="4986933"/>
            <a:ext cx="8560134" cy="1883047"/>
          </a:xfrm>
        </p:spPr>
        <p:txBody>
          <a:bodyPr>
            <a:normAutofit lnSpcReduction="10000"/>
          </a:bodyPr>
          <a:lstStyle/>
          <a:p>
            <a:pPr marL="0" indent="0">
              <a:spcBef>
                <a:spcPts val="600"/>
              </a:spcBef>
              <a:buNone/>
            </a:pPr>
            <a:r>
              <a:rPr lang="ru-RU" sz="2000" dirty="0" smtClean="0">
                <a:latin typeface="Arial" pitchFamily="34" charset="0"/>
                <a:cs typeface="Arial" pitchFamily="34" charset="0"/>
              </a:rPr>
              <a:t>Немаловажно, что бесконечная любовь Сергея Владимировича к творчеству передалась всем следующим поколениям большой семьи Михалковых, среди которых есть кинорежиссеры, сценаристы, продюсеры, киноактеры, народные артисты РСФСР: Никита Михалков, Андрей Кончаловский, их дети Егор Кончаловский, Анна Михалкова, Артем Михалков, Надежда Михалкова.</a:t>
            </a:r>
          </a:p>
        </p:txBody>
      </p:sp>
      <p:pic>
        <p:nvPicPr>
          <p:cNvPr id="16386" name="Picture 2" descr="C:\Documents and Settings\Admin\Мои документы\Загрузки\scale_1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596" y="347514"/>
            <a:ext cx="3033252" cy="3081784"/>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descr="C:\Documents and Settings\Admin\Мои документы\Загрузки\1-17.jpg"/>
          <p:cNvPicPr>
            <a:picLocks noChangeAspect="1" noChangeArrowheads="1"/>
          </p:cNvPicPr>
          <p:nvPr/>
        </p:nvPicPr>
        <p:blipFill rotWithShape="1">
          <a:blip r:embed="rId4">
            <a:extLst>
              <a:ext uri="{28A0092B-C50C-407E-A947-70E740481C1C}">
                <a14:useLocalDpi xmlns:a14="http://schemas.microsoft.com/office/drawing/2010/main" val="0"/>
              </a:ext>
            </a:extLst>
          </a:blip>
          <a:srcRect l="4761" t="7523" r="6417" b="7950"/>
          <a:stretch/>
        </p:blipFill>
        <p:spPr bwMode="auto">
          <a:xfrm>
            <a:off x="2181474" y="2716690"/>
            <a:ext cx="3384376" cy="2252279"/>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C:\Documents and Settings\Admin\Мои документы\Загрузки\egor-konchalovski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9143" y="357188"/>
            <a:ext cx="2357768" cy="2658268"/>
          </a:xfrm>
          <a:prstGeom prst="rect">
            <a:avLst/>
          </a:prstGeom>
          <a:noFill/>
          <a:extLst>
            <a:ext uri="{909E8E84-426E-40DD-AFC4-6F175D3DCCD1}">
              <a14:hiddenFill xmlns:a14="http://schemas.microsoft.com/office/drawing/2010/main">
                <a:solidFill>
                  <a:srgbClr val="FFFFFF"/>
                </a:solidFill>
              </a14:hiddenFill>
            </a:ext>
          </a:extLst>
        </p:spPr>
      </p:pic>
      <p:pic>
        <p:nvPicPr>
          <p:cNvPr id="16391" name="Picture 7" descr="C:\Documents and Settings\Admin\Мои документы\Загрузки\AQAFr5Los3Nw2WWZUXrzDByRtJ9rkMM72Mg7uQciLc9xhUErcdeH02BN5J7iv4f2sSemlecw29UExyE9NlaI5TexHY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1343" y="2722965"/>
            <a:ext cx="1818400" cy="2246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501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14875" y="658416"/>
            <a:ext cx="4032448" cy="5539185"/>
          </a:xfrm>
        </p:spPr>
        <p:txBody>
          <a:bodyPr>
            <a:normAutofit/>
          </a:bodyPr>
          <a:lstStyle/>
          <a:p>
            <a:pPr marL="0" indent="0">
              <a:spcBef>
                <a:spcPts val="0"/>
              </a:spcBef>
              <a:buNone/>
            </a:pPr>
            <a:r>
              <a:rPr lang="ru-RU" sz="2400" dirty="0">
                <a:latin typeface="Arial" pitchFamily="34" charset="0"/>
                <a:cs typeface="Arial" pitchFamily="34" charset="0"/>
              </a:rPr>
              <a:t>13 марта, исполняется </a:t>
            </a:r>
            <a:endParaRPr lang="ru-RU" sz="2400" dirty="0" smtClean="0">
              <a:latin typeface="Arial" pitchFamily="34" charset="0"/>
              <a:cs typeface="Arial" pitchFamily="34" charset="0"/>
            </a:endParaRPr>
          </a:p>
          <a:p>
            <a:pPr marL="0" indent="0">
              <a:spcBef>
                <a:spcPts val="0"/>
              </a:spcBef>
              <a:buNone/>
            </a:pPr>
            <a:r>
              <a:rPr lang="ru-RU" sz="2400" dirty="0" smtClean="0">
                <a:latin typeface="Arial" pitchFamily="34" charset="0"/>
                <a:cs typeface="Arial" pitchFamily="34" charset="0"/>
              </a:rPr>
              <a:t>110 </a:t>
            </a:r>
            <a:r>
              <a:rPr lang="ru-RU" sz="2400" dirty="0">
                <a:latin typeface="Arial" pitchFamily="34" charset="0"/>
                <a:cs typeface="Arial" pitchFamily="34" charset="0"/>
              </a:rPr>
              <a:t>лет удивительному, необычайно талантливому человеку – Сергею Владимировичу Михалкову. Великий детский писатель и поэт, военный корреспондент в Великую Отечественную войну, автор слов трёх Государственных гимнов нашей страны – все это об одном и том же человеке – С. В. Михалкове.</a:t>
            </a:r>
          </a:p>
          <a:p>
            <a:pPr marL="0" indent="0">
              <a:buNone/>
            </a:pPr>
            <a:endParaRPr lang="ru-RU" dirty="0"/>
          </a:p>
        </p:txBody>
      </p:sp>
      <p:pic>
        <p:nvPicPr>
          <p:cNvPr id="4" name="Picture 3" descr="C:\Documents and Settings\Admin\Мои документы\Загрузки\zaika3_16156138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131" y="836712"/>
            <a:ext cx="3779977" cy="4375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021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4221088"/>
            <a:ext cx="8535862" cy="2541767"/>
          </a:xfrm>
        </p:spPr>
        <p:txBody>
          <a:bodyPr>
            <a:normAutofit/>
          </a:bodyPr>
          <a:lstStyle/>
          <a:p>
            <a:pPr marL="0" indent="0">
              <a:spcBef>
                <a:spcPts val="600"/>
              </a:spcBef>
              <a:buNone/>
            </a:pPr>
            <a:r>
              <a:rPr lang="ru-RU" sz="2000" dirty="0" smtClean="0">
                <a:latin typeface="Arial" pitchFamily="34" charset="0"/>
                <a:cs typeface="Arial" pitchFamily="34" charset="0"/>
              </a:rPr>
              <a:t>Сегодня мы поговорили о жизни, о творчестве знаменитого детского поэта и писателя Сергея Михалкова, чьи произведения на </a:t>
            </a:r>
            <a:r>
              <a:rPr lang="ru-RU" sz="2000" dirty="0" err="1" smtClean="0">
                <a:latin typeface="Arial" pitchFamily="34" charset="0"/>
                <a:cs typeface="Arial" pitchFamily="34" charset="0"/>
              </a:rPr>
              <a:t>протяже-нии</a:t>
            </a:r>
            <a:r>
              <a:rPr lang="ru-RU" sz="2000" dirty="0" smtClean="0">
                <a:latin typeface="Arial" pitchFamily="34" charset="0"/>
                <a:cs typeface="Arial" pitchFamily="34" charset="0"/>
              </a:rPr>
              <a:t> почти века воспитывают порастающие поколения. Человек-эпоха, человек-легенда – так часто называют его сегодня.</a:t>
            </a:r>
          </a:p>
          <a:p>
            <a:pPr marL="0" indent="0">
              <a:spcBef>
                <a:spcPts val="600"/>
              </a:spcBef>
              <a:buNone/>
            </a:pPr>
            <a:r>
              <a:rPr lang="ru-RU" sz="2000" dirty="0" smtClean="0">
                <a:latin typeface="Arial" pitchFamily="34" charset="0"/>
                <a:cs typeface="Arial" pitchFamily="34" charset="0"/>
              </a:rPr>
              <a:t>Преданность С. Михалкова своему делу – это проявление истинного служения отечественной литературе, культуре, в более широком смысле – служения Отечеству. </a:t>
            </a:r>
          </a:p>
        </p:txBody>
      </p:sp>
      <p:pic>
        <p:nvPicPr>
          <p:cNvPr id="17410" name="Picture 2" descr="C:\Documents and Settings\Admin\Мои документы\Загрузки\unna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18114"/>
            <a:ext cx="3312368" cy="3780420"/>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descr="C:\Documents and Settings\Admin\Мои документы\Загрузки\369.jpg"/>
          <p:cNvPicPr>
            <a:picLocks noChangeAspect="1" noChangeArrowheads="1"/>
          </p:cNvPicPr>
          <p:nvPr/>
        </p:nvPicPr>
        <p:blipFill rotWithShape="1">
          <a:blip r:embed="rId3">
            <a:extLst>
              <a:ext uri="{28A0092B-C50C-407E-A947-70E740481C1C}">
                <a14:useLocalDpi xmlns:a14="http://schemas.microsoft.com/office/drawing/2010/main" val="0"/>
              </a:ext>
            </a:extLst>
          </a:blip>
          <a:srcRect l="19298"/>
          <a:stretch/>
        </p:blipFill>
        <p:spPr bwMode="auto">
          <a:xfrm>
            <a:off x="4211959" y="339272"/>
            <a:ext cx="4348473" cy="3759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7386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44008" y="757286"/>
            <a:ext cx="4176464" cy="4961135"/>
          </a:xfrm>
        </p:spPr>
        <p:txBody>
          <a:bodyPr>
            <a:normAutofit/>
          </a:bodyPr>
          <a:lstStyle/>
          <a:p>
            <a:pPr marL="0" indent="0">
              <a:spcBef>
                <a:spcPts val="600"/>
              </a:spcBef>
              <a:buNone/>
            </a:pPr>
            <a:r>
              <a:rPr lang="ru-RU" sz="2000" dirty="0" smtClean="0">
                <a:latin typeface="Arial" pitchFamily="34" charset="0"/>
                <a:cs typeface="Arial" pitchFamily="34" charset="0"/>
              </a:rPr>
              <a:t>Нужно быть очень творческим человеком, любить детей, очень хорошо помнить свое детство, чтобы писать очень понятные детям стихи. Нужно очень любить свой народ, свою Родину, чтобы суметь пронести свой талант через всю жизнь, создать пронзительные стихи о войне, чтобы написать очень важные слова – текст Государственного гимна.</a:t>
            </a:r>
          </a:p>
          <a:p>
            <a:pPr marL="0" indent="0">
              <a:spcBef>
                <a:spcPts val="600"/>
              </a:spcBef>
              <a:buNone/>
            </a:pPr>
            <a:r>
              <a:rPr lang="ru-RU" sz="2000" dirty="0" smtClean="0">
                <a:latin typeface="Arial" pitchFamily="34" charset="0"/>
                <a:cs typeface="Arial" pitchFamily="34" charset="0"/>
              </a:rPr>
              <a:t>Это все сделал один человек – Сергей Владимирович Михалков.</a:t>
            </a:r>
          </a:p>
        </p:txBody>
      </p:sp>
      <p:pic>
        <p:nvPicPr>
          <p:cNvPr id="5" name="Picture 2" descr="C:\Documents and Settings\Admin\Мои документы\Загрузки\image019.jpg"/>
          <p:cNvPicPr>
            <a:picLocks noChangeAspect="1" noChangeArrowheads="1"/>
          </p:cNvPicPr>
          <p:nvPr/>
        </p:nvPicPr>
        <p:blipFill>
          <a:blip r:embed="rId2">
            <a:extLst>
              <a:ext uri="{28A0092B-C50C-407E-A947-70E740481C1C}">
                <a14:useLocalDpi xmlns:a14="http://schemas.microsoft.com/office/drawing/2010/main" val="0"/>
              </a:ext>
            </a:extLst>
          </a:blip>
          <a:srcRect r="6621"/>
          <a:stretch>
            <a:fillRect/>
          </a:stretch>
        </p:blipFill>
        <p:spPr bwMode="auto">
          <a:xfrm>
            <a:off x="524123" y="714399"/>
            <a:ext cx="3873534"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9538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14875" y="908720"/>
            <a:ext cx="3961581" cy="5288881"/>
          </a:xfrm>
        </p:spPr>
        <p:txBody>
          <a:bodyPr>
            <a:normAutofit/>
          </a:bodyPr>
          <a:lstStyle/>
          <a:p>
            <a:pPr marL="0" indent="0">
              <a:buNone/>
            </a:pPr>
            <a:r>
              <a:rPr lang="ru-RU" sz="2400" dirty="0">
                <a:latin typeface="Arial" pitchFamily="34" charset="0"/>
                <a:cs typeface="Arial" pitchFamily="34" charset="0"/>
              </a:rPr>
              <a:t>С. В. Михалков – великий детский писатель и поэт. Большинству школьников Сергей Михалков известен как автор детских стихов и басен. Вспомним наиболее известные произведения Михалкова. </a:t>
            </a:r>
          </a:p>
        </p:txBody>
      </p:sp>
      <p:pic>
        <p:nvPicPr>
          <p:cNvPr id="4100" name="Picture 4" descr="C:\Documents and Settings\Admin\Мои документы\Загрузки\10178083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764702"/>
            <a:ext cx="3836368" cy="5093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042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27984" y="908719"/>
            <a:ext cx="4248472" cy="5616624"/>
          </a:xfrm>
        </p:spPr>
        <p:txBody>
          <a:bodyPr>
            <a:normAutofit/>
          </a:bodyPr>
          <a:lstStyle/>
          <a:p>
            <a:pPr marL="0" indent="0">
              <a:buNone/>
            </a:pPr>
            <a:r>
              <a:rPr lang="ru-RU" sz="2000" dirty="0" smtClean="0">
                <a:latin typeface="Arial" pitchFamily="34" charset="0"/>
                <a:cs typeface="Arial" pitchFamily="34" charset="0"/>
              </a:rPr>
              <a:t>— На прививку! Первый класс!</a:t>
            </a:r>
          </a:p>
          <a:p>
            <a:pPr marL="0" indent="0">
              <a:buNone/>
            </a:pPr>
            <a:r>
              <a:rPr lang="ru-RU" sz="2000" dirty="0" smtClean="0">
                <a:latin typeface="Arial" pitchFamily="34" charset="0"/>
                <a:cs typeface="Arial" pitchFamily="34" charset="0"/>
              </a:rPr>
              <a:t>— Вы слыхали? Это нас!.. </a:t>
            </a:r>
          </a:p>
          <a:p>
            <a:pPr marL="0" indent="0">
              <a:buNone/>
            </a:pPr>
            <a:r>
              <a:rPr lang="ru-RU" sz="2000" dirty="0" smtClean="0">
                <a:latin typeface="Arial" pitchFamily="34" charset="0"/>
                <a:cs typeface="Arial" pitchFamily="34" charset="0"/>
              </a:rPr>
              <a:t>— Я прививки не боюсь:</a:t>
            </a:r>
          </a:p>
          <a:p>
            <a:pPr marL="0" indent="0">
              <a:buNone/>
            </a:pPr>
            <a:r>
              <a:rPr lang="ru-RU" sz="2000" dirty="0" smtClean="0">
                <a:latin typeface="Arial" pitchFamily="34" charset="0"/>
                <a:cs typeface="Arial" pitchFamily="34" charset="0"/>
              </a:rPr>
              <a:t>Если надо — уколюсь!</a:t>
            </a:r>
          </a:p>
          <a:p>
            <a:pPr marL="0" indent="0">
              <a:buNone/>
            </a:pPr>
            <a:r>
              <a:rPr lang="ru-RU" sz="2000" dirty="0" smtClean="0">
                <a:latin typeface="Arial" pitchFamily="34" charset="0"/>
                <a:cs typeface="Arial" pitchFamily="34" charset="0"/>
              </a:rPr>
              <a:t>Ну, подумаешь, укол!</a:t>
            </a:r>
          </a:p>
          <a:p>
            <a:pPr marL="0" indent="0">
              <a:buNone/>
            </a:pPr>
            <a:r>
              <a:rPr lang="ru-RU" sz="2000" dirty="0" smtClean="0">
                <a:latin typeface="Arial" pitchFamily="34" charset="0"/>
                <a:cs typeface="Arial" pitchFamily="34" charset="0"/>
              </a:rPr>
              <a:t>Укололи и — пошел…</a:t>
            </a:r>
          </a:p>
          <a:p>
            <a:pPr marL="0" indent="0">
              <a:buNone/>
            </a:pPr>
            <a:endParaRPr lang="ru-RU" sz="1200" dirty="0">
              <a:latin typeface="Arial" pitchFamily="34" charset="0"/>
              <a:cs typeface="Arial" pitchFamily="34" charset="0"/>
            </a:endParaRPr>
          </a:p>
          <a:p>
            <a:pPr marL="0" indent="0">
              <a:buNone/>
            </a:pPr>
            <a:r>
              <a:rPr lang="ru-RU" sz="2000" dirty="0" smtClean="0">
                <a:latin typeface="Arial" pitchFamily="34" charset="0"/>
                <a:cs typeface="Arial" pitchFamily="34" charset="0"/>
              </a:rPr>
              <a:t>Это только трус боится</a:t>
            </a:r>
          </a:p>
          <a:p>
            <a:pPr marL="0" indent="0">
              <a:buNone/>
            </a:pPr>
            <a:r>
              <a:rPr lang="ru-RU" sz="2000" dirty="0" smtClean="0">
                <a:latin typeface="Arial" pitchFamily="34" charset="0"/>
                <a:cs typeface="Arial" pitchFamily="34" charset="0"/>
              </a:rPr>
              <a:t>На укол идти к врачу.</a:t>
            </a:r>
          </a:p>
          <a:p>
            <a:pPr marL="0" indent="0">
              <a:buNone/>
            </a:pPr>
            <a:r>
              <a:rPr lang="ru-RU" sz="2000" dirty="0" smtClean="0">
                <a:latin typeface="Arial" pitchFamily="34" charset="0"/>
                <a:cs typeface="Arial" pitchFamily="34" charset="0"/>
              </a:rPr>
              <a:t>Лично я при виде шприца</a:t>
            </a:r>
          </a:p>
          <a:p>
            <a:pPr marL="0" indent="0">
              <a:buNone/>
            </a:pPr>
            <a:r>
              <a:rPr lang="ru-RU" sz="2000" dirty="0" smtClean="0">
                <a:latin typeface="Arial" pitchFamily="34" charset="0"/>
                <a:cs typeface="Arial" pitchFamily="34" charset="0"/>
              </a:rPr>
              <a:t>Улыбаюсь и шучу</a:t>
            </a:r>
            <a:r>
              <a:rPr lang="ru-RU" sz="2000" dirty="0" smtClean="0">
                <a:latin typeface="Arial" pitchFamily="34" charset="0"/>
                <a:cs typeface="Arial" pitchFamily="34" charset="0"/>
              </a:rPr>
              <a:t>.</a:t>
            </a:r>
          </a:p>
          <a:p>
            <a:pPr marL="0" indent="0">
              <a:buNone/>
            </a:pPr>
            <a:r>
              <a:rPr lang="ru-RU" sz="2000" dirty="0" smtClean="0">
                <a:latin typeface="Arial" pitchFamily="34" charset="0"/>
                <a:cs typeface="Arial" pitchFamily="34" charset="0"/>
              </a:rPr>
              <a:t>…</a:t>
            </a:r>
            <a:endParaRPr lang="ru-RU" sz="2000" dirty="0" smtClean="0">
              <a:latin typeface="Arial" pitchFamily="34" charset="0"/>
              <a:cs typeface="Arial" pitchFamily="34" charset="0"/>
            </a:endParaRPr>
          </a:p>
        </p:txBody>
      </p:sp>
      <p:pic>
        <p:nvPicPr>
          <p:cNvPr id="5122" name="Picture 2" descr="C:\Documents and Settings\Admin\Мои документы\Загрузки\63726722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168" y="908719"/>
            <a:ext cx="3522036" cy="4659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154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44008" y="404664"/>
            <a:ext cx="4032448" cy="6336704"/>
          </a:xfrm>
        </p:spPr>
        <p:txBody>
          <a:bodyPr>
            <a:noAutofit/>
          </a:bodyPr>
          <a:lstStyle/>
          <a:p>
            <a:pPr marL="0" indent="0">
              <a:spcBef>
                <a:spcPts val="0"/>
              </a:spcBef>
              <a:buNone/>
            </a:pPr>
            <a:r>
              <a:rPr lang="ru-RU" sz="2000" dirty="0">
                <a:latin typeface="Arial" pitchFamily="34" charset="0"/>
                <a:cs typeface="Arial" pitchFamily="34" charset="0"/>
              </a:rPr>
              <a:t>Кто на лавочке сидел, </a:t>
            </a:r>
          </a:p>
          <a:p>
            <a:pPr marL="0" indent="0">
              <a:spcBef>
                <a:spcPts val="0"/>
              </a:spcBef>
              <a:buNone/>
            </a:pPr>
            <a:r>
              <a:rPr lang="ru-RU" sz="2000" dirty="0">
                <a:latin typeface="Arial" pitchFamily="34" charset="0"/>
                <a:cs typeface="Arial" pitchFamily="34" charset="0"/>
              </a:rPr>
              <a:t>Кто на улицу глядел, </a:t>
            </a:r>
          </a:p>
          <a:p>
            <a:pPr marL="0" indent="0">
              <a:spcBef>
                <a:spcPts val="0"/>
              </a:spcBef>
              <a:buNone/>
            </a:pPr>
            <a:r>
              <a:rPr lang="ru-RU" sz="2000" dirty="0">
                <a:latin typeface="Arial" pitchFamily="34" charset="0"/>
                <a:cs typeface="Arial" pitchFamily="34" charset="0"/>
              </a:rPr>
              <a:t>Толя пел,</a:t>
            </a:r>
          </a:p>
          <a:p>
            <a:pPr marL="0" indent="0">
              <a:spcBef>
                <a:spcPts val="0"/>
              </a:spcBef>
              <a:buNone/>
            </a:pPr>
            <a:r>
              <a:rPr lang="ru-RU" sz="2000" dirty="0">
                <a:latin typeface="Arial" pitchFamily="34" charset="0"/>
                <a:cs typeface="Arial" pitchFamily="34" charset="0"/>
              </a:rPr>
              <a:t>Борис молчал,</a:t>
            </a:r>
          </a:p>
          <a:p>
            <a:pPr marL="0" indent="0">
              <a:spcBef>
                <a:spcPts val="0"/>
              </a:spcBef>
              <a:buNone/>
            </a:pPr>
            <a:r>
              <a:rPr lang="ru-RU" sz="2000" dirty="0">
                <a:latin typeface="Arial" pitchFamily="34" charset="0"/>
                <a:cs typeface="Arial" pitchFamily="34" charset="0"/>
              </a:rPr>
              <a:t>Николай ногой качал.</a:t>
            </a:r>
          </a:p>
          <a:p>
            <a:pPr marL="0" indent="0">
              <a:spcBef>
                <a:spcPts val="0"/>
              </a:spcBef>
              <a:buNone/>
            </a:pPr>
            <a:r>
              <a:rPr lang="ru-RU" sz="1000" dirty="0">
                <a:latin typeface="Arial" pitchFamily="34" charset="0"/>
                <a:cs typeface="Arial" pitchFamily="34" charset="0"/>
              </a:rPr>
              <a:t> </a:t>
            </a:r>
          </a:p>
          <a:p>
            <a:pPr marL="0" indent="0">
              <a:spcBef>
                <a:spcPts val="0"/>
              </a:spcBef>
              <a:buNone/>
            </a:pPr>
            <a:r>
              <a:rPr lang="ru-RU" sz="2000" dirty="0">
                <a:latin typeface="Arial" pitchFamily="34" charset="0"/>
                <a:cs typeface="Arial" pitchFamily="34" charset="0"/>
              </a:rPr>
              <a:t>Дело было вечером, </a:t>
            </a:r>
          </a:p>
          <a:p>
            <a:pPr marL="0" indent="0">
              <a:spcBef>
                <a:spcPts val="0"/>
              </a:spcBef>
              <a:buNone/>
            </a:pPr>
            <a:r>
              <a:rPr lang="ru-RU" sz="2000" dirty="0">
                <a:latin typeface="Arial" pitchFamily="34" charset="0"/>
                <a:cs typeface="Arial" pitchFamily="34" charset="0"/>
              </a:rPr>
              <a:t>Делать было нечего.</a:t>
            </a:r>
          </a:p>
          <a:p>
            <a:pPr marL="0" indent="0">
              <a:spcBef>
                <a:spcPts val="0"/>
              </a:spcBef>
              <a:buNone/>
            </a:pPr>
            <a:r>
              <a:rPr lang="ru-RU" sz="1000" dirty="0">
                <a:latin typeface="Arial" pitchFamily="34" charset="0"/>
                <a:cs typeface="Arial" pitchFamily="34" charset="0"/>
              </a:rPr>
              <a:t> </a:t>
            </a:r>
          </a:p>
          <a:p>
            <a:pPr marL="0" indent="0">
              <a:spcBef>
                <a:spcPts val="0"/>
              </a:spcBef>
              <a:buNone/>
            </a:pPr>
            <a:r>
              <a:rPr lang="ru-RU" sz="2000" dirty="0">
                <a:latin typeface="Arial" pitchFamily="34" charset="0"/>
                <a:cs typeface="Arial" pitchFamily="34" charset="0"/>
              </a:rPr>
              <a:t>Галка села на заборе, </a:t>
            </a:r>
          </a:p>
          <a:p>
            <a:pPr marL="0" indent="0">
              <a:spcBef>
                <a:spcPts val="0"/>
              </a:spcBef>
              <a:buNone/>
            </a:pPr>
            <a:r>
              <a:rPr lang="ru-RU" sz="2000" dirty="0">
                <a:latin typeface="Arial" pitchFamily="34" charset="0"/>
                <a:cs typeface="Arial" pitchFamily="34" charset="0"/>
              </a:rPr>
              <a:t>Кот забрался на чердак. </a:t>
            </a:r>
          </a:p>
          <a:p>
            <a:pPr marL="0" indent="0">
              <a:spcBef>
                <a:spcPts val="0"/>
              </a:spcBef>
              <a:buNone/>
            </a:pPr>
            <a:r>
              <a:rPr lang="ru-RU" sz="2000" dirty="0">
                <a:latin typeface="Arial" pitchFamily="34" charset="0"/>
                <a:cs typeface="Arial" pitchFamily="34" charset="0"/>
              </a:rPr>
              <a:t>Тут сказал ребятам Боря </a:t>
            </a:r>
          </a:p>
          <a:p>
            <a:pPr marL="0" indent="0">
              <a:spcBef>
                <a:spcPts val="0"/>
              </a:spcBef>
              <a:buNone/>
            </a:pPr>
            <a:r>
              <a:rPr lang="ru-RU" sz="2000" dirty="0">
                <a:latin typeface="Arial" pitchFamily="34" charset="0"/>
                <a:cs typeface="Arial" pitchFamily="34" charset="0"/>
              </a:rPr>
              <a:t>Просто так:</a:t>
            </a:r>
          </a:p>
          <a:p>
            <a:pPr marL="0" indent="0">
              <a:spcBef>
                <a:spcPts val="0"/>
              </a:spcBef>
              <a:buNone/>
            </a:pPr>
            <a:r>
              <a:rPr lang="ru-RU" sz="2000" dirty="0">
                <a:latin typeface="Arial" pitchFamily="34" charset="0"/>
                <a:cs typeface="Arial" pitchFamily="34" charset="0"/>
              </a:rPr>
              <a:t>— A y меня в кармане гвоздь. </a:t>
            </a:r>
          </a:p>
          <a:p>
            <a:pPr marL="0" indent="0">
              <a:spcBef>
                <a:spcPts val="0"/>
              </a:spcBef>
              <a:buNone/>
            </a:pPr>
            <a:r>
              <a:rPr lang="ru-RU" sz="2000" dirty="0">
                <a:latin typeface="Arial" pitchFamily="34" charset="0"/>
                <a:cs typeface="Arial" pitchFamily="34" charset="0"/>
              </a:rPr>
              <a:t>А у вас?</a:t>
            </a:r>
          </a:p>
          <a:p>
            <a:pPr marL="0" indent="0">
              <a:spcBef>
                <a:spcPts val="0"/>
              </a:spcBef>
              <a:buNone/>
            </a:pPr>
            <a:r>
              <a:rPr lang="ru-RU" sz="2000" dirty="0">
                <a:latin typeface="Arial" pitchFamily="34" charset="0"/>
                <a:cs typeface="Arial" pitchFamily="34" charset="0"/>
              </a:rPr>
              <a:t>— А у нас сегодня гость.</a:t>
            </a:r>
          </a:p>
          <a:p>
            <a:pPr marL="0" indent="0">
              <a:spcBef>
                <a:spcPts val="0"/>
              </a:spcBef>
              <a:buNone/>
            </a:pPr>
            <a:r>
              <a:rPr lang="ru-RU" sz="2000" dirty="0">
                <a:latin typeface="Arial" pitchFamily="34" charset="0"/>
                <a:cs typeface="Arial" pitchFamily="34" charset="0"/>
              </a:rPr>
              <a:t>А у вас?</a:t>
            </a:r>
          </a:p>
          <a:p>
            <a:pPr marL="0" indent="0">
              <a:spcBef>
                <a:spcPts val="0"/>
              </a:spcBef>
              <a:buNone/>
            </a:pPr>
            <a:r>
              <a:rPr lang="ru-RU" sz="2000" dirty="0">
                <a:latin typeface="Arial" pitchFamily="34" charset="0"/>
                <a:cs typeface="Arial" pitchFamily="34" charset="0"/>
              </a:rPr>
              <a:t>— А у нас сегодня кошка </a:t>
            </a:r>
          </a:p>
          <a:p>
            <a:pPr marL="0" indent="0">
              <a:spcBef>
                <a:spcPts val="0"/>
              </a:spcBef>
              <a:buNone/>
            </a:pPr>
            <a:r>
              <a:rPr lang="ru-RU" sz="2000" dirty="0">
                <a:latin typeface="Arial" pitchFamily="34" charset="0"/>
                <a:cs typeface="Arial" pitchFamily="34" charset="0"/>
              </a:rPr>
              <a:t>Родила вчера котят.</a:t>
            </a:r>
          </a:p>
          <a:p>
            <a:pPr marL="0" indent="0">
              <a:spcBef>
                <a:spcPts val="0"/>
              </a:spcBef>
              <a:buNone/>
            </a:pPr>
            <a:r>
              <a:rPr lang="ru-RU" sz="2000" dirty="0">
                <a:latin typeface="Arial" pitchFamily="34" charset="0"/>
                <a:cs typeface="Arial" pitchFamily="34" charset="0"/>
              </a:rPr>
              <a:t>Котята выросли немножко,</a:t>
            </a:r>
          </a:p>
          <a:p>
            <a:pPr marL="0" indent="0">
              <a:spcBef>
                <a:spcPts val="0"/>
              </a:spcBef>
              <a:buNone/>
            </a:pPr>
            <a:r>
              <a:rPr lang="ru-RU" sz="2000" dirty="0">
                <a:latin typeface="Arial" pitchFamily="34" charset="0"/>
                <a:cs typeface="Arial" pitchFamily="34" charset="0"/>
              </a:rPr>
              <a:t>А есть из блюдца не хотят.</a:t>
            </a:r>
          </a:p>
          <a:p>
            <a:pPr marL="0" indent="0">
              <a:spcBef>
                <a:spcPts val="0"/>
              </a:spcBef>
              <a:buNone/>
            </a:pPr>
            <a:r>
              <a:rPr lang="ru-RU" sz="2000" dirty="0">
                <a:latin typeface="Arial" pitchFamily="34" charset="0"/>
                <a:cs typeface="Arial" pitchFamily="34" charset="0"/>
              </a:rPr>
              <a:t> </a:t>
            </a:r>
          </a:p>
        </p:txBody>
      </p:sp>
      <p:pic>
        <p:nvPicPr>
          <p:cNvPr id="3075" name="Picture 3" descr="C:\Documents and Settings\Admin\Мои документы\Загрузки\kidsbooks-a-chto-u-vas-stihi-dlya-malishe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23552"/>
            <a:ext cx="3816424" cy="5278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448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860032" y="620688"/>
            <a:ext cx="3888432" cy="5720929"/>
          </a:xfrm>
        </p:spPr>
        <p:txBody>
          <a:bodyPr>
            <a:noAutofit/>
          </a:bodyPr>
          <a:lstStyle/>
          <a:p>
            <a:pPr marL="0" indent="0">
              <a:spcBef>
                <a:spcPts val="0"/>
              </a:spcBef>
              <a:buNone/>
            </a:pPr>
            <a:r>
              <a:rPr lang="ru-RU" sz="2000" dirty="0">
                <a:latin typeface="Arial" pitchFamily="34" charset="0"/>
                <a:cs typeface="Arial" pitchFamily="34" charset="0"/>
              </a:rPr>
              <a:t>В доме восемь дробь один</a:t>
            </a:r>
          </a:p>
          <a:p>
            <a:pPr marL="0" indent="0">
              <a:spcBef>
                <a:spcPts val="0"/>
              </a:spcBef>
              <a:buNone/>
            </a:pPr>
            <a:r>
              <a:rPr lang="ru-RU" sz="2000" dirty="0">
                <a:latin typeface="Arial" pitchFamily="34" charset="0"/>
                <a:cs typeface="Arial" pitchFamily="34" charset="0"/>
              </a:rPr>
              <a:t>У заставы Ильича</a:t>
            </a:r>
          </a:p>
          <a:p>
            <a:pPr marL="0" indent="0">
              <a:spcBef>
                <a:spcPts val="0"/>
              </a:spcBef>
              <a:buNone/>
            </a:pPr>
            <a:r>
              <a:rPr lang="ru-RU" sz="2000" dirty="0">
                <a:latin typeface="Arial" pitchFamily="34" charset="0"/>
                <a:cs typeface="Arial" pitchFamily="34" charset="0"/>
              </a:rPr>
              <a:t>Жил высокий гражданин,</a:t>
            </a:r>
          </a:p>
          <a:p>
            <a:pPr marL="0" indent="0">
              <a:spcBef>
                <a:spcPts val="0"/>
              </a:spcBef>
              <a:buNone/>
            </a:pPr>
            <a:r>
              <a:rPr lang="ru-RU" sz="2000" dirty="0">
                <a:latin typeface="Arial" pitchFamily="34" charset="0"/>
                <a:cs typeface="Arial" pitchFamily="34" charset="0"/>
              </a:rPr>
              <a:t>По прозванью Каланча,</a:t>
            </a:r>
          </a:p>
          <a:p>
            <a:pPr marL="0" indent="0">
              <a:spcBef>
                <a:spcPts val="0"/>
              </a:spcBef>
              <a:buNone/>
            </a:pPr>
            <a:r>
              <a:rPr lang="ru-RU" sz="2000" dirty="0">
                <a:latin typeface="Arial" pitchFamily="34" charset="0"/>
                <a:cs typeface="Arial" pitchFamily="34" charset="0"/>
              </a:rPr>
              <a:t> </a:t>
            </a:r>
          </a:p>
          <a:p>
            <a:pPr marL="0" indent="0">
              <a:spcBef>
                <a:spcPts val="0"/>
              </a:spcBef>
              <a:buNone/>
            </a:pPr>
            <a:r>
              <a:rPr lang="ru-RU" sz="2000" dirty="0">
                <a:latin typeface="Arial" pitchFamily="34" charset="0"/>
                <a:cs typeface="Arial" pitchFamily="34" charset="0"/>
              </a:rPr>
              <a:t>По фамилии Степанов</a:t>
            </a:r>
          </a:p>
          <a:p>
            <a:pPr marL="0" indent="0">
              <a:spcBef>
                <a:spcPts val="0"/>
              </a:spcBef>
              <a:buNone/>
            </a:pPr>
            <a:r>
              <a:rPr lang="ru-RU" sz="2000" dirty="0">
                <a:latin typeface="Arial" pitchFamily="34" charset="0"/>
                <a:cs typeface="Arial" pitchFamily="34" charset="0"/>
              </a:rPr>
              <a:t>И по имени Степан,</a:t>
            </a:r>
          </a:p>
          <a:p>
            <a:pPr marL="0" indent="0">
              <a:spcBef>
                <a:spcPts val="0"/>
              </a:spcBef>
              <a:buNone/>
            </a:pPr>
            <a:r>
              <a:rPr lang="ru-RU" sz="2000" dirty="0">
                <a:latin typeface="Arial" pitchFamily="34" charset="0"/>
                <a:cs typeface="Arial" pitchFamily="34" charset="0"/>
              </a:rPr>
              <a:t>Из районных великанов</a:t>
            </a:r>
          </a:p>
          <a:p>
            <a:pPr marL="0" indent="0">
              <a:spcBef>
                <a:spcPts val="0"/>
              </a:spcBef>
              <a:buNone/>
            </a:pPr>
            <a:r>
              <a:rPr lang="ru-RU" sz="2000" dirty="0">
                <a:latin typeface="Arial" pitchFamily="34" charset="0"/>
                <a:cs typeface="Arial" pitchFamily="34" charset="0"/>
              </a:rPr>
              <a:t>Самый главный великан.</a:t>
            </a:r>
          </a:p>
          <a:p>
            <a:pPr marL="0" indent="0">
              <a:spcBef>
                <a:spcPts val="0"/>
              </a:spcBef>
              <a:buNone/>
            </a:pPr>
            <a:r>
              <a:rPr lang="ru-RU" sz="2000" dirty="0">
                <a:latin typeface="Arial" pitchFamily="34" charset="0"/>
                <a:cs typeface="Arial" pitchFamily="34" charset="0"/>
              </a:rPr>
              <a:t> </a:t>
            </a:r>
          </a:p>
          <a:p>
            <a:pPr marL="0" indent="0">
              <a:spcBef>
                <a:spcPts val="0"/>
              </a:spcBef>
              <a:buNone/>
            </a:pPr>
            <a:r>
              <a:rPr lang="ru-RU" sz="2000" dirty="0">
                <a:latin typeface="Arial" pitchFamily="34" charset="0"/>
                <a:cs typeface="Arial" pitchFamily="34" charset="0"/>
              </a:rPr>
              <a:t>Уважали дядю Степу</a:t>
            </a:r>
          </a:p>
          <a:p>
            <a:pPr marL="0" indent="0">
              <a:spcBef>
                <a:spcPts val="0"/>
              </a:spcBef>
              <a:buNone/>
            </a:pPr>
            <a:r>
              <a:rPr lang="ru-RU" sz="2000" dirty="0">
                <a:latin typeface="Arial" pitchFamily="34" charset="0"/>
                <a:cs typeface="Arial" pitchFamily="34" charset="0"/>
              </a:rPr>
              <a:t>За такую высоту.</a:t>
            </a:r>
          </a:p>
          <a:p>
            <a:pPr marL="0" indent="0">
              <a:spcBef>
                <a:spcPts val="0"/>
              </a:spcBef>
              <a:buNone/>
            </a:pPr>
            <a:r>
              <a:rPr lang="ru-RU" sz="2000" dirty="0">
                <a:latin typeface="Arial" pitchFamily="34" charset="0"/>
                <a:cs typeface="Arial" pitchFamily="34" charset="0"/>
              </a:rPr>
              <a:t>Шел с работы дядя Степа </a:t>
            </a:r>
            <a:r>
              <a:rPr lang="ru-RU" sz="2000" dirty="0" smtClean="0">
                <a:latin typeface="Arial" pitchFamily="34" charset="0"/>
                <a:cs typeface="Arial" pitchFamily="34" charset="0"/>
              </a:rPr>
              <a:t>–</a:t>
            </a:r>
            <a:endParaRPr lang="ru-RU" sz="2000" dirty="0">
              <a:latin typeface="Arial" pitchFamily="34" charset="0"/>
              <a:cs typeface="Arial" pitchFamily="34" charset="0"/>
            </a:endParaRPr>
          </a:p>
          <a:p>
            <a:pPr marL="0" indent="0">
              <a:spcBef>
                <a:spcPts val="0"/>
              </a:spcBef>
              <a:buNone/>
            </a:pPr>
            <a:r>
              <a:rPr lang="ru-RU" sz="2000" dirty="0">
                <a:latin typeface="Arial" pitchFamily="34" charset="0"/>
                <a:cs typeface="Arial" pitchFamily="34" charset="0"/>
              </a:rPr>
              <a:t>Видно было за версту.</a:t>
            </a:r>
          </a:p>
          <a:p>
            <a:pPr marL="0" indent="0">
              <a:spcBef>
                <a:spcPts val="0"/>
              </a:spcBef>
              <a:buNone/>
            </a:pPr>
            <a:r>
              <a:rPr lang="ru-RU" sz="2000" dirty="0">
                <a:latin typeface="Arial" pitchFamily="34" charset="0"/>
                <a:cs typeface="Arial" pitchFamily="34" charset="0"/>
              </a:rPr>
              <a:t> </a:t>
            </a:r>
          </a:p>
          <a:p>
            <a:pPr marL="0" indent="0">
              <a:spcBef>
                <a:spcPts val="0"/>
              </a:spcBef>
              <a:buNone/>
            </a:pPr>
            <a:r>
              <a:rPr lang="ru-RU" sz="2000" dirty="0">
                <a:latin typeface="Arial" pitchFamily="34" charset="0"/>
                <a:cs typeface="Arial" pitchFamily="34" charset="0"/>
              </a:rPr>
              <a:t>Лихо мерили шаги</a:t>
            </a:r>
          </a:p>
          <a:p>
            <a:pPr marL="0" indent="0">
              <a:spcBef>
                <a:spcPts val="0"/>
              </a:spcBef>
              <a:buNone/>
            </a:pPr>
            <a:r>
              <a:rPr lang="ru-RU" sz="2000" dirty="0">
                <a:latin typeface="Arial" pitchFamily="34" charset="0"/>
                <a:cs typeface="Arial" pitchFamily="34" charset="0"/>
              </a:rPr>
              <a:t>Две огромные ноги:</a:t>
            </a:r>
          </a:p>
          <a:p>
            <a:pPr marL="0" indent="0">
              <a:spcBef>
                <a:spcPts val="0"/>
              </a:spcBef>
              <a:buNone/>
            </a:pPr>
            <a:r>
              <a:rPr lang="ru-RU" sz="2000" dirty="0">
                <a:latin typeface="Arial" pitchFamily="34" charset="0"/>
                <a:cs typeface="Arial" pitchFamily="34" charset="0"/>
              </a:rPr>
              <a:t>Сорок пятого размера</a:t>
            </a:r>
          </a:p>
          <a:p>
            <a:pPr marL="0" indent="0">
              <a:spcBef>
                <a:spcPts val="0"/>
              </a:spcBef>
              <a:buNone/>
            </a:pPr>
            <a:r>
              <a:rPr lang="ru-RU" sz="2000" dirty="0">
                <a:latin typeface="Arial" pitchFamily="34" charset="0"/>
                <a:cs typeface="Arial" pitchFamily="34" charset="0"/>
              </a:rPr>
              <a:t>Покупал он сапоги.</a:t>
            </a:r>
          </a:p>
        </p:txBody>
      </p:sp>
      <p:pic>
        <p:nvPicPr>
          <p:cNvPr id="2050" name="Picture 2" descr="C:\Documents and Settings\Admin\Мои документы\Загрузки\4907806.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916" y="849859"/>
            <a:ext cx="3810000"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002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4005064"/>
            <a:ext cx="8424936" cy="2592288"/>
          </a:xfrm>
        </p:spPr>
        <p:txBody>
          <a:bodyPr>
            <a:normAutofit fontScale="47500" lnSpcReduction="20000"/>
          </a:bodyPr>
          <a:lstStyle/>
          <a:p>
            <a:pPr marL="0" indent="0">
              <a:lnSpc>
                <a:spcPct val="120000"/>
              </a:lnSpc>
              <a:spcBef>
                <a:spcPts val="600"/>
              </a:spcBef>
              <a:buNone/>
            </a:pPr>
            <a:r>
              <a:rPr lang="ru-RU" sz="4200" dirty="0" smtClean="0">
                <a:latin typeface="Arial" pitchFamily="34" charset="0"/>
                <a:cs typeface="Arial" pitchFamily="34" charset="0"/>
              </a:rPr>
              <a:t>Наши </a:t>
            </a:r>
            <a:r>
              <a:rPr lang="ru-RU" sz="4200" dirty="0">
                <a:latin typeface="Arial" pitchFamily="34" charset="0"/>
                <a:cs typeface="Arial" pitchFamily="34" charset="0"/>
              </a:rPr>
              <a:t>прабабушки и прадедушки, бабушки и дедушки, все без исключения обожали знаменитого милиционера Дядю Степу. Это было настолько популярное произведение, что появились даже конфеты с названием «Дядя Степа» и памятники этому всенародно любимому литературному герою</a:t>
            </a:r>
            <a:r>
              <a:rPr lang="ru-RU" sz="4200" dirty="0" smtClean="0">
                <a:latin typeface="Arial" pitchFamily="34" charset="0"/>
                <a:cs typeface="Arial" pitchFamily="34" charset="0"/>
              </a:rPr>
              <a:t>.</a:t>
            </a:r>
            <a:endParaRPr lang="ru-RU" sz="4200" dirty="0">
              <a:latin typeface="Arial" pitchFamily="34" charset="0"/>
              <a:cs typeface="Arial" pitchFamily="34" charset="0"/>
            </a:endParaRPr>
          </a:p>
          <a:p>
            <a:pPr marL="0" indent="0">
              <a:lnSpc>
                <a:spcPct val="120000"/>
              </a:lnSpc>
              <a:spcBef>
                <a:spcPts val="600"/>
              </a:spcBef>
              <a:buNone/>
            </a:pPr>
            <a:r>
              <a:rPr lang="ru-RU" sz="4200" dirty="0">
                <a:latin typeface="Arial" pitchFamily="34" charset="0"/>
                <a:cs typeface="Arial" pitchFamily="34" charset="0"/>
              </a:rPr>
              <a:t>Но и современные дети с удовольствием читают Дядю </a:t>
            </a:r>
            <a:r>
              <a:rPr lang="ru-RU" sz="4200" dirty="0" smtClean="0">
                <a:latin typeface="Arial" pitchFamily="34" charset="0"/>
                <a:cs typeface="Arial" pitchFamily="34" charset="0"/>
              </a:rPr>
              <a:t>Стёпу</a:t>
            </a:r>
            <a:r>
              <a:rPr lang="ru-RU" sz="4200" dirty="0">
                <a:latin typeface="Arial" pitchFamily="34" charset="0"/>
                <a:cs typeface="Arial" pitchFamily="34" charset="0"/>
              </a:rPr>
              <a:t>, «мамы разные нужны, мамы разные важны» и остальные стихи Михалкова.</a:t>
            </a:r>
          </a:p>
          <a:p>
            <a:pPr marL="0" indent="0">
              <a:lnSpc>
                <a:spcPct val="120000"/>
              </a:lnSpc>
              <a:spcBef>
                <a:spcPts val="600"/>
              </a:spcBef>
              <a:buNone/>
            </a:pPr>
            <a:endParaRPr lang="ru-RU" dirty="0"/>
          </a:p>
        </p:txBody>
      </p:sp>
      <p:pic>
        <p:nvPicPr>
          <p:cNvPr id="6146" name="Picture 2" descr="C:\Documents and Settings\Admin\Мои документы\Загрузки\i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60697"/>
            <a:ext cx="4691658" cy="312777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480669" y="655758"/>
            <a:ext cx="3267795" cy="2939266"/>
          </a:xfrm>
          <a:prstGeom prst="rect">
            <a:avLst/>
          </a:prstGeom>
        </p:spPr>
        <p:txBody>
          <a:bodyPr wrap="square">
            <a:spAutoFit/>
          </a:bodyPr>
          <a:lstStyle/>
          <a:p>
            <a:pPr>
              <a:spcBef>
                <a:spcPts val="600"/>
              </a:spcBef>
            </a:pPr>
            <a:r>
              <a:rPr lang="ru-RU" sz="2000" dirty="0" smtClean="0">
                <a:latin typeface="Arial" pitchFamily="34" charset="0"/>
                <a:cs typeface="Arial" pitchFamily="34" charset="0"/>
              </a:rPr>
              <a:t>Сочинять стихи Сергей Михалков начал в 9 лет. А первое свое </a:t>
            </a:r>
            <a:r>
              <a:rPr lang="ru-RU" sz="2000" dirty="0" err="1" smtClean="0">
                <a:latin typeface="Arial" pitchFamily="34" charset="0"/>
                <a:cs typeface="Arial" pitchFamily="34" charset="0"/>
              </a:rPr>
              <a:t>стихотво-рение</a:t>
            </a:r>
            <a:r>
              <a:rPr lang="ru-RU" sz="2000" dirty="0" smtClean="0">
                <a:latin typeface="Arial" pitchFamily="34" charset="0"/>
                <a:cs typeface="Arial" pitchFamily="34" charset="0"/>
              </a:rPr>
              <a:t> опубликовал в 15 лет. </a:t>
            </a:r>
          </a:p>
          <a:p>
            <a:pPr>
              <a:spcBef>
                <a:spcPts val="600"/>
              </a:spcBef>
            </a:pPr>
            <a:r>
              <a:rPr lang="ru-RU" sz="2000" dirty="0" smtClean="0">
                <a:latin typeface="Arial" pitchFamily="34" charset="0"/>
                <a:cs typeface="Arial" pitchFamily="34" charset="0"/>
              </a:rPr>
              <a:t>А как вы думаете, сколько лет было Сергею Михалкову, когда он написал «Дядю Степу»? </a:t>
            </a:r>
            <a:endParaRPr lang="ru-RU" sz="2000" dirty="0"/>
          </a:p>
        </p:txBody>
      </p:sp>
    </p:spTree>
    <p:extLst>
      <p:ext uri="{BB962C8B-B14F-4D97-AF65-F5344CB8AC3E}">
        <p14:creationId xmlns:p14="http://schemas.microsoft.com/office/powerpoint/2010/main" val="1566876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1143000"/>
          </a:xfrm>
        </p:spPr>
        <p:txBody>
          <a:bodyPr>
            <a:normAutofit/>
          </a:bodyPr>
          <a:lstStyle/>
          <a:p>
            <a:pPr algn="l"/>
            <a:r>
              <a:rPr lang="ru-RU" sz="4000" b="1" dirty="0" smtClean="0">
                <a:solidFill>
                  <a:srgbClr val="FF0000"/>
                </a:solidFill>
                <a:latin typeface="Arial" pitchFamily="34" charset="0"/>
                <a:cs typeface="Arial" pitchFamily="34" charset="0"/>
              </a:rPr>
              <a:t>Вопросы:</a:t>
            </a:r>
            <a:endParaRPr lang="ru-RU" sz="4000" b="1" dirty="0">
              <a:solidFill>
                <a:srgbClr val="FF0000"/>
              </a:solidFill>
              <a:latin typeface="Arial" pitchFamily="34" charset="0"/>
              <a:cs typeface="Arial" pitchFamily="34" charset="0"/>
            </a:endParaRPr>
          </a:p>
        </p:txBody>
      </p:sp>
      <p:sp>
        <p:nvSpPr>
          <p:cNvPr id="3" name="Объект 2"/>
          <p:cNvSpPr>
            <a:spLocks noGrp="1"/>
          </p:cNvSpPr>
          <p:nvPr>
            <p:ph idx="1"/>
          </p:nvPr>
        </p:nvSpPr>
        <p:spPr>
          <a:xfrm>
            <a:off x="467544" y="1268760"/>
            <a:ext cx="8229600" cy="4525963"/>
          </a:xfrm>
        </p:spPr>
        <p:txBody>
          <a:bodyPr>
            <a:normAutofit/>
          </a:bodyPr>
          <a:lstStyle/>
          <a:p>
            <a:pPr marL="0" indent="0">
              <a:buNone/>
            </a:pPr>
            <a:r>
              <a:rPr lang="ru-RU" sz="2400" dirty="0">
                <a:latin typeface="Arial" pitchFamily="34" charset="0"/>
                <a:cs typeface="Arial" pitchFamily="34" charset="0"/>
              </a:rPr>
              <a:t>− Как вы думаете, для кого труднее писать – для детей или взрослых? Какими качествами должен обладать детский поэт или писатель?</a:t>
            </a:r>
          </a:p>
          <a:p>
            <a:pPr marL="0" indent="0">
              <a:buNone/>
            </a:pPr>
            <a:r>
              <a:rPr lang="ru-RU" sz="1200" dirty="0">
                <a:latin typeface="Arial" pitchFamily="34" charset="0"/>
                <a:cs typeface="Arial" pitchFamily="34" charset="0"/>
              </a:rPr>
              <a:t> </a:t>
            </a:r>
            <a:r>
              <a:rPr lang="ru-RU" sz="2400" dirty="0" smtClean="0">
                <a:latin typeface="Arial" pitchFamily="34" charset="0"/>
                <a:cs typeface="Arial" pitchFamily="34" charset="0"/>
              </a:rPr>
              <a:t>− </a:t>
            </a:r>
            <a:r>
              <a:rPr lang="ru-RU" sz="2400" dirty="0">
                <a:latin typeface="Arial" pitchFamily="34" charset="0"/>
                <a:cs typeface="Arial" pitchFamily="34" charset="0"/>
              </a:rPr>
              <a:t>Что объединяет стихи С. Михалкова? Почему они любимы детьми на протяжении уже почти 100 лет?</a:t>
            </a:r>
          </a:p>
          <a:p>
            <a:pPr marL="0" indent="0">
              <a:buNone/>
            </a:pPr>
            <a:endParaRPr lang="ru-RU" sz="2400" dirty="0">
              <a:latin typeface="Arial" pitchFamily="34" charset="0"/>
              <a:cs typeface="Arial" pitchFamily="34" charset="0"/>
            </a:endParaRPr>
          </a:p>
        </p:txBody>
      </p:sp>
      <p:pic>
        <p:nvPicPr>
          <p:cNvPr id="7170" name="Picture 2" descr="C:\Documents and Settings\Admin\Мои документы\Загрузки\i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411264"/>
            <a:ext cx="23241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Documents and Settings\Admin\Мои документы\Загрузки\i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3278" y="3429000"/>
            <a:ext cx="2371725" cy="3048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Documents and Settings\Admin\Мои документы\Загрузки\i09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0984" y="3429000"/>
            <a:ext cx="2009775"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224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4371974"/>
            <a:ext cx="8568952" cy="2477333"/>
          </a:xfrm>
        </p:spPr>
        <p:txBody>
          <a:bodyPr>
            <a:normAutofit/>
          </a:bodyPr>
          <a:lstStyle/>
          <a:p>
            <a:pPr marL="0" indent="0">
              <a:buNone/>
            </a:pPr>
            <a:r>
              <a:rPr lang="ru-RU" sz="2000" dirty="0">
                <a:latin typeface="Arial" pitchFamily="34" charset="0"/>
                <a:cs typeface="Arial" pitchFamily="34" charset="0"/>
              </a:rPr>
              <a:t>Михалков работал в разных жанрах: писал пьесы для детских театров, сценарии для мультфильмов, сочинял стихи и басни, которые стали популярными не только в нашей стране, но и за рубежом. Общий тираж его книг, изданных в мире на разных языках, превысил 500 миллионов экземпляров. Сергей Михалков по праву считается классиком детской литературы.</a:t>
            </a:r>
          </a:p>
          <a:p>
            <a:endParaRPr lang="ru-RU" dirty="0"/>
          </a:p>
        </p:txBody>
      </p:sp>
      <p:pic>
        <p:nvPicPr>
          <p:cNvPr id="8194" name="Picture 2" descr="C:\Documents and Settings\Admin\Мои документы\Загрузки\mikhalko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357" y="576114"/>
            <a:ext cx="6264696" cy="3658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655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1123</Words>
  <Application>Microsoft Office PowerPoint</Application>
  <PresentationFormat>Экран (4:3)</PresentationFormat>
  <Paragraphs>103</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С. В. Михалков 110 лет со дня  рождения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Вопросы:</vt:lpstr>
      <vt:lpstr>Презентация PowerPoint</vt:lpstr>
      <vt:lpstr>Презентация PowerPoint</vt:lpstr>
      <vt:lpstr>Презентация PowerPoint</vt:lpstr>
      <vt:lpstr>Презентация PowerPoint</vt:lpstr>
      <vt:lpstr>Вопросы: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 В. Михалков 110 лет со дня рождения</dc:title>
  <dc:creator>Догадова</dc:creator>
  <cp:lastModifiedBy>Догадова</cp:lastModifiedBy>
  <cp:revision>19</cp:revision>
  <dcterms:created xsi:type="dcterms:W3CDTF">2023-03-11T16:31:45Z</dcterms:created>
  <dcterms:modified xsi:type="dcterms:W3CDTF">2023-03-12T08:47:44Z</dcterms:modified>
</cp:coreProperties>
</file>