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4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79" r:id="rId12"/>
    <p:sldId id="272" r:id="rId13"/>
    <p:sldId id="281" r:id="rId14"/>
    <p:sldId id="280" r:id="rId15"/>
    <p:sldId id="273" r:id="rId16"/>
    <p:sldId id="259" r:id="rId17"/>
    <p:sldId id="274" r:id="rId18"/>
    <p:sldId id="286" r:id="rId19"/>
    <p:sldId id="282" r:id="rId20"/>
    <p:sldId id="278" r:id="rId21"/>
    <p:sldId id="283" r:id="rId22"/>
    <p:sldId id="275" r:id="rId23"/>
    <p:sldId id="284" r:id="rId24"/>
    <p:sldId id="287" r:id="rId25"/>
    <p:sldId id="285" r:id="rId26"/>
    <p:sldId id="276" r:id="rId27"/>
    <p:sldId id="277" r:id="rId28"/>
    <p:sldId id="288" r:id="rId29"/>
    <p:sldId id="289" r:id="rId30"/>
    <p:sldId id="25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07545-C5AA-46E2-A9C6-0FD883EE7A8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81A14-F799-4460-A012-E52B4E317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6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1A14-F799-4460-A012-E52B4E317E4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5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7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5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3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5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3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4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6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7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5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67BC-DACF-418D-B622-F6C622FF2B47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755AE-6943-4D8B-9058-0CF0394AE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4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Admin\Мои документы\Загрузки\Илизаров\Копия yea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"/>
          <a:stretch/>
        </p:blipFill>
        <p:spPr bwMode="auto">
          <a:xfrm>
            <a:off x="322534" y="3753692"/>
            <a:ext cx="8451354" cy="271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Загрузки\Илизаров\Копия year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4" y="333829"/>
            <a:ext cx="8451354" cy="33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8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Аппарат </a:t>
            </a:r>
            <a:r>
              <a:rPr lang="ru-RU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Илизарова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608512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 1952 году в газете «Красный Курган» сообщается о том, что он удлинил конечность на 12,5 см. Это было первое в мире сообщение об удлинении конечности на такую большую величину.</a:t>
            </a:r>
          </a:p>
        </p:txBody>
      </p:sp>
      <p:pic>
        <p:nvPicPr>
          <p:cNvPr id="6" name="Picture 2" descr="D:\77\02475026db8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1729" y="1210138"/>
            <a:ext cx="3510042" cy="249541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Загрузки\Копия 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11976"/>
          <a:stretch/>
        </p:blipFill>
        <p:spPr bwMode="auto">
          <a:xfrm>
            <a:off x="467544" y="3812683"/>
            <a:ext cx="3558897" cy="26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Загрузки\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08" y="3545677"/>
            <a:ext cx="1816968" cy="31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Загрузки\Илизаров\e412b2as-48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01" y="3646842"/>
            <a:ext cx="18002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Поездка в Москву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35333" y="1221747"/>
            <a:ext cx="5160325" cy="391277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50" dirty="0"/>
              <a:t>Накопив некоторое количество пролеченных пациентов, завершив, можно сказать, хоть и неофициальные, клинические испытания своих методов и аппаратуры, хирург-ортопед из глубинки направился за поддержкой в столицу.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50" dirty="0"/>
              <a:t>Но маститые хирурги столицы не желали признавать новую методику </a:t>
            </a:r>
            <a:r>
              <a:rPr lang="ru-RU" sz="1850" dirty="0" err="1"/>
              <a:t>Илизарова</a:t>
            </a:r>
            <a:r>
              <a:rPr lang="ru-RU" sz="1850" dirty="0"/>
              <a:t>. Методика </a:t>
            </a:r>
            <a:r>
              <a:rPr lang="ru-RU" sz="1850" dirty="0" err="1"/>
              <a:t>Илизарова</a:t>
            </a:r>
            <a:r>
              <a:rPr lang="ru-RU" sz="1850" dirty="0"/>
              <a:t> была очень прогрессивной для того времени, вся традиционная хирургия, ортопедия и травматология враз состарилось. Пришлось бы переучиваться, осваивать новые способы лечения травм и врожденных патологий громадному числу врачей. </a:t>
            </a:r>
          </a:p>
        </p:txBody>
      </p:sp>
      <p:pic>
        <p:nvPicPr>
          <p:cNvPr id="2050" name="Picture 2" descr="C:\Documents and Settings\Admin\Мои документы\Загрузки\Илизаров\Gavriil-Ilizar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859" r="2439" b="1420"/>
          <a:stretch/>
        </p:blipFill>
        <p:spPr bwMode="auto">
          <a:xfrm>
            <a:off x="553638" y="1305925"/>
            <a:ext cx="280831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1022" y="5161813"/>
            <a:ext cx="841463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50" dirty="0"/>
              <a:t>Большинство начинающих травматологов о методе </a:t>
            </a:r>
            <a:r>
              <a:rPr lang="ru-RU" sz="1850" dirty="0" err="1"/>
              <a:t>Илизарова</a:t>
            </a:r>
            <a:r>
              <a:rPr lang="ru-RU" sz="1850" dirty="0"/>
              <a:t> ничего не знали из-за </a:t>
            </a:r>
            <a:r>
              <a:rPr lang="ru-RU" sz="1850" dirty="0" smtClean="0"/>
              <a:t>его </a:t>
            </a:r>
            <a:r>
              <a:rPr lang="ru-RU" sz="1850" dirty="0"/>
              <a:t>замалчивания.</a:t>
            </a:r>
          </a:p>
          <a:p>
            <a:pPr>
              <a:spcBef>
                <a:spcPts val="600"/>
              </a:spcBef>
            </a:pPr>
            <a:r>
              <a:rPr lang="ru-RU" sz="1850" dirty="0"/>
              <a:t>Вскоре имя курганского хирурга было увешено всеми титулами-ярлыками – лжеученый, </a:t>
            </a:r>
            <a:r>
              <a:rPr lang="ru-RU" sz="1850" dirty="0" smtClean="0"/>
              <a:t>знахарь</a:t>
            </a:r>
            <a:r>
              <a:rPr lang="ru-RU" sz="1850" dirty="0"/>
              <a:t>, шаман, безответственный костолом и т.д.</a:t>
            </a:r>
          </a:p>
        </p:txBody>
      </p:sp>
    </p:spTree>
    <p:extLst>
      <p:ext uri="{BB962C8B-B14F-4D97-AF65-F5344CB8AC3E}">
        <p14:creationId xmlns:p14="http://schemas.microsoft.com/office/powerpoint/2010/main" val="295309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70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Легкоатлет </a:t>
            </a:r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Валерий Брумель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53608"/>
            <a:ext cx="4521990" cy="558775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1800" dirty="0"/>
              <a:t>Но тут произошло нечто, спасшее почти затравленного </a:t>
            </a:r>
            <a:r>
              <a:rPr lang="ru-RU" sz="1800" dirty="0" err="1"/>
              <a:t>Илизарова</a:t>
            </a:r>
            <a:r>
              <a:rPr lang="ru-RU" sz="1800" dirty="0"/>
              <a:t>. В 1965 году попал в аварию мотоциклист. Не совсем обычный – это был рекордсмен мира по прыжкам в высоту, легенда и гордость советского спорта Валерий Брумель. Трагедию, в результате которой увенчанный всеми мыслимыми наградами атлет оказался инвалидом, переживала вся страна.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1800" dirty="0"/>
              <a:t>Ломаный-переломанный прыгун попал, разумеется, в руки официально лучших хирургов СССР. Они сделали то, что могли в самом лучшем виде. Буквально из кусочков разбитых вдребезги костей собрали знаменитого спортсмена.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1800" dirty="0"/>
              <a:t>Брумеля вернули в жизнь, поставили на ноги, но – увы! – одна из них стала сильно короче другой. О спорте и тем более мировых состязаниях надо было </a:t>
            </a:r>
            <a:r>
              <a:rPr lang="ru-RU" sz="1800" dirty="0" smtClean="0"/>
              <a:t>забыть</a:t>
            </a:r>
            <a:r>
              <a:rPr lang="ru-RU" sz="1800" dirty="0"/>
              <a:t>. </a:t>
            </a:r>
          </a:p>
        </p:txBody>
      </p:sp>
      <p:pic>
        <p:nvPicPr>
          <p:cNvPr id="8194" name="Picture 2" descr="C:\Documents and Settings\Admin\Мои документы\Загрузки\Brume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6" y="2579419"/>
            <a:ext cx="328175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Мои документы\Загрузки\Копия 7-faktov-o-valerii-brumele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9" y="1052736"/>
            <a:ext cx="208383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Удлинение конечностей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052736"/>
            <a:ext cx="4752528" cy="568863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1800" dirty="0"/>
              <a:t>И тут кто-то посоветовал: терять, мол, тебе нечего, обратись к курганскому хирургу. О нем много чего удивительного рассказывают, еще больше пишут о том, что он никуда не годный костолом. А вдруг?..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1800" dirty="0"/>
              <a:t>Так Валерий Брумель оказался в руках у </a:t>
            </a:r>
            <a:r>
              <a:rPr lang="ru-RU" sz="1800" dirty="0" err="1"/>
              <a:t>Илизарова</a:t>
            </a:r>
            <a:r>
              <a:rPr lang="ru-RU" sz="1800" dirty="0"/>
              <a:t>. И началось очередное медленное чудо в скромной курганской клинике. Наверное, все-таки нужно пояснить, в чем специфика метода </a:t>
            </a:r>
            <a:r>
              <a:rPr lang="ru-RU" sz="1800" dirty="0" err="1"/>
              <a:t>Илизарова</a:t>
            </a:r>
            <a:r>
              <a:rPr lang="ru-RU" sz="1800" dirty="0"/>
              <a:t>, ибо вы может этого и не знать. Сломанные кости (в результате травмы или искусственно) разводят в стороны по миллиметру-полтора в сутки – ровно настолько, чтобы успела нарастать новая костная ткань. Чтобы отломки не смещались, не травмировали друг друга и окружающую мышечную ткань, всю опорную нагрузку берет на себя наружный металлический каркас. На нем – винтовая резьба и гайки, с помощью которых можно удлинять конечность строго дозированно. Регенерация контролируется рентгеном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4098" name="Picture 2" descr="C:\Documents and Settings\Admin\Мои документы\Загрузки\ilizarov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6" y="1254246"/>
            <a:ext cx="3408260" cy="25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Загрузки\1437015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2" y="4005064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70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Новые </a:t>
            </a:r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победы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Брумеля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298320"/>
            <a:ext cx="4521990" cy="501169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Спортсмену, с помощью аппарата было проведено лечение, удлинившее искалеченную ногу на 6 </a:t>
            </a:r>
            <a:r>
              <a:rPr lang="ru-RU" sz="2000" dirty="0" smtClean="0"/>
              <a:t>см. </a:t>
            </a:r>
            <a:r>
              <a:rPr lang="ru-RU" sz="2000" dirty="0"/>
              <a:t>Валерий начал тренироваться, и уже через два месяца взял высоту 2 </a:t>
            </a:r>
            <a:r>
              <a:rPr lang="ru-RU" sz="2000" dirty="0" smtClean="0"/>
              <a:t>м </a:t>
            </a:r>
            <a:r>
              <a:rPr lang="ru-RU" sz="2000" dirty="0"/>
              <a:t>5 </a:t>
            </a:r>
            <a:r>
              <a:rPr lang="ru-RU" sz="2000" dirty="0" smtClean="0"/>
              <a:t>см. Однако </a:t>
            </a:r>
            <a:r>
              <a:rPr lang="ru-RU" sz="2000" dirty="0"/>
              <a:t>в 1969 </a:t>
            </a:r>
            <a:r>
              <a:rPr lang="ru-RU" sz="2000" dirty="0" smtClean="0"/>
              <a:t>г. </a:t>
            </a:r>
            <a:r>
              <a:rPr lang="ru-RU" sz="2000" dirty="0"/>
              <a:t>во время соревнований Брумель получил новую травму – порвал коленную связку на толчковой ноге. И снова после лечения у </a:t>
            </a:r>
            <a:r>
              <a:rPr lang="ru-RU" sz="2000" dirty="0" smtClean="0"/>
              <a:t>Г.А. </a:t>
            </a:r>
            <a:r>
              <a:rPr lang="ru-RU" sz="2000" dirty="0" err="1" smtClean="0"/>
              <a:t>Илизарова</a:t>
            </a:r>
            <a:r>
              <a:rPr lang="ru-RU" sz="2000" dirty="0"/>
              <a:t>, смог вернуться в спорт и взять высоту 2 </a:t>
            </a:r>
            <a:r>
              <a:rPr lang="ru-RU" sz="2000" dirty="0" smtClean="0"/>
              <a:t>м </a:t>
            </a:r>
            <a:r>
              <a:rPr lang="ru-RU" sz="2000" dirty="0"/>
              <a:t>7 </a:t>
            </a:r>
            <a:r>
              <a:rPr lang="ru-RU" sz="2000" dirty="0" smtClean="0"/>
              <a:t>см. </a:t>
            </a:r>
            <a:r>
              <a:rPr lang="ru-RU" sz="2000" dirty="0"/>
              <a:t>В 1963 </a:t>
            </a:r>
            <a:r>
              <a:rPr lang="ru-RU" sz="2000" dirty="0" smtClean="0"/>
              <a:t>г. мировой </a:t>
            </a:r>
            <a:r>
              <a:rPr lang="ru-RU" sz="2000" dirty="0"/>
              <a:t>рекорд, установленный Валерием Брумелем, был 2 </a:t>
            </a:r>
            <a:r>
              <a:rPr lang="ru-RU" sz="2000" dirty="0" smtClean="0"/>
              <a:t>м </a:t>
            </a:r>
            <a:r>
              <a:rPr lang="ru-RU" sz="2000" dirty="0"/>
              <a:t>28 </a:t>
            </a:r>
            <a:r>
              <a:rPr lang="ru-RU" sz="2000" dirty="0" smtClean="0"/>
              <a:t>см. </a:t>
            </a:r>
            <a:r>
              <a:rPr lang="ru-RU" sz="2000" dirty="0"/>
              <a:t>Эти спортивные результаты стали переворотом в мировой травматологии и ортопедии!</a:t>
            </a:r>
          </a:p>
        </p:txBody>
      </p:sp>
      <p:pic>
        <p:nvPicPr>
          <p:cNvPr id="3074" name="Picture 2" descr="C:\Documents and Settings\Admin\Мои документы\Загрузки\1415798401_b_valerij-brum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1" y="3920299"/>
            <a:ext cx="3672408" cy="26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Загрузки\0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65" r="7388"/>
          <a:stretch/>
        </p:blipFill>
        <p:spPr bwMode="auto">
          <a:xfrm>
            <a:off x="647350" y="1200703"/>
            <a:ext cx="2787029" cy="26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Начало известности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196751"/>
            <a:ext cx="4673490" cy="5112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Именно благодаря всемирной популярности Валерия Брумеля, планка, не сбитая на феноменальной для бывшего инвалида высоте, помогла методу </a:t>
            </a:r>
            <a:r>
              <a:rPr lang="ru-RU" sz="2000" dirty="0" err="1"/>
              <a:t>Илизарова</a:t>
            </a:r>
            <a:r>
              <a:rPr lang="ru-RU" sz="2000" dirty="0"/>
              <a:t> стать известным и войти в широкую медицинскую практику.</a:t>
            </a:r>
          </a:p>
          <a:p>
            <a:pPr marL="0" indent="0">
              <a:buNone/>
            </a:pPr>
            <a:r>
              <a:rPr lang="ru-RU" sz="2000" dirty="0"/>
              <a:t>Весть о чудо-аппарате и враче-кудеснике из Кургана разнеслась по всей стране, а затем и по всему миру. Результаты исследований стали широко освещаться в научной медицинской литературе, специальных журналах. Благодаря </a:t>
            </a:r>
            <a:r>
              <a:rPr lang="ru-RU" sz="2000" dirty="0" err="1" smtClean="0"/>
              <a:t>Г.А.Илизарову</a:t>
            </a:r>
            <a:r>
              <a:rPr lang="ru-RU" sz="2000" dirty="0" smtClean="0"/>
              <a:t> </a:t>
            </a:r>
            <a:r>
              <a:rPr lang="ru-RU" sz="2000" dirty="0"/>
              <a:t>российская ортопедия и травматология заняла лидирующее положение в мире.</a:t>
            </a:r>
          </a:p>
          <a:p>
            <a:pPr marL="0" indent="0">
              <a:buNone/>
            </a:pPr>
            <a:endParaRPr lang="ru-RU" sz="1900" dirty="0"/>
          </a:p>
        </p:txBody>
      </p:sp>
      <p:pic>
        <p:nvPicPr>
          <p:cNvPr id="10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91"/>
            <a:ext cx="3203848" cy="1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Загрузки\Илизаров\20120731153410_foto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 r="19053"/>
          <a:stretch/>
        </p:blipFill>
        <p:spPr bwMode="auto">
          <a:xfrm>
            <a:off x="424565" y="1321993"/>
            <a:ext cx="3267830" cy="43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КНИИЭКОТ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2" y="4653136"/>
            <a:ext cx="8291264" cy="1037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1971 </a:t>
            </a:r>
            <a:r>
              <a:rPr lang="ru-RU" sz="2000" dirty="0" smtClean="0"/>
              <a:t>г. </a:t>
            </a:r>
            <a:r>
              <a:rPr lang="ru-RU" sz="2000" dirty="0"/>
              <a:t>Г.А. </a:t>
            </a:r>
            <a:r>
              <a:rPr lang="ru-RU" sz="2000" dirty="0" err="1"/>
              <a:t>Илизаров</a:t>
            </a:r>
            <a:r>
              <a:rPr lang="ru-RU" sz="2000" dirty="0"/>
              <a:t> создал Курганский научно-исследовательский институт экспериментальной и клинической ортопедии и травматологии (КНИИЭКОТ).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43" name="Picture 3" descr="C:\Documents and Settings\Admin\Мои документы\Загрузки\Илизаров\Копия (2) center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8" y="1498735"/>
            <a:ext cx="8208912" cy="28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91"/>
            <a:ext cx="3203848" cy="1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Admin\Мои документы\Загрузки\Копия 14-07-18-apparat-I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9" y="3760079"/>
            <a:ext cx="3483587" cy="26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16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Детский конструктор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7113" y="1282711"/>
            <a:ext cx="4985366" cy="5351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Гавриил Абрамович для образности сравнивает свое изобретение с детским конструктором – есть такие замечательные игры для ребят. Лежат в коробке разные железки, крепления, </a:t>
            </a:r>
            <a:r>
              <a:rPr lang="ru-RU" sz="1800" dirty="0" err="1"/>
              <a:t>угольнички</a:t>
            </a:r>
            <a:r>
              <a:rPr lang="ru-RU" sz="1800" dirty="0"/>
              <a:t>, колесики. Хочешь машину из них собери, хочешь – самолет или пароход. Можешь даже собственной конструкции соорудить Что-нибудь необыкновенное.</a:t>
            </a:r>
          </a:p>
          <a:p>
            <a:pPr marL="0" indent="0">
              <a:buNone/>
            </a:pPr>
            <a:r>
              <a:rPr lang="ru-RU" sz="1800" dirty="0"/>
              <a:t>В аппарате доктора </a:t>
            </a:r>
            <a:r>
              <a:rPr lang="ru-RU" sz="1800" dirty="0" err="1"/>
              <a:t>Илизарова</a:t>
            </a:r>
            <a:r>
              <a:rPr lang="ru-RU" sz="1800" dirty="0"/>
              <a:t> около тридцати различных деталей – кольца, стержни, гайки, угольники; короткие и длинные пластинки с дырочками.</a:t>
            </a:r>
          </a:p>
          <a:p>
            <a:pPr marL="0" indent="0">
              <a:buNone/>
            </a:pPr>
            <a:r>
              <a:rPr lang="ru-RU" sz="1800" dirty="0"/>
              <a:t>При хорошей фантазии из детского конструктора можно собрать множество различных интересных игрушек. Так и с аппаратом </a:t>
            </a:r>
            <a:r>
              <a:rPr lang="ru-RU" sz="1800" dirty="0" err="1"/>
              <a:t>Илизарова</a:t>
            </a:r>
            <a:r>
              <a:rPr lang="ru-RU" sz="1800" dirty="0"/>
              <a:t>. Вроде бы те же самые детали, а модификации и назначение аппаратов разные в зависимости от характера заболевания.</a:t>
            </a:r>
          </a:p>
        </p:txBody>
      </p:sp>
      <p:pic>
        <p:nvPicPr>
          <p:cNvPr id="5123" name="Picture 3" descr="C:\Documents and Settings\Admin\Мои документы\Загрузки\app_il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4" y="1311807"/>
            <a:ext cx="157476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Admin\Мои документы\Загрузки\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71" y="1352375"/>
            <a:ext cx="1352441" cy="23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Мои документы\Загрузки\Аппарат-Илизарова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8" b="6694"/>
          <a:stretch/>
        </p:blipFill>
        <p:spPr bwMode="auto">
          <a:xfrm>
            <a:off x="310319" y="1013004"/>
            <a:ext cx="3483587" cy="56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Загрузки\Ilizaro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2" y="2996952"/>
            <a:ext cx="27305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16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Аппараты </a:t>
            </a:r>
            <a:r>
              <a:rPr lang="ru-RU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Илизарова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375251"/>
            <a:ext cx="4392488" cy="5150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/>
              <a:t>Илизаров</a:t>
            </a:r>
            <a:r>
              <a:rPr lang="ru-RU" sz="2000" dirty="0"/>
              <a:t> постоянно модернизировал свой аппарат. Его новинки исправляли </a:t>
            </a:r>
            <a:r>
              <a:rPr lang="ru-RU" sz="2000" dirty="0" err="1"/>
              <a:t>косолапие</a:t>
            </a:r>
            <a:r>
              <a:rPr lang="ru-RU" sz="2000" dirty="0"/>
              <a:t>, </a:t>
            </a:r>
            <a:r>
              <a:rPr lang="ru-RU" sz="2000" dirty="0" err="1"/>
              <a:t>кривоножие</a:t>
            </a:r>
            <a:r>
              <a:rPr lang="ru-RU" sz="2000" dirty="0"/>
              <a:t>, устраняли так называемые ложные суставы, образовавшиеся в результате </a:t>
            </a:r>
            <a:r>
              <a:rPr lang="ru-RU" sz="2000" dirty="0" err="1"/>
              <a:t>несращения</a:t>
            </a:r>
            <a:r>
              <a:rPr lang="ru-RU" sz="2000" dirty="0"/>
              <a:t> сломанных костей. Он моделировал стопы или кисти при полном их отсутствии и создавал живой «протез», делал «косметические» операции по выпрямлению или удлинению некрасивых ног и еще многое, что вполне заслуживало и высших наград, и народных сказок.</a:t>
            </a:r>
          </a:p>
        </p:txBody>
      </p:sp>
      <p:pic>
        <p:nvPicPr>
          <p:cNvPr id="5122" name="Picture 2" descr="C:\Documents and Settings\Admin\Мои документы\Загрузки\apparat-ilizarova-na-ple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8" y="1282711"/>
            <a:ext cx="3340928" cy="19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Мои документы\Загрузки\ehst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2" y="3933056"/>
            <a:ext cx="4252589" cy="24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Загрузки\0_3d4bf_1ba1cda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9" y="1282711"/>
            <a:ext cx="4275122" cy="30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Здесь вероятно ошибки…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2" y="1340768"/>
            <a:ext cx="8291264" cy="511256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/>
              <a:t>Одна итальянская газета опубликовала материал о работе КНИИЭКОТ, в котором говорилось, что методика </a:t>
            </a:r>
            <a:r>
              <a:rPr lang="ru-RU" sz="2000" dirty="0" err="1"/>
              <a:t>Илизарова</a:t>
            </a:r>
            <a:r>
              <a:rPr lang="ru-RU" sz="2000" dirty="0"/>
              <a:t> дает удлинение конечностей на 20 - 35 см. Тогда никто не мог помыслить даже о пятисантиметровом удлинении – и вдруг такое заявление.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/>
              <a:t>Газета попросила известного итальянского профессора-ортопеда </a:t>
            </a:r>
            <a:r>
              <a:rPr lang="ru-RU" sz="2000" dirty="0" err="1"/>
              <a:t>Монтичелли</a:t>
            </a:r>
            <a:r>
              <a:rPr lang="ru-RU" sz="2000" dirty="0"/>
              <a:t> дать комментарий. Тот, ознакомившись с материалом, вынес вердикт: «Здесь вероятны две ошибки. Во-первых, мог ошибиться журналист, не разобравшись в сути вопроса. Во-вторых, нас может сознательно вводить в заблуждение профессор </a:t>
            </a:r>
            <a:r>
              <a:rPr lang="ru-RU" sz="2000" dirty="0" err="1"/>
              <a:t>Илизаров</a:t>
            </a:r>
            <a:r>
              <a:rPr lang="ru-RU" sz="2000" dirty="0"/>
              <a:t>».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/>
              <a:t>Разразился скандал. Газета обратилась в Курганский Центр с просьбой дать подтверждения, если таковые есть. КНИИЭКОТ предоставил фотографии больных, у которых до лечения одна конечность была короче другой на 20, а то и на 30 см, после же лечения обе стали одинаковой длины. Их публикация произвела настоящий фурор, и итальянцы сразу же пригласили сотрудников Центра к себе поделиться опытом. </a:t>
            </a:r>
            <a:r>
              <a:rPr lang="ru-RU" sz="2000" dirty="0" err="1"/>
              <a:t>Илизарова</a:t>
            </a:r>
            <a:r>
              <a:rPr lang="ru-RU" sz="2000" dirty="0"/>
              <a:t> начали приглашать за рубеж.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28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Юбилей Г.А. </a:t>
            </a:r>
            <a:r>
              <a:rPr lang="ru-RU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Илизарова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293096"/>
            <a:ext cx="4146872" cy="165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2016 году исполняется 95 лет со Дня рождения Г.А</a:t>
            </a:r>
            <a:r>
              <a:rPr lang="ru-RU" sz="2000" dirty="0" smtClean="0"/>
              <a:t>. </a:t>
            </a:r>
            <a:r>
              <a:rPr lang="ru-RU" sz="2000" dirty="0" err="1" smtClean="0"/>
              <a:t>Илизарова</a:t>
            </a:r>
            <a:r>
              <a:rPr lang="ru-RU" sz="2000" dirty="0"/>
              <a:t>, выдающегося </a:t>
            </a:r>
            <a:r>
              <a:rPr lang="ru-RU" sz="2000" dirty="0" smtClean="0"/>
              <a:t>учёного </a:t>
            </a:r>
            <a:r>
              <a:rPr lang="ru-RU" sz="2000" dirty="0"/>
              <a:t>современности.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2051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91"/>
            <a:ext cx="3203848" cy="1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Загрузки\Илизаров\por-m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-249" r="2277" b="2221"/>
          <a:stretch/>
        </p:blipFill>
        <p:spPr bwMode="auto">
          <a:xfrm>
            <a:off x="808134" y="1254245"/>
            <a:ext cx="3168352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56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Российский научный центр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790" y="4653136"/>
            <a:ext cx="8238143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1987 году институт стал Всесоюзным, а в 2005 году получил новое название – Российский научный центр «Восстановительная травматология и ортопедия» имени академика </a:t>
            </a:r>
            <a:r>
              <a:rPr lang="ru-RU" sz="2000" dirty="0" smtClean="0"/>
              <a:t>Г.А. </a:t>
            </a:r>
            <a:r>
              <a:rPr lang="ru-RU" sz="2000" dirty="0" err="1" smtClean="0"/>
              <a:t>Илизарова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Центр </a:t>
            </a:r>
            <a:r>
              <a:rPr lang="ru-RU" sz="2000" dirty="0"/>
              <a:t>Г.А</a:t>
            </a:r>
            <a:r>
              <a:rPr lang="ru-RU" sz="2000" dirty="0" smtClean="0"/>
              <a:t>. </a:t>
            </a:r>
            <a:r>
              <a:rPr lang="ru-RU" sz="2000" dirty="0" err="1" smtClean="0"/>
              <a:t>Илизарова</a:t>
            </a:r>
            <a:r>
              <a:rPr lang="ru-RU" sz="2000" dirty="0" smtClean="0"/>
              <a:t> имеет свою эмблему с надписью «Направляя силы природы».</a:t>
            </a:r>
            <a:endParaRPr lang="ru-RU" sz="2000" dirty="0"/>
          </a:p>
        </p:txBody>
      </p:sp>
      <p:pic>
        <p:nvPicPr>
          <p:cNvPr id="6146" name="Picture 2" descr="C:\Documents and Settings\Admin\Мои документы\Загрузки\Илизаров\7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42" y="1530265"/>
            <a:ext cx="1986645" cy="26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Загрузки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53" y="1570419"/>
            <a:ext cx="1927551" cy="26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Мои документы\Загрузки\f635f4b35eb4dbc5eaec0d58ba9a5eb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6" y="1509486"/>
            <a:ext cx="4081775" cy="27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Структура Центра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677" y="1340768"/>
            <a:ext cx="8291264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В структуру Центра входят консультативно-поликлиническое отделение, стационар из 800 коек, клиника животных, опытный завод. В РНЦ работает 6 академиков, 11 профессоров, 29 докторов наук и 102 кандидата наук.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6" name="Picture 4" descr="E:\ИЛИЗАРОВ\nuvahov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26" y="3182758"/>
            <a:ext cx="4526204" cy="30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ИЛИЗАРОВ\194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2" y="3167808"/>
            <a:ext cx="3483428" cy="304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Всемирное признание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414" y="4752752"/>
            <a:ext cx="8136904" cy="201090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900" dirty="0"/>
              <a:t>Г.А. </a:t>
            </a:r>
            <a:r>
              <a:rPr lang="ru-RU" sz="1900" dirty="0" err="1"/>
              <a:t>Илизаров</a:t>
            </a:r>
            <a:r>
              <a:rPr lang="ru-RU" sz="1900" dirty="0"/>
              <a:t> проводил постоянные международные курсы по обучению своему методу сращивания и удлинения костей. В Кургане в 1983, 1986 </a:t>
            </a:r>
            <a:r>
              <a:rPr lang="ru-RU" sz="1900" dirty="0" smtClean="0"/>
              <a:t>г. </a:t>
            </a:r>
            <a:r>
              <a:rPr lang="ru-RU" sz="1900" dirty="0"/>
              <a:t>проводились международные конференции, в которых участвовало более 500 ученых и практических врачей нашей страны и 89 зарубежных гостей из 21 страны.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dirty="0"/>
              <a:t>Метод Г.А. </a:t>
            </a:r>
            <a:r>
              <a:rPr lang="ru-RU" sz="1900" dirty="0" err="1"/>
              <a:t>Илизарова</a:t>
            </a:r>
            <a:r>
              <a:rPr lang="ru-RU" sz="1900" dirty="0"/>
              <a:t> используется во многих зарубежных странах: Испания, Франция, Англия, США, Мексика и т.д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7170" name="Picture 2" descr="C:\Documents and Settings\Admin\Мои документы\Загрузки\57985-kliniki-lecheniya-alkogolizma-g-kazan-perm-ekaterinbur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" b="14736"/>
          <a:stretch/>
        </p:blipFill>
        <p:spPr bwMode="auto">
          <a:xfrm>
            <a:off x="1512866" y="1196753"/>
            <a:ext cx="5976505" cy="3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Дружной семьёй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91264" cy="288032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900" dirty="0"/>
              <a:t>В стенах Центра единой семьей живут и становятся навек друзьями пациенты разных национальностей, из разных стран мира.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900" dirty="0"/>
              <a:t>Есть в Центре детское отделение. Оно было буквально пропитано добротой, непосредственностью и симпатией между больными и их целителями. Необыкновенный психологический климат, нежность и забота отодвигали на задний план страдания и боль в израненных руках и ногах, помогали не бояться крови, смелее относиться к предстоящим операциям и процедурам.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900" dirty="0"/>
              <a:t>Г.А. </a:t>
            </a:r>
            <a:r>
              <a:rPr lang="ru-RU" sz="1900" dirty="0" err="1"/>
              <a:t>Илизаров</a:t>
            </a:r>
            <a:r>
              <a:rPr lang="ru-RU" sz="1900" dirty="0"/>
              <a:t> был любимцем малышей. Без его присутствия в детском отделении не проходило ни одного утренника. Забыв о высоком </a:t>
            </a:r>
            <a:r>
              <a:rPr lang="ru-RU" sz="1900" dirty="0" smtClean="0"/>
              <a:t>статусе</a:t>
            </a:r>
            <a:endParaRPr lang="ru-RU" sz="1900" dirty="0"/>
          </a:p>
        </p:txBody>
      </p:sp>
      <p:pic>
        <p:nvPicPr>
          <p:cNvPr id="11266" name="Picture 2" descr="C:\Documents and Settings\Admin\Мои документы\РИСУНКИ\Семья\Копия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191452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009" y="4058401"/>
            <a:ext cx="64807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dirty="0"/>
              <a:t>руководителя, доктор </a:t>
            </a:r>
            <a:r>
              <a:rPr lang="ru-RU" sz="1900" dirty="0" err="1"/>
              <a:t>Илизаров</a:t>
            </a:r>
            <a:r>
              <a:rPr lang="ru-RU" sz="1900" dirty="0"/>
              <a:t> развлекал юную публику трюками всамделишного иллюзиониста с таинственным появлением и исчезновением шаров, ленточек, карт и прочего реквизита.</a:t>
            </a:r>
          </a:p>
          <a:p>
            <a:pPr>
              <a:spcBef>
                <a:spcPts val="600"/>
              </a:spcBef>
            </a:pPr>
            <a:r>
              <a:rPr lang="ru-RU" sz="1900" dirty="0"/>
              <a:t>Профессор, доктор медицинских наук, лауреат Ленинской премии, среди множества наград особо выделял орден «Улыбки».</a:t>
            </a:r>
          </a:p>
        </p:txBody>
      </p:sp>
    </p:spTree>
    <p:extLst>
      <p:ext uri="{BB962C8B-B14F-4D97-AF65-F5344CB8AC3E}">
        <p14:creationId xmlns:p14="http://schemas.microsoft.com/office/powerpoint/2010/main" val="8327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Орден «Улыбки»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28800"/>
            <a:ext cx="5202808" cy="331236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Орден Улыбки – международная награда, присуждаемая известным людям, которые приносят детям радость. Это врачи, писатели, педагоги, музыканты, известные политики и религиозные деятели.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Доктор </a:t>
            </a:r>
            <a:r>
              <a:rPr lang="ru-RU" sz="2000" dirty="0" err="1"/>
              <a:t>Илизаров</a:t>
            </a:r>
            <a:r>
              <a:rPr lang="ru-RU" sz="2000" dirty="0"/>
              <a:t> стал вторым в Советском Союзе (после известного актера-кукольника Сергея Образцова) обладателем единственного и мире ордена, которым награждают дети своих взрослых друзей.</a:t>
            </a:r>
          </a:p>
        </p:txBody>
      </p:sp>
      <p:pic>
        <p:nvPicPr>
          <p:cNvPr id="10242" name="Picture 2" descr="C:\Documents and Settings\Admin\Мои документы\Загрузки\imgprevie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2" y="1527764"/>
            <a:ext cx="283607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91"/>
            <a:ext cx="3203848" cy="1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0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Братья меньшие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677" y="1124744"/>
            <a:ext cx="8291264" cy="18722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100" dirty="0"/>
              <a:t>На помощь и спасение </a:t>
            </a:r>
            <a:r>
              <a:rPr lang="ru-RU" sz="2100" dirty="0" smtClean="0"/>
              <a:t>могут </a:t>
            </a:r>
            <a:r>
              <a:rPr lang="ru-RU" sz="2100" dirty="0"/>
              <a:t>рассчитывать не только люди, но и «братья меньшие». Случалось, что на операционном столе оказывались бездомные дворняжки и искалеченные гусыни. Уникальные ортопедические механизмы красовались на искореженных крыльях и лапах. Наверное, именно таким, добросердечным и компетентным, не способным отказать ни одному живому существу, был герой Корнея Ивановича Чуковского – доктор Айболит.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1026" name="Picture 2" descr="C:\Documents and Settings\Admin\Мои документы\Загрузки\Илизаров\ils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49" y="3205685"/>
            <a:ext cx="2512323" cy="33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&quot;&amp;Fcy;&amp;rcy;&amp;acy;&amp;gcy;&amp;mcy;&amp;iecy;&amp;ncy;&amp;tcy; &amp;kcy;&amp;acy;&amp;rcy;&amp;tcy;&amp;icy;&amp;ncy;&amp;ycy; &amp;dcy;-&amp;rcy; &amp;Icy;&amp;lcy;&amp;icy;&amp;zcy;&amp;acy;&amp;rcy;&amp;ocy;&amp;vcy;&quot;. &amp;TScy;&amp;vcy;&amp;acy;&amp;jcy;&amp;gcy;&amp;iecy;&amp;ncy;&amp;bcy;&amp;acy;&amp;ucy;&amp;mcy;, &amp;Icy;&amp;scy;&amp;rcy;&amp;acy;&amp;icy;&amp;lcy; &amp;Icy;&amp;ocy;&amp;scy;&amp;icy;&amp;fcy;&amp;ocy;&amp;vcy;&amp;icy;&amp;chcy;. 1988."/>
          <p:cNvSpPr>
            <a:spLocks noChangeAspect="1" noChangeArrowheads="1"/>
          </p:cNvSpPr>
          <p:nvPr/>
        </p:nvSpPr>
        <p:spPr bwMode="auto">
          <a:xfrm>
            <a:off x="155575" y="-1104900"/>
            <a:ext cx="2095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&quot;&amp;Fcy;&amp;rcy;&amp;acy;&amp;gcy;&amp;mcy;&amp;iecy;&amp;ncy;&amp;tcy; &amp;kcy;&amp;acy;&amp;rcy;&amp;tcy;&amp;icy;&amp;ncy;&amp;ycy; &amp;dcy;-&amp;rcy; &amp;Icy;&amp;lcy;&amp;icy;&amp;zcy;&amp;acy;&amp;rcy;&amp;ocy;&amp;vcy;&quot;. &amp;TScy;&amp;vcy;&amp;acy;&amp;jcy;&amp;gcy;&amp;iecy;&amp;ncy;&amp;bcy;&amp;acy;&amp;ucy;&amp;mcy;, &amp;Icy;&amp;scy;&amp;rcy;&amp;acy;&amp;icy;&amp;lcy; &amp;Icy;&amp;ocy;&amp;scy;&amp;icy;&amp;fcy;&amp;ocy;&amp;vcy;&amp;icy;&amp;chcy;. 1988."/>
          <p:cNvSpPr>
            <a:spLocks noChangeAspect="1" noChangeArrowheads="1"/>
          </p:cNvSpPr>
          <p:nvPr/>
        </p:nvSpPr>
        <p:spPr bwMode="auto">
          <a:xfrm>
            <a:off x="307975" y="-952500"/>
            <a:ext cx="2095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Documents and Settings\Admin\Мои документы\Загрузки\dbf7d972d7311cc4fb706cebbf9780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9" y="3205684"/>
            <a:ext cx="24955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Admin\Мои документы\Загрузки\Копия stock_4_12191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r="6687"/>
          <a:stretch/>
        </p:blipFill>
        <p:spPr bwMode="auto">
          <a:xfrm>
            <a:off x="5769800" y="3514959"/>
            <a:ext cx="3054886" cy="27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Звания Г.А. </a:t>
            </a:r>
            <a:r>
              <a:rPr lang="ru-RU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Илизарова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448978"/>
            <a:ext cx="4680520" cy="5148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Г.А. </a:t>
            </a:r>
            <a:r>
              <a:rPr lang="ru-RU" sz="2000" dirty="0" err="1"/>
              <a:t>Илизаров</a:t>
            </a:r>
            <a:r>
              <a:rPr lang="ru-RU" sz="2000" dirty="0"/>
              <a:t> прошел путь от врача </a:t>
            </a:r>
            <a:r>
              <a:rPr lang="ru-RU" sz="2000" dirty="0" err="1"/>
              <a:t>райбольницы</a:t>
            </a:r>
            <a:r>
              <a:rPr lang="ru-RU" sz="2000" dirty="0"/>
              <a:t> </a:t>
            </a:r>
            <a:r>
              <a:rPr lang="ru-RU" sz="2000" dirty="0" smtClean="0"/>
              <a:t> до </a:t>
            </a:r>
            <a:r>
              <a:rPr lang="ru-RU" sz="2000" dirty="0"/>
              <a:t>директора Всесоюзного Курганского научного центра восстановительной травматологии и ортопедии.</a:t>
            </a:r>
          </a:p>
          <a:p>
            <a:pPr marL="0" indent="0">
              <a:buNone/>
            </a:pPr>
            <a:r>
              <a:rPr lang="ru-RU" sz="2000" dirty="0"/>
              <a:t>Академик РАН Г.А. </a:t>
            </a:r>
            <a:r>
              <a:rPr lang="ru-RU" sz="2000" dirty="0" err="1"/>
              <a:t>Илизаров</a:t>
            </a:r>
            <a:r>
              <a:rPr lang="ru-RU" sz="2000" dirty="0"/>
              <a:t>:</a:t>
            </a:r>
          </a:p>
          <a:p>
            <a:r>
              <a:rPr lang="ru-RU" sz="2000" dirty="0"/>
              <a:t>Заслуженный врач РСФСР (1965),</a:t>
            </a:r>
          </a:p>
          <a:p>
            <a:r>
              <a:rPr lang="ru-RU" sz="2000" dirty="0"/>
              <a:t>Заслуженный изобретатель РСФСР (1975),</a:t>
            </a:r>
          </a:p>
          <a:p>
            <a:r>
              <a:rPr lang="ru-RU" sz="2000" dirty="0"/>
              <a:t>Заслуженный изобретатель СССР (1985),</a:t>
            </a:r>
          </a:p>
          <a:p>
            <a:r>
              <a:rPr lang="ru-RU" sz="2000" dirty="0"/>
              <a:t>Заслуженный деятель науки РСФСР (1991</a:t>
            </a:r>
            <a:r>
              <a:rPr lang="ru-RU" sz="2000" dirty="0" smtClean="0"/>
              <a:t>).</a:t>
            </a:r>
          </a:p>
          <a:p>
            <a:pPr marL="0" indent="0">
              <a:buNone/>
            </a:pPr>
            <a:r>
              <a:rPr lang="ru-RU" sz="2000" dirty="0"/>
              <a:t>Он удостоен многих отечественных и зарубежных наград, медалей и премий.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8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91"/>
            <a:ext cx="3203848" cy="1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ИЛИЗАРОВ\2003_ilizar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3" y="1470832"/>
            <a:ext cx="2906571" cy="426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Г.А. </a:t>
            </a:r>
            <a:r>
              <a:rPr lang="ru-RU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Илизаров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3758766"/>
            <a:ext cx="4680520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 1992 г. на семьдесят втором году жизни Г.А. </a:t>
            </a:r>
            <a:r>
              <a:rPr lang="ru-RU" sz="2000" dirty="0" err="1"/>
              <a:t>Илизаров</a:t>
            </a:r>
            <a:r>
              <a:rPr lang="ru-RU" sz="2000" dirty="0"/>
              <a:t> скоропостижно скончался от сердечной недостаточности.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Похоронен </a:t>
            </a:r>
            <a:r>
              <a:rPr lang="ru-RU" sz="2000" dirty="0"/>
              <a:t>в Кургане на кладбище поселка </a:t>
            </a:r>
            <a:r>
              <a:rPr lang="ru-RU" sz="2000" dirty="0" err="1"/>
              <a:t>Рябково</a:t>
            </a:r>
            <a:r>
              <a:rPr lang="ru-RU" sz="2000" dirty="0"/>
              <a:t>.</a:t>
            </a:r>
          </a:p>
        </p:txBody>
      </p:sp>
      <p:pic>
        <p:nvPicPr>
          <p:cNvPr id="8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91"/>
            <a:ext cx="3203848" cy="1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ИЛИЗАРОВ\Ilizarov_GA_pam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037" y="1442615"/>
            <a:ext cx="3168352" cy="42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Память о гении ортопедии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288032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В 1982 г. астроном Крымской астрофизической обсерватории Людмила </a:t>
            </a:r>
            <a:r>
              <a:rPr lang="ru-RU" sz="2000" dirty="0" err="1"/>
              <a:t>Карачкина</a:t>
            </a:r>
            <a:r>
              <a:rPr lang="ru-RU" sz="2000" dirty="0"/>
              <a:t> назвала открытый ею 14 октября 1982 г. астероид 3750 </a:t>
            </a:r>
            <a:r>
              <a:rPr lang="ru-RU" sz="2000" dirty="0" err="1"/>
              <a:t>Ilizarov</a:t>
            </a:r>
            <a:r>
              <a:rPr lang="ru-RU" sz="20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В сентябре 1988 году художник </a:t>
            </a:r>
            <a:r>
              <a:rPr lang="ru-RU" sz="2000" dirty="0" err="1"/>
              <a:t>Исраил</a:t>
            </a:r>
            <a:r>
              <a:rPr lang="ru-RU" sz="2000" dirty="0"/>
              <a:t> </a:t>
            </a:r>
            <a:r>
              <a:rPr lang="ru-RU" sz="2000" dirty="0" err="1"/>
              <a:t>Цвайгенбаум</a:t>
            </a:r>
            <a:r>
              <a:rPr lang="ru-RU" sz="2000" dirty="0"/>
              <a:t> прилетел в город Курган, где он провел 6 дней с </a:t>
            </a:r>
            <a:r>
              <a:rPr lang="ru-RU" sz="2000" dirty="0" err="1" smtClean="0"/>
              <a:t>Илизаровым</a:t>
            </a:r>
            <a:r>
              <a:rPr lang="ru-RU" sz="2000" dirty="0"/>
              <a:t>, чтобы сделать эскизные наброски. </a:t>
            </a:r>
            <a:r>
              <a:rPr lang="ru-RU" sz="2000" dirty="0" smtClean="0"/>
              <a:t>Позже был написан портрет доктора </a:t>
            </a:r>
            <a:r>
              <a:rPr lang="ru-RU" sz="2000" dirty="0" err="1" smtClean="0"/>
              <a:t>Г.А.Илизарова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15 июня 1993 года по инициативе генерального директора РАМН </a:t>
            </a:r>
            <a:r>
              <a:rPr lang="ru-RU" sz="2000" dirty="0" smtClean="0"/>
              <a:t>В.И. Шевцова открылся </a:t>
            </a:r>
            <a:r>
              <a:rPr lang="ru-RU" sz="2000" dirty="0"/>
              <a:t>музей истории развития Центра </a:t>
            </a:r>
            <a:r>
              <a:rPr lang="ru-RU" sz="2000" dirty="0" err="1"/>
              <a:t>Илизарова</a:t>
            </a:r>
            <a:r>
              <a:rPr lang="ru-RU" sz="20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В 1993 году был образован Фонд им. Г. А. </a:t>
            </a:r>
            <a:r>
              <a:rPr lang="ru-RU" sz="2000" dirty="0" err="1"/>
              <a:t>Илизарова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2292" name="Picture 4" descr="C:\Documents and Settings\Admin\Мои документы\Загрузки\d532be4ae099b03eb42a4819a2c7cf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28384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Admin\Мои документы\Загрузки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67" y="4595642"/>
            <a:ext cx="151038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9" y="5159097"/>
            <a:ext cx="3474459" cy="118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Память о гении ортопедии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268760"/>
            <a:ext cx="4968552" cy="4921188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ru-RU" sz="2000" dirty="0"/>
              <a:t>На территории РНЦ «ВТО» был открыт памятник основателю и создателю метода и центра академику </a:t>
            </a:r>
            <a:r>
              <a:rPr lang="ru-RU" sz="2000" dirty="0" smtClean="0"/>
              <a:t>Г.А</a:t>
            </a:r>
            <a:r>
              <a:rPr lang="ru-RU" sz="2000" dirty="0"/>
              <a:t>. </a:t>
            </a:r>
            <a:r>
              <a:rPr lang="ru-RU" sz="2000" dirty="0" err="1"/>
              <a:t>Илизарову</a:t>
            </a:r>
            <a:r>
              <a:rPr lang="ru-RU" sz="2000" dirty="0"/>
              <a:t>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2000" dirty="0"/>
              <a:t>С 1995 года в память о </a:t>
            </a:r>
            <a:r>
              <a:rPr lang="ru-RU" sz="2000" dirty="0" smtClean="0"/>
              <a:t>Г.А</a:t>
            </a:r>
            <a:r>
              <a:rPr lang="ru-RU" sz="2000" dirty="0"/>
              <a:t>. </a:t>
            </a:r>
            <a:r>
              <a:rPr lang="ru-RU" sz="2000" dirty="0" err="1"/>
              <a:t>Илизарове</a:t>
            </a:r>
            <a:r>
              <a:rPr lang="ru-RU" sz="2000" dirty="0"/>
              <a:t> издаётся практический журнал «Гений ортопедии».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2000" dirty="0" smtClean="0"/>
              <a:t>В 2011 году был выпущен почтовый конверт России, посвящённый </a:t>
            </a:r>
            <a:r>
              <a:rPr lang="ru-RU" sz="2000" dirty="0" err="1" smtClean="0"/>
              <a:t>Илизарову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2000" dirty="0" smtClean="0"/>
              <a:t>Об </a:t>
            </a:r>
            <a:r>
              <a:rPr lang="ru-RU" sz="2000" dirty="0" err="1"/>
              <a:t>Илизарове</a:t>
            </a:r>
            <a:r>
              <a:rPr lang="ru-RU" sz="2000" dirty="0"/>
              <a:t> пишут книги и снимают кино.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ru-RU" sz="2000" dirty="0"/>
              <a:t>В 2011 году в г. Кургане режиссёром Андреем Романовым был снят документальный фильм «Он посвятил жизнь людям», посвящённый 90-летию </a:t>
            </a:r>
            <a:r>
              <a:rPr lang="ru-RU" sz="2000" dirty="0" err="1" smtClean="0"/>
              <a:t>Г.А.Илизарова</a:t>
            </a:r>
            <a:r>
              <a:rPr lang="ru-RU" sz="2000" dirty="0"/>
              <a:t>. </a:t>
            </a:r>
          </a:p>
        </p:txBody>
      </p:sp>
      <p:pic>
        <p:nvPicPr>
          <p:cNvPr id="4" name="Picture 2" descr="C:\Documents and Settings\Admin\Мои документы\Загрузки\Илизаров\10035566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4"/>
          <a:stretch/>
        </p:blipFill>
        <p:spPr bwMode="auto">
          <a:xfrm>
            <a:off x="467544" y="1196752"/>
            <a:ext cx="2389514" cy="36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Загрузки\kurgan1416958507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2261629" cy="30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Гений ортопедии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196752"/>
            <a:ext cx="4720455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900" dirty="0"/>
              <a:t>Гавриил Абрамович </a:t>
            </a:r>
            <a:r>
              <a:rPr lang="ru-RU" sz="1900" dirty="0" err="1" smtClean="0"/>
              <a:t>Илизаров</a:t>
            </a:r>
            <a:r>
              <a:rPr lang="ru-RU" sz="1900" dirty="0" smtClean="0"/>
              <a:t>– </a:t>
            </a:r>
            <a:r>
              <a:rPr lang="ru-RU" sz="1900" dirty="0"/>
              <a:t>выдающийся хирург, специалист в области травматологии и ортопедии, доктор медицинских наук, профессор.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900" dirty="0"/>
              <a:t>Г.А. </a:t>
            </a:r>
            <a:r>
              <a:rPr lang="ru-RU" sz="1900" dirty="0" err="1"/>
              <a:t>Илизаров</a:t>
            </a:r>
            <a:r>
              <a:rPr lang="ru-RU" sz="1900" dirty="0"/>
              <a:t> невысокого роста, энергичный, с пышными усами и живыми карими глазами под густыми бровями, он чем-то напоминал волшебника из восточных сказок. Именно этому человеку оказалось под силу воплотить сказку в жизнь.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900" dirty="0"/>
              <a:t>Доктора </a:t>
            </a:r>
            <a:r>
              <a:rPr lang="ru-RU" sz="1900" dirty="0" err="1"/>
              <a:t>Илизарова</a:t>
            </a:r>
            <a:r>
              <a:rPr lang="ru-RU" sz="1900" dirty="0"/>
              <a:t> </a:t>
            </a:r>
            <a:r>
              <a:rPr lang="ru-RU" sz="1900" dirty="0" smtClean="0"/>
              <a:t>называют </a:t>
            </a:r>
            <a:r>
              <a:rPr lang="ru-RU" sz="1900" dirty="0"/>
              <a:t>«курганским кудесником», «целителем века», «гением ортопедии», «волшебником</a:t>
            </a:r>
            <a:r>
              <a:rPr lang="ru-RU" sz="1900" dirty="0" smtClean="0"/>
              <a:t>»…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900" dirty="0"/>
              <a:t>Его изобретение стоит в ряду величайших открытий </a:t>
            </a:r>
            <a:r>
              <a:rPr lang="en-US" sz="1900" dirty="0"/>
              <a:t>XX</a:t>
            </a:r>
            <a:r>
              <a:rPr lang="ru-RU" sz="1900" dirty="0"/>
              <a:t> века. Метод, казавшийся чудом, теперь с успехом применяется во всем мире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2051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91"/>
            <a:ext cx="3203848" cy="1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Загрузки\Илизаров\Копия yea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r="6782" b="3036"/>
          <a:stretch/>
        </p:blipFill>
        <p:spPr bwMode="auto">
          <a:xfrm>
            <a:off x="464456" y="1426525"/>
            <a:ext cx="328022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78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905829"/>
            <a:ext cx="8147248" cy="1691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Г.А. </a:t>
            </a:r>
            <a:r>
              <a:rPr lang="ru-RU" sz="2000" dirty="0" err="1"/>
              <a:t>Илизаров</a:t>
            </a:r>
            <a:r>
              <a:rPr lang="ru-RU" sz="2000" dirty="0"/>
              <a:t> оставил о себе добрую память и богатейшее наследие: тысячи учеников, владеющих его методами, более шестисот научных работ, около двухсот изобретений, более двухсот методик лечения ранее неизлечимых заболеваний опорно-двигательной системы…</a:t>
            </a:r>
          </a:p>
          <a:p>
            <a:endParaRPr lang="ru-RU" dirty="0"/>
          </a:p>
        </p:txBody>
      </p:sp>
      <p:pic>
        <p:nvPicPr>
          <p:cNvPr id="13314" name="Picture 2" descr="C:\Documents and Settings\Admin\Мои документы\Загрузки\11410980953_2da415fa6d_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"/>
          <a:stretch/>
        </p:blipFill>
        <p:spPr bwMode="auto">
          <a:xfrm>
            <a:off x="1360669" y="687843"/>
            <a:ext cx="6072022" cy="39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Кудесник из Зауралья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340768"/>
            <a:ext cx="4752528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С 1944 года до самой смерти биография Г.А. </a:t>
            </a:r>
            <a:r>
              <a:rPr lang="ru-RU" sz="2000" dirty="0" err="1"/>
              <a:t>Илизарова</a:t>
            </a:r>
            <a:r>
              <a:rPr lang="ru-RU" sz="2000" dirty="0"/>
              <a:t> была тесно связана с Зауральем.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В 1971 году ему было присвоено звание «Почетный гражданин города Кургана», а в 2003 г. (посмертно) – звание «Почетный гражданин Курганской области».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Академик Г.А. </a:t>
            </a:r>
            <a:r>
              <a:rPr lang="ru-RU" sz="2000" dirty="0" err="1"/>
              <a:t>Илизаров</a:t>
            </a:r>
            <a:r>
              <a:rPr lang="ru-RU" sz="2000" dirty="0"/>
              <a:t> является визитной карточкой Курганской области.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Учитывая неоценимый вклад </a:t>
            </a:r>
            <a:r>
              <a:rPr lang="ru-RU" sz="2000" dirty="0" err="1" smtClean="0"/>
              <a:t>Г.А.Илизарова</a:t>
            </a:r>
            <a:r>
              <a:rPr lang="ru-RU" sz="2000" dirty="0" smtClean="0"/>
              <a:t> </a:t>
            </a:r>
            <a:r>
              <a:rPr lang="ru-RU" sz="2000" dirty="0"/>
              <a:t>в отечественную и мировую науку, а также в развитие здравоохранения Курганской области, 2016 год объявлен в Курганской области «Годом </a:t>
            </a:r>
            <a:r>
              <a:rPr lang="ru-RU" sz="2000" dirty="0" err="1"/>
              <a:t>Илизарова</a:t>
            </a:r>
            <a:r>
              <a:rPr lang="ru-RU" sz="2000" dirty="0"/>
              <a:t>».</a:t>
            </a:r>
          </a:p>
        </p:txBody>
      </p:sp>
      <p:pic>
        <p:nvPicPr>
          <p:cNvPr id="2051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91"/>
            <a:ext cx="3203848" cy="1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Загрузки\Илизаров\20120731153900_foto_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/>
          <a:stretch/>
        </p:blipFill>
        <p:spPr bwMode="auto">
          <a:xfrm>
            <a:off x="390735" y="1664890"/>
            <a:ext cx="3561349" cy="334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2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Биография Г.А. </a:t>
            </a:r>
            <a:r>
              <a:rPr lang="ru-RU" sz="3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Илизарова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400628"/>
            <a:ext cx="4392488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 smtClean="0"/>
              <a:t>Г.А. </a:t>
            </a:r>
            <a:r>
              <a:rPr lang="ru-RU" sz="2000" dirty="0" err="1" smtClean="0"/>
              <a:t>Илизаров</a:t>
            </a:r>
            <a:r>
              <a:rPr lang="ru-RU" sz="2000" dirty="0" smtClean="0"/>
              <a:t> </a:t>
            </a:r>
            <a:r>
              <a:rPr lang="ru-RU" sz="2000" dirty="0"/>
              <a:t>родился 15 июня </a:t>
            </a:r>
            <a:r>
              <a:rPr lang="ru-RU" sz="2000" dirty="0" smtClean="0"/>
              <a:t>1921 г. в </a:t>
            </a:r>
            <a:r>
              <a:rPr lang="ru-RU" sz="2000" dirty="0"/>
              <a:t>г. </a:t>
            </a:r>
            <a:r>
              <a:rPr lang="ru-RU" sz="2000" dirty="0" err="1"/>
              <a:t>Беловеж</a:t>
            </a:r>
            <a:r>
              <a:rPr lang="ru-RU" sz="2000" dirty="0"/>
              <a:t> Белорусской ССР. Вскоре после его рождения семья </a:t>
            </a:r>
            <a:r>
              <a:rPr lang="ru-RU" sz="2000" dirty="0" err="1"/>
              <a:t>Илизаровых</a:t>
            </a:r>
            <a:r>
              <a:rPr lang="ru-RU" sz="2000" dirty="0"/>
              <a:t> перебралась к родственникам в посёлок Кусары, что на границе Азербайджана с Дагестаном. Здесь прошли детские годы будущего ученого.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Многодетная семья </a:t>
            </a:r>
            <a:r>
              <a:rPr lang="ru-RU" sz="2000" dirty="0" err="1"/>
              <a:t>Илизаровых</a:t>
            </a:r>
            <a:r>
              <a:rPr lang="ru-RU" sz="2000" dirty="0"/>
              <a:t> жила бедно. Гавриил был младшим ребенком. В семье было 4 брата и 2 сестры. В такой семье в те годы жилось трудно и голодно. Необходимо было зарабатывать себе хлеб, и Гавриил пас скот крестьян-односельчан.</a:t>
            </a:r>
          </a:p>
        </p:txBody>
      </p:sp>
      <p:pic>
        <p:nvPicPr>
          <p:cNvPr id="4099" name="Picture 3" descr="C:\Documents and Settings\Admin\Мои документы\Загрузки\Илизаров\9ca2e0c72e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6" y="1544870"/>
            <a:ext cx="3154361" cy="472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5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Буду врачом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12776"/>
            <a:ext cx="4464496" cy="49807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Желание быть врачом появилось у него после того, как он тяжело заболел и местный врач спас мальчика от верной смерти. Цель была ясна – стать врачом, чтобы исцелять людей!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В школу он пошел только в 11 лет, но сдав экзамены за начальные классы, был зачислен сразу в 5 класс. Семилетку закончил на отлично, и продолжил учебу на рабфаке в городе Буйнакске. В </a:t>
            </a:r>
            <a:r>
              <a:rPr lang="ru-RU" sz="2000" dirty="0" smtClean="0"/>
              <a:t>1939г., </a:t>
            </a:r>
            <a:r>
              <a:rPr lang="ru-RU" sz="2000" dirty="0"/>
              <a:t>как отличник учебы, был направлен на учебу в Крымский медицинский институт.</a:t>
            </a:r>
          </a:p>
        </p:txBody>
      </p:sp>
      <p:pic>
        <p:nvPicPr>
          <p:cNvPr id="4100" name="Picture 4" descr="C:\Documents and Settings\Admin\Мои документы\Загрузки\Илизаров\Kaplunov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8"/>
          <a:stretch/>
        </p:blipFill>
        <p:spPr bwMode="auto">
          <a:xfrm>
            <a:off x="469368" y="1440677"/>
            <a:ext cx="3685098" cy="432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91"/>
            <a:ext cx="3203848" cy="1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3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Работа в сельской больнице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484784"/>
            <a:ext cx="4507476" cy="49807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В 1944 году </a:t>
            </a:r>
            <a:r>
              <a:rPr lang="ru-RU" sz="2000" dirty="0" err="1"/>
              <a:t>Илизаров</a:t>
            </a:r>
            <a:r>
              <a:rPr lang="ru-RU" sz="2000" dirty="0"/>
              <a:t> окончил Крымский медицинский институт и как молодой специалист был направлен по распределению в Курганскую область для работы в сельской больнице.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Условия работы: голод, разруха, нищета и почти полное отсутствие медицинской службы. Вопрос о медицинской специальности не стоял – единственный врач в районе должен оказывать помощь каждому, кто в ней нуждается. Так и пришлось работать – за всех сразу.</a:t>
            </a:r>
          </a:p>
        </p:txBody>
      </p:sp>
      <p:pic>
        <p:nvPicPr>
          <p:cNvPr id="5122" name="Picture 2" descr="C:\Documents and Settings\Admin\Мои документы\Загрузки\Илизаров\i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889" r="4802" b="1722"/>
          <a:stretch/>
        </p:blipFill>
        <p:spPr bwMode="auto">
          <a:xfrm>
            <a:off x="797992" y="1521084"/>
            <a:ext cx="2728979" cy="42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91"/>
            <a:ext cx="3203848" cy="1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3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Новый метод </a:t>
            </a:r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лечения переломов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412776"/>
            <a:ext cx="4507476" cy="49807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В период войны, да и после ее окончания, возвращались фронтовики – инвалиды. Сострадание к ним вызывает у врача энтузиазм найти метод лечения переломов костей и восстановление опорно-двигательных функций. Для этой цели он изобретает инструменты и аппараты.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«Одним из первых пациентов был сельский гармонист, лишенный возможности двигаться без костылей. Гавриил Абрамович поставил его на ноги. Это было, как чудо».</a:t>
            </a:r>
          </a:p>
        </p:txBody>
      </p:sp>
      <p:pic>
        <p:nvPicPr>
          <p:cNvPr id="6146" name="Picture 2" descr="C:\Documents and Settings\Admin\Мои документы\Загрузки\Илизаров\iliza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9" y="1483657"/>
            <a:ext cx="304332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Мои документы\Загрузки\Илизаров\Копия Копия y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91"/>
            <a:ext cx="3203848" cy="1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7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«Волшебная машина» </a:t>
            </a:r>
            <a:r>
              <a:rPr lang="ru-RU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Илизарова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8981" y="1340452"/>
            <a:ext cx="4616896" cy="3331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/>
              <a:t>Проблемы лечения костных травм интересовали Г.А. </a:t>
            </a:r>
            <a:r>
              <a:rPr lang="ru-RU" sz="1900" dirty="0" err="1"/>
              <a:t>Илизарова</a:t>
            </a:r>
            <a:r>
              <a:rPr lang="ru-RU" sz="1900" dirty="0"/>
              <a:t> еще в период учебы в институте. Тогда же появились и первые оригинальные идеи. Но исследованиями, изобретательством и экспериментированием </a:t>
            </a:r>
            <a:r>
              <a:rPr lang="ru-RU" sz="1900" dirty="0" smtClean="0"/>
              <a:t>он </a:t>
            </a:r>
            <a:r>
              <a:rPr lang="ru-RU" sz="1900" dirty="0"/>
              <a:t>занялся всерьез, когда стал квалифицированным врачом. Идеи приобретали реальные очертания, оформились в уникальную методику. В 1951 году он предложил свой, новый способ сращивания костей при переломах. </a:t>
            </a:r>
          </a:p>
        </p:txBody>
      </p:sp>
      <p:pic>
        <p:nvPicPr>
          <p:cNvPr id="5" name="Picture 2" descr="C:\Documents and Settings\Admin\Мои документы\Загрузки\Илизаров\6700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 bwMode="auto">
          <a:xfrm>
            <a:off x="371646" y="1528891"/>
            <a:ext cx="3664024" cy="32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79263" y="4926090"/>
            <a:ext cx="825858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Построенный им аппарат казался «волшебной машиной» из сказки – он удлинял конечности, исправлял врожденные и приобретенные в результате травм дефекты. Благодаря аппарату </a:t>
            </a:r>
            <a:r>
              <a:rPr lang="ru-RU" sz="2000" dirty="0" err="1"/>
              <a:t>Иллизарова</a:t>
            </a:r>
            <a:r>
              <a:rPr lang="ru-RU" sz="2000" dirty="0"/>
              <a:t> можно восстанавливать недостающие части конечностей, включая стопу, пальцы кисти, а также удлинять конечность.</a:t>
            </a:r>
          </a:p>
        </p:txBody>
      </p:sp>
    </p:spTree>
    <p:extLst>
      <p:ext uri="{BB962C8B-B14F-4D97-AF65-F5344CB8AC3E}">
        <p14:creationId xmlns:p14="http://schemas.microsoft.com/office/powerpoint/2010/main" val="2909500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2354</Words>
  <Application>Microsoft Office PowerPoint</Application>
  <PresentationFormat>Экран (4:3)</PresentationFormat>
  <Paragraphs>101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Юбилей Г.А. Илизарова</vt:lpstr>
      <vt:lpstr>Гений ортопедии</vt:lpstr>
      <vt:lpstr>Кудесник из Зауралья</vt:lpstr>
      <vt:lpstr>Биография Г.А. Илизарова</vt:lpstr>
      <vt:lpstr>Буду врачом</vt:lpstr>
      <vt:lpstr>Работа в сельской больнице</vt:lpstr>
      <vt:lpstr>Новый метод лечения переломов </vt:lpstr>
      <vt:lpstr>«Волшебная машина» Илизарова</vt:lpstr>
      <vt:lpstr>Аппарат Илизарова</vt:lpstr>
      <vt:lpstr>Поездка в Москву</vt:lpstr>
      <vt:lpstr>Легкоатлет Валерий Брумель</vt:lpstr>
      <vt:lpstr>Удлинение конечностей</vt:lpstr>
      <vt:lpstr>Новые победы Брумеля</vt:lpstr>
      <vt:lpstr>Начало известности</vt:lpstr>
      <vt:lpstr>КНИИЭКОТ</vt:lpstr>
      <vt:lpstr>Детский конструктор</vt:lpstr>
      <vt:lpstr>Аппараты Илизарова</vt:lpstr>
      <vt:lpstr>Здесь вероятно ошибки…</vt:lpstr>
      <vt:lpstr>Российский научный центр</vt:lpstr>
      <vt:lpstr>Структура Центра</vt:lpstr>
      <vt:lpstr>Всемирное признание</vt:lpstr>
      <vt:lpstr>Дружной семьёй</vt:lpstr>
      <vt:lpstr>Орден «Улыбки»</vt:lpstr>
      <vt:lpstr>Братья меньшие</vt:lpstr>
      <vt:lpstr>Звания Г.А. Илизарова</vt:lpstr>
      <vt:lpstr>Г.А. Илизаров</vt:lpstr>
      <vt:lpstr>Память о гении ортопедии</vt:lpstr>
      <vt:lpstr>Память о гении ортопедии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Догадова</dc:creator>
  <cp:lastModifiedBy>Догадова</cp:lastModifiedBy>
  <cp:revision>34</cp:revision>
  <dcterms:created xsi:type="dcterms:W3CDTF">2016-07-08T13:28:30Z</dcterms:created>
  <dcterms:modified xsi:type="dcterms:W3CDTF">2016-07-14T04:24:40Z</dcterms:modified>
</cp:coreProperties>
</file>