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7B2BD-AFBC-4C32-887C-640F77CE4AA6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E777-DC30-442F-88DC-37CE36C21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3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E777-DC30-442F-88DC-37CE36C218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3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5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2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9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2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C8EE-9BD2-46F7-A125-69E1DBE8E63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AF83-32ED-48B8-9F15-F8DBDB63B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/>
          <a:stretch/>
        </p:blipFill>
        <p:spPr>
          <a:xfrm>
            <a:off x="0" y="0"/>
            <a:ext cx="9151938" cy="6858000"/>
          </a:xfrm>
          <a:prstGeom prst="rect">
            <a:avLst/>
          </a:prstGeom>
        </p:spPr>
      </p:pic>
      <p:sp>
        <p:nvSpPr>
          <p:cNvPr id="6" name="Скругленный прямоугольник 1"/>
          <p:cNvSpPr>
            <a:spLocks noChangeArrowheads="1"/>
          </p:cNvSpPr>
          <p:nvPr/>
        </p:nvSpPr>
        <p:spPr bwMode="auto">
          <a:xfrm>
            <a:off x="1515629" y="3645024"/>
            <a:ext cx="6120680" cy="928686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1"/>
          <p:cNvSpPr>
            <a:spLocks noChangeArrowheads="1"/>
          </p:cNvSpPr>
          <p:nvPr/>
        </p:nvSpPr>
        <p:spPr bwMode="auto">
          <a:xfrm>
            <a:off x="700657" y="2404368"/>
            <a:ext cx="7759775" cy="10795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Георгиевская ленточка</a:t>
            </a:r>
            <a:endParaRPr lang="ru-RU" sz="5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144" y="3687886"/>
            <a:ext cx="6400800" cy="928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Информационные минуты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5 класс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Герб Москвы, герб России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052737"/>
            <a:ext cx="742716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Изображение С</a:t>
            </a:r>
            <a:r>
              <a:rPr lang="ru-RU" sz="2000" dirty="0" smtClean="0"/>
              <a:t>вятого </a:t>
            </a:r>
            <a:r>
              <a:rPr lang="ru-RU" sz="2000" dirty="0"/>
              <a:t>Георгия Победоносца – всадника, поражающего копьем змея, – стало гербом Москвы и эмблемой Русского государства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</a:p>
        </p:txBody>
      </p:sp>
      <p:pic>
        <p:nvPicPr>
          <p:cNvPr id="9218" name="Picture 2" descr="C:\Documents and Settings\Admin\Мои документы\Downloads\gerb2-1024x8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8591" b="3033"/>
          <a:stretch/>
        </p:blipFill>
        <p:spPr bwMode="auto">
          <a:xfrm>
            <a:off x="1691680" y="2415653"/>
            <a:ext cx="2546564" cy="30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Downloads\0834a25861d99d3df6b035aa9c6e83ac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85773"/>
            <a:ext cx="3087108" cy="36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648072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Святого Георгия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08050" y="4345678"/>
            <a:ext cx="7984430" cy="2363830"/>
          </a:xfrm>
        </p:spPr>
        <p:txBody>
          <a:bodyPr>
            <a:noAutofit/>
          </a:bodyPr>
          <a:lstStyle/>
          <a:p>
            <a:r>
              <a:rPr lang="ru-RU" sz="1900" dirty="0"/>
              <a:t>Орден Святого Георгия подразделялся на четыре </a:t>
            </a:r>
            <a:r>
              <a:rPr lang="ru-RU" sz="1900" dirty="0" smtClean="0"/>
              <a:t>степени.</a:t>
            </a:r>
          </a:p>
          <a:p>
            <a:r>
              <a:rPr lang="ru-RU" sz="1900" dirty="0" smtClean="0"/>
              <a:t>О </a:t>
            </a:r>
            <a:r>
              <a:rPr lang="ru-RU" sz="1900" dirty="0"/>
              <a:t>том, насколько почетно было получить орден Святого Георгия 1-й степени, говорит, например, следующий факт. Высшую награду Российской империи – орден Андрея Первозванного – получило более тысячи человек. А орден Святого Георгия 1-й степени – только 25 человек, среди них великий русский полководец </a:t>
            </a:r>
            <a:r>
              <a:rPr lang="ru-RU" sz="1900" dirty="0" smtClean="0"/>
              <a:t>А.В. Суворов.</a:t>
            </a:r>
          </a:p>
          <a:p>
            <a:r>
              <a:rPr lang="ru-RU" sz="1900" dirty="0" smtClean="0"/>
              <a:t>Генерал-фельдмаршал </a:t>
            </a:r>
            <a:r>
              <a:rPr lang="ru-RU" sz="1900" dirty="0"/>
              <a:t>М. И. Кутузов – кавалер ордена Святого Георгия.</a:t>
            </a:r>
          </a:p>
          <a:p>
            <a:endParaRPr lang="ru-RU" sz="1900" dirty="0"/>
          </a:p>
        </p:txBody>
      </p:sp>
      <p:pic>
        <p:nvPicPr>
          <p:cNvPr id="1026" name="Picture 2" descr="C:\Documents and Settings\Admin\Мои документы\Downloads\108807041_750848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45" y="1052735"/>
            <a:ext cx="2389386" cy="31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Admin\Мои документы\Downloads\articles_3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03" y="1052736"/>
            <a:ext cx="2448272" cy="31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51" y="303511"/>
            <a:ext cx="7895480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Святого Георгия </a:t>
            </a:r>
            <a:b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(Георгиевский крест)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196752"/>
            <a:ext cx="7560840" cy="2706514"/>
          </a:xfrm>
        </p:spPr>
        <p:txBody>
          <a:bodyPr>
            <a:normAutofit/>
          </a:bodyPr>
          <a:lstStyle/>
          <a:p>
            <a:r>
              <a:rPr lang="ru-RU" sz="2000" dirty="0"/>
              <a:t>Для награждения солдат и унтер-офицеров в начале XIX века был учрежден особый серебряный Георгиевский крест, имевший одну степень и носившийся на оранжево-черной Георгиевской ленте.</a:t>
            </a:r>
          </a:p>
          <a:p>
            <a:r>
              <a:rPr lang="ru-RU" sz="2000" dirty="0"/>
              <a:t>В середине XIX века солдатский Георгиевский был подразделен на четыре </a:t>
            </a:r>
            <a:r>
              <a:rPr lang="ru-RU" sz="2000" dirty="0" smtClean="0"/>
              <a:t>степени. Некоторые </a:t>
            </a:r>
            <a:r>
              <a:rPr lang="ru-RU" sz="2000" dirty="0"/>
              <a:t>герои носили на груди Георгиевские кресты всех 4 степеней, так называемый «полный бант».</a:t>
            </a:r>
          </a:p>
        </p:txBody>
      </p:sp>
      <p:pic>
        <p:nvPicPr>
          <p:cNvPr id="7" name="Picture 6" descr="0000016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973" y="3885740"/>
            <a:ext cx="3672408" cy="26827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Documents and Settings\Admin\Мои документы\Downloads\0b0805f9c0b4485ddad7431d074b0ae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r="2924"/>
          <a:stretch/>
        </p:blipFill>
        <p:spPr bwMode="auto">
          <a:xfrm>
            <a:off x="2123728" y="3892438"/>
            <a:ext cx="1791047" cy="26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Славы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071633"/>
            <a:ext cx="7560840" cy="2706514"/>
          </a:xfrm>
        </p:spPr>
        <p:txBody>
          <a:bodyPr>
            <a:normAutofit/>
          </a:bodyPr>
          <a:lstStyle/>
          <a:p>
            <a:r>
              <a:rPr lang="ru-RU" sz="2000" dirty="0"/>
              <a:t>В годы Великой Отечественной войны, продолжая боевые традиции русской армии, 8 ноября 1943 года был учрежден орден Славы трех степеней. На нём тоже есть Георгиевская лента – как символ связи с русской боевой традицией. </a:t>
            </a:r>
            <a:endParaRPr lang="ru-RU" sz="2000" dirty="0" smtClean="0"/>
          </a:p>
          <a:p>
            <a:r>
              <a:rPr lang="ru-RU" sz="2000" dirty="0" smtClean="0"/>
              <a:t>Орденом </a:t>
            </a:r>
            <a:r>
              <a:rPr lang="ru-RU" sz="2000" dirty="0"/>
              <a:t>Славы награждались рядовые и сержанты Красной Армии, а в авиации – лица, имеющие звание младшего лейтенанта. Вручался только за личные заслуги на поле боя. </a:t>
            </a:r>
          </a:p>
        </p:txBody>
      </p:sp>
      <p:pic>
        <p:nvPicPr>
          <p:cNvPr id="11267" name="Picture 3" descr="C:\Documents and Settings\Admin\Мои документы\Downloads\2757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86" y="3562444"/>
            <a:ext cx="3024336" cy="28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2309" y="3386137"/>
            <a:ext cx="41341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 1978 году за отличие в боях Великой Отечественной войны и подвиги в других военных конфликтах было выдано около миллиона знаков Ордена Славы III степени, более 46 тысяч – II степени и 2562 – I степени.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Полных </a:t>
            </a:r>
            <a:r>
              <a:rPr lang="ru-RU" sz="2000" dirty="0"/>
              <a:t>кавалеров ордена Славы насчитывается 2674 человека, среди них – четыре женщины.</a:t>
            </a:r>
          </a:p>
        </p:txBody>
      </p:sp>
    </p:spTree>
    <p:extLst>
      <p:ext uri="{BB962C8B-B14F-4D97-AF65-F5344CB8AC3E}">
        <p14:creationId xmlns:p14="http://schemas.microsoft.com/office/powerpoint/2010/main" val="33850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Цвета Георгиевской ленты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1052736"/>
            <a:ext cx="468052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ru-RU" sz="2000" dirty="0"/>
              <a:t>Что означает черный и желтый цвет Георгиевской ленты</a:t>
            </a:r>
            <a:r>
              <a:rPr lang="ru-RU" sz="2000" dirty="0" smtClean="0"/>
              <a:t>?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ru-RU" sz="2000" dirty="0" smtClean="0"/>
              <a:t>В </a:t>
            </a:r>
            <a:r>
              <a:rPr lang="ru-RU" sz="2000" dirty="0"/>
              <a:t>России они являлись цветами императорскими, государственными, соответствовали черному двуглавому орлу и желтому полю государственного герба. Именно этой, символики, видимо, придерживалась императрица Екатерина 2, утверждая цвета ленты. </a:t>
            </a: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ru-RU" sz="2000" dirty="0" smtClean="0"/>
              <a:t>Но</a:t>
            </a:r>
            <a:r>
              <a:rPr lang="ru-RU" sz="2000" dirty="0"/>
              <a:t>, так как орден был назван в честь Святого Георгия Победоносца, цвета ленты, возможно, символизируют самого Святого Георгия и обозначают его мученическую смерть – три черных полосы, и чудесное воскрешение – две оранжевые полосы. </a:t>
            </a: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ru-RU" sz="2000" dirty="0" smtClean="0"/>
              <a:t>Кроме </a:t>
            </a:r>
            <a:r>
              <a:rPr lang="ru-RU" sz="2000" dirty="0"/>
              <a:t>того, новая награда, вручалась исключительно за воинские подвиги. А цвета войны – это цвет пламени, то есть – оранжевый, и дыма – черный. </a:t>
            </a:r>
          </a:p>
        </p:txBody>
      </p:sp>
      <p:pic>
        <p:nvPicPr>
          <p:cNvPr id="12290" name="Picture 2" descr="C:\Documents and Settings\Admin\Мои документы\Downloads\Coat_of_Arms_of_Russian_Emp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5" y="836712"/>
            <a:ext cx="23237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Мои документы\Downloads\____20130305_13936433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/>
          <a:stretch/>
        </p:blipFill>
        <p:spPr bwMode="auto">
          <a:xfrm>
            <a:off x="2331204" y="2708920"/>
            <a:ext cx="1699327" cy="22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Admin\Мои документы\Downloads\afghanistan_may_2010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1" y="4797152"/>
            <a:ext cx="2433489" cy="17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Символ уважения и памяти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980728"/>
            <a:ext cx="7704856" cy="40791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Георгиевские ленточки – символ памяти о победе России в Великой Отечественной войне. </a:t>
            </a:r>
          </a:p>
          <a:p>
            <a:r>
              <a:rPr lang="ru-RU" sz="2000" dirty="0" smtClean="0"/>
              <a:t>Они стали знаком вечной признательности ветеранам, освободившим мир от фашизма. </a:t>
            </a:r>
          </a:p>
          <a:p>
            <a:r>
              <a:rPr lang="ru-RU" sz="2000" dirty="0" smtClean="0"/>
              <a:t>Нынешняя </a:t>
            </a:r>
            <a:r>
              <a:rPr lang="ru-RU" sz="2000" dirty="0"/>
              <a:t>акция «Георгиевская ленточка» – это эстафета от прошлых поколений к нынешним. Эстафета народной памяти, уважения к подвигам отцов и дедов, эстафета готовности защитить свою землю, свой народ, свой язык, свое имя. </a:t>
            </a:r>
            <a:endParaRPr lang="ru-RU" sz="2000" dirty="0" smtClean="0"/>
          </a:p>
          <a:p>
            <a:r>
              <a:rPr lang="ru-RU" sz="2000" dirty="0" smtClean="0"/>
              <a:t>Эта </a:t>
            </a:r>
            <a:r>
              <a:rPr lang="ru-RU" sz="2000" dirty="0"/>
              <a:t>акция становится хорошей традицией, общей данью памяти и уважения к ветеранам. Наш народ всегда был силен своим единством, именно это единство всегда спасало Россию в самые трудные времена. Но мы едины, пока помним.</a:t>
            </a:r>
          </a:p>
        </p:txBody>
      </p:sp>
      <p:pic>
        <p:nvPicPr>
          <p:cNvPr id="14338" name="Picture 2" descr="C:\Documents and Settings\Admin\Мои документы\Downloads\article2138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24846"/>
            <a:ext cx="2952328" cy="16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Эстафета памяти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09731" y="1223051"/>
            <a:ext cx="7056784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Давайте и мы продолжим эту эстафету, прикрепим к груди «Георгиевскую ленточку</a:t>
            </a:r>
            <a:r>
              <a:rPr lang="ru-RU" sz="2000" dirty="0" smtClean="0"/>
              <a:t>».</a:t>
            </a:r>
            <a:r>
              <a:rPr lang="ru-RU" sz="2000" dirty="0"/>
              <a:t> Если ты носишь Георгиевскую ленточку – это значит, ты помнишь и гордишься.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5362" name="Picture 2" descr="C:\Documents and Settings\Admin\Мои документы\Downloads\7f43f22a00822415c3ac20db49d4a1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4" y="2231727"/>
            <a:ext cx="3917421" cy="29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Мои документы\Downloads\18353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8875"/>
            <a:ext cx="2857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Admin\Мои документы\Downloads\24664_img_323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0750" r="3750" b="10460"/>
          <a:stretch/>
        </p:blipFill>
        <p:spPr bwMode="auto">
          <a:xfrm>
            <a:off x="3737049" y="5301208"/>
            <a:ext cx="1639386" cy="13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121607867_lent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51064"/>
            <a:ext cx="2530600" cy="12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40" y="260648"/>
            <a:ext cx="7895480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Георгиевская ленточка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57180" y="1256823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Раздавали ленты у метро,</a:t>
            </a:r>
          </a:p>
          <a:p>
            <a:r>
              <a:rPr lang="ru-RU" dirty="0"/>
              <a:t>Люди брали их, на грудь крепили,</a:t>
            </a:r>
          </a:p>
          <a:p>
            <a:r>
              <a:rPr lang="ru-RU" dirty="0"/>
              <a:t>Кто на сумочки, кто на автомобили.</a:t>
            </a:r>
          </a:p>
          <a:p>
            <a:r>
              <a:rPr lang="ru-RU" dirty="0"/>
              <a:t>Раздавали ленты у метро…</a:t>
            </a:r>
          </a:p>
          <a:p>
            <a:r>
              <a:rPr lang="ru-RU" dirty="0"/>
              <a:t>Ленту Ветерану подарили,</a:t>
            </a:r>
          </a:p>
          <a:p>
            <a:r>
              <a:rPr lang="ru-RU" dirty="0"/>
              <a:t>Он её прижал к своей груди,</a:t>
            </a:r>
          </a:p>
          <a:p>
            <a:r>
              <a:rPr lang="ru-RU" dirty="0"/>
              <a:t>А в глазах, вдруг, слёзы проступили.</a:t>
            </a:r>
          </a:p>
          <a:p>
            <a:r>
              <a:rPr lang="ru-RU" dirty="0"/>
              <a:t>Что в минуты эти пронеслось</a:t>
            </a:r>
          </a:p>
          <a:p>
            <a:r>
              <a:rPr lang="ru-RU" dirty="0"/>
              <a:t>В памяти героя и солдата?</a:t>
            </a:r>
          </a:p>
          <a:p>
            <a:r>
              <a:rPr lang="ru-RU" dirty="0"/>
              <a:t>Может, вспомнил вражеский налёт,</a:t>
            </a:r>
          </a:p>
          <a:p>
            <a:r>
              <a:rPr lang="ru-RU" dirty="0"/>
              <a:t>Может девушку из медсанбата?..</a:t>
            </a:r>
          </a:p>
          <a:p>
            <a:r>
              <a:rPr lang="ru-RU" dirty="0"/>
              <a:t>Сколько было пройдено дорог,</a:t>
            </a:r>
          </a:p>
          <a:p>
            <a:r>
              <a:rPr lang="ru-RU" dirty="0"/>
              <a:t>И в жару и в лютые морозы…</a:t>
            </a:r>
          </a:p>
          <a:p>
            <a:r>
              <a:rPr lang="ru-RU" dirty="0"/>
              <a:t>От воспоминаний по щекам</a:t>
            </a:r>
          </a:p>
          <a:p>
            <a:r>
              <a:rPr lang="ru-RU" dirty="0"/>
              <a:t>Всё катились и катились слёзы.</a:t>
            </a:r>
          </a:p>
        </p:txBody>
      </p:sp>
      <p:pic>
        <p:nvPicPr>
          <p:cNvPr id="3" name="Picture 2" descr="C:\Documents and Settings\Admin\Мои документы\Downloads\article1139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9" y="1233011"/>
            <a:ext cx="3096344" cy="43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121607867_lent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51064"/>
            <a:ext cx="2530600" cy="12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40" y="260648"/>
            <a:ext cx="7895480" cy="72008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Георгиевская ленточка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56" y="105021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Старенький, поношенный пиджак,</a:t>
            </a:r>
          </a:p>
          <a:p>
            <a:r>
              <a:rPr lang="ru-RU" dirty="0"/>
              <a:t>Тросточка и сгорбленные плечи.</a:t>
            </a:r>
          </a:p>
          <a:p>
            <a:r>
              <a:rPr lang="ru-RU" dirty="0"/>
              <a:t>В ту войну он грудью защищал</a:t>
            </a:r>
          </a:p>
          <a:p>
            <a:r>
              <a:rPr lang="ru-RU" dirty="0"/>
              <a:t>Наши с вами будущие встречи,</a:t>
            </a:r>
          </a:p>
          <a:p>
            <a:r>
              <a:rPr lang="ru-RU" dirty="0"/>
              <a:t>Наши поцелуи под луной,</a:t>
            </a:r>
          </a:p>
          <a:p>
            <a:r>
              <a:rPr lang="ru-RU" dirty="0"/>
              <a:t>Наше счастье в маленькой квартире,</a:t>
            </a:r>
          </a:p>
          <a:p>
            <a:r>
              <a:rPr lang="ru-RU" dirty="0"/>
              <a:t>Чтобы жили с вами мы сейчас</a:t>
            </a:r>
          </a:p>
          <a:p>
            <a:r>
              <a:rPr lang="ru-RU" dirty="0"/>
              <a:t>И спокойно по земле ходили.</a:t>
            </a:r>
          </a:p>
          <a:p>
            <a:r>
              <a:rPr lang="ru-RU" dirty="0"/>
              <a:t>И у нас такого права нет –</a:t>
            </a:r>
          </a:p>
          <a:p>
            <a:r>
              <a:rPr lang="ru-RU" dirty="0"/>
              <a:t>Забывать геройский подвиг дедов!</a:t>
            </a:r>
          </a:p>
          <a:p>
            <a:r>
              <a:rPr lang="ru-RU" dirty="0"/>
              <a:t>Сколько жизней унесла война,</a:t>
            </a:r>
          </a:p>
          <a:p>
            <a:r>
              <a:rPr lang="ru-RU" dirty="0"/>
              <a:t>Прежде чем досталась им победа?!</a:t>
            </a:r>
          </a:p>
          <a:p>
            <a:r>
              <a:rPr lang="ru-RU" dirty="0"/>
              <a:t>Сколько их погибло за страну,</a:t>
            </a:r>
          </a:p>
          <a:p>
            <a:r>
              <a:rPr lang="ru-RU" dirty="0"/>
              <a:t>Даже не оставив своё имя!</a:t>
            </a:r>
          </a:p>
          <a:p>
            <a:r>
              <a:rPr lang="ru-RU" dirty="0"/>
              <a:t>Раздавали ленты у метро,</a:t>
            </a:r>
          </a:p>
          <a:p>
            <a:r>
              <a:rPr lang="ru-RU" dirty="0"/>
              <a:t>Ленты цвета пламени и дыма.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1713" y="5574529"/>
            <a:ext cx="282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(Автор: </a:t>
            </a:r>
            <a:r>
              <a:rPr lang="ru-RU" i="1" dirty="0" err="1"/>
              <a:t>Elen</a:t>
            </a:r>
            <a:r>
              <a:rPr lang="ru-RU" i="1" dirty="0"/>
              <a:t> </a:t>
            </a:r>
            <a:r>
              <a:rPr lang="ru-RU" i="1" dirty="0" err="1"/>
              <a:t>Parkhomchuk</a:t>
            </a:r>
            <a:r>
              <a:rPr lang="ru-RU" i="1" dirty="0"/>
              <a:t>)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0164"/>
            <a:ext cx="23764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54" y="3066472"/>
            <a:ext cx="2190502" cy="310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мужество и отвагу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60" y="1052736"/>
            <a:ext cx="7499176" cy="3082627"/>
          </a:xfrm>
        </p:spPr>
        <p:txBody>
          <a:bodyPr>
            <a:normAutofit/>
          </a:bodyPr>
          <a:lstStyle/>
          <a:p>
            <a:r>
              <a:rPr lang="ru-RU" sz="2000" dirty="0"/>
              <a:t>Победа в Великой Отечественной войне воспринимается и оценивается россиянами как главное событие 20 века, которое позволяет нам всем причислить и себя к наследникам великого подвига народа. </a:t>
            </a:r>
            <a:endParaRPr lang="ru-RU" sz="2000" dirty="0" smtClean="0"/>
          </a:p>
          <a:p>
            <a:r>
              <a:rPr lang="ru-RU" sz="2000" dirty="0"/>
              <a:t>Праздник День Победы </a:t>
            </a:r>
            <a:r>
              <a:rPr lang="ru-RU" sz="2000" dirty="0" smtClean="0"/>
              <a:t>стал символом национальной гордости, доблести, славы. </a:t>
            </a:r>
          </a:p>
          <a:p>
            <a:r>
              <a:rPr lang="ru-RU" sz="2000" dirty="0" smtClean="0"/>
              <a:t>За мужество и отвагу, воинскую доблесть 13 миллионов воинов награждены орденами и медалями, 11 тысяч – удостоены высокого звания  Героя  Советского  Союза.</a:t>
            </a:r>
          </a:p>
          <a:p>
            <a:endParaRPr lang="ru-RU" dirty="0"/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Т-34_танк Победы\Копия 138796142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70836"/>
            <a:ext cx="1268732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Downloads\nagrady-uchastnika-vov-ordena-velikaya-otechestvennaya-0001463704-pre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2122" r="3572" b="17036"/>
          <a:stretch/>
        </p:blipFill>
        <p:spPr bwMode="auto">
          <a:xfrm>
            <a:off x="2023144" y="4135363"/>
            <a:ext cx="3950880" cy="25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Победы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60" y="1052736"/>
            <a:ext cx="7499176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Всё дальше уходит от нас 9 мая 1945 года, но мы по-прежнему помним, какой ценой достался нашим дедам </a:t>
            </a:r>
            <a:r>
              <a:rPr lang="ru-RU" sz="2000" dirty="0" smtClean="0"/>
              <a:t>и прадедам тот </a:t>
            </a:r>
            <a:r>
              <a:rPr lang="ru-RU" sz="2000" dirty="0"/>
              <a:t>день. </a:t>
            </a:r>
            <a:endParaRPr lang="ru-RU" sz="2000" dirty="0" smtClean="0"/>
          </a:p>
          <a:p>
            <a:r>
              <a:rPr lang="ru-RU" sz="2000" dirty="0" smtClean="0"/>
              <a:t>Война </a:t>
            </a:r>
            <a:r>
              <a:rPr lang="ru-RU" sz="2000" dirty="0"/>
              <a:t>унесла более 26 млн. жизней, из них замучено и истреблено более 6 млн. мирных жителей, сотни тысяч загублены в лагерях смерти, 4млн. угнано на каторжные работы в Германию. </a:t>
            </a:r>
            <a:endParaRPr lang="ru-RU" sz="2000" dirty="0" smtClean="0"/>
          </a:p>
          <a:p>
            <a:r>
              <a:rPr lang="ru-RU" sz="2000" dirty="0" smtClean="0"/>
              <a:t>Каждый </a:t>
            </a:r>
            <a:r>
              <a:rPr lang="ru-RU" sz="2000" dirty="0"/>
              <a:t>из этих людей был нашим соотечественником, чьим-то родным и близким человеком. Это были люди, мечтавшие о счастливой жизни для своего народа.</a:t>
            </a:r>
            <a:endParaRPr lang="ru-RU" dirty="0"/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pic>
        <p:nvPicPr>
          <p:cNvPr id="3074" name="Picture 2" descr="C:\Documents and Settings\Admin\Мои документы\Downloads\c13ab7fadc3e2887544ac952b2d6ea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13" y="4426420"/>
            <a:ext cx="4587974" cy="22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Акция 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Георгиевская ленточка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60" y="1052737"/>
            <a:ext cx="7499176" cy="3816424"/>
          </a:xfrm>
        </p:spPr>
        <p:txBody>
          <a:bodyPr>
            <a:normAutofit/>
          </a:bodyPr>
          <a:lstStyle/>
          <a:p>
            <a:r>
              <a:rPr lang="ru-RU" sz="2000" dirty="0"/>
              <a:t>Уже несколько лет в России проходит акция Георгиевская ленточка, приуроченная к годовщине победы в Великой Отечественной войне. </a:t>
            </a:r>
            <a:endParaRPr lang="ru-RU" sz="2000" dirty="0" smtClean="0"/>
          </a:p>
          <a:p>
            <a:r>
              <a:rPr lang="ru-RU" sz="2000" dirty="0" smtClean="0"/>
              <a:t>Впервые </a:t>
            </a:r>
            <a:r>
              <a:rPr lang="ru-RU" sz="2000" dirty="0"/>
              <a:t>весной 2005 года в год 60-летия Победы на улицах российских городов появилась «Георгиевская ленточка».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канун празднования Дня Победы участники акции надели себе на лацкан одежды, руку, сумку или антенну автомобиля двухцветную ленту оранжевого и черного цветов. </a:t>
            </a:r>
            <a:endParaRPr lang="ru-RU" sz="2000" dirty="0" smtClean="0"/>
          </a:p>
          <a:p>
            <a:r>
              <a:rPr lang="ru-RU" sz="2000" dirty="0" smtClean="0"/>
              <a:t>Акция </a:t>
            </a:r>
            <a:r>
              <a:rPr lang="ru-RU" sz="2000" dirty="0"/>
              <a:t>была задумана и осуществлена РИА Новости и «Студенческой общиной» при поддержке Правительства города Москвы.</a:t>
            </a: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pic>
        <p:nvPicPr>
          <p:cNvPr id="4098" name="Picture 2" descr="C:\Documents and Settings\Admin\Мои документы\Downloads\akciya_ar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897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Downloads\881630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b="7625"/>
          <a:stretch/>
        </p:blipFill>
        <p:spPr bwMode="auto">
          <a:xfrm>
            <a:off x="1187624" y="4805896"/>
            <a:ext cx="2638053" cy="1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Downloads\1371469867general_pages_i23419_proxodit_oblastnaya_akciya_vaxta_pamyati-666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16" y="4789701"/>
            <a:ext cx="2524131" cy="18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Георгиевская 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ленточка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60" y="1052737"/>
            <a:ext cx="7499176" cy="3816424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Как вы думаете, что означает эта ленточка?</a:t>
            </a:r>
          </a:p>
          <a:p>
            <a:pPr lvl="0"/>
            <a:r>
              <a:rPr lang="ru-RU" sz="2000" dirty="0"/>
              <a:t>Почему именно сейчас она стала символом победы?</a:t>
            </a:r>
          </a:p>
          <a:p>
            <a:pPr lvl="0"/>
            <a:r>
              <a:rPr lang="ru-RU" sz="2000" dirty="0"/>
              <a:t>В чем смысл этой акции, в которой участвуют миллионы людей?</a:t>
            </a: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pic>
        <p:nvPicPr>
          <p:cNvPr id="5122" name="Picture 2" descr="C:\Documents and Settings\Admin\Мои документы\Downloads\0_7208e_ae7893bd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1619"/>
            <a:ext cx="35996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Downloads\4fcfca189e5e88f5cae6e543e7d6c00f_Gene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51" y="2852936"/>
            <a:ext cx="3888432" cy="29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Рождение акции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980729"/>
            <a:ext cx="3350124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Акция родилась стихийно, выросла из интернет-проекта «Наша Победа», на котором в течение года публиковались «народные» истории о том, как ту или иную семью коснулась Великая Отечественная война, о фронтовиках, партизанах, тружениках тыла, о фронтовых романах и неизвестных подвигах... </a:t>
            </a:r>
            <a:endParaRPr lang="ru-RU" sz="1800" dirty="0" smtClean="0"/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pic>
        <p:nvPicPr>
          <p:cNvPr id="6146" name="Picture 2" descr="C:\Documents and Settings\Admin\Мои документы\Downloads\e47735f70d4621882b456418796d95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25" y="1172764"/>
            <a:ext cx="4009628" cy="27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064079"/>
            <a:ext cx="7488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Целью этого мероприятия, по мнению инициаторов проекта, является создание атмосферы всеобщего праздника, выражение уважения и гордости за наших ветеранов.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Ещё одной целью акции, так же как и сайта «Наша победа» стало стремление во что бы то ни стало не дать забыть новым поколениям, кто и какой ценой выиграл самую страшную войну прошлого века, чьими наследниками мы остаемся, чем и кем должны гордиться, о ком помнить.</a:t>
            </a:r>
          </a:p>
        </p:txBody>
      </p:sp>
    </p:spTree>
    <p:extLst>
      <p:ext uri="{BB962C8B-B14F-4D97-AF65-F5344CB8AC3E}">
        <p14:creationId xmlns:p14="http://schemas.microsoft.com/office/powerpoint/2010/main" val="28059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Особый 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знак отличия</a:t>
            </a: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196753"/>
            <a:ext cx="7427168" cy="1080120"/>
          </a:xfrm>
        </p:spPr>
        <p:txBody>
          <a:bodyPr/>
          <a:lstStyle/>
          <a:p>
            <a:r>
              <a:rPr lang="ru-RU" sz="2000" dirty="0"/>
              <a:t>Георгиевская лента – это атрибут множества боевых наград Российской Империи, Советского Союза и современной России, характеризующийся как особый знак отличия.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Downloads\награ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18" y="2420888"/>
            <a:ext cx="5917110" cy="39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Орден Святого Георгия 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124744"/>
            <a:ext cx="7427168" cy="247620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1769 году, императрица Екатерина </a:t>
            </a:r>
            <a:r>
              <a:rPr lang="en-US" sz="2000" dirty="0"/>
              <a:t>II</a:t>
            </a:r>
            <a:r>
              <a:rPr lang="ru-RU" sz="2000" dirty="0"/>
              <a:t> учредила награду для офицеров Русской Армии – орден Святого Георгия, носить его полагалось на «ленте шелковой о трех черных и двух желтых полосах», впоследствии за ней и закрепилось название – </a:t>
            </a:r>
            <a:r>
              <a:rPr lang="ru-RU" sz="2000" dirty="0" smtClean="0"/>
              <a:t>георгиевская </a:t>
            </a:r>
            <a:r>
              <a:rPr lang="ru-RU" sz="2000" dirty="0"/>
              <a:t>лента. Этот орден снискал особое уважение тем, что получить его можно было только за военный подвиг. Ни родовитость, ни ранения, ни служебное положение не способствовали получению ордена. </a:t>
            </a:r>
            <a:endParaRPr lang="ru-RU" dirty="0"/>
          </a:p>
        </p:txBody>
      </p:sp>
      <p:pic>
        <p:nvPicPr>
          <p:cNvPr id="8195" name="Picture 3" descr="C:\Documents and Settings\Admin\Мои документы\Downloads\pict_ced420d438894b278206601f630fcff9-e1331030980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00953"/>
            <a:ext cx="4104456" cy="29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Downloads\1335702082-53454-_rrrrrsrryo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64" y="3600952"/>
            <a:ext cx="2150453" cy="28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95480" cy="792088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Святой Георгий 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ЮРА\Мои документы\Мои рисунки\left_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8" t="7241"/>
          <a:stretch/>
        </p:blipFill>
        <p:spPr>
          <a:xfrm>
            <a:off x="0" y="0"/>
            <a:ext cx="90805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93121" y="1296787"/>
            <a:ext cx="4250233" cy="3816424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Орден назван по имени Святого Георгия, покровителя и защитника русских воинов. </a:t>
            </a:r>
            <a:endParaRPr lang="ru-RU" sz="2000" dirty="0" smtClean="0"/>
          </a:p>
          <a:p>
            <a:r>
              <a:rPr lang="ru-RU" sz="2000" dirty="0" smtClean="0"/>
              <a:t>Святой </a:t>
            </a:r>
            <a:r>
              <a:rPr lang="ru-RU" sz="2000" dirty="0"/>
              <a:t>Георгий был замучен и убит врагами христианства – язычниками. За мужество и за духовную победу над мучителями, которые не смогли заставить его отказаться от христианства, а также за чудодейственную помощь людям в опасности, святого Георгия называют еще Победоносцем. </a:t>
            </a:r>
            <a:endParaRPr lang="ru-RU" sz="2000" dirty="0" smtClean="0"/>
          </a:p>
        </p:txBody>
      </p:sp>
      <p:pic>
        <p:nvPicPr>
          <p:cNvPr id="7" name="Picture 2" descr="C:\Documents and Settings\Admin\Мои документы\Downloads\CustomDesign__8274de5d-bfbe-4c8c-bcce-72814efbc5a0ico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 bwMode="auto">
          <a:xfrm>
            <a:off x="1365944" y="1169888"/>
            <a:ext cx="29963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3401" y="530177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иконах Святой Георгий изображается сидящим на белом коне и поражающим копьем змея. Это изображение основано на предании и относится к посмертным чудесам святого великомученика Георгия.</a:t>
            </a:r>
          </a:p>
        </p:txBody>
      </p:sp>
    </p:spTree>
    <p:extLst>
      <p:ext uri="{BB962C8B-B14F-4D97-AF65-F5344CB8AC3E}">
        <p14:creationId xmlns:p14="http://schemas.microsoft.com/office/powerpoint/2010/main" val="18587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1335</Words>
  <Application>Microsoft Office PowerPoint</Application>
  <PresentationFormat>Экран (4:3)</PresentationFormat>
  <Paragraphs>101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Георгиевская ленточка</vt:lpstr>
      <vt:lpstr>За мужество и отвагу</vt:lpstr>
      <vt:lpstr>Цена Победы</vt:lpstr>
      <vt:lpstr>Акция Георгиевская ленточка</vt:lpstr>
      <vt:lpstr>Георгиевская ленточка</vt:lpstr>
      <vt:lpstr>Рождение акции</vt:lpstr>
      <vt:lpstr>Особый знак отличия</vt:lpstr>
      <vt:lpstr>Орден Святого Георгия </vt:lpstr>
      <vt:lpstr>Святой Георгий </vt:lpstr>
      <vt:lpstr>Герб Москвы, герб России</vt:lpstr>
      <vt:lpstr>Орден Святого Георгия</vt:lpstr>
      <vt:lpstr>Орден Святого Георгия  (Георгиевский крест)</vt:lpstr>
      <vt:lpstr>Орден Славы</vt:lpstr>
      <vt:lpstr>Цвета Георгиевской ленты</vt:lpstr>
      <vt:lpstr>Символ уважения и памяти</vt:lpstr>
      <vt:lpstr>Эстафета памяти</vt:lpstr>
      <vt:lpstr>Георгиевская ленточка</vt:lpstr>
      <vt:lpstr>Георгиевская ленточка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Георгиевская ленточка</dc:title>
  <dc:creator>Догадова</dc:creator>
  <cp:lastModifiedBy>Догадова</cp:lastModifiedBy>
  <cp:revision>24</cp:revision>
  <dcterms:created xsi:type="dcterms:W3CDTF">2015-04-19T04:52:25Z</dcterms:created>
  <dcterms:modified xsi:type="dcterms:W3CDTF">2015-04-24T15:22:20Z</dcterms:modified>
</cp:coreProperties>
</file>