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81"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60B42-2C14-4003-83F4-B32A4B9D45F9}" type="datetimeFigureOut">
              <a:rPr lang="ru-RU" smtClean="0"/>
              <a:t>18.03.2014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08351-9B04-403D-828E-A8C4B30F0B1C}" type="slidenum">
              <a:rPr lang="ru-RU" smtClean="0"/>
              <a:t>‹#›</a:t>
            </a:fld>
            <a:endParaRPr lang="ru-RU"/>
          </a:p>
        </p:txBody>
      </p:sp>
    </p:spTree>
    <p:extLst>
      <p:ext uri="{BB962C8B-B14F-4D97-AF65-F5344CB8AC3E}">
        <p14:creationId xmlns:p14="http://schemas.microsoft.com/office/powerpoint/2010/main" val="100042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E08351-9B04-403D-828E-A8C4B30F0B1C}" type="slidenum">
              <a:rPr lang="ru-RU" smtClean="0"/>
              <a:t>16</a:t>
            </a:fld>
            <a:endParaRPr lang="ru-RU"/>
          </a:p>
        </p:txBody>
      </p:sp>
    </p:spTree>
    <p:extLst>
      <p:ext uri="{BB962C8B-B14F-4D97-AF65-F5344CB8AC3E}">
        <p14:creationId xmlns:p14="http://schemas.microsoft.com/office/powerpoint/2010/main" val="1989896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4284A4-A8F0-4A6E-A9B1-0BF843C21371}" type="datetimeFigureOut">
              <a:rPr lang="ru-RU" smtClean="0"/>
              <a:t>18.03.2014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45DBDB1-1C8F-473E-BB15-338A0D9A8C2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4284A4-A8F0-4A6E-A9B1-0BF843C21371}" type="datetimeFigureOut">
              <a:rPr lang="ru-RU" smtClean="0"/>
              <a:t>18.03.2014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5DBDB1-1C8F-473E-BB15-338A0D9A8C2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4284A4-A8F0-4A6E-A9B1-0BF843C21371}" type="datetimeFigureOut">
              <a:rPr lang="ru-RU" smtClean="0"/>
              <a:t>18.03.2014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5DBDB1-1C8F-473E-BB15-338A0D9A8C2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4284A4-A8F0-4A6E-A9B1-0BF843C21371}" type="datetimeFigureOut">
              <a:rPr lang="ru-RU" smtClean="0"/>
              <a:t>18.03.2014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5DBDB1-1C8F-473E-BB15-338A0D9A8C28}"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4284A4-A8F0-4A6E-A9B1-0BF843C21371}" type="datetimeFigureOut">
              <a:rPr lang="ru-RU" smtClean="0"/>
              <a:t>18.03.2014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45DBDB1-1C8F-473E-BB15-338A0D9A8C28}"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4284A4-A8F0-4A6E-A9B1-0BF843C21371}" type="datetimeFigureOut">
              <a:rPr lang="ru-RU" smtClean="0"/>
              <a:t>18.03.2014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45DBDB1-1C8F-473E-BB15-338A0D9A8C28}"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4284A4-A8F0-4A6E-A9B1-0BF843C21371}" type="datetimeFigureOut">
              <a:rPr lang="ru-RU" smtClean="0"/>
              <a:t>18.03.2014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45DBDB1-1C8F-473E-BB15-338A0D9A8C2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4284A4-A8F0-4A6E-A9B1-0BF843C21371}" type="datetimeFigureOut">
              <a:rPr lang="ru-RU" smtClean="0"/>
              <a:t>18.03.2014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45DBDB1-1C8F-473E-BB15-338A0D9A8C28}"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4284A4-A8F0-4A6E-A9B1-0BF843C21371}" type="datetimeFigureOut">
              <a:rPr lang="ru-RU" smtClean="0"/>
              <a:t>18.03.2014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45DBDB1-1C8F-473E-BB15-338A0D9A8C2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4284A4-A8F0-4A6E-A9B1-0BF843C21371}" type="datetimeFigureOut">
              <a:rPr lang="ru-RU" smtClean="0"/>
              <a:t>18.03.2014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45DBDB1-1C8F-473E-BB15-338A0D9A8C2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4284A4-A8F0-4A6E-A9B1-0BF843C21371}" type="datetimeFigureOut">
              <a:rPr lang="ru-RU" smtClean="0"/>
              <a:t>18.03.2014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45DBDB1-1C8F-473E-BB15-338A0D9A8C28}"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4284A4-A8F0-4A6E-A9B1-0BF843C21371}" type="datetimeFigureOut">
              <a:rPr lang="ru-RU" smtClean="0"/>
              <a:t>18.03.2014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45DBDB1-1C8F-473E-BB15-338A0D9A8C2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340768"/>
            <a:ext cx="7772400" cy="2529626"/>
          </a:xfrm>
        </p:spPr>
        <p:txBody>
          <a:bodyPr>
            <a:noAutofit/>
          </a:bodyPr>
          <a:lstStyle/>
          <a:p>
            <a:pPr algn="ctr"/>
            <a:r>
              <a:rPr lang="ru-RU" sz="5400" dirty="0" smtClean="0">
                <a:effectLst/>
              </a:rPr>
              <a:t>ЕГЭ:</a:t>
            </a:r>
            <a:r>
              <a:rPr lang="ru-RU" sz="3600" dirty="0" smtClean="0">
                <a:effectLst/>
              </a:rPr>
              <a:t/>
            </a:r>
            <a:br>
              <a:rPr lang="ru-RU" sz="3600" dirty="0" smtClean="0">
                <a:effectLst/>
              </a:rPr>
            </a:br>
            <a:r>
              <a:rPr lang="ru-RU" sz="3600" dirty="0" smtClean="0">
                <a:effectLst/>
              </a:rPr>
              <a:t>ПСИХОЛОГО-ПЕДАГОГИЧЕСКАЯ ПОДГОТОВКА УЧАЩИХСЯ И РОДИТЕЛЕЙ</a:t>
            </a:r>
            <a:endParaRPr lang="ru-RU" sz="3600" dirty="0">
              <a:effectLst/>
            </a:endParaRPr>
          </a:p>
        </p:txBody>
      </p:sp>
      <p:sp>
        <p:nvSpPr>
          <p:cNvPr id="3" name="Подзаголовок 2"/>
          <p:cNvSpPr>
            <a:spLocks noGrp="1"/>
          </p:cNvSpPr>
          <p:nvPr>
            <p:ph type="subTitle" idx="1"/>
          </p:nvPr>
        </p:nvSpPr>
        <p:spPr>
          <a:xfrm>
            <a:off x="611560" y="4005064"/>
            <a:ext cx="7920880" cy="1152127"/>
          </a:xfrm>
        </p:spPr>
        <p:txBody>
          <a:bodyPr>
            <a:normAutofit/>
          </a:bodyPr>
          <a:lstStyle/>
          <a:p>
            <a:r>
              <a:rPr lang="ru-RU" sz="1800" b="1" dirty="0" smtClean="0"/>
              <a:t>Догадова Н.А.,</a:t>
            </a:r>
          </a:p>
          <a:p>
            <a:r>
              <a:rPr lang="ru-RU" sz="1800" b="1" dirty="0" smtClean="0"/>
              <a:t>учитель математики </a:t>
            </a:r>
          </a:p>
          <a:p>
            <a:r>
              <a:rPr lang="ru-RU" sz="1800" b="1" dirty="0" smtClean="0"/>
              <a:t>МБОУ «Гимназия №32» </a:t>
            </a:r>
            <a:endParaRPr lang="ru-RU" sz="1800" b="1" dirty="0"/>
          </a:p>
        </p:txBody>
      </p:sp>
    </p:spTree>
    <p:extLst>
      <p:ext uri="{BB962C8B-B14F-4D97-AF65-F5344CB8AC3E}">
        <p14:creationId xmlns:p14="http://schemas.microsoft.com/office/powerpoint/2010/main" val="2139509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lnSpc>
                <a:spcPct val="80000"/>
              </a:lnSpc>
            </a:pPr>
            <a:r>
              <a:rPr lang="ru-RU" sz="3300" dirty="0" smtClean="0">
                <a:effectLst/>
              </a:rPr>
              <a:t>Планиметрические задачи </a:t>
            </a:r>
            <a:br>
              <a:rPr lang="ru-RU" sz="3300" dirty="0" smtClean="0">
                <a:effectLst/>
              </a:rPr>
            </a:br>
            <a:r>
              <a:rPr lang="ru-RU" sz="3300" dirty="0" smtClean="0">
                <a:effectLst/>
              </a:rPr>
              <a:t>(В5, В8)</a:t>
            </a:r>
            <a:endParaRPr lang="ru-RU" sz="3300" dirty="0"/>
          </a:p>
        </p:txBody>
      </p:sp>
      <p:pic>
        <p:nvPicPr>
          <p:cNvPr id="2050" name="Picture 2" descr="img6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89" y="1430024"/>
            <a:ext cx="3960441" cy="88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img660"/>
          <p:cNvPicPr>
            <a:picLocks noChangeAspect="1" noChangeArrowheads="1"/>
          </p:cNvPicPr>
          <p:nvPr/>
        </p:nvPicPr>
        <p:blipFill rotWithShape="1">
          <a:blip r:embed="rId3">
            <a:extLst>
              <a:ext uri="{28A0092B-C50C-407E-A947-70E740481C1C}">
                <a14:useLocalDpi xmlns:a14="http://schemas.microsoft.com/office/drawing/2010/main" val="0"/>
              </a:ext>
            </a:extLst>
          </a:blip>
          <a:srcRect b="17400"/>
          <a:stretch/>
        </p:blipFill>
        <p:spPr bwMode="auto">
          <a:xfrm>
            <a:off x="1675609" y="2278860"/>
            <a:ext cx="2115117" cy="151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g663"/>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a:stretch>
            <a:fillRect/>
          </a:stretch>
        </p:blipFill>
        <p:spPr bwMode="auto">
          <a:xfrm>
            <a:off x="1730495" y="4208730"/>
            <a:ext cx="5683010" cy="44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img6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3908" y="4653136"/>
            <a:ext cx="1656184" cy="145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572000" y="1430024"/>
            <a:ext cx="4248472" cy="784830"/>
          </a:xfrm>
          <a:prstGeom prst="rect">
            <a:avLst/>
          </a:prstGeom>
        </p:spPr>
        <p:txBody>
          <a:bodyPr wrap="square">
            <a:spAutoFit/>
          </a:bodyPr>
          <a:lstStyle/>
          <a:p>
            <a:r>
              <a:rPr lang="ru-RU" sz="1500" b="1" dirty="0"/>
              <a:t>В5. </a:t>
            </a:r>
            <a:r>
              <a:rPr lang="ru-RU" sz="1500" dirty="0"/>
              <a:t>Диагонали ромба </a:t>
            </a:r>
            <a:r>
              <a:rPr lang="ru-RU" sz="1500" i="1" dirty="0"/>
              <a:t>ABCD</a:t>
            </a:r>
            <a:r>
              <a:rPr lang="ru-RU" sz="1500" dirty="0"/>
              <a:t> пересекаются в точке </a:t>
            </a:r>
            <a:r>
              <a:rPr lang="ru-RU" sz="1500" i="1" dirty="0"/>
              <a:t>О </a:t>
            </a:r>
            <a:r>
              <a:rPr lang="ru-RU" sz="1500" dirty="0"/>
              <a:t>и равны 12 и 16. Найдите длину вектора </a:t>
            </a:r>
            <a:r>
              <a:rPr lang="ru-RU" sz="1500" i="1" dirty="0">
                <a:sym typeface="Symbol"/>
              </a:rPr>
              <a:t></a:t>
            </a:r>
            <a:r>
              <a:rPr lang="ru-RU" sz="1500" i="1" dirty="0"/>
              <a:t>AО +</a:t>
            </a:r>
            <a:r>
              <a:rPr lang="ru-RU" sz="1500" i="1" dirty="0">
                <a:sym typeface="Symbol"/>
              </a:rPr>
              <a:t></a:t>
            </a:r>
            <a:r>
              <a:rPr lang="ru-RU" sz="1500" i="1" dirty="0"/>
              <a:t>ВО.</a:t>
            </a:r>
            <a:endParaRPr lang="ru-RU" sz="1500" dirty="0"/>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849118" y="2227300"/>
            <a:ext cx="1363319" cy="161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214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lnSpc>
                <a:spcPct val="80000"/>
              </a:lnSpc>
            </a:pPr>
            <a:r>
              <a:rPr lang="ru-RU" sz="3300" dirty="0" smtClean="0">
                <a:effectLst/>
              </a:rPr>
              <a:t>Стереометрические задачи </a:t>
            </a:r>
            <a:br>
              <a:rPr lang="ru-RU" sz="3300" dirty="0" smtClean="0">
                <a:effectLst/>
              </a:rPr>
            </a:br>
            <a:r>
              <a:rPr lang="ru-RU" sz="3300" dirty="0" smtClean="0">
                <a:effectLst/>
              </a:rPr>
              <a:t>(В10, В13) </a:t>
            </a:r>
            <a:endParaRPr lang="ru-RU" sz="3300" dirty="0">
              <a:effectLst/>
            </a:endParaRPr>
          </a:p>
        </p:txBody>
      </p:sp>
      <p:pic>
        <p:nvPicPr>
          <p:cNvPr id="3074" name="Picture 2" descr="img655"/>
          <p:cNvPicPr>
            <a:picLocks noChangeAspect="1" noChangeArrowheads="1"/>
          </p:cNvPicPr>
          <p:nvPr/>
        </p:nvPicPr>
        <p:blipFill>
          <a:blip r:embed="rId2" cstate="print">
            <a:extLst>
              <a:ext uri="{28A0092B-C50C-407E-A947-70E740481C1C}">
                <a14:useLocalDpi xmlns:a14="http://schemas.microsoft.com/office/drawing/2010/main" val="0"/>
              </a:ext>
            </a:extLst>
          </a:blip>
          <a:srcRect t="2272"/>
          <a:stretch>
            <a:fillRect/>
          </a:stretch>
        </p:blipFill>
        <p:spPr bwMode="auto">
          <a:xfrm>
            <a:off x="1427738" y="1580273"/>
            <a:ext cx="5626136" cy="274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mg658"/>
          <p:cNvPicPr>
            <a:picLocks noChangeAspect="1" noChangeArrowheads="1"/>
          </p:cNvPicPr>
          <p:nvPr/>
        </p:nvPicPr>
        <p:blipFill rotWithShape="1">
          <a:blip r:embed="rId3">
            <a:extLst>
              <a:ext uri="{28A0092B-C50C-407E-A947-70E740481C1C}">
                <a14:useLocalDpi xmlns:a14="http://schemas.microsoft.com/office/drawing/2010/main" val="0"/>
              </a:ext>
            </a:extLst>
          </a:blip>
          <a:srcRect l="3550" t="2233" r="-1"/>
          <a:stretch/>
        </p:blipFill>
        <p:spPr bwMode="auto">
          <a:xfrm>
            <a:off x="5994400" y="4300040"/>
            <a:ext cx="1601936" cy="204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img657"/>
          <p:cNvPicPr>
            <a:picLocks noChangeAspect="1" noChangeArrowheads="1"/>
          </p:cNvPicPr>
          <p:nvPr/>
        </p:nvPicPr>
        <p:blipFill rotWithShape="1">
          <a:blip r:embed="rId4">
            <a:extLst>
              <a:ext uri="{28A0092B-C50C-407E-A947-70E740481C1C}">
                <a14:useLocalDpi xmlns:a14="http://schemas.microsoft.com/office/drawing/2010/main" val="0"/>
              </a:ext>
            </a:extLst>
          </a:blip>
          <a:srcRect r="3087"/>
          <a:stretch/>
        </p:blipFill>
        <p:spPr bwMode="auto">
          <a:xfrm>
            <a:off x="1547664" y="4615270"/>
            <a:ext cx="4446736" cy="99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015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Admin\Мои документы\Мои рисунки\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153" y="460103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57200" y="274638"/>
            <a:ext cx="8229600" cy="1066130"/>
          </a:xfrm>
        </p:spPr>
        <p:txBody>
          <a:bodyPr>
            <a:normAutofit/>
          </a:bodyPr>
          <a:lstStyle/>
          <a:p>
            <a:pPr algn="ctr"/>
            <a:r>
              <a:rPr lang="ru-RU" sz="3800" dirty="0" smtClean="0">
                <a:effectLst/>
              </a:rPr>
              <a:t>В6. Теория </a:t>
            </a:r>
            <a:r>
              <a:rPr lang="ru-RU" sz="3800" dirty="0">
                <a:effectLst/>
              </a:rPr>
              <a:t>вероятностей </a:t>
            </a:r>
          </a:p>
        </p:txBody>
      </p:sp>
      <p:sp>
        <p:nvSpPr>
          <p:cNvPr id="4" name="Прямоугольник 3"/>
          <p:cNvSpPr/>
          <p:nvPr/>
        </p:nvSpPr>
        <p:spPr>
          <a:xfrm>
            <a:off x="245886" y="1340768"/>
            <a:ext cx="4355976" cy="1569660"/>
          </a:xfrm>
          <a:prstGeom prst="rect">
            <a:avLst/>
          </a:prstGeom>
        </p:spPr>
        <p:txBody>
          <a:bodyPr wrap="square">
            <a:spAutoFit/>
          </a:bodyPr>
          <a:lstStyle/>
          <a:p>
            <a:r>
              <a:rPr lang="ru-RU" sz="1600" b="1" dirty="0"/>
              <a:t>В6.</a:t>
            </a:r>
            <a:r>
              <a:rPr lang="ru-RU" sz="1600" dirty="0"/>
              <a:t> </a:t>
            </a:r>
            <a:r>
              <a:rPr lang="ru-RU" sz="1600" dirty="0" smtClean="0"/>
              <a:t>Жук </a:t>
            </a:r>
            <a:r>
              <a:rPr lang="ru-RU" sz="1600" dirty="0"/>
              <a:t>ползет вверх по ветви куста (см. рис.) На каждом разветвлении </a:t>
            </a:r>
            <a:r>
              <a:rPr lang="ru-RU" sz="1600" dirty="0" smtClean="0"/>
              <a:t>он </a:t>
            </a:r>
            <a:r>
              <a:rPr lang="ru-RU" sz="1600" dirty="0"/>
              <a:t>с равными шансами может попасть на любую из растущих веточек. Какова вероятность того, что </a:t>
            </a:r>
            <a:r>
              <a:rPr lang="ru-RU" sz="1600" dirty="0" smtClean="0"/>
              <a:t>жук </a:t>
            </a:r>
            <a:r>
              <a:rPr lang="ru-RU" sz="1600" dirty="0"/>
              <a:t>попадет в точку </a:t>
            </a:r>
            <a:r>
              <a:rPr lang="ru-RU" sz="1600" i="1" dirty="0"/>
              <a:t>A</a:t>
            </a:r>
            <a:r>
              <a:rPr lang="ru-RU" sz="1600" dirty="0"/>
              <a:t>?</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7" name="Picture 1"/>
          <p:cNvPicPr>
            <a:picLocks noChangeAspect="1" noChangeArrowheads="1"/>
          </p:cNvPicPr>
          <p:nvPr/>
        </p:nvPicPr>
        <p:blipFill rotWithShape="1">
          <a:blip r:embed="rId3">
            <a:lum bright="-20000" contrast="40000"/>
            <a:extLst>
              <a:ext uri="{28A0092B-C50C-407E-A947-70E740481C1C}">
                <a14:useLocalDpi xmlns:a14="http://schemas.microsoft.com/office/drawing/2010/main" val="0"/>
              </a:ext>
            </a:extLst>
          </a:blip>
          <a:srcRect l="3119" r="7022" b="1913"/>
          <a:stretch/>
        </p:blipFill>
        <p:spPr bwMode="auto">
          <a:xfrm rot="5400000">
            <a:off x="1224838" y="2853172"/>
            <a:ext cx="1690602" cy="183639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11247" y="3760203"/>
            <a:ext cx="343364" cy="369332"/>
          </a:xfrm>
          <a:prstGeom prst="rect">
            <a:avLst/>
          </a:prstGeom>
        </p:spPr>
        <p:txBody>
          <a:bodyPr wrap="none">
            <a:spAutoFit/>
          </a:bodyPr>
          <a:lstStyle/>
          <a:p>
            <a:r>
              <a:rPr lang="ru-RU" b="1" i="1" dirty="0"/>
              <a:t>А</a:t>
            </a:r>
            <a:endParaRPr lang="ru-RU" dirty="0"/>
          </a:p>
        </p:txBody>
      </p:sp>
      <p:sp>
        <p:nvSpPr>
          <p:cNvPr id="7" name="Прямоугольник 6"/>
          <p:cNvSpPr/>
          <p:nvPr/>
        </p:nvSpPr>
        <p:spPr>
          <a:xfrm>
            <a:off x="4788024" y="1340768"/>
            <a:ext cx="4071349" cy="1569660"/>
          </a:xfrm>
          <a:prstGeom prst="rect">
            <a:avLst/>
          </a:prstGeom>
        </p:spPr>
        <p:txBody>
          <a:bodyPr wrap="square">
            <a:spAutoFit/>
          </a:bodyPr>
          <a:lstStyle/>
          <a:p>
            <a:r>
              <a:rPr lang="ru-RU" sz="1600" b="1" dirty="0"/>
              <a:t>В6.</a:t>
            </a:r>
            <a:r>
              <a:rPr lang="ru-RU" sz="1600" dirty="0"/>
              <a:t> Из стандартной колоды в 36 карт выкинули два туза и все дамы. Из оставшихся карт наугад вытягивают одну карту. Какова вероятность того, что эта карта окажется королём или тузом?</a:t>
            </a:r>
          </a:p>
        </p:txBody>
      </p:sp>
      <p:pic>
        <p:nvPicPr>
          <p:cNvPr id="4099" name="Picture 3" descr="C:\Documents and Settings\Admin\Мои документы\10класс_2011-12_Урок_ТВ\Рисунки\Копия mk1367_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266" y="2910428"/>
            <a:ext cx="2009775" cy="135255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95536" y="4919695"/>
            <a:ext cx="6567670" cy="1077218"/>
          </a:xfrm>
          <a:prstGeom prst="rect">
            <a:avLst/>
          </a:prstGeom>
        </p:spPr>
        <p:txBody>
          <a:bodyPr wrap="square">
            <a:spAutoFit/>
          </a:bodyPr>
          <a:lstStyle/>
          <a:p>
            <a:r>
              <a:rPr lang="ru-RU" sz="1600" b="1" dirty="0"/>
              <a:t>В6. </a:t>
            </a:r>
            <a:r>
              <a:rPr lang="ru-RU" sz="1600" dirty="0"/>
              <a:t>Вероятность того, что мобильный телефон прослужит больше года, равна 0,94. Вероятность того, что он прослужит больше двух лет, равна 0,78. Найдите вероятность того, что он прослужит меньше двух лет, но больше года.</a:t>
            </a:r>
          </a:p>
        </p:txBody>
      </p:sp>
      <p:pic>
        <p:nvPicPr>
          <p:cNvPr id="1026" name="Picture 2" descr="C:\Documents and Settings\Admin\Мои документы\РИСУНКИ\Звери Птицы\Жук\Копия жук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834" y="4179837"/>
            <a:ext cx="711957" cy="71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290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lnSpc>
                <a:spcPct val="80000"/>
              </a:lnSpc>
            </a:pPr>
            <a:r>
              <a:rPr lang="ru-RU" sz="3300" dirty="0">
                <a:effectLst/>
              </a:rPr>
              <a:t>Не типичность формулировок заданий в вариантах ЕГЭ</a:t>
            </a: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5"/>
          <p:cNvSpPr>
            <a:spLocks noChangeArrowheads="1"/>
          </p:cNvSpPr>
          <p:nvPr/>
        </p:nvSpPr>
        <p:spPr bwMode="auto">
          <a:xfrm>
            <a:off x="0" y="828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0" y="1800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127" name="Picture 7" descr="img67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373"/>
          <a:stretch/>
        </p:blipFill>
        <p:spPr bwMode="auto">
          <a:xfrm>
            <a:off x="6765506" y="1258986"/>
            <a:ext cx="1661032" cy="144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img67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413" b="12890"/>
          <a:stretch/>
        </p:blipFill>
        <p:spPr bwMode="auto">
          <a:xfrm>
            <a:off x="6931702" y="2982632"/>
            <a:ext cx="1494836" cy="122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img68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642" b="22459"/>
          <a:stretch/>
        </p:blipFill>
        <p:spPr bwMode="auto">
          <a:xfrm>
            <a:off x="6931702" y="4618399"/>
            <a:ext cx="1494836" cy="11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45385" y="1700808"/>
            <a:ext cx="5918991" cy="584775"/>
          </a:xfrm>
          <a:prstGeom prst="rect">
            <a:avLst/>
          </a:prstGeom>
        </p:spPr>
        <p:txBody>
          <a:bodyPr wrap="square">
            <a:spAutoFit/>
          </a:bodyPr>
          <a:lstStyle/>
          <a:p>
            <a:r>
              <a:rPr lang="ru-RU" sz="1600" b="1" dirty="0"/>
              <a:t>В5.</a:t>
            </a:r>
            <a:r>
              <a:rPr lang="ru-RU" sz="1600" dirty="0"/>
              <a:t> Найдите площадь трапеции, вершины которой имеют координаты (1; 0), (1; 8), (8; 3), (8; 7) (рис. </a:t>
            </a:r>
            <a:r>
              <a:rPr lang="ru-RU" sz="1600" dirty="0" smtClean="0"/>
              <a:t>1).</a:t>
            </a:r>
            <a:endParaRPr lang="ru-RU" sz="1600" dirty="0"/>
          </a:p>
        </p:txBody>
      </p:sp>
      <p:sp>
        <p:nvSpPr>
          <p:cNvPr id="7" name="Прямоугольник 6"/>
          <p:cNvSpPr/>
          <p:nvPr/>
        </p:nvSpPr>
        <p:spPr>
          <a:xfrm>
            <a:off x="662153" y="3015191"/>
            <a:ext cx="5654807" cy="830997"/>
          </a:xfrm>
          <a:prstGeom prst="rect">
            <a:avLst/>
          </a:prstGeom>
        </p:spPr>
        <p:txBody>
          <a:bodyPr wrap="square">
            <a:spAutoFit/>
          </a:bodyPr>
          <a:lstStyle/>
          <a:p>
            <a:r>
              <a:rPr lang="ru-RU" sz="1600" b="1" dirty="0"/>
              <a:t>В5.</a:t>
            </a:r>
            <a:r>
              <a:rPr lang="ru-RU" sz="1600" dirty="0"/>
              <a:t> Найдите площадь треугольника, изображённого на клетчатой бумаге с размером клетки 1см на 1см (рис. </a:t>
            </a:r>
            <a:r>
              <a:rPr lang="ru-RU" sz="1600" dirty="0" smtClean="0"/>
              <a:t>2). </a:t>
            </a:r>
            <a:r>
              <a:rPr lang="ru-RU" sz="1600" dirty="0"/>
              <a:t>Ответ дайте в квадратных сантиметрах.</a:t>
            </a:r>
          </a:p>
        </p:txBody>
      </p:sp>
      <p:sp>
        <p:nvSpPr>
          <p:cNvPr id="8" name="Прямоугольник 7"/>
          <p:cNvSpPr/>
          <p:nvPr/>
        </p:nvSpPr>
        <p:spPr>
          <a:xfrm>
            <a:off x="662153" y="4764098"/>
            <a:ext cx="5494023" cy="584775"/>
          </a:xfrm>
          <a:prstGeom prst="rect">
            <a:avLst/>
          </a:prstGeom>
        </p:spPr>
        <p:txBody>
          <a:bodyPr wrap="square">
            <a:spAutoFit/>
          </a:bodyPr>
          <a:lstStyle/>
          <a:p>
            <a:r>
              <a:rPr lang="ru-RU" sz="1600" b="1" dirty="0"/>
              <a:t>В8.</a:t>
            </a:r>
            <a:r>
              <a:rPr lang="ru-RU" sz="1600" dirty="0"/>
              <a:t> Найдите синус угла АОВ (рис. </a:t>
            </a:r>
            <a:r>
              <a:rPr lang="ru-RU" sz="1600" dirty="0" smtClean="0"/>
              <a:t>3). </a:t>
            </a:r>
            <a:r>
              <a:rPr lang="ru-RU" sz="1600" dirty="0"/>
              <a:t>В ответ укажите значение синуса, умноженное на √13.</a:t>
            </a:r>
          </a:p>
        </p:txBody>
      </p:sp>
    </p:spTree>
    <p:extLst>
      <p:ext uri="{BB962C8B-B14F-4D97-AF65-F5344CB8AC3E}">
        <p14:creationId xmlns:p14="http://schemas.microsoft.com/office/powerpoint/2010/main" val="1832642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Documents and Settings\Admin\Мои документы\РИСУНКИ\Разное\Бытовая техника.Гвозди\t23.gif"/>
          <p:cNvPicPr>
            <a:picLocks noChangeAspect="1" noChangeArrowheads="1"/>
          </p:cNvPicPr>
          <p:nvPr/>
        </p:nvPicPr>
        <p:blipFill rotWithShape="1">
          <a:blip r:embed="rId2">
            <a:extLst>
              <a:ext uri="{28A0092B-C50C-407E-A947-70E740481C1C}">
                <a14:useLocalDpi xmlns:a14="http://schemas.microsoft.com/office/drawing/2010/main" val="0"/>
              </a:ext>
            </a:extLst>
          </a:blip>
          <a:srcRect r="6191"/>
          <a:stretch/>
        </p:blipFill>
        <p:spPr bwMode="auto">
          <a:xfrm flipH="1">
            <a:off x="1547664" y="4863210"/>
            <a:ext cx="2077729" cy="133159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57200" y="274638"/>
            <a:ext cx="8229600" cy="1009705"/>
          </a:xfrm>
        </p:spPr>
        <p:txBody>
          <a:bodyPr>
            <a:normAutofit/>
          </a:bodyPr>
          <a:lstStyle/>
          <a:p>
            <a:pPr algn="ctr"/>
            <a:r>
              <a:rPr lang="ru-RU" sz="3800" dirty="0">
                <a:effectLst/>
              </a:rPr>
              <a:t>Банальная невнимательность</a:t>
            </a:r>
          </a:p>
        </p:txBody>
      </p:sp>
      <p:sp>
        <p:nvSpPr>
          <p:cNvPr id="4" name="Прямоугольник 3"/>
          <p:cNvSpPr/>
          <p:nvPr/>
        </p:nvSpPr>
        <p:spPr>
          <a:xfrm>
            <a:off x="319720" y="1274781"/>
            <a:ext cx="4189466" cy="1569660"/>
          </a:xfrm>
          <a:prstGeom prst="rect">
            <a:avLst/>
          </a:prstGeom>
        </p:spPr>
        <p:txBody>
          <a:bodyPr wrap="square">
            <a:spAutoFit/>
          </a:bodyPr>
          <a:lstStyle/>
          <a:p>
            <a:r>
              <a:rPr lang="ru-RU" sz="1600" b="1" dirty="0" smtClean="0"/>
              <a:t>В1.</a:t>
            </a:r>
            <a:r>
              <a:rPr lang="ru-RU" sz="1600" dirty="0" smtClean="0"/>
              <a:t> Роза стоит 45 рублей. Сергей хочет подарить Свете букет из нечётного количества цветов. Из какого наибольшего числа роз он может купить букет, если у него есть 550 рублей? </a:t>
            </a:r>
            <a:endParaRPr lang="ru-RU" sz="1600" dirty="0"/>
          </a:p>
        </p:txBody>
      </p:sp>
      <p:sp>
        <p:nvSpPr>
          <p:cNvPr id="5" name="Прямоугольник 4"/>
          <p:cNvSpPr/>
          <p:nvPr/>
        </p:nvSpPr>
        <p:spPr>
          <a:xfrm>
            <a:off x="388097" y="3356992"/>
            <a:ext cx="4104456" cy="1815882"/>
          </a:xfrm>
          <a:prstGeom prst="rect">
            <a:avLst/>
          </a:prstGeom>
        </p:spPr>
        <p:txBody>
          <a:bodyPr wrap="square">
            <a:spAutoFit/>
          </a:bodyPr>
          <a:lstStyle/>
          <a:p>
            <a:r>
              <a:rPr lang="ru-RU" sz="1600" b="1" dirty="0"/>
              <a:t>В6.</a:t>
            </a:r>
            <a:r>
              <a:rPr lang="ru-RU" sz="1600" dirty="0"/>
              <a:t> Из 1000 собранных на заводе телевизоров 5 штук бракованных. Эксперт проверяет один наугад выбранный телевизор из этой 1000. Найдите вероятность того, что проверяемый телевизор окажется качественным.</a:t>
            </a:r>
          </a:p>
        </p:txBody>
      </p:sp>
      <p:sp>
        <p:nvSpPr>
          <p:cNvPr id="6" name="Прямоугольник 5"/>
          <p:cNvSpPr/>
          <p:nvPr/>
        </p:nvSpPr>
        <p:spPr>
          <a:xfrm>
            <a:off x="4594749" y="1284343"/>
            <a:ext cx="4320480" cy="1815882"/>
          </a:xfrm>
          <a:prstGeom prst="rect">
            <a:avLst/>
          </a:prstGeom>
        </p:spPr>
        <p:txBody>
          <a:bodyPr wrap="square">
            <a:spAutoFit/>
          </a:bodyPr>
          <a:lstStyle/>
          <a:p>
            <a:r>
              <a:rPr lang="ru-RU" sz="1600" b="1" dirty="0"/>
              <a:t>В6.</a:t>
            </a:r>
            <a:r>
              <a:rPr lang="ru-RU" sz="1600" dirty="0"/>
              <a:t> Завод </a:t>
            </a:r>
            <a:r>
              <a:rPr lang="ru-RU" sz="1600" dirty="0" smtClean="0"/>
              <a:t>производит </a:t>
            </a:r>
            <a:r>
              <a:rPr lang="ru-RU" sz="1600" dirty="0"/>
              <a:t>мобильные телефоны. В среднем на 160 качественных телефонов приходится 40 телефонов со скрытыми дефектами. Найдите вероятность того, что купленный мобильный телефон этого завода окажется качественным.</a:t>
            </a:r>
          </a:p>
        </p:txBody>
      </p:sp>
      <p:pic>
        <p:nvPicPr>
          <p:cNvPr id="6148" name="Picture 4" descr="img66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569"/>
          <a:stretch/>
        </p:blipFill>
        <p:spPr bwMode="auto">
          <a:xfrm>
            <a:off x="5682900" y="4694786"/>
            <a:ext cx="1979225" cy="130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620955" y="3371347"/>
            <a:ext cx="4103117" cy="1323439"/>
          </a:xfrm>
          <a:prstGeom prst="rect">
            <a:avLst/>
          </a:prstGeom>
        </p:spPr>
        <p:txBody>
          <a:bodyPr wrap="square">
            <a:spAutoFit/>
          </a:bodyPr>
          <a:lstStyle/>
          <a:p>
            <a:r>
              <a:rPr lang="ru-RU" sz="1600" b="1" dirty="0"/>
              <a:t>В13.</a:t>
            </a:r>
            <a:r>
              <a:rPr lang="ru-RU" sz="1600" dirty="0"/>
              <a:t> Найдите объём многогранника, вершинами которого являются точки </a:t>
            </a:r>
            <a:r>
              <a:rPr lang="ru-RU" sz="1600" i="1" dirty="0"/>
              <a:t>С, А</a:t>
            </a:r>
            <a:r>
              <a:rPr lang="ru-RU" sz="1600" i="1" baseline="-25000" dirty="0"/>
              <a:t>1</a:t>
            </a:r>
            <a:r>
              <a:rPr lang="ru-RU" sz="1600" i="1" dirty="0"/>
              <a:t>, В</a:t>
            </a:r>
            <a:r>
              <a:rPr lang="ru-RU" sz="1600" i="1" baseline="-25000" dirty="0"/>
              <a:t>1</a:t>
            </a:r>
            <a:r>
              <a:rPr lang="ru-RU" sz="1600" i="1" dirty="0"/>
              <a:t>, С</a:t>
            </a:r>
            <a:r>
              <a:rPr lang="ru-RU" sz="1600" i="1" baseline="-25000" dirty="0"/>
              <a:t>1</a:t>
            </a:r>
            <a:r>
              <a:rPr lang="ru-RU" sz="1600" i="1" dirty="0"/>
              <a:t>, </a:t>
            </a:r>
            <a:r>
              <a:rPr lang="en-US" sz="1600" i="1" dirty="0"/>
              <a:t>D</a:t>
            </a:r>
            <a:r>
              <a:rPr lang="ru-RU" sz="1600" i="1" baseline="-25000" dirty="0"/>
              <a:t>1</a:t>
            </a:r>
            <a:r>
              <a:rPr lang="ru-RU" sz="1600" i="1" dirty="0"/>
              <a:t> </a:t>
            </a:r>
            <a:r>
              <a:rPr lang="ru-RU" sz="1600" dirty="0"/>
              <a:t>параллелепипеда </a:t>
            </a:r>
            <a:r>
              <a:rPr lang="en-US" sz="1600" i="1" dirty="0"/>
              <a:t>ABCDA</a:t>
            </a:r>
            <a:r>
              <a:rPr lang="ru-RU" sz="1600" i="1" baseline="-25000" dirty="0"/>
              <a:t>1</a:t>
            </a:r>
            <a:r>
              <a:rPr lang="en-US" sz="1600" i="1" dirty="0"/>
              <a:t>B</a:t>
            </a:r>
            <a:r>
              <a:rPr lang="ru-RU" sz="1600" i="1" baseline="-25000" dirty="0"/>
              <a:t>1</a:t>
            </a:r>
            <a:r>
              <a:rPr lang="en-US" sz="1600" i="1" dirty="0"/>
              <a:t>C</a:t>
            </a:r>
            <a:r>
              <a:rPr lang="ru-RU" sz="1600" i="1" baseline="-25000" dirty="0"/>
              <a:t>1</a:t>
            </a:r>
            <a:r>
              <a:rPr lang="en-US" sz="1600" i="1" dirty="0"/>
              <a:t>D</a:t>
            </a:r>
            <a:r>
              <a:rPr lang="ru-RU" sz="1600" i="1" baseline="-25000" dirty="0"/>
              <a:t>1</a:t>
            </a:r>
            <a:r>
              <a:rPr lang="ru-RU" sz="1600" i="1" dirty="0"/>
              <a:t>, </a:t>
            </a:r>
            <a:r>
              <a:rPr lang="ru-RU" sz="1600" dirty="0"/>
              <a:t>у которого</a:t>
            </a:r>
            <a:r>
              <a:rPr lang="ru-RU" sz="1600" i="1" dirty="0"/>
              <a:t> АВ = 8, </a:t>
            </a:r>
            <a:endParaRPr lang="ru-RU" sz="1600" i="1" dirty="0" smtClean="0"/>
          </a:p>
          <a:p>
            <a:r>
              <a:rPr lang="en-US" sz="1600" i="1" dirty="0" smtClean="0"/>
              <a:t>AD</a:t>
            </a:r>
            <a:r>
              <a:rPr lang="ru-RU" sz="1600" i="1" dirty="0" smtClean="0"/>
              <a:t> </a:t>
            </a:r>
            <a:r>
              <a:rPr lang="ru-RU" sz="1600" i="1" dirty="0"/>
              <a:t>= 12, АА</a:t>
            </a:r>
            <a:r>
              <a:rPr lang="ru-RU" sz="1600" i="1" baseline="-25000" dirty="0"/>
              <a:t>1</a:t>
            </a:r>
            <a:r>
              <a:rPr lang="ru-RU" sz="1600" i="1" dirty="0"/>
              <a:t> = 4.</a:t>
            </a:r>
            <a:endParaRPr lang="ru-RU" sz="1600" dirty="0"/>
          </a:p>
        </p:txBody>
      </p:sp>
    </p:spTree>
    <p:extLst>
      <p:ext uri="{BB962C8B-B14F-4D97-AF65-F5344CB8AC3E}">
        <p14:creationId xmlns:p14="http://schemas.microsoft.com/office/powerpoint/2010/main" val="1511271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066130"/>
          </a:xfrm>
        </p:spPr>
        <p:txBody>
          <a:bodyPr>
            <a:normAutofit/>
          </a:bodyPr>
          <a:lstStyle/>
          <a:p>
            <a:pPr algn="ctr">
              <a:lnSpc>
                <a:spcPct val="80000"/>
              </a:lnSpc>
            </a:pPr>
            <a:r>
              <a:rPr lang="ru-RU" sz="3500" dirty="0" smtClean="0">
                <a:effectLst/>
              </a:rPr>
              <a:t>Расчёты </a:t>
            </a:r>
            <a:r>
              <a:rPr lang="ru-RU" sz="3500" dirty="0">
                <a:effectLst/>
              </a:rPr>
              <a:t>в повседневной </a:t>
            </a:r>
            <a:r>
              <a:rPr lang="ru-RU" sz="3500" dirty="0" smtClean="0">
                <a:effectLst/>
              </a:rPr>
              <a:t>жизни (В4)</a:t>
            </a:r>
            <a:endParaRPr lang="ru-RU" sz="3500" dirty="0">
              <a:effectLst/>
            </a:endParaRPr>
          </a:p>
        </p:txBody>
      </p:sp>
      <p:pic>
        <p:nvPicPr>
          <p:cNvPr id="7170" name="Рисунок 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7276" t="41856" r="10371" b="27710"/>
          <a:stretch>
            <a:fillRect/>
          </a:stretch>
        </p:blipFill>
        <p:spPr bwMode="auto">
          <a:xfrm>
            <a:off x="1164288" y="4077072"/>
            <a:ext cx="619537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img685"/>
          <p:cNvPicPr>
            <a:picLocks noChangeAspect="1" noChangeArrowheads="1"/>
          </p:cNvPicPr>
          <p:nvPr/>
        </p:nvPicPr>
        <p:blipFill rotWithShape="1">
          <a:blip r:embed="rId4">
            <a:extLst>
              <a:ext uri="{28A0092B-C50C-407E-A947-70E740481C1C}">
                <a14:useLocalDpi xmlns:a14="http://schemas.microsoft.com/office/drawing/2010/main" val="0"/>
              </a:ext>
            </a:extLst>
          </a:blip>
          <a:srcRect r="792" b="64141"/>
          <a:stretch/>
        </p:blipFill>
        <p:spPr bwMode="auto">
          <a:xfrm>
            <a:off x="1164288" y="1319439"/>
            <a:ext cx="6331955" cy="98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mg68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149" r="14882"/>
          <a:stretch/>
        </p:blipFill>
        <p:spPr bwMode="auto">
          <a:xfrm>
            <a:off x="1567114" y="2326832"/>
            <a:ext cx="4569660" cy="148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C:\Documents and Settings\Admin\Мои документы\РИСУНКИ\Разное\Бытовая техника.Гвозди\foote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9130" y="2329334"/>
            <a:ext cx="1755237" cy="162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833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628800"/>
            <a:ext cx="8229600" cy="4306483"/>
          </a:xfrm>
        </p:spPr>
        <p:txBody>
          <a:bodyPr>
            <a:noAutofit/>
          </a:bodyPr>
          <a:lstStyle/>
          <a:p>
            <a:r>
              <a:rPr lang="ru-RU" sz="2100" dirty="0"/>
              <a:t>«Обособленность знаний приводит к омертвлению идей, и тогда они лежат в голове, как на кладбище, не зная о существовании друг друга».</a:t>
            </a:r>
          </a:p>
          <a:p>
            <a:pPr marL="109728" indent="0">
              <a:buNone/>
            </a:pPr>
            <a:r>
              <a:rPr lang="ru-RU" sz="2100" dirty="0" smtClean="0"/>
              <a:t>                                                          </a:t>
            </a:r>
            <a:r>
              <a:rPr lang="ru-RU" sz="2100" i="1" dirty="0"/>
              <a:t>К.Д. </a:t>
            </a:r>
            <a:r>
              <a:rPr lang="ru-RU" sz="2100" i="1" dirty="0" smtClean="0"/>
              <a:t>Ушинский</a:t>
            </a:r>
            <a:endParaRPr lang="ru-RU" sz="2100" dirty="0"/>
          </a:p>
          <a:p>
            <a:r>
              <a:rPr lang="ru-RU" sz="2100" dirty="0"/>
              <a:t>«ЕГЭ не должен быть «головной болью» только учителей математики. В этом процессе важно задействовать всех педагогов и все предметные методические объединения. К примеру, существенную помощь в подготовке к ЕГЭ по математике могут оказать учителя химии, отработав методы и способы решения задач на смеси, сплавы. Учителя физики могут помочь не столько в решении задач В12, сколько в пояснении физического смысла задачи». </a:t>
            </a:r>
          </a:p>
          <a:p>
            <a:endParaRPr lang="ru-RU" sz="2100" dirty="0"/>
          </a:p>
        </p:txBody>
      </p:sp>
      <p:sp>
        <p:nvSpPr>
          <p:cNvPr id="3" name="Заголовок 2"/>
          <p:cNvSpPr>
            <a:spLocks noGrp="1"/>
          </p:cNvSpPr>
          <p:nvPr>
            <p:ph type="title"/>
          </p:nvPr>
        </p:nvSpPr>
        <p:spPr>
          <a:xfrm>
            <a:off x="467544" y="332656"/>
            <a:ext cx="8229600" cy="1152128"/>
          </a:xfrm>
        </p:spPr>
        <p:txBody>
          <a:bodyPr>
            <a:normAutofit/>
          </a:bodyPr>
          <a:lstStyle/>
          <a:p>
            <a:pPr algn="ctr">
              <a:lnSpc>
                <a:spcPct val="80000"/>
              </a:lnSpc>
            </a:pPr>
            <a:r>
              <a:rPr lang="ru-RU" sz="3800" dirty="0">
                <a:effectLst/>
              </a:rPr>
              <a:t>О </a:t>
            </a:r>
            <a:r>
              <a:rPr lang="ru-RU" sz="3800" dirty="0" err="1">
                <a:effectLst/>
              </a:rPr>
              <a:t>межпредметных</a:t>
            </a:r>
            <a:r>
              <a:rPr lang="ru-RU" sz="3800" dirty="0">
                <a:effectLst/>
              </a:rPr>
              <a:t> </a:t>
            </a:r>
            <a:r>
              <a:rPr lang="ru-RU" sz="3800" dirty="0" smtClean="0">
                <a:effectLst/>
              </a:rPr>
              <a:t>связях</a:t>
            </a:r>
            <a:endParaRPr lang="ru-RU" sz="3800" dirty="0">
              <a:effectLst/>
            </a:endParaRPr>
          </a:p>
        </p:txBody>
      </p:sp>
    </p:spTree>
    <p:extLst>
      <p:ext uri="{BB962C8B-B14F-4D97-AF65-F5344CB8AC3E}">
        <p14:creationId xmlns:p14="http://schemas.microsoft.com/office/powerpoint/2010/main" val="3926613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922114"/>
          </a:xfrm>
        </p:spPr>
        <p:txBody>
          <a:bodyPr>
            <a:normAutofit/>
          </a:bodyPr>
          <a:lstStyle/>
          <a:p>
            <a:pPr algn="ctr"/>
            <a:r>
              <a:rPr lang="ru-RU" sz="3600" dirty="0" smtClean="0">
                <a:effectLst/>
              </a:rPr>
              <a:t>Прикладные задачи (В12, В14) </a:t>
            </a:r>
            <a:endParaRPr lang="ru-RU" sz="3600" dirty="0">
              <a:effectLst/>
            </a:endParaRPr>
          </a:p>
        </p:txBody>
      </p:sp>
      <p:sp>
        <p:nvSpPr>
          <p:cNvPr id="4" name="Прямоугольник 3"/>
          <p:cNvSpPr/>
          <p:nvPr/>
        </p:nvSpPr>
        <p:spPr>
          <a:xfrm>
            <a:off x="539552" y="1196752"/>
            <a:ext cx="7050639" cy="1169551"/>
          </a:xfrm>
          <a:prstGeom prst="rect">
            <a:avLst/>
          </a:prstGeom>
        </p:spPr>
        <p:txBody>
          <a:bodyPr wrap="square">
            <a:spAutoFit/>
          </a:bodyPr>
          <a:lstStyle/>
          <a:p>
            <a:r>
              <a:rPr lang="ru-RU" sz="1400" b="1" dirty="0"/>
              <a:t>В14.</a:t>
            </a:r>
            <a:r>
              <a:rPr lang="ru-RU" sz="1400" dirty="0"/>
              <a:t> Смешав 70%-</a:t>
            </a:r>
            <a:r>
              <a:rPr lang="ru-RU" sz="1400" dirty="0" err="1"/>
              <a:t>ый</a:t>
            </a:r>
            <a:r>
              <a:rPr lang="ru-RU" sz="1400" dirty="0"/>
              <a:t> и 60%-</a:t>
            </a:r>
            <a:r>
              <a:rPr lang="ru-RU" sz="1400" dirty="0" err="1"/>
              <a:t>ый</a:t>
            </a:r>
            <a:r>
              <a:rPr lang="ru-RU" sz="1400" dirty="0"/>
              <a:t> растворы кислоты и добавив 2 кг чистой воды, получили 50%-</a:t>
            </a:r>
            <a:r>
              <a:rPr lang="ru-RU" sz="1400" dirty="0" err="1"/>
              <a:t>ый</a:t>
            </a:r>
            <a:r>
              <a:rPr lang="ru-RU" sz="1400" dirty="0"/>
              <a:t> раствор кислоты. Если бы вместо 2 кг воды добавили 2кг 90%-</a:t>
            </a:r>
            <a:r>
              <a:rPr lang="ru-RU" sz="1400" dirty="0" err="1"/>
              <a:t>го</a:t>
            </a:r>
            <a:r>
              <a:rPr lang="ru-RU" sz="1400" dirty="0"/>
              <a:t> раствора той же кислоты, то получили бы 70%-</a:t>
            </a:r>
            <a:r>
              <a:rPr lang="ru-RU" sz="1400" dirty="0" err="1"/>
              <a:t>ый</a:t>
            </a:r>
            <a:r>
              <a:rPr lang="ru-RU" sz="1400" dirty="0"/>
              <a:t> раствор кислоты. Сколько килограммов 70%-</a:t>
            </a:r>
            <a:r>
              <a:rPr lang="ru-RU" sz="1400" dirty="0" err="1"/>
              <a:t>го</a:t>
            </a:r>
            <a:r>
              <a:rPr lang="ru-RU" sz="1400" dirty="0"/>
              <a:t> раствора использовали для получения смеси?</a:t>
            </a:r>
          </a:p>
        </p:txBody>
      </p:sp>
      <p:pic>
        <p:nvPicPr>
          <p:cNvPr id="8199" name="Picture 7" descr="C:\Documents and Settings\Admin\Мои документы\РИСУНКИ\Человек\Копия Рисунок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0191" y="1132551"/>
            <a:ext cx="871999" cy="124870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Documents and Settings\Admin\Мои документы\РИСУНКИ\Человек\Копия Рисунок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2425" y="2636913"/>
            <a:ext cx="1228265" cy="14401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1" name="Объект 1"/>
              <p:cNvSpPr>
                <a:spLocks noGrp="1"/>
              </p:cNvSpPr>
              <p:nvPr>
                <p:ph idx="1"/>
              </p:nvPr>
            </p:nvSpPr>
            <p:spPr>
              <a:xfrm>
                <a:off x="482366" y="4509121"/>
                <a:ext cx="8021539" cy="1656184"/>
              </a:xfrm>
            </p:spPr>
            <p:txBody>
              <a:bodyPr>
                <a:normAutofit lnSpcReduction="10000"/>
              </a:bodyPr>
              <a:lstStyle/>
              <a:p>
                <a:pPr marL="109728" indent="0">
                  <a:buNone/>
                </a:pPr>
                <a:r>
                  <a:rPr lang="ru-RU" sz="1400" b="1" dirty="0"/>
                  <a:t>В12.</a:t>
                </a:r>
                <a:r>
                  <a:rPr lang="ru-RU" sz="1400" dirty="0"/>
                  <a:t> Для получения на экране увеличенного изображения лампочки в лаборатории используется собирающая линза с главным фокусным расстоянием </a:t>
                </a:r>
                <a:r>
                  <a:rPr lang="en-US" sz="1400" i="1" dirty="0"/>
                  <a:t>f</a:t>
                </a:r>
                <a:r>
                  <a:rPr lang="ru-RU" sz="1400" dirty="0"/>
                  <a:t> = 30 см. Расстояние </a:t>
                </a:r>
                <a:r>
                  <a:rPr lang="en-US" sz="1400" i="1" dirty="0"/>
                  <a:t>d</a:t>
                </a:r>
                <a:r>
                  <a:rPr lang="ru-RU" sz="1400" i="1" baseline="-25000" dirty="0"/>
                  <a:t>1</a:t>
                </a:r>
                <a:r>
                  <a:rPr lang="ru-RU" sz="1400" dirty="0"/>
                  <a:t> от линзы до лампочки может изменяться в пределах от 30 до 50 см, а расстояние </a:t>
                </a:r>
                <a:r>
                  <a:rPr lang="en-US" sz="1400" i="1" dirty="0"/>
                  <a:t>d</a:t>
                </a:r>
                <a:r>
                  <a:rPr lang="ru-RU" sz="1400" i="1" baseline="-25000" dirty="0"/>
                  <a:t>2</a:t>
                </a:r>
                <a:r>
                  <a:rPr lang="ru-RU" sz="1400" dirty="0"/>
                  <a:t> от линзы до экрана – в пределах от 150 до 180 см. Изображение на экране будет чётким, если выполнено соотношение </a:t>
                </a:r>
                <a14:m>
                  <m:oMath xmlns:m="http://schemas.openxmlformats.org/officeDocument/2006/math">
                    <m:f>
                      <m:fPr>
                        <m:ctrlPr>
                          <a:rPr lang="ru-RU" sz="1400" i="1"/>
                        </m:ctrlPr>
                      </m:fPr>
                      <m:num>
                        <m:r>
                          <a:rPr lang="ru-RU" sz="1400" i="1"/>
                          <m:t>1</m:t>
                        </m:r>
                      </m:num>
                      <m:den>
                        <m:sSub>
                          <m:sSubPr>
                            <m:ctrlPr>
                              <a:rPr lang="ru-RU" sz="1400" i="1"/>
                            </m:ctrlPr>
                          </m:sSubPr>
                          <m:e>
                            <m:r>
                              <a:rPr lang="ru-RU" sz="1400" i="1"/>
                              <m:t>𝑑</m:t>
                            </m:r>
                          </m:e>
                          <m:sub>
                            <m:r>
                              <a:rPr lang="ru-RU" sz="1400" i="1"/>
                              <m:t>1</m:t>
                            </m:r>
                          </m:sub>
                        </m:sSub>
                      </m:den>
                    </m:f>
                    <m:r>
                      <a:rPr lang="ru-RU" sz="1400" i="1"/>
                      <m:t>+</m:t>
                    </m:r>
                    <m:f>
                      <m:fPr>
                        <m:ctrlPr>
                          <a:rPr lang="ru-RU" sz="1400" i="1"/>
                        </m:ctrlPr>
                      </m:fPr>
                      <m:num>
                        <m:r>
                          <a:rPr lang="ru-RU" sz="1400" i="1"/>
                          <m:t>1</m:t>
                        </m:r>
                      </m:num>
                      <m:den>
                        <m:sSub>
                          <m:sSubPr>
                            <m:ctrlPr>
                              <a:rPr lang="ru-RU" sz="1400" i="1"/>
                            </m:ctrlPr>
                          </m:sSubPr>
                          <m:e>
                            <m:r>
                              <a:rPr lang="en-US" sz="1400" i="1"/>
                              <m:t>𝑑</m:t>
                            </m:r>
                          </m:e>
                          <m:sub>
                            <m:r>
                              <a:rPr lang="ru-RU" sz="1400" i="1"/>
                              <m:t>2</m:t>
                            </m:r>
                          </m:sub>
                        </m:sSub>
                      </m:den>
                    </m:f>
                    <m:r>
                      <a:rPr lang="ru-RU" sz="1400" i="1"/>
                      <m:t>=</m:t>
                    </m:r>
                    <m:f>
                      <m:fPr>
                        <m:ctrlPr>
                          <a:rPr lang="ru-RU" sz="1400" i="1"/>
                        </m:ctrlPr>
                      </m:fPr>
                      <m:num>
                        <m:r>
                          <a:rPr lang="ru-RU" sz="1400" i="1"/>
                          <m:t>1</m:t>
                        </m:r>
                      </m:num>
                      <m:den>
                        <m:r>
                          <a:rPr lang="ru-RU" sz="1400" i="1"/>
                          <m:t>𝑓</m:t>
                        </m:r>
                      </m:den>
                    </m:f>
                  </m:oMath>
                </a14:m>
                <a:r>
                  <a:rPr lang="ru-RU" sz="1400" dirty="0"/>
                  <a:t> . Укажите, на каком наименьшем расстоянии от линзы можно поместить лампочку, чтобы её изображение на экране было чётким. Ответ выразите в сантиметрах.</a:t>
                </a:r>
              </a:p>
            </p:txBody>
          </p:sp>
        </mc:Choice>
        <mc:Fallback>
          <p:sp>
            <p:nvSpPr>
              <p:cNvPr id="21" name="Объект 1"/>
              <p:cNvSpPr>
                <a:spLocks noGrp="1" noRot="1" noChangeAspect="1" noMove="1" noResize="1" noEditPoints="1" noAdjustHandles="1" noChangeArrowheads="1" noChangeShapeType="1" noTextEdit="1"/>
              </p:cNvSpPr>
              <p:nvPr>
                <p:ph idx="1"/>
              </p:nvPr>
            </p:nvSpPr>
            <p:spPr>
              <a:xfrm>
                <a:off x="482366" y="4509121"/>
                <a:ext cx="8021539" cy="1656184"/>
              </a:xfrm>
              <a:blipFill rotWithShape="1">
                <a:blip r:embed="rId4"/>
                <a:stretch>
                  <a:fillRect t="-1476" r="-152"/>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2" name="Прямоугольник 11"/>
              <p:cNvSpPr/>
              <p:nvPr/>
            </p:nvSpPr>
            <p:spPr>
              <a:xfrm>
                <a:off x="1781087" y="2396243"/>
                <a:ext cx="6696744" cy="1936236"/>
              </a:xfrm>
              <a:prstGeom prst="rect">
                <a:avLst/>
              </a:prstGeom>
            </p:spPr>
            <p:txBody>
              <a:bodyPr wrap="square">
                <a:spAutoFit/>
              </a:bodyPr>
              <a:lstStyle/>
              <a:p>
                <a:r>
                  <a:rPr lang="ru-RU" sz="1400" b="1" dirty="0"/>
                  <a:t>В12.</a:t>
                </a:r>
                <a:r>
                  <a:rPr lang="ru-RU" sz="1400" dirty="0"/>
                  <a:t> В розетку электросети подключены приборы, общее сопротивление которых составляет 120 Ом. Параллельно с ним в розетку предполагается подключить холодильник. Чему равно наименьшее возможное сопротивление (в омах) этого холодильника, если известно, что при параллельном соединении двух проводников с сопротивлениями </a:t>
                </a:r>
                <a:r>
                  <a:rPr lang="en-US" sz="1400" i="1" dirty="0"/>
                  <a:t>R</a:t>
                </a:r>
                <a:r>
                  <a:rPr lang="ru-RU" sz="1400" i="1" baseline="-25000" dirty="0"/>
                  <a:t>1</a:t>
                </a:r>
                <a:r>
                  <a:rPr lang="ru-RU" sz="1400" i="1" dirty="0"/>
                  <a:t> </a:t>
                </a:r>
                <a:r>
                  <a:rPr lang="ru-RU" sz="1400" dirty="0"/>
                  <a:t>и </a:t>
                </a:r>
                <a:r>
                  <a:rPr lang="en-US" sz="1400" i="1" dirty="0"/>
                  <a:t>R</a:t>
                </a:r>
                <a:r>
                  <a:rPr lang="ru-RU" sz="1400" i="1" baseline="-25000" dirty="0"/>
                  <a:t>2</a:t>
                </a:r>
                <a:r>
                  <a:rPr lang="ru-RU" sz="1400" i="1" dirty="0"/>
                  <a:t> </a:t>
                </a:r>
                <a:r>
                  <a:rPr lang="ru-RU" sz="1400" dirty="0"/>
                  <a:t>их общее сопротивление определяется формулой </a:t>
                </a:r>
                <a14:m>
                  <m:oMath xmlns:m="http://schemas.openxmlformats.org/officeDocument/2006/math">
                    <m:r>
                      <a:rPr lang="ru-RU" sz="1400" i="1"/>
                      <m:t>𝑅</m:t>
                    </m:r>
                    <m:r>
                      <a:rPr lang="ru-RU" sz="1400" i="1"/>
                      <m:t>=</m:t>
                    </m:r>
                    <m:f>
                      <m:fPr>
                        <m:ctrlPr>
                          <a:rPr lang="ru-RU" sz="1400" i="1"/>
                        </m:ctrlPr>
                      </m:fPr>
                      <m:num>
                        <m:sSub>
                          <m:sSubPr>
                            <m:ctrlPr>
                              <a:rPr lang="ru-RU" sz="1400" i="1"/>
                            </m:ctrlPr>
                          </m:sSubPr>
                          <m:e>
                            <m:r>
                              <a:rPr lang="ru-RU" sz="1400" i="1"/>
                              <m:t>𝑅</m:t>
                            </m:r>
                          </m:e>
                          <m:sub>
                            <m:r>
                              <a:rPr lang="ru-RU" sz="1400" i="1"/>
                              <m:t>1</m:t>
                            </m:r>
                          </m:sub>
                        </m:sSub>
                        <m:r>
                          <a:rPr lang="ru-RU" sz="1400" i="1"/>
                          <m:t>∙</m:t>
                        </m:r>
                        <m:sSub>
                          <m:sSubPr>
                            <m:ctrlPr>
                              <a:rPr lang="ru-RU" sz="1400" i="1"/>
                            </m:ctrlPr>
                          </m:sSubPr>
                          <m:e>
                            <m:r>
                              <a:rPr lang="ru-RU" sz="1400" i="1"/>
                              <m:t>𝑅</m:t>
                            </m:r>
                          </m:e>
                          <m:sub>
                            <m:r>
                              <a:rPr lang="ru-RU" sz="1400" i="1"/>
                              <m:t>2</m:t>
                            </m:r>
                          </m:sub>
                        </m:sSub>
                      </m:num>
                      <m:den>
                        <m:sSub>
                          <m:sSubPr>
                            <m:ctrlPr>
                              <a:rPr lang="ru-RU" sz="1400" i="1"/>
                            </m:ctrlPr>
                          </m:sSubPr>
                          <m:e>
                            <m:r>
                              <a:rPr lang="ru-RU" sz="1400" i="1"/>
                              <m:t>𝑅</m:t>
                            </m:r>
                          </m:e>
                          <m:sub>
                            <m:r>
                              <a:rPr lang="ru-RU" sz="1400" i="1"/>
                              <m:t>1</m:t>
                            </m:r>
                          </m:sub>
                        </m:sSub>
                        <m:r>
                          <a:rPr lang="ru-RU" sz="1400" i="1"/>
                          <m:t>+</m:t>
                        </m:r>
                        <m:sSub>
                          <m:sSubPr>
                            <m:ctrlPr>
                              <a:rPr lang="ru-RU" sz="1400" i="1"/>
                            </m:ctrlPr>
                          </m:sSubPr>
                          <m:e>
                            <m:r>
                              <a:rPr lang="ru-RU" sz="1400" i="1"/>
                              <m:t>𝑅</m:t>
                            </m:r>
                          </m:e>
                          <m:sub>
                            <m:r>
                              <a:rPr lang="ru-RU" sz="1400" i="1"/>
                              <m:t>2</m:t>
                            </m:r>
                          </m:sub>
                        </m:sSub>
                      </m:den>
                    </m:f>
                  </m:oMath>
                </a14:m>
                <a:r>
                  <a:rPr lang="ru-RU" sz="1400" dirty="0"/>
                  <a:t>, а для нормального функционирования электросети общее сопротивление в ней должно быть не меньше 48 Ом.</a:t>
                </a:r>
              </a:p>
            </p:txBody>
          </p:sp>
        </mc:Choice>
        <mc:Fallback>
          <p:sp>
            <p:nvSpPr>
              <p:cNvPr id="12" name="Прямоугольник 11"/>
              <p:cNvSpPr>
                <a:spLocks noRot="1" noChangeAspect="1" noMove="1" noResize="1" noEditPoints="1" noAdjustHandles="1" noChangeArrowheads="1" noChangeShapeType="1" noTextEdit="1"/>
              </p:cNvSpPr>
              <p:nvPr/>
            </p:nvSpPr>
            <p:spPr>
              <a:xfrm>
                <a:off x="1781087" y="2396243"/>
                <a:ext cx="6696744" cy="1936236"/>
              </a:xfrm>
              <a:prstGeom prst="rect">
                <a:avLst/>
              </a:prstGeom>
              <a:blipFill rotWithShape="1">
                <a:blip r:embed="rId5"/>
                <a:stretch>
                  <a:fillRect l="-182" t="-314" b="-2201"/>
                </a:stretch>
              </a:blipFill>
            </p:spPr>
            <p:txBody>
              <a:bodyPr/>
              <a:lstStyle/>
              <a:p>
                <a:r>
                  <a:rPr lang="ru-RU">
                    <a:noFill/>
                  </a:rPr>
                  <a:t> </a:t>
                </a:r>
              </a:p>
            </p:txBody>
          </p:sp>
        </mc:Fallback>
      </mc:AlternateContent>
    </p:spTree>
    <p:extLst>
      <p:ext uri="{BB962C8B-B14F-4D97-AF65-F5344CB8AC3E}">
        <p14:creationId xmlns:p14="http://schemas.microsoft.com/office/powerpoint/2010/main" val="1925589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700808"/>
            <a:ext cx="8229600" cy="4306483"/>
          </a:xfrm>
        </p:spPr>
        <p:txBody>
          <a:bodyPr>
            <a:normAutofit/>
          </a:bodyPr>
          <a:lstStyle/>
          <a:p>
            <a:pPr marL="109728" indent="0">
              <a:buNone/>
            </a:pPr>
            <a:r>
              <a:rPr lang="ru-RU" sz="2800" dirty="0" smtClean="0"/>
              <a:t>«Самая </a:t>
            </a:r>
            <a:r>
              <a:rPr lang="ru-RU" sz="2800" dirty="0"/>
              <a:t>эффективная методика подготовки к ЕГЭ – это тренировка, тренировка и ещё раз </a:t>
            </a:r>
            <a:r>
              <a:rPr lang="ru-RU" sz="2800" dirty="0" smtClean="0"/>
              <a:t>тренировка».</a:t>
            </a:r>
          </a:p>
          <a:p>
            <a:pPr marL="109728" indent="0">
              <a:buNone/>
            </a:pPr>
            <a:endParaRPr lang="ru-RU" sz="2800" dirty="0"/>
          </a:p>
        </p:txBody>
      </p:sp>
      <p:sp>
        <p:nvSpPr>
          <p:cNvPr id="3" name="Заголовок 2"/>
          <p:cNvSpPr>
            <a:spLocks noGrp="1"/>
          </p:cNvSpPr>
          <p:nvPr>
            <p:ph type="title"/>
          </p:nvPr>
        </p:nvSpPr>
        <p:spPr>
          <a:xfrm>
            <a:off x="457200" y="404664"/>
            <a:ext cx="8229600" cy="1012974"/>
          </a:xfrm>
        </p:spPr>
        <p:txBody>
          <a:bodyPr>
            <a:normAutofit/>
          </a:bodyPr>
          <a:lstStyle/>
          <a:p>
            <a:pPr algn="ctr"/>
            <a:r>
              <a:rPr lang="ru-RU" sz="3800" dirty="0" smtClean="0">
                <a:effectLst/>
              </a:rPr>
              <a:t>Методика </a:t>
            </a:r>
            <a:r>
              <a:rPr lang="ru-RU" sz="3800" dirty="0">
                <a:effectLst/>
              </a:rPr>
              <a:t>подготовки к ЕГЭ</a:t>
            </a:r>
          </a:p>
        </p:txBody>
      </p:sp>
      <p:pic>
        <p:nvPicPr>
          <p:cNvPr id="9218" name="Picture 2" descr="C:\Documents and Settings\Admin\Мои документы\РИСУНКИ\Школа\051020071308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767" y="3177434"/>
            <a:ext cx="33020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46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952946"/>
          </a:xfrm>
        </p:spPr>
        <p:txBody>
          <a:bodyPr>
            <a:noAutofit/>
          </a:bodyPr>
          <a:lstStyle/>
          <a:p>
            <a:pPr algn="ctr">
              <a:lnSpc>
                <a:spcPct val="80000"/>
              </a:lnSpc>
            </a:pPr>
            <a:r>
              <a:rPr lang="ru-RU" sz="3300" dirty="0" smtClean="0">
                <a:effectLst/>
              </a:rPr>
              <a:t>Подборка задач по теме </a:t>
            </a:r>
            <a:br>
              <a:rPr lang="ru-RU" sz="3300" dirty="0" smtClean="0">
                <a:effectLst/>
              </a:rPr>
            </a:br>
            <a:r>
              <a:rPr lang="ru-RU" sz="3300" dirty="0" smtClean="0">
                <a:effectLst/>
              </a:rPr>
              <a:t>«Площадь фигур» (В5)</a:t>
            </a:r>
            <a:endParaRPr lang="ru-RU" sz="3300" dirty="0">
              <a:effectLst/>
            </a:endParaRPr>
          </a:p>
        </p:txBody>
      </p:sp>
      <p:pic>
        <p:nvPicPr>
          <p:cNvPr id="10242"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16100" t="24728" r="15944" b="10724"/>
          <a:stretch>
            <a:fillRect/>
          </a:stretch>
        </p:blipFill>
        <p:spPr bwMode="auto">
          <a:xfrm>
            <a:off x="862112" y="1196752"/>
            <a:ext cx="7200800" cy="513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348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nSpc>
                <a:spcPct val="150000"/>
              </a:lnSpc>
            </a:pPr>
            <a:r>
              <a:rPr lang="ru-RU" sz="2800" dirty="0" smtClean="0"/>
              <a:t>уровень предметной подготовки;</a:t>
            </a:r>
          </a:p>
          <a:p>
            <a:pPr>
              <a:lnSpc>
                <a:spcPct val="150000"/>
              </a:lnSpc>
            </a:pPr>
            <a:r>
              <a:rPr lang="ru-RU" sz="2800" dirty="0" smtClean="0"/>
              <a:t>уровень тестовой культуры выпускника;</a:t>
            </a:r>
          </a:p>
          <a:p>
            <a:pPr>
              <a:lnSpc>
                <a:spcPct val="150000"/>
              </a:lnSpc>
            </a:pPr>
            <a:r>
              <a:rPr lang="ru-RU" sz="2800" dirty="0" smtClean="0"/>
              <a:t>психологическая готовность учащихся демонстрировать свои знания и умения в непривычной обстановке экзамена.</a:t>
            </a:r>
          </a:p>
          <a:p>
            <a:endParaRPr lang="ru-RU" sz="2800" dirty="0" smtClean="0"/>
          </a:p>
          <a:p>
            <a:endParaRPr lang="ru-RU" dirty="0"/>
          </a:p>
        </p:txBody>
      </p:sp>
      <p:sp>
        <p:nvSpPr>
          <p:cNvPr id="2" name="Заголовок 1"/>
          <p:cNvSpPr>
            <a:spLocks noGrp="1"/>
          </p:cNvSpPr>
          <p:nvPr>
            <p:ph type="title"/>
          </p:nvPr>
        </p:nvSpPr>
        <p:spPr/>
        <p:txBody>
          <a:bodyPr>
            <a:normAutofit/>
          </a:bodyPr>
          <a:lstStyle/>
          <a:p>
            <a:pPr algn="ctr"/>
            <a:r>
              <a:rPr lang="ru-RU" sz="3800" dirty="0" smtClean="0">
                <a:effectLst/>
              </a:rPr>
              <a:t>На результаты ЕГЭ влияют:</a:t>
            </a:r>
            <a:endParaRPr lang="ru-RU" sz="3800" dirty="0">
              <a:effectLst/>
            </a:endParaRPr>
          </a:p>
        </p:txBody>
      </p:sp>
    </p:spTree>
    <p:extLst>
      <p:ext uri="{BB962C8B-B14F-4D97-AF65-F5344CB8AC3E}">
        <p14:creationId xmlns:p14="http://schemas.microsoft.com/office/powerpoint/2010/main" val="2379611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50" name="Picture 18" descr="C:\Documents and Settings\Admin\Мои документы\Мои рисунки\img6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3782">
            <a:off x="4633503" y="1226647"/>
            <a:ext cx="1899212" cy="2734075"/>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57200" y="274639"/>
            <a:ext cx="8229600" cy="830158"/>
          </a:xfrm>
        </p:spPr>
        <p:txBody>
          <a:bodyPr>
            <a:normAutofit/>
          </a:bodyPr>
          <a:lstStyle/>
          <a:p>
            <a:pPr algn="ctr"/>
            <a:r>
              <a:rPr lang="ru-RU" sz="3800" dirty="0" smtClean="0">
                <a:effectLst/>
              </a:rPr>
              <a:t>Литература</a:t>
            </a:r>
            <a:endParaRPr lang="ru-RU" sz="3800" dirty="0">
              <a:effectLst/>
            </a:endParaRPr>
          </a:p>
        </p:txBody>
      </p:sp>
      <p:pic>
        <p:nvPicPr>
          <p:cNvPr id="18434" name="Picture 2" descr="C:\Documents and Settings\Admin\Мои документы\Подготовка к ЕГЭ\Копия img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0501">
            <a:off x="6608833" y="1617767"/>
            <a:ext cx="1917639" cy="2760602"/>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C:\Documents and Settings\Admin\Мои документы\Мои рисунки\img6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2651">
            <a:off x="5474279" y="3841517"/>
            <a:ext cx="1942317" cy="2771846"/>
          </a:xfrm>
          <a:prstGeom prst="rect">
            <a:avLst/>
          </a:prstGeom>
          <a:noFill/>
          <a:extLst>
            <a:ext uri="{909E8E84-426E-40DD-AFC4-6F175D3DCCD1}">
              <a14:hiddenFill xmlns:a14="http://schemas.microsoft.com/office/drawing/2010/main">
                <a:solidFill>
                  <a:srgbClr val="FFFFFF"/>
                </a:solidFill>
              </a14:hiddenFill>
            </a:ext>
          </a:extLst>
        </p:spPr>
      </p:pic>
      <p:pic>
        <p:nvPicPr>
          <p:cNvPr id="18447" name="Picture 15" descr="C:\Documents and Settings\Admin\Мои документы\Мои рисунки\img68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94166">
            <a:off x="646049" y="1507301"/>
            <a:ext cx="1913046" cy="2730074"/>
          </a:xfrm>
          <a:prstGeom prst="rect">
            <a:avLst/>
          </a:prstGeom>
          <a:noFill/>
          <a:extLst>
            <a:ext uri="{909E8E84-426E-40DD-AFC4-6F175D3DCCD1}">
              <a14:hiddenFill xmlns:a14="http://schemas.microsoft.com/office/drawing/2010/main">
                <a:solidFill>
                  <a:srgbClr val="FFFFFF"/>
                </a:solidFill>
              </a14:hiddenFill>
            </a:ext>
          </a:extLst>
        </p:spPr>
      </p:pic>
      <p:pic>
        <p:nvPicPr>
          <p:cNvPr id="18449" name="Picture 17" descr="C:\Documents and Settings\Admin\Мои документы\Мои рисунки\img68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1768" y="1210443"/>
            <a:ext cx="1916606" cy="2592453"/>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C:\Documents and Settings\Admin\Мои документы\Мои рисунки\img69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10487">
            <a:off x="1462009" y="3804025"/>
            <a:ext cx="1914128" cy="2755548"/>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Documents and Settings\Admin\Мои документы\Мои рисунки\img69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201" y="3725058"/>
            <a:ext cx="1912800" cy="275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71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lnSpc>
                <a:spcPct val="80000"/>
              </a:lnSpc>
            </a:pPr>
            <a:r>
              <a:rPr lang="ru-RU" sz="3300" dirty="0">
                <a:effectLst/>
              </a:rPr>
              <a:t>Стратегия решения в условиях дефицита </a:t>
            </a:r>
            <a:r>
              <a:rPr lang="ru-RU" sz="3300" dirty="0" smtClean="0">
                <a:effectLst/>
              </a:rPr>
              <a:t>времени </a:t>
            </a:r>
            <a:r>
              <a:rPr lang="ru-RU" sz="3300" dirty="0">
                <a:effectLst/>
              </a:rPr>
              <a:t>на экзамене</a:t>
            </a:r>
            <a:endParaRPr lang="ru-RU" sz="3300" dirty="0"/>
          </a:p>
        </p:txBody>
      </p:sp>
      <p:sp>
        <p:nvSpPr>
          <p:cNvPr id="4" name="Прямоугольник 3"/>
          <p:cNvSpPr/>
          <p:nvPr/>
        </p:nvSpPr>
        <p:spPr>
          <a:xfrm>
            <a:off x="323528" y="1628800"/>
            <a:ext cx="4032448" cy="4170372"/>
          </a:xfrm>
          <a:prstGeom prst="rect">
            <a:avLst/>
          </a:prstGeom>
        </p:spPr>
        <p:txBody>
          <a:bodyPr wrap="square">
            <a:spAutoFit/>
          </a:bodyPr>
          <a:lstStyle/>
          <a:p>
            <a:pPr>
              <a:spcBef>
                <a:spcPts val="600"/>
              </a:spcBef>
            </a:pPr>
            <a:r>
              <a:rPr lang="ru-RU" sz="1500" b="1" dirty="0"/>
              <a:t>В10. </a:t>
            </a:r>
            <a:r>
              <a:rPr lang="ru-RU" sz="1500" dirty="0"/>
              <a:t>Конус имеет объем 15 см</a:t>
            </a:r>
            <a:r>
              <a:rPr lang="ru-RU" sz="1500" baseline="30000" dirty="0"/>
              <a:t>3</a:t>
            </a:r>
            <a:r>
              <a:rPr lang="ru-RU" sz="1500" dirty="0"/>
              <a:t>. Высоту конуса уменьшили в три раза, а радиус основания увеличили в четыре раза. Определите объем нового конуса.</a:t>
            </a:r>
          </a:p>
          <a:p>
            <a:pPr>
              <a:spcBef>
                <a:spcPts val="600"/>
              </a:spcBef>
            </a:pPr>
            <a:r>
              <a:rPr lang="ru-RU" sz="1500" b="1" dirty="0"/>
              <a:t>В10. </a:t>
            </a:r>
            <a:r>
              <a:rPr lang="ru-RU" sz="1500" dirty="0"/>
              <a:t>Объем правильной треугольной призмы равен 6. Каким будет объем призмы, если стороны ее основания увеличить в три раза, а высоту уменьшить в два раза?</a:t>
            </a:r>
          </a:p>
          <a:p>
            <a:pPr>
              <a:spcBef>
                <a:spcPts val="600"/>
              </a:spcBef>
            </a:pPr>
            <a:r>
              <a:rPr lang="ru-RU" sz="1500" b="1" dirty="0"/>
              <a:t>В10.</a:t>
            </a:r>
            <a:r>
              <a:rPr lang="ru-RU" sz="1500" dirty="0"/>
              <a:t> Радиус основания первого цилиндра в 2 раза меньше, чем радиус основания второго цилиндра, а высота первого цилиндра в 3 раза больше, чем высота второго. Чему равна площадь боковой поверхности цилиндра, если площадь боковой поверхности второго равна 22 см</a:t>
            </a:r>
            <a:r>
              <a:rPr lang="ru-RU" sz="1500" baseline="30000" dirty="0"/>
              <a:t>2</a:t>
            </a:r>
            <a:r>
              <a:rPr lang="ru-RU" sz="1500" dirty="0"/>
              <a:t>?</a:t>
            </a:r>
          </a:p>
        </p:txBody>
      </p:sp>
      <p:pic>
        <p:nvPicPr>
          <p:cNvPr id="11266" name="Picture 2" descr="img6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628800"/>
            <a:ext cx="453650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Рисунок 41" descr="Описание: C:\Documents and Settings\Admin\Мои документы\Мои рисунки\img031.jpg"/>
          <p:cNvPicPr>
            <a:picLocks noChangeAspect="1" noChangeArrowheads="1"/>
          </p:cNvPicPr>
          <p:nvPr/>
        </p:nvPicPr>
        <p:blipFill>
          <a:blip r:embed="rId3" cstate="print">
            <a:extLst>
              <a:ext uri="{28A0092B-C50C-407E-A947-70E740481C1C}">
                <a14:useLocalDpi xmlns:a14="http://schemas.microsoft.com/office/drawing/2010/main" val="0"/>
              </a:ext>
            </a:extLst>
          </a:blip>
          <a:srcRect r="-186" b="-156"/>
          <a:stretch>
            <a:fillRect/>
          </a:stretch>
        </p:blipFill>
        <p:spPr bwMode="auto">
          <a:xfrm>
            <a:off x="8028384" y="1243037"/>
            <a:ext cx="657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Рисунок 40" descr="Описание: C:\Documents and Settings\Admin\Мои документы\Мои рисунки\img033.jpg"/>
          <p:cNvPicPr>
            <a:picLocks noChangeAspect="1" noChangeArrowheads="1"/>
          </p:cNvPicPr>
          <p:nvPr/>
        </p:nvPicPr>
        <p:blipFill>
          <a:blip r:embed="rId4" cstate="print">
            <a:extLst>
              <a:ext uri="{28A0092B-C50C-407E-A947-70E740481C1C}">
                <a14:useLocalDpi xmlns:a14="http://schemas.microsoft.com/office/drawing/2010/main" val="0"/>
              </a:ext>
            </a:extLst>
          </a:blip>
          <a:srcRect t="3494" r="2625" b="-2"/>
          <a:stretch>
            <a:fillRect/>
          </a:stretch>
        </p:blipFill>
        <p:spPr bwMode="auto">
          <a:xfrm>
            <a:off x="7952184" y="2636912"/>
            <a:ext cx="733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1269" name="Picture 5"/>
          <p:cNvPicPr>
            <a:picLocks noChangeAspect="1" noChangeArrowheads="1"/>
          </p:cNvPicPr>
          <p:nvPr/>
        </p:nvPicPr>
        <p:blipFill rotWithShape="1">
          <a:blip r:embed="rId5">
            <a:lum bright="-20000" contrast="40000"/>
            <a:extLst>
              <a:ext uri="{28A0092B-C50C-407E-A947-70E740481C1C}">
                <a14:useLocalDpi xmlns:a14="http://schemas.microsoft.com/office/drawing/2010/main" val="0"/>
              </a:ext>
            </a:extLst>
          </a:blip>
          <a:srcRect r="8859"/>
          <a:stretch/>
        </p:blipFill>
        <p:spPr bwMode="auto">
          <a:xfrm rot="5400000">
            <a:off x="7298777" y="4525266"/>
            <a:ext cx="900931" cy="206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27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6878" y="1844824"/>
            <a:ext cx="7056784" cy="646331"/>
          </a:xfrm>
          <a:prstGeom prst="rect">
            <a:avLst/>
          </a:prstGeom>
        </p:spPr>
        <p:txBody>
          <a:bodyPr wrap="square">
            <a:spAutoFit/>
          </a:bodyPr>
          <a:lstStyle/>
          <a:p>
            <a:r>
              <a:rPr lang="ru-RU" b="1" dirty="0"/>
              <a:t>В10. </a:t>
            </a:r>
            <a:r>
              <a:rPr lang="ru-RU" dirty="0"/>
              <a:t>Найдите площадь (объём) многогранника, изображенного на рисунке (все двугранные углы прямые).</a:t>
            </a:r>
          </a:p>
        </p:txBody>
      </p:sp>
      <p:pic>
        <p:nvPicPr>
          <p:cNvPr id="12290" name="Рисунок 19" descr="Описание: C:\Documents and Settings\Admin\Мои документы\Мои рисунки\img022.jpg"/>
          <p:cNvPicPr>
            <a:picLocks noChangeAspect="1" noChangeArrowheads="1"/>
          </p:cNvPicPr>
          <p:nvPr/>
        </p:nvPicPr>
        <p:blipFill>
          <a:blip r:embed="rId2">
            <a:extLst>
              <a:ext uri="{28A0092B-C50C-407E-A947-70E740481C1C}">
                <a14:useLocalDpi xmlns:a14="http://schemas.microsoft.com/office/drawing/2010/main" val="0"/>
              </a:ext>
            </a:extLst>
          </a:blip>
          <a:srcRect t="-983" r="-2737" b="2914"/>
          <a:stretch>
            <a:fillRect/>
          </a:stretch>
        </p:blipFill>
        <p:spPr bwMode="auto">
          <a:xfrm>
            <a:off x="1127583" y="2794403"/>
            <a:ext cx="3369299" cy="279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img6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931" y="2924944"/>
            <a:ext cx="3313631" cy="272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Заголовок 2"/>
          <p:cNvSpPr>
            <a:spLocks noGrp="1"/>
          </p:cNvSpPr>
          <p:nvPr>
            <p:ph type="title"/>
          </p:nvPr>
        </p:nvSpPr>
        <p:spPr>
          <a:xfrm>
            <a:off x="457200" y="274638"/>
            <a:ext cx="8229600" cy="1143000"/>
          </a:xfrm>
        </p:spPr>
        <p:txBody>
          <a:bodyPr>
            <a:normAutofit/>
          </a:bodyPr>
          <a:lstStyle/>
          <a:p>
            <a:pPr algn="ctr">
              <a:lnSpc>
                <a:spcPct val="80000"/>
              </a:lnSpc>
            </a:pPr>
            <a:r>
              <a:rPr lang="ru-RU" sz="3300" dirty="0">
                <a:effectLst/>
              </a:rPr>
              <a:t>Стратегия решения в условиях дефицита </a:t>
            </a:r>
            <a:r>
              <a:rPr lang="ru-RU" sz="3300" dirty="0" smtClean="0">
                <a:effectLst/>
              </a:rPr>
              <a:t>времени </a:t>
            </a:r>
            <a:r>
              <a:rPr lang="ru-RU" sz="3300" dirty="0">
                <a:effectLst/>
              </a:rPr>
              <a:t>на экзамене</a:t>
            </a:r>
            <a:endParaRPr lang="ru-RU" sz="3300" dirty="0"/>
          </a:p>
        </p:txBody>
      </p:sp>
    </p:spTree>
    <p:extLst>
      <p:ext uri="{BB962C8B-B14F-4D97-AF65-F5344CB8AC3E}">
        <p14:creationId xmlns:p14="http://schemas.microsoft.com/office/powerpoint/2010/main" val="2995838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lnSpc>
                <a:spcPct val="80000"/>
              </a:lnSpc>
            </a:pPr>
            <a:r>
              <a:rPr lang="ru-RU" sz="3300" dirty="0">
                <a:effectLst/>
              </a:rPr>
              <a:t>Общие рекомендации, </a:t>
            </a:r>
            <a:r>
              <a:rPr lang="ru-RU" sz="3300" dirty="0" smtClean="0">
                <a:effectLst/>
              </a:rPr>
              <a:t/>
            </a:r>
            <a:br>
              <a:rPr lang="ru-RU" sz="3300" dirty="0" smtClean="0">
                <a:effectLst/>
              </a:rPr>
            </a:br>
            <a:r>
              <a:rPr lang="ru-RU" sz="3300" dirty="0" smtClean="0">
                <a:effectLst/>
              </a:rPr>
              <a:t>адресованные </a:t>
            </a:r>
            <a:r>
              <a:rPr lang="ru-RU" sz="3300" dirty="0">
                <a:effectLst/>
              </a:rPr>
              <a:t>учащимся</a:t>
            </a:r>
          </a:p>
        </p:txBody>
      </p:sp>
      <p:pic>
        <p:nvPicPr>
          <p:cNvPr id="13316"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47942" t="22903" r="28496" b="9897"/>
          <a:stretch>
            <a:fillRect/>
          </a:stretch>
        </p:blipFill>
        <p:spPr bwMode="auto">
          <a:xfrm rot="19966902">
            <a:off x="1015184" y="1911681"/>
            <a:ext cx="1911798" cy="408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l="47942" t="22903" r="28496" b="9897"/>
          <a:stretch>
            <a:fillRect/>
          </a:stretch>
        </p:blipFill>
        <p:spPr bwMode="auto">
          <a:xfrm>
            <a:off x="2626262" y="1484784"/>
            <a:ext cx="2112395" cy="451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C:\Documents and Settings\Admin\Мои документы\2013-14_Кл_час_ПланВР\Экзамены\Копия P30100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1640638"/>
            <a:ext cx="3299146" cy="395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41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Мои документы\РИСУНКИ\Школа\Учитель Ученик\Учительниц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100" y="3212976"/>
            <a:ext cx="1461060" cy="3033515"/>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395536" y="1481328"/>
            <a:ext cx="7776864" cy="4525963"/>
          </a:xfrm>
        </p:spPr>
        <p:txBody>
          <a:bodyPr>
            <a:normAutofit/>
          </a:bodyPr>
          <a:lstStyle/>
          <a:p>
            <a:pPr lvl="0">
              <a:spcBef>
                <a:spcPts val="0"/>
              </a:spcBef>
              <a:spcAft>
                <a:spcPts val="800"/>
              </a:spcAft>
            </a:pPr>
            <a:r>
              <a:rPr lang="ru-RU" sz="2200" dirty="0"/>
              <a:t>адекватная оценка знаний, умений и навыков </a:t>
            </a:r>
            <a:r>
              <a:rPr lang="ru-RU" sz="2200" dirty="0" smtClean="0"/>
              <a:t>учащихся в </a:t>
            </a:r>
            <a:r>
              <a:rPr lang="ru-RU" sz="2200" dirty="0"/>
              <a:t>течение учебного </a:t>
            </a:r>
            <a:r>
              <a:rPr lang="ru-RU" sz="2200" dirty="0" smtClean="0"/>
              <a:t>периода;</a:t>
            </a:r>
            <a:endParaRPr lang="ru-RU" sz="2200" dirty="0"/>
          </a:p>
          <a:p>
            <a:pPr lvl="0">
              <a:spcBef>
                <a:spcPts val="0"/>
              </a:spcBef>
              <a:spcAft>
                <a:spcPts val="800"/>
              </a:spcAft>
            </a:pPr>
            <a:r>
              <a:rPr lang="ru-RU" sz="2200" dirty="0"/>
              <a:t>организация системной продуманной работы в течение всех лет обучения предмету;</a:t>
            </a:r>
          </a:p>
          <a:p>
            <a:pPr lvl="0">
              <a:spcBef>
                <a:spcPts val="0"/>
              </a:spcBef>
            </a:pPr>
            <a:r>
              <a:rPr lang="ru-RU" sz="2200" dirty="0"/>
              <a:t>составление плана работы по подготовке обучающихся к итоговой аттестации в форме </a:t>
            </a:r>
            <a:endParaRPr lang="ru-RU" sz="2200" dirty="0" smtClean="0"/>
          </a:p>
          <a:p>
            <a:pPr marL="109728" lvl="0" indent="0">
              <a:spcBef>
                <a:spcPts val="0"/>
              </a:spcBef>
              <a:buNone/>
            </a:pPr>
            <a:r>
              <a:rPr lang="ru-RU" sz="2200" dirty="0"/>
              <a:t> </a:t>
            </a:r>
            <a:r>
              <a:rPr lang="ru-RU" sz="2200" dirty="0" smtClean="0"/>
              <a:t>  ЕГЭ</a:t>
            </a:r>
            <a:r>
              <a:rPr lang="ru-RU" sz="2200" dirty="0"/>
              <a:t>, возможно организация спецкурса по </a:t>
            </a:r>
            <a:endParaRPr lang="ru-RU" sz="2200" dirty="0" smtClean="0"/>
          </a:p>
          <a:p>
            <a:pPr marL="109728" lvl="0" indent="0">
              <a:spcBef>
                <a:spcPts val="0"/>
              </a:spcBef>
              <a:buNone/>
            </a:pPr>
            <a:r>
              <a:rPr lang="ru-RU" sz="2200" dirty="0"/>
              <a:t> </a:t>
            </a:r>
            <a:r>
              <a:rPr lang="ru-RU" sz="2200" dirty="0" smtClean="0"/>
              <a:t>  подготовке </a:t>
            </a:r>
            <a:r>
              <a:rPr lang="ru-RU" sz="2200" dirty="0"/>
              <a:t>к ЕГЭ;</a:t>
            </a:r>
          </a:p>
          <a:p>
            <a:pPr lvl="0">
              <a:spcBef>
                <a:spcPts val="800"/>
              </a:spcBef>
            </a:pPr>
            <a:r>
              <a:rPr lang="ru-RU" sz="2200" dirty="0"/>
              <a:t>прогнозирование и предупреждение </a:t>
            </a:r>
            <a:endParaRPr lang="ru-RU" sz="2200" dirty="0" smtClean="0"/>
          </a:p>
          <a:p>
            <a:pPr marL="109728" lvl="0" indent="0">
              <a:spcBef>
                <a:spcPts val="0"/>
              </a:spcBef>
              <a:buNone/>
            </a:pPr>
            <a:r>
              <a:rPr lang="ru-RU" sz="2200" dirty="0" smtClean="0"/>
              <a:t>   возможных </a:t>
            </a:r>
            <a:r>
              <a:rPr lang="ru-RU" sz="2200" dirty="0"/>
              <a:t>ошибок учащихся, определение </a:t>
            </a:r>
            <a:endParaRPr lang="ru-RU" sz="2200" dirty="0" smtClean="0"/>
          </a:p>
          <a:p>
            <a:pPr marL="109728" lvl="0" indent="0">
              <a:spcBef>
                <a:spcPts val="0"/>
              </a:spcBef>
              <a:buNone/>
            </a:pPr>
            <a:r>
              <a:rPr lang="ru-RU" sz="2200" dirty="0"/>
              <a:t> </a:t>
            </a:r>
            <a:r>
              <a:rPr lang="ru-RU" sz="2200" dirty="0" smtClean="0"/>
              <a:t>  методических </a:t>
            </a:r>
            <a:r>
              <a:rPr lang="ru-RU" sz="2200" dirty="0"/>
              <a:t>приемов по предупреждению </a:t>
            </a:r>
            <a:endParaRPr lang="ru-RU" sz="2200" dirty="0" smtClean="0"/>
          </a:p>
          <a:p>
            <a:pPr marL="109728" lvl="0" indent="0">
              <a:spcBef>
                <a:spcPts val="0"/>
              </a:spcBef>
              <a:buNone/>
            </a:pPr>
            <a:r>
              <a:rPr lang="ru-RU" sz="2200" dirty="0"/>
              <a:t> </a:t>
            </a:r>
            <a:r>
              <a:rPr lang="ru-RU" sz="2200" dirty="0" smtClean="0"/>
              <a:t>  этих </a:t>
            </a:r>
            <a:r>
              <a:rPr lang="ru-RU" sz="2200" dirty="0"/>
              <a:t>ошибок.</a:t>
            </a:r>
          </a:p>
          <a:p>
            <a:endParaRPr lang="ru-RU" dirty="0"/>
          </a:p>
        </p:txBody>
      </p:sp>
      <p:sp>
        <p:nvSpPr>
          <p:cNvPr id="3" name="Заголовок 2"/>
          <p:cNvSpPr>
            <a:spLocks noGrp="1"/>
          </p:cNvSpPr>
          <p:nvPr>
            <p:ph type="title"/>
          </p:nvPr>
        </p:nvSpPr>
        <p:spPr/>
        <p:txBody>
          <a:bodyPr>
            <a:normAutofit/>
          </a:bodyPr>
          <a:lstStyle/>
          <a:p>
            <a:pPr algn="ctr">
              <a:lnSpc>
                <a:spcPct val="80000"/>
              </a:lnSpc>
            </a:pPr>
            <a:r>
              <a:rPr lang="ru-RU" sz="3300" dirty="0">
                <a:effectLst/>
              </a:rPr>
              <a:t>Задачи учителя </a:t>
            </a:r>
            <a:r>
              <a:rPr lang="ru-RU" sz="3300" dirty="0" smtClean="0">
                <a:effectLst/>
              </a:rPr>
              <a:t/>
            </a:r>
            <a:br>
              <a:rPr lang="ru-RU" sz="3300" dirty="0" smtClean="0">
                <a:effectLst/>
              </a:rPr>
            </a:br>
            <a:r>
              <a:rPr lang="ru-RU" sz="3300" dirty="0" smtClean="0">
                <a:effectLst/>
              </a:rPr>
              <a:t>по </a:t>
            </a:r>
            <a:r>
              <a:rPr lang="ru-RU" sz="3300" dirty="0">
                <a:effectLst/>
              </a:rPr>
              <a:t>подготовке к ЕГЭ</a:t>
            </a:r>
          </a:p>
        </p:txBody>
      </p:sp>
    </p:spTree>
    <p:extLst>
      <p:ext uri="{BB962C8B-B14F-4D97-AF65-F5344CB8AC3E}">
        <p14:creationId xmlns:p14="http://schemas.microsoft.com/office/powerpoint/2010/main" val="612337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2800" dirty="0"/>
              <a:t>«ЕГЭ по математике при правильной подготовке хорошо может сдать каждый. Формула успеха проста – высокая степень восприимчивости, мотивация и компетентный педагог</a:t>
            </a:r>
            <a:r>
              <a:rPr lang="ru-RU" sz="2800" dirty="0" smtClean="0"/>
              <a:t>».</a:t>
            </a:r>
          </a:p>
          <a:p>
            <a:pPr marL="109728" indent="0">
              <a:buNone/>
            </a:pPr>
            <a:r>
              <a:rPr lang="ru-RU" sz="2800" dirty="0"/>
              <a:t> </a:t>
            </a:r>
            <a:r>
              <a:rPr lang="ru-RU" sz="2800" dirty="0" smtClean="0"/>
              <a:t>                                     </a:t>
            </a:r>
            <a:r>
              <a:rPr lang="ru-RU" sz="2800" i="1" dirty="0" smtClean="0"/>
              <a:t>Кашина Н.В.</a:t>
            </a:r>
          </a:p>
          <a:p>
            <a:pPr marL="109728" indent="0">
              <a:buNone/>
            </a:pPr>
            <a:r>
              <a:rPr lang="ru-RU" sz="2800" i="1" dirty="0" smtClean="0"/>
              <a:t>                                      (Астраханская обл.)</a:t>
            </a:r>
          </a:p>
          <a:p>
            <a:pPr marL="2057400" lvl="8" indent="0">
              <a:lnSpc>
                <a:spcPct val="150000"/>
              </a:lnSpc>
              <a:buNone/>
            </a:pPr>
            <a:r>
              <a:rPr lang="ru-RU" dirty="0"/>
              <a:t>	</a:t>
            </a:r>
            <a:r>
              <a:rPr lang="ru-RU" dirty="0" smtClean="0"/>
              <a:t>	     </a:t>
            </a:r>
            <a:endParaRPr lang="ru-RU" dirty="0"/>
          </a:p>
          <a:p>
            <a:endParaRPr lang="ru-RU" dirty="0"/>
          </a:p>
        </p:txBody>
      </p:sp>
      <p:sp>
        <p:nvSpPr>
          <p:cNvPr id="2" name="Заголовок 1"/>
          <p:cNvSpPr>
            <a:spLocks noGrp="1"/>
          </p:cNvSpPr>
          <p:nvPr>
            <p:ph type="title"/>
          </p:nvPr>
        </p:nvSpPr>
        <p:spPr/>
        <p:txBody>
          <a:bodyPr>
            <a:normAutofit/>
          </a:bodyPr>
          <a:lstStyle/>
          <a:p>
            <a:pPr algn="ctr"/>
            <a:r>
              <a:rPr lang="ru-RU" sz="3800" dirty="0" smtClean="0">
                <a:effectLst/>
              </a:rPr>
              <a:t>Формула успеха</a:t>
            </a:r>
            <a:endParaRPr lang="ru-RU" sz="3800" dirty="0">
              <a:effectLst/>
            </a:endParaRPr>
          </a:p>
        </p:txBody>
      </p:sp>
    </p:spTree>
    <p:extLst>
      <p:ext uri="{BB962C8B-B14F-4D97-AF65-F5344CB8AC3E}">
        <p14:creationId xmlns:p14="http://schemas.microsoft.com/office/powerpoint/2010/main" val="1877852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268760"/>
            <a:ext cx="8712968" cy="5044016"/>
          </a:xfrm>
        </p:spPr>
        <p:txBody>
          <a:bodyPr>
            <a:noAutofit/>
          </a:bodyPr>
          <a:lstStyle/>
          <a:p>
            <a:pPr>
              <a:spcBef>
                <a:spcPts val="600"/>
              </a:spcBef>
            </a:pPr>
            <a:r>
              <a:rPr lang="ru-RU" sz="1700" dirty="0"/>
              <a:t>Самое важное в каждом деле – пересилить момент, когда вам не </a:t>
            </a:r>
            <a:r>
              <a:rPr lang="ru-RU" sz="1700" dirty="0" smtClean="0"/>
              <a:t>хочется работать</a:t>
            </a:r>
            <a:r>
              <a:rPr lang="ru-RU" sz="1700" dirty="0"/>
              <a:t>. </a:t>
            </a:r>
            <a:r>
              <a:rPr lang="ru-RU" sz="1700" dirty="0" smtClean="0"/>
              <a:t>                                                                    </a:t>
            </a:r>
            <a:r>
              <a:rPr lang="ru-RU" sz="1700" i="1" dirty="0" smtClean="0"/>
              <a:t>(</a:t>
            </a:r>
            <a:r>
              <a:rPr lang="ru-RU" sz="1700" i="1" dirty="0"/>
              <a:t>И.П. Павлов</a:t>
            </a:r>
            <a:r>
              <a:rPr lang="ru-RU" sz="1700" i="1" dirty="0" smtClean="0"/>
              <a:t>)</a:t>
            </a:r>
            <a:endParaRPr lang="ru-RU" sz="1700" i="1" dirty="0"/>
          </a:p>
          <a:p>
            <a:pPr>
              <a:spcBef>
                <a:spcPts val="600"/>
              </a:spcBef>
            </a:pPr>
            <a:r>
              <a:rPr lang="ru-RU" sz="1700" dirty="0"/>
              <a:t>Математику нельзя изучать, наблюдая, как это делает сосед. </a:t>
            </a:r>
            <a:r>
              <a:rPr lang="ru-RU" sz="1700" i="1" dirty="0"/>
              <a:t>(А. </a:t>
            </a:r>
            <a:r>
              <a:rPr lang="ru-RU" sz="1700" i="1" dirty="0" err="1"/>
              <a:t>Нивен</a:t>
            </a:r>
            <a:r>
              <a:rPr lang="ru-RU" sz="1700" i="1" dirty="0" smtClean="0"/>
              <a:t>)</a:t>
            </a:r>
            <a:endParaRPr lang="ru-RU" sz="1700" i="1" dirty="0"/>
          </a:p>
          <a:p>
            <a:pPr>
              <a:spcBef>
                <a:spcPts val="600"/>
              </a:spcBef>
            </a:pPr>
            <a:r>
              <a:rPr lang="ru-RU" sz="1700" dirty="0"/>
              <a:t>Способности, как мускулы, растут при тренировке. </a:t>
            </a:r>
            <a:r>
              <a:rPr lang="ru-RU" sz="1700" i="1" dirty="0"/>
              <a:t>(В.А. Обручев</a:t>
            </a:r>
            <a:r>
              <a:rPr lang="ru-RU" sz="1700" i="1" dirty="0" smtClean="0"/>
              <a:t>)</a:t>
            </a:r>
            <a:endParaRPr lang="ru-RU" sz="1700" i="1" dirty="0"/>
          </a:p>
          <a:p>
            <a:pPr>
              <a:spcBef>
                <a:spcPts val="600"/>
              </a:spcBef>
            </a:pPr>
            <a:r>
              <a:rPr lang="ru-RU" sz="1700" dirty="0" smtClean="0"/>
              <a:t>Нет без явно усиленного трудолюбия ни талантов, ни гениев. </a:t>
            </a:r>
          </a:p>
          <a:p>
            <a:pPr marL="109728" indent="0">
              <a:spcBef>
                <a:spcPts val="0"/>
              </a:spcBef>
              <a:buNone/>
            </a:pPr>
            <a:r>
              <a:rPr lang="ru-RU" sz="1700" i="1" dirty="0" smtClean="0"/>
              <a:t>                                                                                      (Д.И. Менделеев)</a:t>
            </a:r>
          </a:p>
          <a:p>
            <a:pPr>
              <a:spcBef>
                <a:spcPts val="0"/>
              </a:spcBef>
            </a:pPr>
            <a:r>
              <a:rPr lang="ru-RU" sz="1700" dirty="0" smtClean="0"/>
              <a:t>Гениальные </a:t>
            </a:r>
            <a:r>
              <a:rPr lang="ru-RU" sz="1700" dirty="0"/>
              <a:t>идеи приходят тем, кто заслуживает их упорным трудом</a:t>
            </a:r>
            <a:r>
              <a:rPr lang="ru-RU" sz="1700" dirty="0" smtClean="0"/>
              <a:t>.</a:t>
            </a:r>
          </a:p>
          <a:p>
            <a:pPr marL="109728" indent="0">
              <a:spcBef>
                <a:spcPts val="0"/>
              </a:spcBef>
              <a:buNone/>
            </a:pPr>
            <a:r>
              <a:rPr lang="ru-RU" sz="1700" dirty="0" smtClean="0"/>
              <a:t>                                                                                      </a:t>
            </a:r>
            <a:r>
              <a:rPr lang="ru-RU" sz="1700" i="1" dirty="0" smtClean="0"/>
              <a:t>(</a:t>
            </a:r>
            <a:r>
              <a:rPr lang="ru-RU" sz="1700" i="1" dirty="0"/>
              <a:t>В.И. Вернадский</a:t>
            </a:r>
            <a:r>
              <a:rPr lang="ru-RU" sz="1700" i="1" dirty="0" smtClean="0"/>
              <a:t>)</a:t>
            </a:r>
            <a:endParaRPr lang="ru-RU" sz="1700" i="1" dirty="0"/>
          </a:p>
          <a:p>
            <a:pPr>
              <a:spcBef>
                <a:spcPts val="0"/>
              </a:spcBef>
            </a:pPr>
            <a:r>
              <a:rPr lang="ru-RU" sz="1700" dirty="0" smtClean="0"/>
              <a:t>Считай несчастным тот день или тот час, в который ты не усвоил ничего нового и ничего не приобрел к своему образованию. </a:t>
            </a:r>
          </a:p>
          <a:p>
            <a:pPr marL="109728" indent="0">
              <a:spcBef>
                <a:spcPts val="0"/>
              </a:spcBef>
              <a:buNone/>
            </a:pPr>
            <a:r>
              <a:rPr lang="ru-RU" sz="1700" i="1" dirty="0" smtClean="0"/>
              <a:t>                                                                                      (Я</a:t>
            </a:r>
            <a:r>
              <a:rPr lang="ru-RU" sz="1700" i="1" dirty="0"/>
              <a:t>. Коменский</a:t>
            </a:r>
            <a:r>
              <a:rPr lang="ru-RU" sz="1700" i="1" dirty="0" smtClean="0"/>
              <a:t>)</a:t>
            </a:r>
            <a:endParaRPr lang="ru-RU" sz="1700" i="1" dirty="0"/>
          </a:p>
          <a:p>
            <a:pPr>
              <a:spcBef>
                <a:spcPts val="600"/>
              </a:spcBef>
            </a:pPr>
            <a:r>
              <a:rPr lang="ru-RU" sz="1700" dirty="0" smtClean="0"/>
              <a:t>Немногие умы гибнут от износа, по большей части они ржавеют от неупотребления.                                                       </a:t>
            </a:r>
            <a:r>
              <a:rPr lang="ru-RU" sz="1700" i="1" dirty="0" smtClean="0"/>
              <a:t>(К. Н. </a:t>
            </a:r>
            <a:r>
              <a:rPr lang="ru-RU" sz="1700" i="1" dirty="0" err="1" smtClean="0"/>
              <a:t>Боуви</a:t>
            </a:r>
            <a:r>
              <a:rPr lang="ru-RU" sz="1700" i="1" dirty="0" smtClean="0"/>
              <a:t>)</a:t>
            </a:r>
          </a:p>
          <a:p>
            <a:pPr>
              <a:spcBef>
                <a:spcPts val="600"/>
              </a:spcBef>
            </a:pPr>
            <a:r>
              <a:rPr lang="ru-RU" sz="1700" dirty="0" smtClean="0"/>
              <a:t>Недостаточно </a:t>
            </a:r>
            <a:r>
              <a:rPr lang="ru-RU" sz="1700" dirty="0"/>
              <a:t>владеть премудростью, нужно также уметь пользоваться </a:t>
            </a:r>
            <a:r>
              <a:rPr lang="ru-RU" sz="1700" dirty="0" smtClean="0"/>
              <a:t>ею.</a:t>
            </a:r>
          </a:p>
          <a:p>
            <a:pPr marL="109728" indent="0">
              <a:spcBef>
                <a:spcPts val="0"/>
              </a:spcBef>
              <a:buNone/>
            </a:pPr>
            <a:r>
              <a:rPr lang="ru-RU" sz="1700" dirty="0"/>
              <a:t> </a:t>
            </a:r>
            <a:r>
              <a:rPr lang="ru-RU" sz="1700" dirty="0" smtClean="0"/>
              <a:t>                                                                                    </a:t>
            </a:r>
            <a:r>
              <a:rPr lang="ru-RU" sz="1700" i="1" dirty="0" smtClean="0"/>
              <a:t>(Цицерон)</a:t>
            </a:r>
          </a:p>
          <a:p>
            <a:pPr>
              <a:spcBef>
                <a:spcPts val="0"/>
              </a:spcBef>
            </a:pPr>
            <a:r>
              <a:rPr lang="ru-RU" sz="1700" dirty="0" smtClean="0"/>
              <a:t>Поставь над собой сто учителей – они окажутся бессильными, если ты не сможешь сам заставить себя и сам требовать от себя. </a:t>
            </a:r>
          </a:p>
          <a:p>
            <a:pPr marL="109728" indent="0">
              <a:spcBef>
                <a:spcPts val="0"/>
              </a:spcBef>
              <a:buNone/>
            </a:pPr>
            <a:r>
              <a:rPr lang="ru-RU" sz="1700" i="1" dirty="0" smtClean="0"/>
              <a:t>                                                                                     (</a:t>
            </a:r>
            <a:r>
              <a:rPr lang="ru-RU" sz="1700" i="1" dirty="0"/>
              <a:t>В.А. </a:t>
            </a:r>
            <a:r>
              <a:rPr lang="ru-RU" sz="1800" i="1" dirty="0"/>
              <a:t>Сухомлинский</a:t>
            </a:r>
            <a:r>
              <a:rPr lang="ru-RU" sz="1800" i="1" dirty="0" smtClean="0"/>
              <a:t>)</a:t>
            </a:r>
            <a:endParaRPr lang="ru-RU" sz="1800" i="1" dirty="0"/>
          </a:p>
          <a:p>
            <a:endParaRPr lang="ru-RU" sz="1800" dirty="0"/>
          </a:p>
        </p:txBody>
      </p:sp>
      <p:sp>
        <p:nvSpPr>
          <p:cNvPr id="3" name="Заголовок 2"/>
          <p:cNvSpPr>
            <a:spLocks noGrp="1"/>
          </p:cNvSpPr>
          <p:nvPr>
            <p:ph type="title"/>
          </p:nvPr>
        </p:nvSpPr>
        <p:spPr>
          <a:xfrm>
            <a:off x="457200" y="274638"/>
            <a:ext cx="8229600" cy="994122"/>
          </a:xfrm>
        </p:spPr>
        <p:txBody>
          <a:bodyPr>
            <a:normAutofit/>
          </a:bodyPr>
          <a:lstStyle/>
          <a:p>
            <a:pPr algn="ctr"/>
            <a:r>
              <a:rPr lang="ru-RU" sz="3800" dirty="0" smtClean="0">
                <a:effectLst/>
              </a:rPr>
              <a:t>Мудрые мысли</a:t>
            </a:r>
            <a:endParaRPr lang="ru-RU" sz="3800" dirty="0">
              <a:effectLst/>
            </a:endParaRPr>
          </a:p>
        </p:txBody>
      </p:sp>
    </p:spTree>
    <p:extLst>
      <p:ext uri="{BB962C8B-B14F-4D97-AF65-F5344CB8AC3E}">
        <p14:creationId xmlns:p14="http://schemas.microsoft.com/office/powerpoint/2010/main" val="2403148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pPr marL="109728" indent="0">
              <a:buNone/>
            </a:pPr>
            <a:r>
              <a:rPr lang="ru-RU" sz="2300" dirty="0"/>
              <a:t>Для достижения цели необходимо проведение тематических родительских собраний с привлечением специалистов, занятых подготовкой выпускников: завуча, учителей, психолога. Родителей нужно познакомить с информацией о содержании и структуре подготовки к экзамену. Обсудить вклад родителей в процесс подготовки ребёнка к экзамену, рассказать о психических особенностях детей в этот сложный период.</a:t>
            </a:r>
          </a:p>
        </p:txBody>
      </p:sp>
      <p:sp>
        <p:nvSpPr>
          <p:cNvPr id="3" name="Заголовок 2"/>
          <p:cNvSpPr>
            <a:spLocks noGrp="1"/>
          </p:cNvSpPr>
          <p:nvPr>
            <p:ph type="title"/>
          </p:nvPr>
        </p:nvSpPr>
        <p:spPr/>
        <p:txBody>
          <a:bodyPr>
            <a:normAutofit/>
          </a:bodyPr>
          <a:lstStyle/>
          <a:p>
            <a:pPr algn="ctr"/>
            <a:r>
              <a:rPr lang="ru-RU" sz="3800" dirty="0">
                <a:effectLst/>
              </a:rPr>
              <a:t>Работа с </a:t>
            </a:r>
            <a:r>
              <a:rPr lang="ru-RU" sz="3800" dirty="0" smtClean="0">
                <a:effectLst/>
              </a:rPr>
              <a:t>родителями</a:t>
            </a:r>
            <a:endParaRPr lang="ru-RU" sz="3800" dirty="0">
              <a:effectLst/>
            </a:endParaRPr>
          </a:p>
        </p:txBody>
      </p:sp>
      <p:pic>
        <p:nvPicPr>
          <p:cNvPr id="16386" name="Picture 2" descr="C:\Documents and Settings\Admin\Мои документы\РИСУНКИ\Школа\Рисунок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435534"/>
            <a:ext cx="2304256" cy="193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91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916832"/>
            <a:ext cx="8229600" cy="4090459"/>
          </a:xfrm>
        </p:spPr>
        <p:txBody>
          <a:bodyPr>
            <a:normAutofit/>
          </a:bodyPr>
          <a:lstStyle/>
          <a:p>
            <a:pPr>
              <a:spcBef>
                <a:spcPts val="0"/>
              </a:spcBef>
            </a:pPr>
            <a:r>
              <a:rPr lang="ru-RU" sz="2600" dirty="0"/>
              <a:t>Выпускники правильно выполняют в среднем 9 заданий, что соответствует 41,6 б. </a:t>
            </a:r>
            <a:endParaRPr lang="ru-RU" sz="2600" dirty="0" smtClean="0"/>
          </a:p>
          <a:p>
            <a:pPr marL="109728" indent="0">
              <a:spcBef>
                <a:spcPts val="0"/>
              </a:spcBef>
              <a:spcAft>
                <a:spcPts val="600"/>
              </a:spcAft>
              <a:buNone/>
            </a:pPr>
            <a:r>
              <a:rPr lang="ru-RU" sz="2600" dirty="0"/>
              <a:t> </a:t>
            </a:r>
            <a:r>
              <a:rPr lang="ru-RU" sz="2600" dirty="0" smtClean="0"/>
              <a:t>  (</a:t>
            </a:r>
            <a:r>
              <a:rPr lang="ru-RU" sz="2600" dirty="0"/>
              <a:t>по 100-бальной шкале). </a:t>
            </a:r>
          </a:p>
          <a:p>
            <a:pPr>
              <a:spcBef>
                <a:spcPts val="0"/>
              </a:spcBef>
            </a:pPr>
            <a:r>
              <a:rPr lang="ru-RU" sz="2600" dirty="0"/>
              <a:t>Не прошли порог по математике и не получили аттестаты 108 учеников </a:t>
            </a:r>
            <a:endParaRPr lang="ru-RU" sz="2600" dirty="0" smtClean="0"/>
          </a:p>
          <a:p>
            <a:pPr marL="109728" indent="0">
              <a:spcBef>
                <a:spcPts val="0"/>
              </a:spcBef>
              <a:buNone/>
            </a:pPr>
            <a:r>
              <a:rPr lang="ru-RU" sz="2600" dirty="0"/>
              <a:t> </a:t>
            </a:r>
            <a:r>
              <a:rPr lang="ru-RU" sz="2600" dirty="0" smtClean="0"/>
              <a:t> г</a:t>
            </a:r>
            <a:r>
              <a:rPr lang="ru-RU" sz="2600" dirty="0"/>
              <a:t>. Кургана.</a:t>
            </a:r>
          </a:p>
        </p:txBody>
      </p:sp>
      <p:sp>
        <p:nvSpPr>
          <p:cNvPr id="3" name="Заголовок 2"/>
          <p:cNvSpPr>
            <a:spLocks noGrp="1"/>
          </p:cNvSpPr>
          <p:nvPr>
            <p:ph type="title"/>
          </p:nvPr>
        </p:nvSpPr>
        <p:spPr>
          <a:xfrm>
            <a:off x="457200" y="404664"/>
            <a:ext cx="8229600" cy="1152128"/>
          </a:xfrm>
        </p:spPr>
        <p:txBody>
          <a:bodyPr>
            <a:normAutofit/>
          </a:bodyPr>
          <a:lstStyle/>
          <a:p>
            <a:pPr algn="ctr">
              <a:lnSpc>
                <a:spcPct val="80000"/>
              </a:lnSpc>
            </a:pPr>
            <a:r>
              <a:rPr lang="ru-RU" sz="3300" dirty="0">
                <a:effectLst/>
              </a:rPr>
              <a:t>Статистика по городу Кургану </a:t>
            </a:r>
            <a:r>
              <a:rPr lang="ru-RU" sz="3300" dirty="0" smtClean="0">
                <a:effectLst/>
              </a:rPr>
              <a:t/>
            </a:r>
            <a:br>
              <a:rPr lang="ru-RU" sz="3300" dirty="0" smtClean="0">
                <a:effectLst/>
              </a:rPr>
            </a:br>
            <a:r>
              <a:rPr lang="ru-RU" sz="3300" dirty="0" smtClean="0">
                <a:effectLst/>
              </a:rPr>
              <a:t>за 2012-2013 </a:t>
            </a:r>
            <a:r>
              <a:rPr lang="ru-RU" sz="3300" dirty="0" err="1" smtClean="0">
                <a:effectLst/>
              </a:rPr>
              <a:t>уч.год</a:t>
            </a:r>
            <a:endParaRPr lang="ru-RU" sz="3300" dirty="0">
              <a:effectLst/>
            </a:endParaRPr>
          </a:p>
        </p:txBody>
      </p:sp>
      <p:pic>
        <p:nvPicPr>
          <p:cNvPr id="15363" name="Picture 3" descr="C:\Documents and Settings\Admin\Мои документы\РИСУНКИ\Школа\Учитель Ученик\Копия Рисунок1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861048"/>
            <a:ext cx="1913271" cy="223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360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628800"/>
            <a:ext cx="8229600" cy="4378491"/>
          </a:xfrm>
        </p:spPr>
        <p:txBody>
          <a:bodyPr/>
          <a:lstStyle/>
          <a:p>
            <a:r>
              <a:rPr lang="ru-RU" sz="2800" dirty="0"/>
              <a:t>Тема предваряется необходимой справочной информацией</a:t>
            </a:r>
          </a:p>
          <a:p>
            <a:r>
              <a:rPr lang="ru-RU" sz="2800" dirty="0" smtClean="0"/>
              <a:t>Подробно </a:t>
            </a:r>
            <a:r>
              <a:rPr lang="ru-RU" sz="2800" dirty="0"/>
              <a:t>разбирается большое количество примеров</a:t>
            </a:r>
          </a:p>
          <a:p>
            <a:r>
              <a:rPr lang="ru-RU" sz="2800" dirty="0" smtClean="0"/>
              <a:t>Выполнение тренировочных упражнений</a:t>
            </a:r>
            <a:endParaRPr lang="ru-RU" sz="2800" dirty="0"/>
          </a:p>
          <a:p>
            <a:r>
              <a:rPr lang="ru-RU" sz="2800" dirty="0" smtClean="0"/>
              <a:t>Выполнение </a:t>
            </a:r>
            <a:r>
              <a:rPr lang="ru-RU" sz="2800" dirty="0"/>
              <a:t>тематического теста</a:t>
            </a:r>
          </a:p>
          <a:p>
            <a:r>
              <a:rPr lang="ru-RU" sz="2800" dirty="0"/>
              <a:t>Переход к комплексным </a:t>
            </a:r>
            <a:r>
              <a:rPr lang="ru-RU" sz="2800" dirty="0" smtClean="0"/>
              <a:t>тестам</a:t>
            </a:r>
            <a:endParaRPr lang="ru-RU" sz="2800" dirty="0"/>
          </a:p>
          <a:p>
            <a:endParaRPr lang="ru-RU" sz="2800" dirty="0"/>
          </a:p>
          <a:p>
            <a:endParaRPr lang="ru-RU" dirty="0"/>
          </a:p>
        </p:txBody>
      </p:sp>
      <p:sp>
        <p:nvSpPr>
          <p:cNvPr id="3" name="Заголовок 2"/>
          <p:cNvSpPr>
            <a:spLocks noGrp="1"/>
          </p:cNvSpPr>
          <p:nvPr>
            <p:ph type="title"/>
          </p:nvPr>
        </p:nvSpPr>
        <p:spPr/>
        <p:txBody>
          <a:bodyPr>
            <a:normAutofit/>
          </a:bodyPr>
          <a:lstStyle/>
          <a:p>
            <a:pPr algn="ctr">
              <a:lnSpc>
                <a:spcPct val="80000"/>
              </a:lnSpc>
            </a:pPr>
            <a:r>
              <a:rPr lang="ru-RU" sz="3300" dirty="0">
                <a:effectLst/>
              </a:rPr>
              <a:t>Итоговое </a:t>
            </a:r>
            <a:r>
              <a:rPr lang="ru-RU" sz="3300" dirty="0" smtClean="0">
                <a:effectLst/>
              </a:rPr>
              <a:t>повторение</a:t>
            </a:r>
            <a:br>
              <a:rPr lang="ru-RU" sz="3300" dirty="0" smtClean="0">
                <a:effectLst/>
              </a:rPr>
            </a:br>
            <a:r>
              <a:rPr lang="ru-RU" sz="3300" dirty="0" smtClean="0">
                <a:effectLst/>
              </a:rPr>
              <a:t>«</a:t>
            </a:r>
            <a:r>
              <a:rPr lang="ru-RU" sz="3300" dirty="0">
                <a:effectLst/>
              </a:rPr>
              <a:t>по содержательным блокам»</a:t>
            </a:r>
          </a:p>
        </p:txBody>
      </p:sp>
    </p:spTree>
    <p:extLst>
      <p:ext uri="{BB962C8B-B14F-4D97-AF65-F5344CB8AC3E}">
        <p14:creationId xmlns:p14="http://schemas.microsoft.com/office/powerpoint/2010/main" val="2558378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771799" y="1631302"/>
            <a:ext cx="5961413" cy="4179920"/>
          </a:xfrm>
        </p:spPr>
        <p:txBody>
          <a:bodyPr>
            <a:normAutofit/>
          </a:bodyPr>
          <a:lstStyle/>
          <a:p>
            <a:pPr marL="109728" indent="0" algn="just">
              <a:buNone/>
            </a:pPr>
            <a:r>
              <a:rPr lang="ru-RU" sz="2200" dirty="0"/>
              <a:t>«Даже в самой сознательной из наук, математике, навык играет </a:t>
            </a:r>
            <a:r>
              <a:rPr lang="ru-RU" sz="2200" dirty="0" err="1" smtClean="0"/>
              <a:t>значитель-ную</a:t>
            </a:r>
            <a:r>
              <a:rPr lang="ru-RU" sz="2200" dirty="0" smtClean="0"/>
              <a:t> </a:t>
            </a:r>
            <a:r>
              <a:rPr lang="ru-RU" sz="2200" dirty="0"/>
              <a:t>роль. Конечно, учитель </a:t>
            </a:r>
            <a:r>
              <a:rPr lang="ru-RU" sz="2200" dirty="0" err="1" smtClean="0"/>
              <a:t>математи-ки</a:t>
            </a:r>
            <a:r>
              <a:rPr lang="ru-RU" sz="2200" dirty="0" smtClean="0"/>
              <a:t> </a:t>
            </a:r>
            <a:r>
              <a:rPr lang="ru-RU" sz="2200" dirty="0"/>
              <a:t>должен заботиться о том, чтобы всякое математическое действие было вполне осознано учеником, но вслед затем он должен заботиться и о том, чтобы частое упражнение в этом действии превратило его для </a:t>
            </a:r>
            <a:r>
              <a:rPr lang="ru-RU" sz="2200" dirty="0" err="1" smtClean="0"/>
              <a:t>учаще-гося</a:t>
            </a:r>
            <a:r>
              <a:rPr lang="ru-RU" sz="2200" dirty="0" smtClean="0"/>
              <a:t> </a:t>
            </a:r>
            <a:r>
              <a:rPr lang="ru-RU" sz="2200" dirty="0"/>
              <a:t>в полусознательный навык</a:t>
            </a:r>
            <a:r>
              <a:rPr lang="ru-RU" sz="2200" dirty="0" smtClean="0"/>
              <a:t>».</a:t>
            </a:r>
          </a:p>
          <a:p>
            <a:pPr marL="109728" indent="0" algn="just">
              <a:buNone/>
            </a:pPr>
            <a:r>
              <a:rPr lang="ru-RU" sz="2200" dirty="0"/>
              <a:t>	</a:t>
            </a:r>
            <a:r>
              <a:rPr lang="ru-RU" sz="2200" dirty="0" smtClean="0"/>
              <a:t>		    </a:t>
            </a:r>
            <a:r>
              <a:rPr lang="ru-RU" sz="2200" i="1" dirty="0"/>
              <a:t>К.Д. Ушинский</a:t>
            </a:r>
          </a:p>
          <a:p>
            <a:endParaRPr lang="ru-RU" dirty="0"/>
          </a:p>
        </p:txBody>
      </p:sp>
      <p:sp>
        <p:nvSpPr>
          <p:cNvPr id="3" name="Заголовок 2"/>
          <p:cNvSpPr>
            <a:spLocks noGrp="1"/>
          </p:cNvSpPr>
          <p:nvPr>
            <p:ph type="title"/>
          </p:nvPr>
        </p:nvSpPr>
        <p:spPr>
          <a:xfrm>
            <a:off x="457200" y="404664"/>
            <a:ext cx="8229600" cy="1012974"/>
          </a:xfrm>
        </p:spPr>
        <p:txBody>
          <a:bodyPr>
            <a:normAutofit fontScale="90000"/>
          </a:bodyPr>
          <a:lstStyle/>
          <a:p>
            <a:pPr algn="ctr"/>
            <a:r>
              <a:rPr lang="ru-RU" dirty="0">
                <a:effectLst/>
              </a:rPr>
              <a:t>«Натаскивание» на варианты </a:t>
            </a:r>
            <a:r>
              <a:rPr lang="ru-RU" dirty="0" smtClean="0">
                <a:effectLst/>
              </a:rPr>
              <a:t>ЕГЭ</a:t>
            </a:r>
            <a:endParaRPr lang="ru-RU" dirty="0">
              <a:effectLst/>
            </a:endParaRPr>
          </a:p>
        </p:txBody>
      </p:sp>
      <p:pic>
        <p:nvPicPr>
          <p:cNvPr id="1026" name="Picture 2" descr="C:\Documents and Settings\Admin\Мои документы\ИМЦ\Догадова_для книги про Ушинского\Ushinsky_K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90" y="1771937"/>
            <a:ext cx="2160240" cy="25105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0837" y="4457861"/>
            <a:ext cx="1879041" cy="369332"/>
          </a:xfrm>
          <a:prstGeom prst="rect">
            <a:avLst/>
          </a:prstGeom>
        </p:spPr>
        <p:txBody>
          <a:bodyPr wrap="none">
            <a:spAutoFit/>
          </a:bodyPr>
          <a:lstStyle/>
          <a:p>
            <a:r>
              <a:rPr lang="ru-RU" dirty="0"/>
              <a:t>К.Д. Ушинский</a:t>
            </a:r>
          </a:p>
        </p:txBody>
      </p:sp>
    </p:spTree>
    <p:extLst>
      <p:ext uri="{BB962C8B-B14F-4D97-AF65-F5344CB8AC3E}">
        <p14:creationId xmlns:p14="http://schemas.microsoft.com/office/powerpoint/2010/main" val="91887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lnSpc>
                <a:spcPct val="80000"/>
              </a:lnSpc>
            </a:pPr>
            <a:r>
              <a:rPr lang="ru-RU" sz="3300" dirty="0">
                <a:effectLst/>
              </a:rPr>
              <a:t>Непредсказуемость </a:t>
            </a:r>
            <a:r>
              <a:rPr lang="ru-RU" sz="3300" dirty="0" smtClean="0">
                <a:effectLst/>
              </a:rPr>
              <a:t/>
            </a:r>
            <a:br>
              <a:rPr lang="ru-RU" sz="3300" dirty="0" smtClean="0">
                <a:effectLst/>
              </a:rPr>
            </a:br>
            <a:r>
              <a:rPr lang="ru-RU" sz="3300" dirty="0" smtClean="0">
                <a:effectLst/>
              </a:rPr>
              <a:t>содержания заданий (В9)</a:t>
            </a:r>
            <a:endParaRPr lang="ru-RU" sz="3300" dirty="0">
              <a:effectLst/>
            </a:endParaRPr>
          </a:p>
        </p:txBody>
      </p:sp>
      <p:pic>
        <p:nvPicPr>
          <p:cNvPr id="1026" name="Picture 2" descr="img653"/>
          <p:cNvPicPr>
            <a:picLocks noChangeAspect="1" noChangeArrowheads="1"/>
          </p:cNvPicPr>
          <p:nvPr/>
        </p:nvPicPr>
        <p:blipFill>
          <a:blip r:embed="rId2">
            <a:extLst>
              <a:ext uri="{28A0092B-C50C-407E-A947-70E740481C1C}">
                <a14:useLocalDpi xmlns:a14="http://schemas.microsoft.com/office/drawing/2010/main" val="0"/>
              </a:ext>
            </a:extLst>
          </a:blip>
          <a:srcRect l="4050" t="4033" r="2492"/>
          <a:stretch>
            <a:fillRect/>
          </a:stretch>
        </p:blipFill>
        <p:spPr bwMode="auto">
          <a:xfrm>
            <a:off x="447102" y="1484783"/>
            <a:ext cx="3980882" cy="157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g669"/>
          <p:cNvPicPr>
            <a:picLocks noChangeAspect="1" noChangeArrowheads="1"/>
          </p:cNvPicPr>
          <p:nvPr/>
        </p:nvPicPr>
        <p:blipFill>
          <a:blip r:embed="rId3" cstate="print">
            <a:lum contrast="40000"/>
            <a:extLst>
              <a:ext uri="{28A0092B-C50C-407E-A947-70E740481C1C}">
                <a14:useLocalDpi xmlns:a14="http://schemas.microsoft.com/office/drawing/2010/main" val="0"/>
              </a:ext>
            </a:extLst>
          </a:blip>
          <a:srcRect b="7292"/>
          <a:stretch>
            <a:fillRect/>
          </a:stretch>
        </p:blipFill>
        <p:spPr bwMode="auto">
          <a:xfrm>
            <a:off x="388053" y="3107198"/>
            <a:ext cx="4996615" cy="103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g6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7307" y="4142000"/>
            <a:ext cx="1512168" cy="195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758297" y="1519705"/>
            <a:ext cx="4126858" cy="1477328"/>
          </a:xfrm>
          <a:prstGeom prst="rect">
            <a:avLst/>
          </a:prstGeom>
        </p:spPr>
        <p:txBody>
          <a:bodyPr wrap="square">
            <a:spAutoFit/>
          </a:bodyPr>
          <a:lstStyle/>
          <a:p>
            <a:r>
              <a:rPr lang="ru-RU" sz="1500" b="1" dirty="0"/>
              <a:t>B9</a:t>
            </a:r>
            <a:r>
              <a:rPr lang="ru-RU" sz="1500" dirty="0"/>
              <a:t>. На рисунке изображен график </a:t>
            </a:r>
            <a:r>
              <a:rPr lang="ru-RU" sz="1500" i="1" dirty="0"/>
              <a:t>y </a:t>
            </a:r>
            <a:r>
              <a:rPr lang="ru-RU" sz="1500" dirty="0"/>
              <a:t>= </a:t>
            </a:r>
            <a:r>
              <a:rPr lang="ru-RU" sz="1500" i="1" dirty="0"/>
              <a:t>F</a:t>
            </a:r>
            <a:r>
              <a:rPr lang="ru-RU" sz="1500" dirty="0"/>
              <a:t>(</a:t>
            </a:r>
            <a:r>
              <a:rPr lang="ru-RU" sz="1500" i="1" dirty="0"/>
              <a:t>x</a:t>
            </a:r>
            <a:r>
              <a:rPr lang="ru-RU" sz="1500" dirty="0"/>
              <a:t>) одной из первообразных некоторой функции </a:t>
            </a:r>
            <a:r>
              <a:rPr lang="ru-RU" sz="1500" i="1" dirty="0"/>
              <a:t>f </a:t>
            </a:r>
            <a:r>
              <a:rPr lang="ru-RU" sz="1500" dirty="0"/>
              <a:t>, определенной на интервале (−1; 13). Определите количество целых чисел </a:t>
            </a:r>
            <a:r>
              <a:rPr lang="ru-RU" sz="1500" i="1" dirty="0" err="1"/>
              <a:t>x</a:t>
            </a:r>
            <a:r>
              <a:rPr lang="ru-RU" sz="1500" i="1" baseline="-25000" dirty="0" err="1"/>
              <a:t>i</a:t>
            </a:r>
            <a:r>
              <a:rPr lang="ru-RU" sz="1500" dirty="0"/>
              <a:t>, для которых значение </a:t>
            </a:r>
            <a:r>
              <a:rPr lang="ru-RU" sz="1500" i="1" dirty="0"/>
              <a:t>f</a:t>
            </a:r>
            <a:r>
              <a:rPr lang="ru-RU" sz="1500" dirty="0"/>
              <a:t>(</a:t>
            </a:r>
            <a:r>
              <a:rPr lang="ru-RU" sz="1500" i="1" dirty="0" err="1"/>
              <a:t>x</a:t>
            </a:r>
            <a:r>
              <a:rPr lang="ru-RU" sz="1500" i="1" baseline="-25000" dirty="0" err="1"/>
              <a:t>i</a:t>
            </a:r>
            <a:r>
              <a:rPr lang="ru-RU" sz="1500" dirty="0"/>
              <a:t>) отрицательно.</a:t>
            </a:r>
          </a:p>
        </p:txBody>
      </p:sp>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887031" y="2693571"/>
            <a:ext cx="2191571" cy="266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175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446</TotalTime>
  <Words>1483</Words>
  <Application>Microsoft Office PowerPoint</Application>
  <PresentationFormat>Экран (4:3)</PresentationFormat>
  <Paragraphs>96</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Открытая</vt:lpstr>
      <vt:lpstr>ЕГЭ: ПСИХОЛОГО-ПЕДАГОГИЧЕСКАЯ ПОДГОТОВКА УЧАЩИХСЯ И РОДИТЕЛЕЙ</vt:lpstr>
      <vt:lpstr>На результаты ЕГЭ влияют:</vt:lpstr>
      <vt:lpstr>Формула успеха</vt:lpstr>
      <vt:lpstr>Мудрые мысли</vt:lpstr>
      <vt:lpstr>Работа с родителями</vt:lpstr>
      <vt:lpstr>Статистика по городу Кургану  за 2012-2013 уч.год</vt:lpstr>
      <vt:lpstr>Итоговое повторение «по содержательным блокам»</vt:lpstr>
      <vt:lpstr>«Натаскивание» на варианты ЕГЭ</vt:lpstr>
      <vt:lpstr>Непредсказуемость  содержания заданий (В9)</vt:lpstr>
      <vt:lpstr>Планиметрические задачи  (В5, В8)</vt:lpstr>
      <vt:lpstr>Стереометрические задачи  (В10, В13) </vt:lpstr>
      <vt:lpstr>В6. Теория вероятностей </vt:lpstr>
      <vt:lpstr>Не типичность формулировок заданий в вариантах ЕГЭ</vt:lpstr>
      <vt:lpstr>Банальная невнимательность</vt:lpstr>
      <vt:lpstr>Расчёты в повседневной жизни (В4)</vt:lpstr>
      <vt:lpstr>О межпредметных связях</vt:lpstr>
      <vt:lpstr>Прикладные задачи (В12, В14) </vt:lpstr>
      <vt:lpstr>Методика подготовки к ЕГЭ</vt:lpstr>
      <vt:lpstr>Подборка задач по теме  «Площадь фигур» (В5)</vt:lpstr>
      <vt:lpstr>Литература</vt:lpstr>
      <vt:lpstr>Стратегия решения в условиях дефицита времени на экзамене</vt:lpstr>
      <vt:lpstr>Стратегия решения в условиях дефицита времени на экзамене</vt:lpstr>
      <vt:lpstr>Общие рекомендации,  адресованные учащимся</vt:lpstr>
      <vt:lpstr>Задачи учителя  по подготовке к ЕГЭ</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Догадова</dc:creator>
  <cp:lastModifiedBy>Догадова</cp:lastModifiedBy>
  <cp:revision>36</cp:revision>
  <dcterms:created xsi:type="dcterms:W3CDTF">2014-03-13T10:48:28Z</dcterms:created>
  <dcterms:modified xsi:type="dcterms:W3CDTF">2014-03-18T09:56:37Z</dcterms:modified>
</cp:coreProperties>
</file>