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95B9-5347-4896-8FC9-FCC80D20872C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ED56-7585-4972-81BF-E2E2EBCE7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013176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4000" b="1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Book Antiqua" pitchFamily="18" charset="0"/>
              </a:rPr>
              <a:t>21 декабря</a:t>
            </a:r>
            <a:br>
              <a:rPr lang="ru-RU" sz="4000" b="1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Book Antiqua" pitchFamily="18" charset="0"/>
              </a:rPr>
              <a:t>День </a:t>
            </a:r>
            <a:r>
              <a:rPr lang="ru-RU" sz="4000" b="1" dirty="0">
                <a:solidFill>
                  <a:srgbClr val="002060"/>
                </a:solidFill>
                <a:latin typeface="Book Antiqua" pitchFamily="18" charset="0"/>
              </a:rPr>
              <a:t>рождения кроссворда</a:t>
            </a:r>
            <a:br>
              <a:rPr lang="ru-RU" sz="4000" b="1" dirty="0">
                <a:solidFill>
                  <a:srgbClr val="002060"/>
                </a:solidFill>
                <a:latin typeface="Book Antiqua" pitchFamily="18" charset="0"/>
              </a:rPr>
            </a:br>
            <a:endParaRPr lang="ru-RU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Admin\Мои документы\Downloads\Копия 1361555185_depositphotos_4111980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44" y="3861048"/>
            <a:ext cx="3405638" cy="25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4000" b="1" dirty="0">
                <a:solidFill>
                  <a:srgbClr val="002060"/>
                </a:solidFill>
                <a:latin typeface="Book Antiqua" pitchFamily="18" charset="0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Король кроссворда»</a:t>
            </a:r>
            <a:endParaRPr lang="ru-RU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27314"/>
            <a:ext cx="8147248" cy="2154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4"/>
            <a:ext cx="71287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Разные сайты проводят конкурсы и марафоны по разгадыванию кроссвордов, поощряют победителей денежными призами, присваивают звания и титулы «Король кроссворда», «Мастер кроссворда» и т.д.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32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Разгадывайте кроссворды</a:t>
            </a:r>
            <a:endParaRPr lang="ru-RU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8452"/>
            <a:ext cx="8147248" cy="2154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32472"/>
            <a:ext cx="74888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Разгадывайте кроссворды и для успокоения, и для тренировки памяти и расширения эрудиции, и для радости. Ведь разгаданный кроссворд, несомненно, доставит вам радость.</a:t>
            </a:r>
          </a:p>
          <a:p>
            <a:endParaRPr lang="ru-RU" sz="2000" dirty="0"/>
          </a:p>
        </p:txBody>
      </p:sp>
      <p:pic>
        <p:nvPicPr>
          <p:cNvPr id="9219" name="Picture 3" descr="C:\Documents and Settings\Admin\Мои документы\Downloads\mzm.mzukks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06845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3600" b="1" dirty="0">
                <a:solidFill>
                  <a:srgbClr val="002060"/>
                </a:solidFill>
                <a:latin typeface="Book Antiqua" pitchFamily="18" charset="0"/>
              </a:rPr>
              <a:t>Кроссворд </a:t>
            </a: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           «</a:t>
            </a:r>
            <a:r>
              <a:rPr lang="ru-RU" sz="3600" b="1" dirty="0">
                <a:solidFill>
                  <a:srgbClr val="002060"/>
                </a:solidFill>
                <a:latin typeface="Book Antiqua" pitchFamily="18" charset="0"/>
              </a:rPr>
              <a:t>Окружающий мир» </a:t>
            </a: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(5 класс)</a:t>
            </a:r>
            <a:endParaRPr lang="ru-RU" sz="3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8452"/>
            <a:ext cx="8147248" cy="2154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42" name="Picture 2" descr="C:\Documents and Settings\Admin\Мои документы\Downloads\Копия 04-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6" y="2019242"/>
            <a:ext cx="2422060" cy="24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19833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r>
              <a:rPr lang="ru-RU" dirty="0"/>
              <a:t>. На наших болотах растет с виду неприметное маленькое растение с листьями в виде булавы. Расширенная верхняя часть листа сплошь усеяна выростами, на вершинах которых расположены капельки липкой жидкости. Кажется, будто растение покрыто росой. Отсюда его название - ... </a:t>
            </a:r>
            <a:r>
              <a:rPr lang="ru-RU" b="1" i="1" dirty="0" smtClean="0"/>
              <a:t>(</a:t>
            </a:r>
            <a:r>
              <a:rPr lang="ru-RU" b="1" i="1" dirty="0"/>
              <a:t>росянка).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782018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 горизонтали:</a:t>
            </a:r>
            <a:endParaRPr lang="ru-RU" dirty="0"/>
          </a:p>
          <a:p>
            <a:pPr>
              <a:buAutoNum type="arabicPeriod"/>
            </a:pPr>
            <a:r>
              <a:rPr lang="ru-RU" dirty="0"/>
              <a:t> Это хищный зверь. Обладает острым зрением и тонким слухом. Прекрасно лазает по деревьям, устраивает в ветвях засаду и охотится на крупных животных, например оленей. Хорошо плавает, часто промышляет рыбной ловлей, обучает этому и своих котят. </a:t>
            </a:r>
            <a:r>
              <a:rPr lang="ru-RU" b="1" i="1" dirty="0"/>
              <a:t>(Рысь.)</a:t>
            </a:r>
            <a:endParaRPr lang="ru-RU" dirty="0"/>
          </a:p>
          <a:p>
            <a:r>
              <a:rPr lang="ru-RU" dirty="0"/>
              <a:t>2. Это дерево считается рекордсменом растительного мира сразу в двух номинациях: как самое большое травянистое растение и как самое быстрорастущее. За одни сутки этот злак вырастает в высоту до 1 м. </a:t>
            </a:r>
            <a:r>
              <a:rPr lang="ru-RU" b="1" i="1" dirty="0"/>
              <a:t>(Бамбук.)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4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3600" b="1" dirty="0">
                <a:solidFill>
                  <a:srgbClr val="002060"/>
                </a:solidFill>
                <a:latin typeface="Book Antiqua" pitchFamily="18" charset="0"/>
              </a:rPr>
              <a:t>Кроссворд </a:t>
            </a: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Book Antiqua" pitchFamily="18" charset="0"/>
              </a:rPr>
              <a:t>Окружающий мир»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8452"/>
            <a:ext cx="8147248" cy="2154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4550" y="1988840"/>
            <a:ext cx="849694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4. Самая </a:t>
            </a:r>
            <a:r>
              <a:rPr lang="ru-RU" dirty="0"/>
              <a:t>большая пустыня, свое название она получила от арабского слова «</a:t>
            </a:r>
            <a:r>
              <a:rPr lang="ru-RU" dirty="0" err="1"/>
              <a:t>сахра</a:t>
            </a:r>
            <a:r>
              <a:rPr lang="ru-RU" dirty="0"/>
              <a:t>», означающего «пустынный край». </a:t>
            </a:r>
            <a:r>
              <a:rPr lang="ru-RU" b="1" i="1" dirty="0"/>
              <a:t>(Сахара.)</a:t>
            </a:r>
          </a:p>
          <a:p>
            <a:pPr>
              <a:spcAft>
                <a:spcPts val="600"/>
              </a:spcAft>
            </a:pPr>
            <a:r>
              <a:rPr lang="ru-RU" dirty="0"/>
              <a:t>5. Самая маленькая птица на земном шаре. Она имеет очень красивую и необычную окраску, которая к тому же меняется в зависимости от освещения солнечными лучами и от угла зрения, под которыми на нее смотришь. Удивляет также способность передвигаться в пространстве - она умеют летать и головой вперед, и вперед хвостом. </a:t>
            </a:r>
            <a:r>
              <a:rPr lang="ru-RU" b="1" i="1" dirty="0"/>
              <a:t>(Колибри.)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dirty="0"/>
              <a:t>6. Река Колорадо за миллионы лет образовала грандиозное творение под названием Большой... </a:t>
            </a:r>
            <a:r>
              <a:rPr lang="ru-RU" b="1" i="1" dirty="0"/>
              <a:t>(Каньон).</a:t>
            </a:r>
            <a:r>
              <a:rPr lang="ru-RU" dirty="0"/>
              <a:t> </a:t>
            </a:r>
            <a:r>
              <a:rPr lang="ru-RU" dirty="0" smtClean="0"/>
              <a:t>Американский </a:t>
            </a:r>
            <a:r>
              <a:rPr lang="ru-RU" dirty="0"/>
              <a:t>геолог Джон Уэсли Пауэлл, составивший первое описание этого места, назвал его «самым величественным зрелищем на Земле».</a:t>
            </a:r>
          </a:p>
          <a:p>
            <a:endParaRPr lang="ru-RU" dirty="0"/>
          </a:p>
        </p:txBody>
      </p:sp>
      <p:pic>
        <p:nvPicPr>
          <p:cNvPr id="12291" name="Picture 3" descr="C:\Documents and Settings\Admin\Мои документы\Downloads\che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14101" y="5205376"/>
            <a:ext cx="3528392" cy="139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3600" b="1" dirty="0">
                <a:solidFill>
                  <a:srgbClr val="002060"/>
                </a:solidFill>
                <a:latin typeface="Book Antiqua" pitchFamily="18" charset="0"/>
              </a:rPr>
              <a:t>Кроссворд </a:t>
            </a: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Book Antiqua" pitchFamily="18" charset="0"/>
              </a:rPr>
              <a:t>Окружающий мир»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8452"/>
            <a:ext cx="8147248" cy="2154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1266" name="Picture 2" descr="C:\Documents and Settings\Admin\Мои документы\Downloads\Копия 106972030_sova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7576"/>
            <a:ext cx="2642137" cy="30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443548"/>
            <a:ext cx="511256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 вертикали: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7. Самая большая птица. Взрослый самец этой птицы может иметь рост до 3 м, а весит до 100 кг. За свои гигантские размеры им приходится расплачиваться утратой способности к полету. </a:t>
            </a:r>
            <a:r>
              <a:rPr lang="ru-RU" b="1" i="1" dirty="0"/>
              <a:t>(Страус.)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8</a:t>
            </a:r>
            <a:r>
              <a:rPr lang="ru-RU" dirty="0"/>
              <a:t>. Главная река Южной Америки. Самая полноводная река в мире. </a:t>
            </a:r>
            <a:r>
              <a:rPr lang="ru-RU" b="1" i="1" dirty="0"/>
              <a:t>(Амазонка.)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9</a:t>
            </a:r>
            <a:r>
              <a:rPr lang="ru-RU" dirty="0"/>
              <a:t>. Самое высокое животное. В древности люди считали, что он - потомок леопарда и верблюда. По-видимому, на эту мысль их навели пятнистая окраска животного и некоторое внешнее сходство с «кораблем пустыни». </a:t>
            </a:r>
            <a:r>
              <a:rPr lang="ru-RU" b="1" i="1" dirty="0"/>
              <a:t>(Жираф.)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295127"/>
            <a:ext cx="86409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10. Царство вечного льда. На этот материк приходится 90% имеющегося в мире льда. Жизнь на этом материке крайне скудна. Основу растительности составляют лишайники, мхи и водоросли, и лишь кое-где растут некоторые травы</a:t>
            </a:r>
            <a:r>
              <a:rPr lang="ru-RU" dirty="0" smtClean="0"/>
              <a:t>.(</a:t>
            </a:r>
            <a:r>
              <a:rPr lang="ru-RU" b="1" i="1" dirty="0" smtClean="0"/>
              <a:t>Антарктида</a:t>
            </a:r>
            <a:r>
              <a:rPr lang="ru-RU" b="1" i="1" dirty="0"/>
              <a:t>.)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dirty="0" smtClean="0"/>
              <a:t>11</a:t>
            </a:r>
            <a:r>
              <a:rPr lang="ru-RU" dirty="0"/>
              <a:t>. «Визитная карточка» Австралии.</a:t>
            </a:r>
            <a:r>
              <a:rPr lang="ru-RU" b="1" i="1" dirty="0"/>
              <a:t> (Кенгуру.)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4000" b="1" dirty="0">
                <a:solidFill>
                  <a:srgbClr val="002060"/>
                </a:solidFill>
                <a:latin typeface="Book Antiqua" pitchFamily="18" charset="0"/>
              </a:rPr>
              <a:t>Задачи  кроссворда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927" y="1870677"/>
            <a:ext cx="8147248" cy="2088232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/>
              <a:t>Когда Томаса Эдисона спросили, есть ли способ, который бы одновременно стимулировал чтение книг, тренировал память, успокаивал душу и приносил... радость, изобретатель ответил: «Да, такой способ есть. Это – кроссворд».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Documents and Settings\Admin\Мои документы\Downloads\businesssolution-20101024045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77" y="4106664"/>
            <a:ext cx="3566435" cy="238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4000" b="1" dirty="0">
                <a:solidFill>
                  <a:srgbClr val="002060"/>
                </a:solidFill>
                <a:latin typeface="Book Antiqua" pitchFamily="18" charset="0"/>
              </a:rPr>
              <a:t>Задачи  кроссворда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856" y="1844848"/>
            <a:ext cx="8147248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Некоторые </a:t>
            </a:r>
            <a:r>
              <a:rPr lang="ru-RU" sz="2600" dirty="0"/>
              <a:t>покупают газеты и журналы лишь ради черно-белых клеточек «словесных крестов». Президенты, бизнесмены, домохозяйки, звезды кино, театра и эстрады – все они хотя бы несколько раз в жизни пробовали сразиться с интеллектом составителей кроссвордов. </a:t>
            </a:r>
            <a:endParaRPr lang="ru-RU" sz="2600" dirty="0" smtClean="0"/>
          </a:p>
        </p:txBody>
      </p:sp>
      <p:pic>
        <p:nvPicPr>
          <p:cNvPr id="7" name="Picture 2" descr="C:\Documents and Settings\Admin\Мои документы\Downloads\thumb_COLOURBOX1654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07234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b="1" dirty="0" smtClean="0">
                <a:solidFill>
                  <a:srgbClr val="002060"/>
                </a:solidFill>
                <a:latin typeface="Book Antiqua" pitchFamily="18" charset="0"/>
              </a:rPr>
              <a:t>С </a:t>
            </a:r>
            <a:r>
              <a:rPr lang="ru-RU" sz="3800" b="1" dirty="0">
                <a:solidFill>
                  <a:srgbClr val="002060"/>
                </a:solidFill>
                <a:latin typeface="Book Antiqua" pitchFamily="18" charset="0"/>
              </a:rPr>
              <a:t>чего же начался </a:t>
            </a:r>
            <a:r>
              <a:rPr lang="ru-RU" sz="38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3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Book Antiqua" pitchFamily="18" charset="0"/>
              </a:rPr>
              <a:t>кроссвордный </a:t>
            </a:r>
            <a:r>
              <a:rPr lang="ru-RU" sz="3800" b="1" dirty="0">
                <a:solidFill>
                  <a:srgbClr val="002060"/>
                </a:solidFill>
                <a:latin typeface="Book Antiqua" pitchFamily="18" charset="0"/>
              </a:rPr>
              <a:t>«бум»?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307132" cy="22032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/>
              <a:t>Исследователям встречались находки, похожие на кроссворд, датированные еще 1 – 4 вв. н. э. В частности, во время раскопок, производимых в Помпеях, была обнаружена головоломка, удивительно напоминающая современный кроссворд, которую ученые датировали </a:t>
            </a:r>
            <a:r>
              <a:rPr lang="ru-RU" sz="2600" dirty="0" smtClean="0"/>
              <a:t>79 годом н</a:t>
            </a:r>
            <a:r>
              <a:rPr lang="ru-RU" sz="2600" dirty="0"/>
              <a:t>. э.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2050" name="Picture 2" descr="C:\Documents and Settings\Admin\Мои документы\РИСУНКИ\Человек\klad3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66" y="3717032"/>
            <a:ext cx="2403174" cy="29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b="1" dirty="0" smtClean="0">
                <a:solidFill>
                  <a:srgbClr val="002060"/>
                </a:solidFill>
                <a:latin typeface="Book Antiqua" pitchFamily="18" charset="0"/>
              </a:rPr>
              <a:t>С </a:t>
            </a:r>
            <a:r>
              <a:rPr lang="ru-RU" sz="3800" b="1" dirty="0">
                <a:solidFill>
                  <a:srgbClr val="002060"/>
                </a:solidFill>
                <a:latin typeface="Book Antiqua" pitchFamily="18" charset="0"/>
              </a:rPr>
              <a:t>чего же начался </a:t>
            </a:r>
            <a:r>
              <a:rPr lang="ru-RU" sz="38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3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Book Antiqua" pitchFamily="18" charset="0"/>
              </a:rPr>
              <a:t>кроссвордный </a:t>
            </a:r>
            <a:r>
              <a:rPr lang="ru-RU" sz="3800" b="1" dirty="0">
                <a:solidFill>
                  <a:srgbClr val="002060"/>
                </a:solidFill>
                <a:latin typeface="Book Antiqua" pitchFamily="18" charset="0"/>
              </a:rPr>
              <a:t>«бум»?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5333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/>
              <a:t>Создателем первого кроссворда, соответствующего современным представлениям о кроссворде, был журналист Артур </a:t>
            </a:r>
            <a:r>
              <a:rPr lang="ru-RU" sz="2000" dirty="0" err="1"/>
              <a:t>Уинн</a:t>
            </a:r>
            <a:r>
              <a:rPr lang="ru-RU" sz="2000" dirty="0"/>
              <a:t>. Каждую неделю </a:t>
            </a:r>
            <a:r>
              <a:rPr lang="ru-RU" sz="2000" dirty="0" smtClean="0"/>
              <a:t>для </a:t>
            </a:r>
            <a:r>
              <a:rPr lang="ru-RU" sz="2000" dirty="0"/>
              <a:t>газеты </a:t>
            </a:r>
            <a:r>
              <a:rPr lang="ru-RU" sz="2000" dirty="0" smtClean="0"/>
              <a:t>«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New</a:t>
            </a:r>
            <a:r>
              <a:rPr lang="ru-RU" sz="2000" dirty="0"/>
              <a:t> </a:t>
            </a:r>
            <a:r>
              <a:rPr lang="ru-RU" sz="2000" dirty="0" err="1"/>
              <a:t>York</a:t>
            </a:r>
            <a:r>
              <a:rPr lang="ru-RU" sz="2000" dirty="0"/>
              <a:t> </a:t>
            </a:r>
            <a:r>
              <a:rPr lang="ru-RU" sz="2000" dirty="0" err="1"/>
              <a:t>World</a:t>
            </a:r>
            <a:r>
              <a:rPr lang="ru-RU" sz="2000" dirty="0" smtClean="0"/>
              <a:t>» </a:t>
            </a:r>
            <a:r>
              <a:rPr lang="ru-RU" sz="2000" dirty="0"/>
              <a:t>он готовил </a:t>
            </a:r>
            <a:r>
              <a:rPr lang="ru-RU" sz="2000" dirty="0" smtClean="0"/>
              <a:t>восемь </a:t>
            </a:r>
            <a:r>
              <a:rPr lang="ru-RU" sz="2000" dirty="0"/>
              <a:t>страниц с загадками, ребусами, анаграммами, головоломками и забавными рисунками.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Близилось </a:t>
            </a:r>
            <a:r>
              <a:rPr lang="ru-RU" sz="2000" dirty="0"/>
              <a:t>Рождество, и </a:t>
            </a:r>
            <a:r>
              <a:rPr lang="ru-RU" sz="2000" dirty="0" err="1" smtClean="0"/>
              <a:t>Уинну</a:t>
            </a:r>
            <a:r>
              <a:rPr lang="ru-RU" sz="2000" dirty="0" smtClean="0"/>
              <a:t> </a:t>
            </a:r>
            <a:r>
              <a:rPr lang="ru-RU" sz="2000" dirty="0"/>
              <a:t>страшно хотелось удивить читателей чем-нибудь новеньким. </a:t>
            </a:r>
            <a:r>
              <a:rPr lang="ru-RU" sz="2000" dirty="0" smtClean="0"/>
              <a:t>Так </a:t>
            </a:r>
            <a:r>
              <a:rPr lang="ru-RU" sz="2000" dirty="0"/>
              <a:t>родился кроссворд. Произошло </a:t>
            </a:r>
            <a:r>
              <a:rPr lang="ru-RU" sz="2000" dirty="0" smtClean="0"/>
              <a:t> это </a:t>
            </a:r>
            <a:r>
              <a:rPr lang="ru-RU" sz="2000" dirty="0"/>
              <a:t>21 декабря 1913 года.</a:t>
            </a:r>
          </a:p>
        </p:txBody>
      </p:sp>
      <p:pic>
        <p:nvPicPr>
          <p:cNvPr id="1026" name="Picture 2" descr="C:\Documents and Settings\Admin\Мои документы\Downloads\220px-First_crossw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15422"/>
            <a:ext cx="2383532" cy="48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Downloads\confused-230x3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6809"/>
          <a:stretch/>
        </p:blipFill>
        <p:spPr bwMode="auto">
          <a:xfrm>
            <a:off x="7452320" y="4365104"/>
            <a:ext cx="1520257" cy="23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«Крестослов»</a:t>
            </a:r>
            <a:endParaRPr lang="ru-RU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360" y="1850460"/>
            <a:ext cx="8147248" cy="219654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200" dirty="0"/>
              <a:t>Придуманную для праздничного выпуска новую головоломку он назвал «Крестослов» (англ. </a:t>
            </a:r>
            <a:r>
              <a:rPr lang="ru-RU" sz="2200" dirty="0" err="1" smtClean="0"/>
              <a:t>Cross-words-puzzle</a:t>
            </a:r>
            <a:r>
              <a:rPr lang="ru-RU" sz="2200" dirty="0" smtClean="0"/>
              <a:t>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 smtClean="0"/>
              <a:t>Новая </a:t>
            </a:r>
            <a:r>
              <a:rPr lang="ru-RU" sz="2200" dirty="0"/>
              <a:t>забава сразу стала популярной и появлялась в газете каждую неделю. Было только одно изменение: через несколько недель вместо «</a:t>
            </a:r>
            <a:r>
              <a:rPr lang="ru-RU" sz="2200" dirty="0" err="1" smtClean="0"/>
              <a:t>Cross-words</a:t>
            </a:r>
            <a:r>
              <a:rPr lang="ru-RU" sz="2200" dirty="0" err="1"/>
              <a:t>-puzzle</a:t>
            </a:r>
            <a:r>
              <a:rPr lang="ru-RU" sz="2200" dirty="0" smtClean="0"/>
              <a:t>» </a:t>
            </a:r>
            <a:r>
              <a:rPr lang="ru-RU" sz="2200" dirty="0"/>
              <a:t>напечатали «</a:t>
            </a:r>
            <a:r>
              <a:rPr lang="ru-RU" sz="2200" dirty="0" err="1"/>
              <a:t>Crossword</a:t>
            </a:r>
            <a:r>
              <a:rPr lang="ru-RU" sz="2200" dirty="0"/>
              <a:t>» – «Кроссворд». </a:t>
            </a:r>
          </a:p>
        </p:txBody>
      </p:sp>
      <p:pic>
        <p:nvPicPr>
          <p:cNvPr id="4098" name="Picture 2" descr="C:\Documents and Settings\Admin\Мои документы\Downloads\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11" y="4047000"/>
            <a:ext cx="2608977" cy="22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360" y="4047000"/>
            <a:ext cx="55018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dirty="0" smtClean="0"/>
              <a:t>У </a:t>
            </a:r>
            <a:r>
              <a:rPr lang="ru-RU" sz="2200" dirty="0"/>
              <a:t>нового развлечения быстро нашлись поклонники. После первой же публикации в редакцию стали приходить мешки писем: читатели присылали свои кроссворды. С февраля 1914 года </a:t>
            </a:r>
            <a:r>
              <a:rPr lang="ru-RU" sz="2200" dirty="0" err="1" smtClean="0"/>
              <a:t>Уинн</a:t>
            </a:r>
            <a:r>
              <a:rPr lang="ru-RU" sz="2200" dirty="0" smtClean="0"/>
              <a:t> </a:t>
            </a:r>
            <a:r>
              <a:rPr lang="ru-RU" sz="2200" dirty="0"/>
              <a:t>регулярно использовал их в газете. </a:t>
            </a:r>
          </a:p>
        </p:txBody>
      </p:sp>
    </p:spTree>
    <p:extLst>
      <p:ext uri="{BB962C8B-B14F-4D97-AF65-F5344CB8AC3E}">
        <p14:creationId xmlns:p14="http://schemas.microsoft.com/office/powerpoint/2010/main" val="12020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Победное </a:t>
            </a:r>
            <a:r>
              <a:rPr lang="ru-RU" sz="4000" b="1" dirty="0">
                <a:solidFill>
                  <a:srgbClr val="002060"/>
                </a:solidFill>
                <a:latin typeface="Book Antiqua" pitchFamily="18" charset="0"/>
              </a:rPr>
              <a:t>шествие </a:t>
            </a:r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по миру</a:t>
            </a:r>
            <a:endParaRPr lang="ru-RU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64974"/>
            <a:ext cx="8147248" cy="28026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800" dirty="0"/>
              <a:t>Удивительно, но, несмотря на популярность, подобные головоломки не появились больше ни в одном из тогдашних изданий.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800" dirty="0"/>
              <a:t>Только позже, в 1924 году, журналисты Дик </a:t>
            </a:r>
            <a:r>
              <a:rPr lang="ru-RU" sz="2800" dirty="0" err="1"/>
              <a:t>Саймон</a:t>
            </a:r>
            <a:r>
              <a:rPr lang="ru-RU" sz="2800" dirty="0"/>
              <a:t> и Линкольн Шустер выпустили брошюру кроссвордов из «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New</a:t>
            </a:r>
            <a:r>
              <a:rPr lang="ru-RU" sz="2800" dirty="0"/>
              <a:t> </a:t>
            </a:r>
            <a:r>
              <a:rPr lang="ru-RU" sz="2800" dirty="0" err="1"/>
              <a:t>York</a:t>
            </a:r>
            <a:r>
              <a:rPr lang="ru-RU" sz="2800" dirty="0"/>
              <a:t> </a:t>
            </a:r>
            <a:r>
              <a:rPr lang="ru-RU" sz="2800" dirty="0" err="1"/>
              <a:t>World</a:t>
            </a:r>
            <a:r>
              <a:rPr lang="ru-RU" sz="2800" dirty="0" smtClean="0"/>
              <a:t>». </a:t>
            </a:r>
            <a:r>
              <a:rPr lang="ru-RU" sz="2800" dirty="0"/>
              <a:t>Книжка имела оглушительный успех. С тех пор кроссворд начал победное шествие по всему миру.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ru-RU" sz="2800" dirty="0"/>
          </a:p>
        </p:txBody>
      </p:sp>
      <p:pic>
        <p:nvPicPr>
          <p:cNvPr id="8" name="Picture 3" descr="C:\Documents and Settings\Admin\Мои документы\Downloads\leadership-20101024071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9725"/>
            <a:ext cx="2924043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  <a:latin typeface="Book Antiqua" pitchFamily="18" charset="0"/>
              </a:rPr>
              <a:t>Русский кроссворд</a:t>
            </a:r>
            <a:endParaRPr lang="ru-RU" sz="4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309070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000" dirty="0"/>
              <a:t>Автором первого русского кроссворда стал писатель Владимир Набоков. Составленную им </a:t>
            </a:r>
            <a:r>
              <a:rPr lang="ru-RU" sz="2000" dirty="0" err="1"/>
              <a:t>крестословицу</a:t>
            </a:r>
            <a:r>
              <a:rPr lang="ru-RU" sz="2000" dirty="0"/>
              <a:t> (так он назвал игру) напечатали в 1925 году в берлинской газете «Руль», издававшейся на русском языке. 18 августа 1925 года кроссворд появился в СССР. Ленинградская «Новая вечерняя газета» отвела ему совсем маленький уголок на последней полосе. Печатался он нерегулярно, а составителей или, как их теперь называют, </a:t>
            </a:r>
            <a:r>
              <a:rPr lang="ru-RU" sz="2000" dirty="0" err="1"/>
              <a:t>кроссмейстеров</a:t>
            </a:r>
            <a:r>
              <a:rPr lang="ru-RU" sz="2000" dirty="0"/>
              <a:t> можно было пересчитать по пальцам. Новинку сразу приметили любители головоломок. Но лишь в мае 1929 года флагман семейного чтения тех лет «Огонек» выделил кроссворд в специальную регулярную рубрику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7" name="Picture 3" descr="C:\Documents and Settings\Admin\Мои документы\Downloads\i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</a:t>
            </a: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россмейстеры – </a:t>
            </a:r>
            <a:b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изобретатели кроссвордов</a:t>
            </a:r>
            <a:endParaRPr lang="ru-RU" sz="3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516" y="1705880"/>
            <a:ext cx="8147248" cy="2298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Кроссмейстеры проявляют чудеса изобретательности, соперничая друг с другом. Но среди известных сегодня миру рекордсменов-составителей, к сожалению, нет ни одного россиянина. Бесспорный лидер – бельгиец Роже </a:t>
            </a:r>
            <a:r>
              <a:rPr lang="ru-RU" sz="2400" dirty="0" err="1"/>
              <a:t>Боукарт</a:t>
            </a:r>
            <a:r>
              <a:rPr lang="ru-RU" sz="2400" dirty="0"/>
              <a:t>. </a:t>
            </a:r>
            <a:r>
              <a:rPr lang="ru-RU" sz="2400" dirty="0" smtClean="0"/>
              <a:t>Он составил кроссворд с самой </a:t>
            </a:r>
            <a:r>
              <a:rPr lang="ru-RU" sz="2400" dirty="0"/>
              <a:t>большой в мире сеткой – в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50 </a:t>
            </a:r>
            <a:r>
              <a:rPr lang="ru-RU" sz="2400" dirty="0"/>
              <a:t>400 слов! На ее составление ушло 4 года. </a:t>
            </a:r>
          </a:p>
        </p:txBody>
      </p:sp>
      <p:pic>
        <p:nvPicPr>
          <p:cNvPr id="7172" name="Picture 4" descr="C:\Documents and Settings\Admin\Мои документы\Downloads\krosv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39" y="4221088"/>
            <a:ext cx="3905538" cy="20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рождения кроссвор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рождения кроссворда</Template>
  <TotalTime>134</TotalTime>
  <Words>1004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День рождения кроссворда</vt:lpstr>
      <vt:lpstr> 21 декабря День рождения кроссворда </vt:lpstr>
      <vt:lpstr>   Задачи  кроссворда</vt:lpstr>
      <vt:lpstr>   Задачи  кроссворда</vt:lpstr>
      <vt:lpstr>С чего же начался  кроссвордный «бум»?</vt:lpstr>
      <vt:lpstr>С чего же начался  кроссвордный «бум»?</vt:lpstr>
      <vt:lpstr>«Крестослов»</vt:lpstr>
      <vt:lpstr>   Победное шествие  по миру</vt:lpstr>
      <vt:lpstr>   Русский кроссворд</vt:lpstr>
      <vt:lpstr>  Кроссмейстеры –  изобретатели кроссвордов</vt:lpstr>
      <vt:lpstr>   «Король кроссворда»</vt:lpstr>
      <vt:lpstr>   Разгадывайте кроссворды</vt:lpstr>
      <vt:lpstr>   Кроссворд             «Окружающий мир» (5 класс)</vt:lpstr>
      <vt:lpstr>   Кроссворд  «Окружающий мир» </vt:lpstr>
      <vt:lpstr>   Кроссворд  «Окружающий мир»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рождения кроссворда 21 декабря  1913 года</dc:title>
  <dc:creator>Догадова</dc:creator>
  <cp:lastModifiedBy>Догадова</cp:lastModifiedBy>
  <cp:revision>15</cp:revision>
  <dcterms:created xsi:type="dcterms:W3CDTF">2014-12-14T14:06:37Z</dcterms:created>
  <dcterms:modified xsi:type="dcterms:W3CDTF">2014-12-16T07:03:51Z</dcterms:modified>
</cp:coreProperties>
</file>