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1"/>
  </p:notesMasterIdLst>
  <p:sldIdLst>
    <p:sldId id="257" r:id="rId2"/>
    <p:sldId id="283" r:id="rId3"/>
    <p:sldId id="284" r:id="rId4"/>
    <p:sldId id="296" r:id="rId5"/>
    <p:sldId id="297" r:id="rId6"/>
    <p:sldId id="287" r:id="rId7"/>
    <p:sldId id="288" r:id="rId8"/>
    <p:sldId id="299" r:id="rId9"/>
    <p:sldId id="301" r:id="rId10"/>
    <p:sldId id="289" r:id="rId11"/>
    <p:sldId id="300" r:id="rId12"/>
    <p:sldId id="264" r:id="rId13"/>
    <p:sldId id="285" r:id="rId14"/>
    <p:sldId id="268" r:id="rId15"/>
    <p:sldId id="276" r:id="rId16"/>
    <p:sldId id="270" r:id="rId17"/>
    <p:sldId id="261" r:id="rId18"/>
    <p:sldId id="275" r:id="rId19"/>
    <p:sldId id="271" r:id="rId20"/>
    <p:sldId id="279" r:id="rId21"/>
    <p:sldId id="286" r:id="rId22"/>
    <p:sldId id="262" r:id="rId23"/>
    <p:sldId id="267" r:id="rId24"/>
    <p:sldId id="259" r:id="rId25"/>
    <p:sldId id="263" r:id="rId26"/>
    <p:sldId id="260" r:id="rId27"/>
    <p:sldId id="278" r:id="rId28"/>
    <p:sldId id="272" r:id="rId29"/>
    <p:sldId id="280" r:id="rId30"/>
    <p:sldId id="303" r:id="rId31"/>
    <p:sldId id="304" r:id="rId32"/>
    <p:sldId id="302" r:id="rId33"/>
    <p:sldId id="269" r:id="rId34"/>
    <p:sldId id="265" r:id="rId35"/>
    <p:sldId id="290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  <a:srgbClr val="339966"/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EEBB-7A7B-468D-9BF6-17743D72318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B015-3974-4BB9-AEE8-D26EE6E85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5B015-3974-4BB9-AEE8-D26EE6E85EA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1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5B015-3974-4BB9-AEE8-D26EE6E85EA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5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5B015-3974-4BB9-AEE8-D26EE6E85EA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5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6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5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5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8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0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CC"/>
            </a:gs>
            <a:gs pos="1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9C6-86F7-43AA-8C52-E5827FC99E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A80D-C152-44E0-8356-000166FE7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Downloads\Сказка_фон\medium_2010032212540547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" y="3290"/>
            <a:ext cx="9139762" cy="6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59086" y="1484784"/>
            <a:ext cx="4309638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ЛЮБИМЫЕ СКАЗОЧНЫЕ</a:t>
            </a:r>
            <a:br>
              <a:rPr lang="ru-RU" sz="4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ЧИСЛА</a:t>
            </a:r>
            <a:endParaRPr lang="ru-RU" sz="45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71" y="15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Сказочное число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304201"/>
            <a:ext cx="41044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 сказках </a:t>
            </a:r>
            <a:r>
              <a:rPr lang="ru-RU" dirty="0" smtClean="0">
                <a:solidFill>
                  <a:srgbClr val="002060"/>
                </a:solidFill>
              </a:rPr>
              <a:t>мы обычно встречаем</a:t>
            </a:r>
            <a:r>
              <a:rPr lang="ru-RU" dirty="0">
                <a:solidFill>
                  <a:srgbClr val="002060"/>
                </a:solidFill>
              </a:rPr>
              <a:t>: камень на распутье, который предлагает богатырю три пути, три выбора, три царства, которые надо пройти – медное, серебряное и золотое, у отца три сына или три дочери. Очень часто можно встретить в русских сказаниях и былинах три желания, три попытки, три головы у чудища.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Documents and Settings\Admin\Мои документы\Downloads\skaz-proillyustraciya-polosnaya2_taranik_sergey_1314261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0729"/>
            <a:ext cx="3360846" cy="48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Documents and Settings\Admin\Мои документы\Downloads\43319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8" y="4149080"/>
            <a:ext cx="1989942" cy="2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2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2764" y="13107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33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185502"/>
            <a:ext cx="3672408" cy="240903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500" dirty="0">
                <a:solidFill>
                  <a:srgbClr val="002060"/>
                </a:solidFill>
              </a:rPr>
              <a:t>Число 33 также является священным во многих духовных традициях, в том числе и русской: тридцать три богатыря, тридцать лет и три года. </a:t>
            </a:r>
            <a:endParaRPr lang="ru-RU" sz="2500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 descr="C:\Documents and Settings\Admin\Мои документы\Downloads\cs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1" y="1262448"/>
            <a:ext cx="4448337" cy="33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090" y="4790075"/>
            <a:ext cx="8231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500" dirty="0">
                <a:solidFill>
                  <a:srgbClr val="002060"/>
                </a:solidFill>
              </a:rPr>
              <a:t>Возраст этот также считается священным, к нему у человека, который правильно развивается, раскрываются все духовные силы и возможности. Столько лет прожил Христос для того, чтобы выполнить свою миссию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130438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«Пузырь, соломинка и лапоть»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437112"/>
            <a:ext cx="4392488" cy="1956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этой русской народной сказке число три – количество главных героев</a:t>
            </a:r>
            <a:r>
              <a:rPr lang="ru-RU" sz="2400" dirty="0">
                <a:solidFill>
                  <a:srgbClr val="002060"/>
                </a:solidFill>
              </a:rPr>
              <a:t>: «Жили-были пузырь, соломинка и лапоть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cuments and Settings\Admin\Мои документы\Downloads\65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456384" cy="454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6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«Три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медведя»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398150"/>
            <a:ext cx="4402832" cy="4825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«… вышла </a:t>
            </a:r>
            <a:r>
              <a:rPr lang="ru-RU" sz="2000" dirty="0">
                <a:solidFill>
                  <a:srgbClr val="002060"/>
                </a:solidFill>
              </a:rPr>
              <a:t>Маша к домику, в котором жили три медведя. Один медведь был отец, звали его Михаил Иванович. Он был большой и лохматый. Другой была медведица. Она была поменьше, и звали ее Настасья Петровна. Третий был маленький медвежонок, и звали его Мишутка».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«Девочка вошла в столовую и увидела на столе три чашки с похлебкой…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Девочка захотела сесть и видит у стола три стула…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Пошла Маша в другую горницу. Там стояли три кровати: одна большая – </a:t>
            </a:r>
            <a:r>
              <a:rPr lang="ru-RU" sz="2000" dirty="0" err="1" smtClean="0">
                <a:solidFill>
                  <a:srgbClr val="002060"/>
                </a:solidFill>
              </a:rPr>
              <a:t>Михайлы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Иванычева</a:t>
            </a:r>
            <a:r>
              <a:rPr lang="ru-RU" sz="2000" dirty="0">
                <a:solidFill>
                  <a:srgbClr val="002060"/>
                </a:solidFill>
              </a:rPr>
              <a:t>, другая средняя – Настасьи </a:t>
            </a:r>
            <a:r>
              <a:rPr lang="ru-RU" sz="2000" dirty="0" err="1">
                <a:solidFill>
                  <a:srgbClr val="002060"/>
                </a:solidFill>
              </a:rPr>
              <a:t>Петровнина</a:t>
            </a:r>
            <a:r>
              <a:rPr lang="ru-RU" sz="2000" dirty="0">
                <a:solidFill>
                  <a:srgbClr val="002060"/>
                </a:solidFill>
              </a:rPr>
              <a:t>, и третья маленькая – </a:t>
            </a:r>
            <a:r>
              <a:rPr lang="ru-RU" sz="2000" dirty="0" err="1">
                <a:solidFill>
                  <a:srgbClr val="002060"/>
                </a:solidFill>
              </a:rPr>
              <a:t>Мишенькина</a:t>
            </a:r>
            <a:r>
              <a:rPr lang="ru-RU" sz="2000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026" name="Picture 2" descr="C:\Documents and Settings\Admin\Мои документы\Downloads\tri-medvedi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0" y="1398150"/>
            <a:ext cx="3723141" cy="481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«Сестрица Алёнушка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братец Иванушка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91400"/>
            <a:ext cx="4176464" cy="517796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Пошла Алёнушка на работу и братца с собой взяла. Идут они по дальнему пути, по широкому полю, и захотелось Иванушке пить.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Стоит коровье копытце полно водицы.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- Сестрица Алёнушка, хлебну я из копытца!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- Не пей, братец, телёночком станешь!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Стоит лошадиное копытце полно водицы.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- Не пей, братец, жеребёночком станешь!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Стоит козье копытце полно водицы. Не послушался Иванушка и напился из козьего копытца. Напился и стал козлёночком...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</a:rPr>
              <a:t>Заканчивается сказка так: «А козлёночек от радости три раза перекинулся через голову и обернулся мальчиком Иванушкой».</a:t>
            </a:r>
          </a:p>
        </p:txBody>
      </p:sp>
      <p:pic>
        <p:nvPicPr>
          <p:cNvPr id="12290" name="Picture 2" descr="C:\Documents and Settings\Admin\Мои документы\Downloads\t1@b0a98f5d-8091-44ba-861d-51151e71f8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/>
          <a:stretch/>
        </p:blipFill>
        <p:spPr bwMode="auto">
          <a:xfrm>
            <a:off x="611560" y="1544736"/>
            <a:ext cx="3816424" cy="43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2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59" y="239575"/>
            <a:ext cx="8229600" cy="9989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«Елена Премудрая»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205" y="5057800"/>
            <a:ext cx="8347631" cy="13955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В сказке «Елена Премудрая» число 3 встречается 3 раза: солдат шёл 3 дня и 3ночи. На 3 день встретил чёрта, у чёрта было 3 дочери, после 3 поцелуя Елена Премудрая ожила. Число 3 принесло в этой сказке солдату удачу, так как он женился на Елене Премудрой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Documents and Settings\Admin\Мои документы\Downloads\Te8eXoLg3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9463"/>
            <a:ext cx="5184576" cy="329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7802" y="1628800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rgbClr val="002060"/>
                </a:solidFill>
              </a:rPr>
              <a:t>«В </a:t>
            </a:r>
            <a:r>
              <a:rPr lang="ru-RU" sz="2200" dirty="0" err="1">
                <a:solidFill>
                  <a:srgbClr val="002060"/>
                </a:solidFill>
              </a:rPr>
              <a:t>стародревние</a:t>
            </a:r>
            <a:r>
              <a:rPr lang="ru-RU" sz="2200" dirty="0">
                <a:solidFill>
                  <a:srgbClr val="002060"/>
                </a:solidFill>
              </a:rPr>
              <a:t> годы в некоем царстве, не в нашем государстве, случилось одному солдату у каменной башни на часах стоять; башня была на замок заперта и печатью запечатана, а дело-то было ночью».</a:t>
            </a:r>
          </a:p>
        </p:txBody>
      </p:sp>
    </p:spTree>
    <p:extLst>
      <p:ext uri="{BB962C8B-B14F-4D97-AF65-F5344CB8AC3E}">
        <p14:creationId xmlns:p14="http://schemas.microsoft.com/office/powerpoint/2010/main" val="157570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«Сивка-бурка»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340768"/>
            <a:ext cx="4546848" cy="4853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Жил-был старик, и было у него три сына. Младшего все Иванушкой-дурачком звали. Посеял раз старик пшеницу. Добрая уродилась пшеница, да только повадился кто-то ту пшеницу мять да топтать».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На 3 ночь Иван сумел поймать Сивку-бурку. Чтобы позвать Сивку-бурку надо 3 раза свистнуть молодецким посвистом.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«Сидит царская дочь Елена Прекрасная в своем высоком тереме у окошка. Кто на коне до царевны доскочит, да с ее руки золотой перстень снимет, за того она и замуж пойдет!»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Только с третьего раза допрыгнул Иван на коне до царской дочери. «Поцеловал Иванушка Елену Прекрасную в алые губы, снял с ее пальца заветный перстень и умчался. Только его и видели</a:t>
            </a:r>
            <a:r>
              <a:rPr lang="ru-RU" sz="1800" dirty="0" smtClean="0">
                <a:solidFill>
                  <a:srgbClr val="002060"/>
                </a:solidFill>
              </a:rPr>
              <a:t>!»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Documents and Settings\Admin\Мои документы\Downloads\sivka-burk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3375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4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«Крошечка-</a:t>
            </a:r>
            <a:r>
              <a:rPr lang="ru-RU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Хаврошечка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392488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>
                <a:solidFill>
                  <a:srgbClr val="002060"/>
                </a:solidFill>
              </a:rPr>
              <a:t>«Были у хозяйки три дочери. Старшая звалась Одноглазка, средняя </a:t>
            </a:r>
            <a:r>
              <a:rPr lang="ru-RU" sz="4300" dirty="0" err="1">
                <a:solidFill>
                  <a:srgbClr val="002060"/>
                </a:solidFill>
              </a:rPr>
              <a:t>Двуглазка</a:t>
            </a:r>
            <a:r>
              <a:rPr lang="ru-RU" sz="4300" dirty="0">
                <a:solidFill>
                  <a:srgbClr val="002060"/>
                </a:solidFill>
              </a:rPr>
              <a:t>, а меньшая </a:t>
            </a:r>
            <a:r>
              <a:rPr lang="ru-RU" sz="4300" dirty="0" err="1">
                <a:solidFill>
                  <a:srgbClr val="002060"/>
                </a:solidFill>
              </a:rPr>
              <a:t>Триглазка</a:t>
            </a:r>
            <a:r>
              <a:rPr lang="ru-RU" sz="4300" dirty="0">
                <a:solidFill>
                  <a:srgbClr val="002060"/>
                </a:solidFill>
              </a:rPr>
              <a:t>». Три раза направляла хозяйка своих трех дочерей по очереди следить за тем, кто помогает Крошечке-</a:t>
            </a:r>
            <a:r>
              <a:rPr lang="ru-RU" sz="4300" dirty="0" err="1">
                <a:solidFill>
                  <a:srgbClr val="002060"/>
                </a:solidFill>
              </a:rPr>
              <a:t>Хаврошечке</a:t>
            </a:r>
            <a:r>
              <a:rPr lang="ru-RU" sz="4300" dirty="0">
                <a:solidFill>
                  <a:srgbClr val="002060"/>
                </a:solidFill>
              </a:rPr>
              <a:t> «прясть, ткать и в трубы покатать». «И в третий день послала старуха третью дочь – </a:t>
            </a:r>
            <a:r>
              <a:rPr lang="ru-RU" sz="4300" dirty="0" err="1">
                <a:solidFill>
                  <a:srgbClr val="002060"/>
                </a:solidFill>
              </a:rPr>
              <a:t>Триглазку</a:t>
            </a:r>
            <a:r>
              <a:rPr lang="ru-RU" sz="4300" dirty="0">
                <a:solidFill>
                  <a:srgbClr val="002060"/>
                </a:solidFill>
              </a:rPr>
              <a:t>, а сироте еще больше работы задала!» Усыпила </a:t>
            </a:r>
            <a:r>
              <a:rPr lang="ru-RU" sz="4300" dirty="0" err="1">
                <a:solidFill>
                  <a:srgbClr val="002060"/>
                </a:solidFill>
              </a:rPr>
              <a:t>Хаврошечка</a:t>
            </a:r>
            <a:r>
              <a:rPr lang="ru-RU" sz="4300" dirty="0">
                <a:solidFill>
                  <a:srgbClr val="002060"/>
                </a:solidFill>
              </a:rPr>
              <a:t> два глаза </a:t>
            </a:r>
            <a:r>
              <a:rPr lang="ru-RU" sz="4300" dirty="0" err="1">
                <a:solidFill>
                  <a:srgbClr val="002060"/>
                </a:solidFill>
              </a:rPr>
              <a:t>Триглазки</a:t>
            </a:r>
            <a:r>
              <a:rPr lang="ru-RU" sz="4300" dirty="0">
                <a:solidFill>
                  <a:srgbClr val="002060"/>
                </a:solidFill>
              </a:rPr>
              <a:t>, а о третьем забыла. «Два глаза заснули, а третий все видит: как </a:t>
            </a:r>
            <a:r>
              <a:rPr lang="ru-RU" sz="4300" dirty="0" err="1">
                <a:solidFill>
                  <a:srgbClr val="002060"/>
                </a:solidFill>
              </a:rPr>
              <a:t>Хаврошечка</a:t>
            </a:r>
            <a:r>
              <a:rPr lang="ru-RU" sz="4300" dirty="0">
                <a:solidFill>
                  <a:srgbClr val="002060"/>
                </a:solidFill>
              </a:rPr>
              <a:t> корове в одно ушко влезла, а в другое вылезла…».</a:t>
            </a:r>
          </a:p>
          <a:p>
            <a:endParaRPr lang="ru-RU" dirty="0"/>
          </a:p>
        </p:txBody>
      </p:sp>
      <p:pic>
        <p:nvPicPr>
          <p:cNvPr id="5122" name="Picture 2" descr="C:\Documents and Settings\Admin\Мои документы\Downloads\25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556792"/>
            <a:ext cx="3796929" cy="449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4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«Царевна-лягушка»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4964" y="1218543"/>
            <a:ext cx="4824536" cy="523479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«В старые годы у одного царя было три сына». Один из которых по обыкновению главный герой – Иван-царевич или Иван-дурак </a:t>
            </a:r>
            <a:r>
              <a:rPr lang="ru-RU" sz="2300" dirty="0" smtClean="0">
                <a:solidFill>
                  <a:srgbClr val="002060"/>
                </a:solidFill>
              </a:rPr>
              <a:t>отправлялся </a:t>
            </a:r>
            <a:r>
              <a:rPr lang="ru-RU" sz="2300" dirty="0">
                <a:solidFill>
                  <a:srgbClr val="002060"/>
                </a:solidFill>
              </a:rPr>
              <a:t>в тридевятое царство, в тридесятом государстве. А где оно? Оказывается, рядом, потому что </a:t>
            </a:r>
            <a:endParaRPr lang="ru-RU" sz="23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3 </a:t>
            </a:r>
            <a:r>
              <a:rPr lang="ru-RU" sz="2300" dirty="0">
                <a:solidFill>
                  <a:srgbClr val="002060"/>
                </a:solidFill>
              </a:rPr>
              <a:t>х 9 = 27, </a:t>
            </a:r>
            <a:r>
              <a:rPr lang="ru-RU" sz="2300" dirty="0" smtClean="0">
                <a:solidFill>
                  <a:srgbClr val="002060"/>
                </a:solidFill>
              </a:rPr>
              <a:t> 27 </a:t>
            </a:r>
            <a:r>
              <a:rPr lang="ru-RU" sz="2300" dirty="0">
                <a:solidFill>
                  <a:srgbClr val="002060"/>
                </a:solidFill>
              </a:rPr>
              <a:t>дней – это как раз лунный месяц – время обращения Луны вокруг Земли. </a:t>
            </a:r>
            <a:r>
              <a:rPr lang="ru-RU" sz="2300" dirty="0" smtClean="0">
                <a:solidFill>
                  <a:srgbClr val="002060"/>
                </a:solidFill>
              </a:rPr>
              <a:t>Идём </a:t>
            </a:r>
            <a:r>
              <a:rPr lang="ru-RU" sz="2300" dirty="0">
                <a:solidFill>
                  <a:srgbClr val="002060"/>
                </a:solidFill>
              </a:rPr>
              <a:t>дальше: </a:t>
            </a:r>
            <a:endParaRPr lang="ru-RU" sz="23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3 </a:t>
            </a:r>
            <a:r>
              <a:rPr lang="ru-RU" sz="2300" dirty="0">
                <a:solidFill>
                  <a:srgbClr val="002060"/>
                </a:solidFill>
              </a:rPr>
              <a:t>х 10 = 30, а это период между двумя новолуниями. Вот вам и указание на то, где находится «Тридевятое царство, Тридесятое государство» – на расстоянии, равном месяцу пути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Documents and Settings\Admin\Мои документы\Downloads\zarevna-lyag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1368670"/>
            <a:ext cx="333375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«Сказка о </a:t>
            </a:r>
            <a:r>
              <a:rPr lang="ru-RU" sz="3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молодильных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яблоках</a:t>
            </a:r>
            <a:b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живой воде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2060"/>
                </a:solidFill>
              </a:rPr>
              <a:t>«В некотором царстве, в некотором государстве, жил да был царь, и было у него три сына: старшего звали Фёдором, второго Василием, а младшего Иваном» – так начинается «Сказка о </a:t>
            </a:r>
            <a:r>
              <a:rPr lang="ru-RU" sz="3300" dirty="0" err="1">
                <a:solidFill>
                  <a:srgbClr val="002060"/>
                </a:solidFill>
              </a:rPr>
              <a:t>молодильных</a:t>
            </a:r>
            <a:r>
              <a:rPr lang="ru-RU" sz="3300" dirty="0">
                <a:solidFill>
                  <a:srgbClr val="002060"/>
                </a:solidFill>
              </a:rPr>
              <a:t> яблоках и живой воде». Иван-царевич оказался самым умным и привез отцу </a:t>
            </a:r>
            <a:r>
              <a:rPr lang="ru-RU" sz="3300" dirty="0" err="1">
                <a:solidFill>
                  <a:srgbClr val="002060"/>
                </a:solidFill>
              </a:rPr>
              <a:t>молодильных</a:t>
            </a:r>
            <a:r>
              <a:rPr lang="ru-RU" sz="3300" dirty="0">
                <a:solidFill>
                  <a:srgbClr val="002060"/>
                </a:solidFill>
              </a:rPr>
              <a:t> яблок и живой воды. Три дня и три ночи гуляли они с Синеглазкой, затем обручились и перстнями обменялись.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Documents and Settings\Admin\Мои документы\Downloads\russkie_narodnie_skazki_skazka_o_molodilnih_jablokah_i_zhivoj_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7" y="1628800"/>
            <a:ext cx="3409857" cy="454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Admin\Мои документы\Downloads\385491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r="11380"/>
          <a:stretch/>
        </p:blipFill>
        <p:spPr bwMode="auto">
          <a:xfrm>
            <a:off x="853510" y="2827401"/>
            <a:ext cx="277090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4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Сказки – любимый литературный жанр всех детей. Мы решили вспомнить известные </a:t>
            </a:r>
            <a:r>
              <a:rPr lang="ru-RU" sz="2800" dirty="0" smtClean="0">
                <a:solidFill>
                  <a:srgbClr val="002060"/>
                </a:solidFill>
              </a:rPr>
              <a:t>многим </a:t>
            </a:r>
            <a:r>
              <a:rPr lang="ru-RU" sz="2800" dirty="0">
                <a:solidFill>
                  <a:srgbClr val="002060"/>
                </a:solidFill>
              </a:rPr>
              <a:t>сказки, и выяснить какие числа «живут» в русских народных сказках.</a:t>
            </a:r>
          </a:p>
        </p:txBody>
      </p:sp>
      <p:pic>
        <p:nvPicPr>
          <p:cNvPr id="8" name="Picture 4" descr="C:\Documents and Settings\Admin\Мои документы\РИСУНКИ\Школа\Тетрадь Учебник Книга\кни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631" r="11005" b="15979"/>
          <a:stretch/>
        </p:blipFill>
        <p:spPr bwMode="auto">
          <a:xfrm>
            <a:off x="6357556" y="3818182"/>
            <a:ext cx="2166669" cy="270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«Сказка об Иване-царевиче,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жар-птице 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о сером волке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6082" y="1600200"/>
            <a:ext cx="4150717" cy="48495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2060"/>
                </a:solidFill>
              </a:rPr>
              <a:t>В </a:t>
            </a:r>
            <a:r>
              <a:rPr lang="ru-RU" sz="3300" dirty="0" smtClean="0">
                <a:solidFill>
                  <a:srgbClr val="002060"/>
                </a:solidFill>
              </a:rPr>
              <a:t>этой сказке </a:t>
            </a:r>
            <a:r>
              <a:rPr lang="ru-RU" sz="3300" dirty="0">
                <a:solidFill>
                  <a:srgbClr val="002060"/>
                </a:solidFill>
              </a:rPr>
              <a:t>у царя также было три сына. Младший сын Иван – царевич достал для отца Жар-птицу, но старшие братья закололи его насмерть. Ровно тридцать дней лежал Иван-царевич мертв на том месте, пока не набежал на царство за живой и мертвой водой. На третий день ворон прилетел и принёс два пузырька. Серый волк оживил Ивана-царевича. Он отомстил своим братьям и женился на прекрасной Елене.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C:\Documents and Settings\Admin\Мои документы\Downloads\0_e1c54_e533ab5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8" y="3557727"/>
            <a:ext cx="4212555" cy="28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Documents and Settings\Admin\Мои документы\Downloads\image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4" y="1639083"/>
            <a:ext cx="3641126" cy="33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0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«По щучьему веленью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 известной сказке – « По щучьему веленью», Емеля тоже был третьим сыном у старика. По сюжету сказки он был дурачок, но, несмотря на это ему удалось жениться на Марье-царевне и стать правителем царства</a:t>
            </a:r>
            <a:r>
              <a:rPr lang="ru-RU" sz="2400" dirty="0" smtClean="0">
                <a:solidFill>
                  <a:srgbClr val="002060"/>
                </a:solidFill>
              </a:rPr>
              <a:t>. Ещё раз подтверждается, что 3 – счастливое число.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Documents and Settings\Admin\Мои документы\Downloads\100328218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5" y="1484784"/>
            <a:ext cx="3607439" cy="432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«Аленький цветочек» С.Т.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Аксакова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8531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«В некотором царстве, в некотором государстве жил-был богатый купец, и было у того купца три дочери, все три красавицы писаные, а меньшая лучше всех».</a:t>
            </a:r>
            <a:endParaRPr lang="ru-RU" sz="23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«</a:t>
            </a:r>
            <a:r>
              <a:rPr lang="ru-RU" sz="2300" dirty="0" err="1">
                <a:solidFill>
                  <a:srgbClr val="002060"/>
                </a:solidFill>
              </a:rPr>
              <a:t>Золот</a:t>
            </a:r>
            <a:r>
              <a:rPr lang="ru-RU" sz="2300" dirty="0">
                <a:solidFill>
                  <a:srgbClr val="002060"/>
                </a:solidFill>
              </a:rPr>
              <a:t> перстень мой у тебя лежит, надень его на правый мизинец и очутишься в дому у батюшки родимого. Оставайся у него, пока не соскучишься, а только я скажу тебе: коли ты ровно через три дня и три ночи не воротишься, то не будет меня на белом свете, и умру я тою же минутою».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Documents and Settings\Admin\Мои документы\Downloads\6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3978"/>
            <a:ext cx="357212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«Конёк-горбунок» П. П.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Ершова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9160" y="1600200"/>
            <a:ext cx="4017336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У крестьянина три сына: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Старший умный был детина,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Средний сын – и так и сяк,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Младший вовсе был дурак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2060"/>
                </a:solidFill>
              </a:rPr>
              <a:t>Младший сын в подарок от лошади получил двух красивых жеребцов и одного Конька-Горбунка (всего 3 лошади); Иван-дурак должен был искупаться в 3 котлах (в молоке, кипятке и студеной воде).</a:t>
            </a:r>
          </a:p>
        </p:txBody>
      </p:sp>
      <p:pic>
        <p:nvPicPr>
          <p:cNvPr id="11267" name="Picture 3" descr="C:\Documents and Settings\Admin\Мои документы\Downloads\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1400"/>
            <a:ext cx="455161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0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«Сказка о попе и работнике его </a:t>
            </a:r>
            <a:r>
              <a:rPr lang="ru-RU" sz="3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Балде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А. С.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Пушкина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39952" y="1600200"/>
            <a:ext cx="4752528" cy="4709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3 </a:t>
            </a:r>
            <a:r>
              <a:rPr lang="ru-RU" sz="2300" dirty="0" smtClean="0">
                <a:solidFill>
                  <a:srgbClr val="002060"/>
                </a:solidFill>
              </a:rPr>
              <a:t>раза ходил </a:t>
            </a:r>
            <a:r>
              <a:rPr lang="ru-RU" sz="2300" dirty="0" err="1">
                <a:solidFill>
                  <a:srgbClr val="002060"/>
                </a:solidFill>
              </a:rPr>
              <a:t>Балда</a:t>
            </a:r>
            <a:r>
              <a:rPr lang="ru-RU" sz="2300" dirty="0">
                <a:solidFill>
                  <a:srgbClr val="002060"/>
                </a:solidFill>
              </a:rPr>
              <a:t> к морю за оброком. 3 щелчка давал </a:t>
            </a:r>
            <a:r>
              <a:rPr lang="ru-RU" sz="2300" dirty="0" err="1">
                <a:solidFill>
                  <a:srgbClr val="002060"/>
                </a:solidFill>
              </a:rPr>
              <a:t>Балда</a:t>
            </a:r>
            <a:r>
              <a:rPr lang="ru-RU" sz="2300" dirty="0">
                <a:solidFill>
                  <a:srgbClr val="002060"/>
                </a:solidFill>
              </a:rPr>
              <a:t> попу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С </a:t>
            </a:r>
            <a:r>
              <a:rPr lang="ru-RU" sz="2300" dirty="0">
                <a:solidFill>
                  <a:srgbClr val="002060"/>
                </a:solidFill>
              </a:rPr>
              <a:t>первого щелка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Прыгнул поп до потолка;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Со второго щелка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Лишился поп языка;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А с третьего щелка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Вышибло ум у старика.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А </a:t>
            </a:r>
            <a:r>
              <a:rPr lang="ru-RU" sz="2300" dirty="0" err="1">
                <a:solidFill>
                  <a:srgbClr val="002060"/>
                </a:solidFill>
              </a:rPr>
              <a:t>Балда</a:t>
            </a:r>
            <a:r>
              <a:rPr lang="ru-RU" sz="2300" dirty="0">
                <a:solidFill>
                  <a:srgbClr val="002060"/>
                </a:solidFill>
              </a:rPr>
              <a:t> приговаривал с </a:t>
            </a:r>
            <a:r>
              <a:rPr lang="ru-RU" sz="2300" dirty="0" smtClean="0">
                <a:solidFill>
                  <a:srgbClr val="002060"/>
                </a:solidFill>
              </a:rPr>
              <a:t>укоризной</a:t>
            </a:r>
            <a:r>
              <a:rPr lang="ru-RU" sz="2300" dirty="0">
                <a:solidFill>
                  <a:srgbClr val="00206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„Не гонялся бы ты, поп, за дешевизной“.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Documents and Settings\Admin\Мои документы\Downloads\6756b1a418845cdebaa82510e74c9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28392" cy="451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«Сказка о царе </a:t>
            </a:r>
            <a:r>
              <a:rPr lang="ru-RU" sz="3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Салтане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С. Пушкина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589584"/>
            <a:ext cx="4834880" cy="45973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«Три девицы под окном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Пряли поздно вечерком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Там еще другое диво: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Море вздуется бурливо,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Закипит, подымет вой,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Хлынет на берег пустой,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Расплеснется в скором беге,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И очутятся на бреге,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В чешуе, как жар горя,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Тридцать три </a:t>
            </a:r>
            <a:r>
              <a:rPr lang="ru-RU" sz="2000" dirty="0" smtClean="0">
                <a:solidFill>
                  <a:srgbClr val="002060"/>
                </a:solidFill>
              </a:rPr>
              <a:t>богатыря.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11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Трижды князь </a:t>
            </a:r>
            <a:r>
              <a:rPr lang="ru-RU" sz="2000" dirty="0" err="1">
                <a:solidFill>
                  <a:srgbClr val="002060"/>
                </a:solidFill>
              </a:rPr>
              <a:t>Гвидон</a:t>
            </a:r>
            <a:r>
              <a:rPr lang="ru-RU" sz="2000" dirty="0">
                <a:solidFill>
                  <a:srgbClr val="002060"/>
                </a:solidFill>
              </a:rPr>
              <a:t> перелетал через море в виде комара, мухи и шмеля. Только после третьего приглашения князя </a:t>
            </a:r>
            <a:r>
              <a:rPr lang="ru-RU" sz="2000" dirty="0" err="1">
                <a:solidFill>
                  <a:srgbClr val="002060"/>
                </a:solidFill>
              </a:rPr>
              <a:t>Гвидона</a:t>
            </a:r>
            <a:r>
              <a:rPr lang="ru-RU" sz="2000" dirty="0">
                <a:solidFill>
                  <a:srgbClr val="002060"/>
                </a:solidFill>
              </a:rPr>
              <a:t> царь </a:t>
            </a:r>
            <a:r>
              <a:rPr lang="ru-RU" sz="2000" dirty="0" err="1">
                <a:solidFill>
                  <a:srgbClr val="002060"/>
                </a:solidFill>
              </a:rPr>
              <a:t>Салтан</a:t>
            </a:r>
            <a:r>
              <a:rPr lang="ru-RU" sz="2000" dirty="0">
                <a:solidFill>
                  <a:srgbClr val="002060"/>
                </a:solidFill>
              </a:rPr>
              <a:t> решил «Чудный остров навестить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Admin\Мои документы\Downloads\11608422.cove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8" y="1585256"/>
            <a:ext cx="3145818" cy="460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61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«Сказка о рыбаке и рыбке»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А.С</a:t>
            </a: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Пушкина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00808"/>
            <a:ext cx="4474840" cy="442535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Жил старик со своею старухой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У самого синего моря;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Они жили в ветхой землянке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Ровно тридцать лет и три года.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Старик ловил неводом рыбу,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Старуха пряла свою пряжу.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Раз он в море закинул невод, –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Пришел невод с одною тиной.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Он в другой раз закинул невод, –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Пришел невод с травой морскою.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В </a:t>
            </a:r>
            <a:r>
              <a:rPr lang="ru-RU" sz="2300" dirty="0">
                <a:solidFill>
                  <a:srgbClr val="002060"/>
                </a:solidFill>
              </a:rPr>
              <a:t>третий раз закинул он невод,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Пришел невод с одною рыбкой,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С непростою рыбкой, – золотою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Мои документы\Downloads\28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" y="1556792"/>
            <a:ext cx="3456384" cy="459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«Спящая царевна» В. А. Жуковского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«На дворе встречает он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Тьму людей, и каждый спит: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Тот, </a:t>
            </a:r>
            <a:r>
              <a:rPr lang="ru-RU" sz="2300" dirty="0" err="1">
                <a:solidFill>
                  <a:srgbClr val="002060"/>
                </a:solidFill>
              </a:rPr>
              <a:t>вздремав</a:t>
            </a:r>
            <a:r>
              <a:rPr lang="ru-RU" sz="2300" dirty="0">
                <a:solidFill>
                  <a:srgbClr val="002060"/>
                </a:solidFill>
              </a:rPr>
              <a:t>, когда-то лечь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Собрался, но не успел: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Сон волшебный овладел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Прежде сна простого им;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И, три века недвижим,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Не стоит он, не лежит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И, упасть готовый, спит».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Documents and Settings\Admin\Мои документы\Downloads\7996765_Skazki_i_ballady_Spyashchaya_care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4" y="1397698"/>
            <a:ext cx="3620337" cy="468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2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9657"/>
            <a:ext cx="8229600" cy="93479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«Три мушкетёра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 Дюма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12704"/>
            <a:ext cx="8435280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</a:rPr>
              <a:t>Французский писатель А. Дюма назвал роман «Три мушкетёра», хотя на самом деле их было 4. Видимо, магия этого числа оказала влияния и на него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Documents and Settings\Admin\Мои документы\Downloads\e2bab6c6f7ce2ac11a45f97cbb4e0d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94092"/>
            <a:ext cx="4578679" cy="403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9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Семёрка – это самое сакральное (мистическое) число у всех народов.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Ещё </a:t>
            </a:r>
            <a:r>
              <a:rPr lang="ru-RU" sz="2400" dirty="0">
                <a:solidFill>
                  <a:srgbClr val="002060"/>
                </a:solidFill>
              </a:rPr>
              <a:t>в древности 7 считалось счастливым числом. Человек воспринимал окружающий мир (свет, запахи, звуки, вкус) через семь «отверстий» в голове: два глаза, два уха, две ноздри, рот.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Интересно </a:t>
            </a:r>
            <a:r>
              <a:rPr lang="ru-RU" sz="2400" dirty="0">
                <a:solidFill>
                  <a:srgbClr val="002060"/>
                </a:solidFill>
              </a:rPr>
              <a:t>отметить, что наша память особенно хорошо удерживает лишь до семи разных впечатлений или предметов. При большей нагрузке ошибки в запоминании резко возрастают.</a:t>
            </a:r>
          </a:p>
        </p:txBody>
      </p:sp>
      <p:pic>
        <p:nvPicPr>
          <p:cNvPr id="1027" name="Picture 3" descr="C:\Documents and Settings\Admin\Мои документы\Downloads\post-68259-13664467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34" y="4363977"/>
            <a:ext cx="1846883" cy="21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2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Числа в сказках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используются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обозначения: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srgbClr val="002060"/>
                </a:solidFill>
              </a:rPr>
              <a:t>количества </a:t>
            </a:r>
            <a:r>
              <a:rPr lang="ru-RU" sz="2800" i="1" dirty="0">
                <a:solidFill>
                  <a:srgbClr val="002060"/>
                </a:solidFill>
              </a:rPr>
              <a:t>главных героев;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srgbClr val="002060"/>
                </a:solidFill>
              </a:rPr>
              <a:t>количества </a:t>
            </a:r>
            <a:r>
              <a:rPr lang="ru-RU" sz="2800" i="1" dirty="0">
                <a:solidFill>
                  <a:srgbClr val="002060"/>
                </a:solidFill>
              </a:rPr>
              <a:t>испытаний, которые должны пройти герои;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srgbClr val="002060"/>
                </a:solidFill>
              </a:rPr>
              <a:t>количества </a:t>
            </a:r>
            <a:r>
              <a:rPr lang="ru-RU" sz="2800" i="1" dirty="0">
                <a:solidFill>
                  <a:srgbClr val="002060"/>
                </a:solidFill>
              </a:rPr>
              <a:t>предметов, участвующих в действиях;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srgbClr val="002060"/>
                </a:solidFill>
              </a:rPr>
              <a:t>волшебных </a:t>
            </a:r>
            <a:r>
              <a:rPr lang="ru-RU" sz="2800" i="1" dirty="0">
                <a:solidFill>
                  <a:srgbClr val="002060"/>
                </a:solidFill>
              </a:rPr>
              <a:t>качеств, присущих предметам;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srgbClr val="002060"/>
                </a:solidFill>
              </a:rPr>
              <a:t>расстояния </a:t>
            </a:r>
            <a:r>
              <a:rPr lang="ru-RU" sz="2800" i="1" dirty="0">
                <a:solidFill>
                  <a:srgbClr val="002060"/>
                </a:solidFill>
              </a:rPr>
              <a:t>до царства, в котором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   происходят </a:t>
            </a:r>
            <a:r>
              <a:rPr lang="ru-RU" sz="2800" i="1" dirty="0">
                <a:solidFill>
                  <a:srgbClr val="002060"/>
                </a:solidFill>
              </a:rPr>
              <a:t>сказочные </a:t>
            </a:r>
            <a:r>
              <a:rPr lang="ru-RU" sz="2800" i="1" dirty="0" smtClean="0">
                <a:solidFill>
                  <a:srgbClr val="002060"/>
                </a:solidFill>
              </a:rPr>
              <a:t>события;</a:t>
            </a:r>
            <a:endParaRPr lang="ru-RU" sz="2800" dirty="0">
              <a:solidFill>
                <a:srgbClr val="002060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800" i="1" dirty="0" smtClean="0">
                <a:solidFill>
                  <a:srgbClr val="002060"/>
                </a:solidFill>
              </a:rPr>
              <a:t>возраста </a:t>
            </a:r>
            <a:r>
              <a:rPr lang="ru-RU" sz="2800" i="1" dirty="0">
                <a:solidFill>
                  <a:srgbClr val="002060"/>
                </a:solidFill>
              </a:rPr>
              <a:t>героев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C:\Documents and Settings\Admin\Мои документы\РИСУНКИ\Школа\Тетрадь Учебник Книга\кни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631" r="11005" b="15979"/>
          <a:stretch/>
        </p:blipFill>
        <p:spPr bwMode="auto">
          <a:xfrm>
            <a:off x="6660232" y="4293096"/>
            <a:ext cx="1963551" cy="245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7118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Не случайно в радуге 7 цветов, в неделе 7 дней, в музыке 7 нот. У древних греков семёрка считалась счастливым, магическим числом. Были известны семь чудес Света. </a:t>
            </a:r>
          </a:p>
        </p:txBody>
      </p:sp>
      <p:pic>
        <p:nvPicPr>
          <p:cNvPr id="3074" name="Picture 2" descr="C:\Documents and Settings\Admin\Мои документы\Downloads\Радуга\normal_rainbow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66215"/>
            <a:ext cx="3366481" cy="37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Downloads\183001000008afd5a16e8efc05079a617154e97f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56" y="4428788"/>
            <a:ext cx="2949451" cy="20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Downloads\96936_html_3f6ff0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04" y="2726365"/>
            <a:ext cx="3744639" cy="14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Downloads\7-Фония-220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29667"/>
            <a:ext cx="1784351" cy="24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66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92872"/>
            <a:ext cx="7992888" cy="274714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300" dirty="0">
                <a:solidFill>
                  <a:srgbClr val="002060"/>
                </a:solidFill>
              </a:rPr>
              <a:t>Семёрка – число, которое используется, чтобы указать на что – то необычное, даже сверхъестественное. Она объединяет явления, которые выходят </a:t>
            </a:r>
            <a:r>
              <a:rPr lang="ru-RU" sz="2300" dirty="0" smtClean="0">
                <a:solidFill>
                  <a:srgbClr val="002060"/>
                </a:solidFill>
              </a:rPr>
              <a:t>за </a:t>
            </a:r>
            <a:r>
              <a:rPr lang="ru-RU" sz="2300" dirty="0">
                <a:solidFill>
                  <a:srgbClr val="002060"/>
                </a:solidFill>
              </a:rPr>
              <a:t>рамки обычного восприятия, выглядят непостижимым образом, кажутся таинственными.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Выражение </a:t>
            </a:r>
            <a:r>
              <a:rPr lang="ru-RU" sz="2300" dirty="0">
                <a:solidFill>
                  <a:srgbClr val="002060"/>
                </a:solidFill>
              </a:rPr>
              <a:t>«за семью печатями», как и «за семью замками», подразумевает надежно спрятанное, хранимое в тайне, недоступное, находящееся под магической защитой.</a:t>
            </a:r>
          </a:p>
          <a:p>
            <a:pPr marL="0" indent="0">
              <a:buNone/>
            </a:pP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8" name="Picture 4" descr="C:\Documents and Settings\Admin\Мои документы\РИСУНКИ\Школа\Тетрадь Учебник Книга\кни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631" r="11005" b="15979"/>
          <a:stretch/>
        </p:blipFill>
        <p:spPr bwMode="auto">
          <a:xfrm>
            <a:off x="6743405" y="4018724"/>
            <a:ext cx="1963551" cy="245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837" y="4149080"/>
            <a:ext cx="6233279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300" dirty="0">
                <a:solidFill>
                  <a:srgbClr val="002060"/>
                </a:solidFill>
              </a:rPr>
              <a:t>Вспомним народные поговорки: «Хоть семь шкур с волка спусти, а он все волком останется», «Не видались семь лет, а поговорить не о чем», «Семеро одного не ждут», «Семь раз отмерь – один раз отрежь». Здесь число «семь» выступает в значении «много». </a:t>
            </a:r>
          </a:p>
        </p:txBody>
      </p:sp>
    </p:spTree>
    <p:extLst>
      <p:ext uri="{BB962C8B-B14F-4D97-AF65-F5344CB8AC3E}">
        <p14:creationId xmlns:p14="http://schemas.microsoft.com/office/powerpoint/2010/main" val="4166675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«Волк и семеро козлят»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45224"/>
            <a:ext cx="757118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«Жила-была в красивом домике коза со своими семью козлятами».</a:t>
            </a:r>
          </a:p>
        </p:txBody>
      </p:sp>
      <p:pic>
        <p:nvPicPr>
          <p:cNvPr id="24578" name="Picture 2" descr="C:\Documents and Settings\Admin\Мои документы\Downloads\1291821214_volk.i.semero.kozlyat.0-01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968213" cy="372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68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«Семь </a:t>
            </a:r>
            <a:r>
              <a:rPr lang="ru-RU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Симеонов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933371"/>
            <a:ext cx="4258816" cy="2294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«Жили-были семь братьев, семь </a:t>
            </a:r>
            <a:r>
              <a:rPr lang="ru-RU" sz="2400" dirty="0" err="1">
                <a:solidFill>
                  <a:srgbClr val="002060"/>
                </a:solidFill>
              </a:rPr>
              <a:t>Симеонов</a:t>
            </a:r>
            <a:r>
              <a:rPr lang="ru-RU" sz="2400" dirty="0">
                <a:solidFill>
                  <a:srgbClr val="002060"/>
                </a:solidFill>
              </a:rPr>
              <a:t> – семь работничков, все один в одного и лицом и статью, и каждое утро выходят пахать землю все семеро».</a:t>
            </a:r>
          </a:p>
        </p:txBody>
      </p:sp>
      <p:pic>
        <p:nvPicPr>
          <p:cNvPr id="13314" name="Picture 2" descr="C:\Documents and Settings\Admin\Мои документы\Downloads\sim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8" y="1368670"/>
            <a:ext cx="3741943" cy="487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6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«Сказка о мёртвой царевне и о семи богатырях» А.С.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Пушкина</a:t>
            </a:r>
            <a:endParaRPr lang="ru-RU" sz="3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284984"/>
            <a:ext cx="3610743" cy="2841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Царевна забрела на домик, в котором жили 7 богатырей.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«Час обеда приближался,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Топот по двору раздался: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Входят семь богатырей,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Семь румяных усачей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Documents and Settings\Admin\Мои документы\Downloads\audioskazki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99771"/>
            <a:ext cx="4494361" cy="45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«Белоснежка и семь гномов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братьев Гримм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Мои документы\Downloads\e6fcd4f439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32698" cy="412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02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«Мальчик с пальчик» Ш. 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Перро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Documents and Settings\Admin\Мои документы\Downloads\1404421896_malchik-s-palchi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3" y="1268760"/>
            <a:ext cx="3623332" cy="516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6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«Семь подземных королей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Волкова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\Мои документы\Downloads\afea8bd69185bfb9e9d0856b11b0e7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104456" cy="517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3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«Синяя борода» Ш. 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Перро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Admin\Мои документы\Downloads\294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" t="3273"/>
          <a:stretch/>
        </p:blipFill>
        <p:spPr bwMode="auto">
          <a:xfrm>
            <a:off x="2376668" y="1268760"/>
            <a:ext cx="3923523" cy="516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18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14241"/>
            <a:ext cx="784887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2300" dirty="0">
                <a:solidFill>
                  <a:srgbClr val="002060"/>
                </a:solidFill>
              </a:rPr>
              <a:t>Выбор числительных в сказках, поговорках и пословицах основан на народном представлении о значении чисел. Самими любимыми сказочными числами, то есть наиболее используемыми в сказках, являются числа 3 и 7. Но числа нас встречают не только в сказках. Числа сопровождают человека от самого рождения и до его смерти. В современном обществе человек находится в постоянном круговороте чисел: номеров, кодов, дат, количеств чего-либо. Числа становятся символом чего-то, приобретая некую власть над сознанием субъекта. И сейчас в поисках удачи, успеха люди пытаются связать свои действия с определёнными числами. Верить или не верить в сверхъестественную силу чисел – решать вам!</a:t>
            </a:r>
          </a:p>
        </p:txBody>
      </p:sp>
      <p:pic>
        <p:nvPicPr>
          <p:cNvPr id="8194" name="Picture 2" descr="C:\Documents and Settings\Admin\Мои документы\Мои рисунки\Рисунок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 b="6512"/>
          <a:stretch/>
        </p:blipFill>
        <p:spPr bwMode="auto">
          <a:xfrm>
            <a:off x="6458722" y="4148276"/>
            <a:ext cx="2304256" cy="260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6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Чётные </a:t>
            </a:r>
            <a:r>
              <a:rPr lang="ru-RU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числительные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Выбор числительных в сказках основан на народном представлении о значении чисел. Четные числительные – два, четыре, шесть, восемь – встречаются гораздо реже в устном народном творчестве. Это связано с суеверным представлением, что чётное число связано со смертью, числом «дьявола». </a:t>
            </a:r>
          </a:p>
        </p:txBody>
      </p:sp>
      <p:pic>
        <p:nvPicPr>
          <p:cNvPr id="4" name="Picture 4" descr="C:\Documents and Settings\Admin\Мои документы\РИСУНКИ\Школа\Тетрадь Учебник Книга\кни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631" r="11005" b="15979"/>
          <a:stretch/>
        </p:blipFill>
        <p:spPr bwMode="auto">
          <a:xfrm>
            <a:off x="6660232" y="4293096"/>
            <a:ext cx="1963551" cy="245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Числа 3 и 7 –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любимые сказочные числа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559" y="1772816"/>
            <a:ext cx="7931224" cy="2016224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Чаще всего в русских народных сказках используется нечётные числа 3 и 7. Сейчас мы попытаемся объяснить почему.</a:t>
            </a:r>
          </a:p>
        </p:txBody>
      </p:sp>
      <p:pic>
        <p:nvPicPr>
          <p:cNvPr id="4" name="Picture 4" descr="C:\Documents and Settings\Admin\Мои документы\РИСУНКИ\Школа\Тетрадь Учебник Книга\кни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631" r="11005" b="15979"/>
          <a:stretch/>
        </p:blipFill>
        <p:spPr bwMode="auto">
          <a:xfrm>
            <a:off x="6660232" y="4149080"/>
            <a:ext cx="1963551" cy="245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считается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совершенным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числом</a:t>
            </a:r>
          </a:p>
        </p:txBody>
      </p:sp>
      <p:pic>
        <p:nvPicPr>
          <p:cNvPr id="17410" name="Picture 2" descr="C:\Documents and Settings\Admin\Мои документы\Downloads\6415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" r="608" b="1"/>
          <a:stretch/>
        </p:blipFill>
        <p:spPr bwMode="auto">
          <a:xfrm>
            <a:off x="991673" y="1628800"/>
            <a:ext cx="7100267" cy="42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5606" y="5988993"/>
            <a:ext cx="516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«Три богатыря» В. Васнецова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3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–символ 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божественного 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совершенства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57" y="5517232"/>
            <a:ext cx="7970664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В православной религии бог един, но выступает в трёх лицах: Бог – Отец, Бог – Сын, Бог – Дух Святой.</a:t>
            </a:r>
          </a:p>
        </p:txBody>
      </p:sp>
      <p:pic>
        <p:nvPicPr>
          <p:cNvPr id="25602" name="Picture 2" descr="C:\Documents and Settings\Admin\Мои документы\Downloads\814056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52" y="151325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6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7"/>
            <a:ext cx="7056784" cy="3168352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300" b="1" i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Тройка </a:t>
            </a:r>
            <a:r>
              <a:rPr lang="ru-RU" sz="3300" b="1" i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– это три </a:t>
            </a:r>
            <a:r>
              <a:rPr lang="ru-RU" sz="3300" b="1" i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периода </a:t>
            </a:r>
            <a:endParaRPr lang="ru-RU" sz="33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ctr" fontAlgn="base">
              <a:buNone/>
            </a:pPr>
            <a:r>
              <a:rPr lang="ru-RU" sz="3300" b="1" i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любой сущности:</a:t>
            </a:r>
          </a:p>
          <a:p>
            <a:pPr marL="0" indent="0" algn="ctr" fontAlgn="base">
              <a:buNone/>
            </a:pPr>
            <a:r>
              <a:rPr lang="ru-RU" sz="3300" b="1" i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sz="3300" b="1" i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рождение, жизнь, смерть; </a:t>
            </a:r>
            <a:endParaRPr lang="ru-RU" sz="33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ctr" fontAlgn="base">
              <a:buNone/>
            </a:pPr>
            <a:r>
              <a:rPr lang="ru-RU" sz="3300" b="1" i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начало</a:t>
            </a:r>
            <a:r>
              <a:rPr lang="ru-RU" sz="3300" b="1" i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, середина и конец; </a:t>
            </a:r>
            <a:endParaRPr lang="ru-RU" sz="33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ctr" fontAlgn="base">
              <a:buNone/>
            </a:pPr>
            <a:r>
              <a:rPr lang="ru-RU" sz="3300" b="1" i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прошлое</a:t>
            </a:r>
            <a:r>
              <a:rPr lang="ru-RU" sz="3300" b="1" i="1" dirty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, настоящее и будущее.</a:t>
            </a:r>
          </a:p>
        </p:txBody>
      </p:sp>
      <p:pic>
        <p:nvPicPr>
          <p:cNvPr id="4" name="Picture 4" descr="C:\Documents and Settings\Admin\Мои документы\РИСУНКИ\Школа\Тетрадь Учебник Книга\кни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0631" r="11005" b="15979"/>
          <a:stretch/>
        </p:blipFill>
        <p:spPr bwMode="auto">
          <a:xfrm>
            <a:off x="6804248" y="4221088"/>
            <a:ext cx="1963551" cy="245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Число 3</a:t>
            </a:r>
            <a:endParaRPr lang="ru-RU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03244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Таким </a:t>
            </a:r>
            <a:r>
              <a:rPr lang="ru-RU" sz="2800" dirty="0">
                <a:solidFill>
                  <a:srgbClr val="002060"/>
                </a:solidFill>
              </a:rPr>
              <a:t>образом, счастливое число 3 показывает, в основном, положительные качества: храбрость и огромную силу, как физическую, так и духовную, важность чего-либо. Кроме этого число 3 символизирует «завершенность и полноту некоторой последовательности, имеющей начало, середину и конец».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3074" name="Picture 2" descr="C:\Documents and Settings\Admin\Мои документы\Downloads\numbe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89" y="4293096"/>
            <a:ext cx="2045593" cy="2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1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2243</Words>
  <Application>Microsoft Office PowerPoint</Application>
  <PresentationFormat>Экран (4:3)</PresentationFormat>
  <Paragraphs>159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Цель исследования</vt:lpstr>
      <vt:lpstr>Числа в сказках  используются для обозначения:</vt:lpstr>
      <vt:lpstr>Чётные числительные </vt:lpstr>
      <vt:lpstr>Числа 3 и 7 –  любимые сказочные числа</vt:lpstr>
      <vt:lpstr>Число 3 считается  совершенным числом</vt:lpstr>
      <vt:lpstr>Число 3 –символ  божественного совершенства</vt:lpstr>
      <vt:lpstr>Презентация PowerPoint</vt:lpstr>
      <vt:lpstr>Число 3</vt:lpstr>
      <vt:lpstr>Сказочное число 3</vt:lpstr>
      <vt:lpstr>Число 33</vt:lpstr>
      <vt:lpstr>«Пузырь, соломинка и лапоть»</vt:lpstr>
      <vt:lpstr>«Три медведя»</vt:lpstr>
      <vt:lpstr>«Сестрица Алёнушка  и братец Иванушка»</vt:lpstr>
      <vt:lpstr>«Елена Премудрая»</vt:lpstr>
      <vt:lpstr>«Сивка-бурка»</vt:lpstr>
      <vt:lpstr>«Крошечка-Хаврошечка»</vt:lpstr>
      <vt:lpstr>«Царевна-лягушка»</vt:lpstr>
      <vt:lpstr>«Сказка о молодильных яблоках и живой воде»</vt:lpstr>
      <vt:lpstr>«Сказка об Иване-царевиче,  жар-птице и о сером волке»</vt:lpstr>
      <vt:lpstr>«По щучьему веленью»</vt:lpstr>
      <vt:lpstr>«Аленький цветочек» С.Т. Аксакова</vt:lpstr>
      <vt:lpstr>«Конёк-горбунок» П. П. Ершова</vt:lpstr>
      <vt:lpstr>«Сказка о попе и работнике его Балде» А. С. Пушкина</vt:lpstr>
      <vt:lpstr>«Сказка о царе Салтане»  А. С. Пушкина </vt:lpstr>
      <vt:lpstr>«Сказка о рыбаке и рыбке»  А.С. Пушкина</vt:lpstr>
      <vt:lpstr>«Спящая царевна» В. А. Жуковского</vt:lpstr>
      <vt:lpstr>«Три мушкетёра» А. Дюма </vt:lpstr>
      <vt:lpstr>Число 7</vt:lpstr>
      <vt:lpstr>Число 7</vt:lpstr>
      <vt:lpstr>Число 7</vt:lpstr>
      <vt:lpstr>«Волк и семеро козлят» </vt:lpstr>
      <vt:lpstr>«Семь Симеонов»</vt:lpstr>
      <vt:lpstr>«Сказка о мёртвой царевне и о семи богатырях» А.С. Пушкина</vt:lpstr>
      <vt:lpstr>«Белоснежка и семь гномов» братьев Гримм</vt:lpstr>
      <vt:lpstr>«Мальчик с пальчик» Ш. Перро</vt:lpstr>
      <vt:lpstr>«Семь подземных королей» А. Волкова</vt:lpstr>
      <vt:lpstr>«Синяя борода» Ш. Перро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сказочные числа</dc:title>
  <dc:creator>Догадова</dc:creator>
  <cp:lastModifiedBy>Догадова</cp:lastModifiedBy>
  <cp:revision>47</cp:revision>
  <dcterms:created xsi:type="dcterms:W3CDTF">2015-03-26T13:30:51Z</dcterms:created>
  <dcterms:modified xsi:type="dcterms:W3CDTF">2015-04-08T14:08:21Z</dcterms:modified>
</cp:coreProperties>
</file>