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8A66B8-628A-45EC-875A-411CE7DB4AFE}" type="datetimeFigureOut">
              <a:rPr lang="ru-RU" smtClean="0"/>
              <a:t>23.04.2016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27DC273-67FD-4C6F-B9DB-5C63D835466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47800"/>
            <a:ext cx="7776864" cy="1909192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ЧЕРНОБЫЛЬ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sz="3600" b="1" cap="none" dirty="0" smtClean="0">
                <a:solidFill>
                  <a:schemeClr val="tx1"/>
                </a:solidFill>
              </a:rPr>
              <a:t>30-ая годовщина аварии на ЧАЭС</a:t>
            </a:r>
            <a:endParaRPr lang="ru-RU" sz="3600" cap="none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3016"/>
            <a:ext cx="6400800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Информационные минуты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5-6 </a:t>
            </a:r>
            <a:r>
              <a:rPr lang="ru-RU" sz="3200" b="1" dirty="0" smtClean="0">
                <a:solidFill>
                  <a:srgbClr val="C00000"/>
                </a:solidFill>
              </a:rPr>
              <a:t>классы</a:t>
            </a:r>
            <a:endParaRPr lang="ru-RU" sz="32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" name="Рисунок 4" descr="4ernobyl_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251520" y="4179058"/>
            <a:ext cx="3250846" cy="24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61" y="3483074"/>
            <a:ext cx="4163955" cy="312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Сооружение саркофага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После очистки территории начались работы по сооружению над реактором саркофага с целью недопущения утечки радиации. </a:t>
            </a:r>
            <a:endParaRPr lang="ru-RU" sz="2200" dirty="0" smtClean="0"/>
          </a:p>
          <a:p>
            <a:r>
              <a:rPr lang="ru-RU" sz="2200" dirty="0" smtClean="0"/>
              <a:t>За </a:t>
            </a:r>
            <a:r>
              <a:rPr lang="ru-RU" sz="2200" dirty="0"/>
              <a:t>7 месяцев разрушенное здание реактора и его расплавившаяся активная зона были укрыты под сооружением из стали и бетона.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64972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«Бурда»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31957"/>
          </a:xfrm>
        </p:spPr>
        <p:txBody>
          <a:bodyPr/>
          <a:lstStyle/>
          <a:p>
            <a:r>
              <a:rPr lang="ru-RU" sz="2200" dirty="0"/>
              <a:t>Каждый день вертолеты распыляли над территорией ЧАЭС жидкость, которую называли «бурда». Эта клейкая субстанция прибивала радиоактивную пыль к земле и склеивала ее. После того, как «бурда» подсыхала, ее просто скатывали как ковер и </a:t>
            </a:r>
            <a:r>
              <a:rPr lang="ru-RU" sz="2200" dirty="0" err="1"/>
              <a:t>захоранивали</a:t>
            </a:r>
            <a:r>
              <a:rPr lang="ru-RU" sz="2200" dirty="0"/>
              <a:t> в радиационных могильниках. Рецепт жидкости разработан в Институте Атомной Физики академиком Курчатовым.</a:t>
            </a:r>
          </a:p>
          <a:p>
            <a:endParaRPr lang="ru-RU" dirty="0"/>
          </a:p>
        </p:txBody>
      </p:sp>
      <p:pic>
        <p:nvPicPr>
          <p:cNvPr id="4" name="Picture 6" descr="4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" r="3269"/>
          <a:stretch/>
        </p:blipFill>
        <p:spPr>
          <a:xfrm>
            <a:off x="4736433" y="4122042"/>
            <a:ext cx="388383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180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hronic0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t="6593" r="11547" b="3233"/>
          <a:stretch/>
        </p:blipFill>
        <p:spPr bwMode="auto">
          <a:xfrm>
            <a:off x="5223014" y="3415155"/>
            <a:ext cx="3548531" cy="299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Ликвидаторы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80" y="1615190"/>
            <a:ext cx="8229600" cy="19578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200" dirty="0"/>
              <a:t>В период 1986 по 1990 г. к работам в зоне ЧАЭС было привлечено свыше 800 тысяч граждан СССР. </a:t>
            </a:r>
          </a:p>
          <a:p>
            <a:r>
              <a:rPr lang="ru-RU" sz="2200" dirty="0"/>
              <a:t>Масштабы катастрофы могли стать неизмеримо большими, если бы не мужество самоотверженные действия ликвидаторов. </a:t>
            </a:r>
            <a:endParaRPr lang="ru-RU" sz="2200" dirty="0" smtClean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0002" y="3540093"/>
            <a:ext cx="4847067" cy="2938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По сведениям, </a:t>
            </a:r>
            <a:r>
              <a:rPr lang="ru-RU" sz="2200" dirty="0" smtClean="0"/>
              <a:t>предоставленным </a:t>
            </a:r>
            <a:r>
              <a:rPr lang="ru-RU" sz="2200" dirty="0"/>
              <a:t>официальными инстанциями, к настоящему времени умерло более   25 тыс. ликвидаторов.</a:t>
            </a:r>
          </a:p>
          <a:p>
            <a:r>
              <a:rPr lang="ru-RU" sz="2200" dirty="0"/>
              <a:t>Низкий поклон героям ликвидаторам Чернобыльской аварии.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2984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Зона </a:t>
            </a:r>
            <a:r>
              <a:rPr lang="ru-RU" dirty="0">
                <a:solidFill>
                  <a:srgbClr val="C00000"/>
                </a:solidFill>
              </a:rPr>
              <a:t>отчуждения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7533"/>
          </a:xfrm>
        </p:spPr>
        <p:txBody>
          <a:bodyPr>
            <a:normAutofit/>
          </a:bodyPr>
          <a:lstStyle/>
          <a:p>
            <a:r>
              <a:rPr lang="ru-RU" sz="2200" dirty="0"/>
              <a:t>В результате аварии огромная территория вокруг АЭС была заражена. </a:t>
            </a:r>
            <a:endParaRPr lang="ru-RU" sz="2200" dirty="0" smtClean="0"/>
          </a:p>
          <a:p>
            <a:r>
              <a:rPr lang="ru-RU" sz="2200" dirty="0" smtClean="0"/>
              <a:t>В </a:t>
            </a:r>
            <a:r>
              <a:rPr lang="ru-RU" sz="2200" dirty="0"/>
              <a:t>30-километровой зоне вокруг реактора люди должны были покинуть свои дома до </a:t>
            </a:r>
            <a:r>
              <a:rPr lang="ru-RU" sz="2200" dirty="0" smtClean="0"/>
              <a:t>5 </a:t>
            </a:r>
            <a:r>
              <a:rPr lang="ru-RU" sz="2200" dirty="0"/>
              <a:t>мая. </a:t>
            </a:r>
            <a:endParaRPr lang="ru-RU" sz="2200" dirty="0"/>
          </a:p>
          <a:p>
            <a:r>
              <a:rPr lang="ru-RU" sz="2200" dirty="0" smtClean="0"/>
              <a:t>В </a:t>
            </a:r>
            <a:r>
              <a:rPr lang="ru-RU" sz="2200" dirty="0"/>
              <a:t>течение 10 дней было эвакуировано 130 тыс. человек из 76 населенных пунктов этой зоны</a:t>
            </a:r>
            <a:r>
              <a:rPr lang="ru-RU" sz="2200" dirty="0" smtClean="0"/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09059" y="3813770"/>
            <a:ext cx="3345197" cy="279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37195" y="3942822"/>
            <a:ext cx="4847067" cy="223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Эту территорию объявили запретной зоной . С этого момента для нахождения в зоне нужно было иметь специальное разрешение.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6864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Последствия аварии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198760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ru-RU" sz="2200" dirty="0"/>
              <a:t>Радиационная пыль протянулась «хвостом» через территорию Украины, Белоруссии, 14 областей России и накрыла часть территории Западной Европы</a:t>
            </a:r>
            <a:r>
              <a:rPr lang="ru-RU" sz="22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ru-RU" sz="2200" dirty="0" smtClean="0"/>
              <a:t>Радиоактивному </a:t>
            </a:r>
            <a:r>
              <a:rPr lang="ru-RU" sz="2200" dirty="0"/>
              <a:t>загрязнению подверглось более </a:t>
            </a:r>
            <a:r>
              <a:rPr lang="ru-RU" sz="2200" dirty="0" smtClean="0"/>
              <a:t>200тыс</a:t>
            </a:r>
            <a:r>
              <a:rPr lang="ru-RU" sz="2200" dirty="0"/>
              <a:t>. км. </a:t>
            </a:r>
            <a:endParaRPr lang="ru-RU" sz="2200" dirty="0" smtClean="0"/>
          </a:p>
        </p:txBody>
      </p:sp>
      <p:pic>
        <p:nvPicPr>
          <p:cNvPr id="5122" name="Picture 2" descr="C:\Documents and Settings\Admin\Мои документы\Загрузки\x_6271c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026" y="330907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19206" y="3260362"/>
            <a:ext cx="4312756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Почти 404 тыс. человек были переселены.</a:t>
            </a:r>
          </a:p>
          <a:p>
            <a:r>
              <a:rPr lang="ru-RU" sz="2200" dirty="0"/>
              <a:t>Радиоактивному облучению подверглись почти 8 млн. 400тыс. жителей Белоруссии, Украины и России.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21698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chernoby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08" y="1559735"/>
            <a:ext cx="3528393" cy="263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Мёртвые </a:t>
            </a:r>
            <a:r>
              <a:rPr lang="ru-RU" dirty="0">
                <a:solidFill>
                  <a:srgbClr val="C00000"/>
                </a:solidFill>
              </a:rPr>
              <a:t>города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117" y="1773741"/>
            <a:ext cx="4906888" cy="2207301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/>
              <a:t>Припять, Чернобыль сегодня – это мёртвые города. Разрушаются пустые дома, зарастают деревьями улицы. Счётчик показывает цифру, в двадцать c лишним раз превышающую норму.</a:t>
            </a:r>
          </a:p>
          <a:p>
            <a:pPr marL="0" indent="0">
              <a:buNone/>
            </a:pPr>
            <a:endParaRPr lang="ru-RU" sz="2200" dirty="0" smtClean="0"/>
          </a:p>
          <a:p>
            <a:pPr marL="0" indent="0"/>
            <a:endParaRPr lang="ru-RU" sz="22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8540" y="4439816"/>
            <a:ext cx="6696744" cy="1913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Из глазниц мертвых окон город смотрит на нас,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Хиросимой далекой, морем плачущих глаз.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Сколько тысяч – не знаю – свой покинули кров,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/>
              <a:t>Жизнь без родины детства – это мука без слов.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388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C00000"/>
                </a:solidFill>
              </a:rPr>
              <a:t>Предполагаемые причины аварии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реактор </a:t>
            </a:r>
            <a:r>
              <a:rPr lang="ru-RU" dirty="0"/>
              <a:t>был неправильно спроектирован и опасен;</a:t>
            </a:r>
          </a:p>
          <a:p>
            <a:r>
              <a:rPr lang="ru-RU" dirty="0" smtClean="0"/>
              <a:t>персонал </a:t>
            </a:r>
            <a:r>
              <a:rPr lang="ru-RU" dirty="0"/>
              <a:t>допустил ряд ошибок в эксплуатации реактора.</a:t>
            </a:r>
          </a:p>
          <a:p>
            <a:endParaRPr lang="ru-RU" dirty="0"/>
          </a:p>
        </p:txBody>
      </p:sp>
      <p:pic>
        <p:nvPicPr>
          <p:cNvPr id="4" name="Рисунок 3" descr="34_chernoby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848" y="2890181"/>
            <a:ext cx="4968552" cy="351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День </a:t>
            </a:r>
            <a:r>
              <a:rPr lang="ru-RU" dirty="0">
                <a:solidFill>
                  <a:srgbClr val="C00000"/>
                </a:solidFill>
              </a:rPr>
              <a:t>памяти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ru-RU" sz="2200" dirty="0"/>
              <a:t>Чернобыльская катастрофа – это суровый урок, напоминание о том, что нельзя легкомысленно относиться к окружающему миру, бездумно и расточительно пользоваться его богатствами… </a:t>
            </a:r>
          </a:p>
          <a:p>
            <a:pPr>
              <a:spcBef>
                <a:spcPts val="600"/>
              </a:spcBef>
            </a:pPr>
            <a:r>
              <a:rPr lang="ru-RU" sz="2200" dirty="0"/>
              <a:t>В 1993 г. в государственный календарь России </a:t>
            </a:r>
            <a:r>
              <a:rPr lang="ru-RU" sz="2200" dirty="0" smtClean="0"/>
              <a:t>26 </a:t>
            </a:r>
            <a:r>
              <a:rPr lang="ru-RU" sz="2200" dirty="0"/>
              <a:t>апреля внесен как «День памяти погибших в радиационных авариях и катастрофах». </a:t>
            </a:r>
            <a:endParaRPr lang="ru-RU" sz="2200" dirty="0" smtClean="0"/>
          </a:p>
        </p:txBody>
      </p:sp>
      <p:pic>
        <p:nvPicPr>
          <p:cNvPr id="2050" name="Picture 2" descr="C:\Documents and Settings\Admin\Мои документы\Загрузки\7228469x4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967" y="3896272"/>
            <a:ext cx="3873348" cy="264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887" y="4221088"/>
            <a:ext cx="4312756" cy="1476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2200" dirty="0"/>
              <a:t>Пусть сохранится память о тех трагических днях, чтобы на нашей земле никогда не повторился Чернобыль!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455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4ernobyl_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306053" y="4209040"/>
            <a:ext cx="3250846" cy="24381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13" y="1196752"/>
            <a:ext cx="8219256" cy="3456384"/>
          </a:xfrm>
        </p:spPr>
        <p:txBody>
          <a:bodyPr/>
          <a:lstStyle/>
          <a:p>
            <a:pPr marL="1258888" indent="0">
              <a:spcBef>
                <a:spcPts val="0"/>
              </a:spcBef>
              <a:buNone/>
            </a:pPr>
            <a:r>
              <a:rPr lang="ru-RU" dirty="0" smtClean="0"/>
              <a:t>Пройдут </a:t>
            </a:r>
            <a:r>
              <a:rPr lang="ru-RU" dirty="0"/>
              <a:t>года, но разве кто забудет,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Тот рок весны, тот ядерный синдром.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Но кто там был, им легче уж не будет,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Он с той «войны» навечно облучен.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Но надо жить, терпеть, не падать разом,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Любить природу, слушать птичий звон.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Но позабыть тот год и взрыва атом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/>
              <a:t>Тебе не даст Чернобыльский синдром.</a:t>
            </a:r>
          </a:p>
          <a:p>
            <a:pPr marL="1258888" indent="0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</a:t>
            </a:r>
            <a:r>
              <a:rPr lang="ru-RU" i="1" dirty="0" smtClean="0"/>
              <a:t>В</a:t>
            </a:r>
            <a:r>
              <a:rPr lang="ru-RU" i="1" dirty="0"/>
              <a:t>. </a:t>
            </a:r>
            <a:r>
              <a:rPr lang="ru-RU" i="1" dirty="0" smtClean="0"/>
              <a:t>Зайцев</a:t>
            </a:r>
            <a:endParaRPr lang="ru-RU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6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img_02.jpg"/>
          <p:cNvPicPr>
            <a:picLocks noChangeAspect="1"/>
          </p:cNvPicPr>
          <p:nvPr/>
        </p:nvPicPr>
        <p:blipFill rotWithShape="1">
          <a:blip r:embed="rId2" cstate="print"/>
          <a:srcRect b="4445"/>
          <a:stretch/>
        </p:blipFill>
        <p:spPr>
          <a:xfrm>
            <a:off x="5940152" y="4059980"/>
            <a:ext cx="2885240" cy="244893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Ядерная </a:t>
            </a:r>
            <a:r>
              <a:rPr lang="ru-RU" dirty="0">
                <a:solidFill>
                  <a:srgbClr val="C00000"/>
                </a:solidFill>
              </a:rPr>
              <a:t>энергетика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В середине 50-х г. в Советском Союзе появилась новая отрасль народного хозяйства – ядерная энергетика. Одна из атомных станций была возведена в 160 км от Киева на берегу реки Припять около небольшого города Чернобыль. Для работников станции неподалеку построили современный город, который, как и река, получил название Припять. </a:t>
            </a:r>
            <a:endParaRPr lang="ru-RU" sz="2200" dirty="0"/>
          </a:p>
        </p:txBody>
      </p:sp>
      <p:pic>
        <p:nvPicPr>
          <p:cNvPr id="1026" name="Picture 2" descr="C:\Documents and Settings\Admin\Мои документы\Загрузки\neutron_radi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832" y="3645024"/>
            <a:ext cx="1512168" cy="143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88420" y="4059980"/>
            <a:ext cx="5466721" cy="2288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К началу 1984 г. Строительство Чернобыльской АЭС было закончено – вошел в строй последний 4 энергоблок. А всего через два с половиной года именно на этом блоке случится крупнейшая авария.</a:t>
            </a: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52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oner\Мои документы\Рабочий стол\Радистка\Конкурсы\чернобыль\123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087217"/>
            <a:ext cx="2846690" cy="2585095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Синоним </a:t>
            </a:r>
            <a:r>
              <a:rPr lang="ru-RU" dirty="0">
                <a:solidFill>
                  <a:srgbClr val="C00000"/>
                </a:solidFill>
              </a:rPr>
              <a:t>страшных </a:t>
            </a:r>
            <a:r>
              <a:rPr lang="ru-RU" dirty="0" smtClean="0">
                <a:solidFill>
                  <a:srgbClr val="C00000"/>
                </a:solidFill>
              </a:rPr>
              <a:t>катастроф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52936"/>
          </a:xfrm>
        </p:spPr>
        <p:txBody>
          <a:bodyPr/>
          <a:lstStyle/>
          <a:p>
            <a:r>
              <a:rPr lang="ru-RU" sz="2200" dirty="0"/>
              <a:t>Авария расценивается как крупнейшая в своём роде за всю историю ядерной энергетики, как по предполагаемому количеству погибших и пострадавших от её последствий людей, так и по экономическому ущербу. </a:t>
            </a:r>
            <a:endParaRPr lang="ru-RU" sz="2200" dirty="0" smtClean="0"/>
          </a:p>
          <a:p>
            <a:r>
              <a:rPr lang="ru-RU" sz="2200" dirty="0" smtClean="0"/>
              <a:t>Чернобыль</a:t>
            </a:r>
            <a:r>
              <a:rPr lang="ru-RU" sz="2200" dirty="0"/>
              <a:t>. Это слово стало синонимом страшных катастроф. </a:t>
            </a:r>
            <a:endParaRPr lang="ru-RU" sz="2200" dirty="0" smtClean="0"/>
          </a:p>
          <a:p>
            <a:r>
              <a:rPr lang="ru-RU" sz="2200" dirty="0" smtClean="0"/>
              <a:t>Чернобыль </a:t>
            </a:r>
            <a:r>
              <a:rPr lang="ru-RU" sz="2200" dirty="0"/>
              <a:t>изменил отношение людей к прогрессу как к благу.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04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19379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5062" y="4213388"/>
            <a:ext cx="3151617" cy="23637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Авария на ЧАЭС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3188"/>
          </a:xfrm>
        </p:spPr>
        <p:txBody>
          <a:bodyPr/>
          <a:lstStyle/>
          <a:p>
            <a:r>
              <a:rPr lang="ru-RU" sz="2200" dirty="0"/>
              <a:t>26 апреля 1986 года в 1 час 24 минуты на Чернобыльской АЭС раздались последовательно два взрыва. </a:t>
            </a:r>
            <a:endParaRPr lang="ru-RU" sz="2200" dirty="0" smtClean="0"/>
          </a:p>
          <a:p>
            <a:r>
              <a:rPr lang="ru-RU" sz="2200" dirty="0" smtClean="0"/>
              <a:t>С </a:t>
            </a:r>
            <a:r>
              <a:rPr lang="ru-RU" sz="2200" dirty="0"/>
              <a:t>крыши четвертого энергоблока, как из жерла вулкана, стали вылетать сверкающие сгустки. Они поднимались высоко вверх. Черный огненный шар взвился вверх, образуя облако, которое вытянулось по горизонтали в черную тучу и пошло в сторону, сея смерть, болезни и беду. </a:t>
            </a:r>
            <a:endParaRPr lang="ru-RU" sz="2200" dirty="0" smtClean="0"/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3431" y="4164911"/>
            <a:ext cx="5256584" cy="191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/>
              <a:t>Из 190 тонн ядерного топлива попало в атмосферу. По данным ученых выброс радиации был равен четырем и даже более взрывам в Хиросиме.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1184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Пожар над реактором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412776"/>
            <a:ext cx="4176464" cy="31683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В 1 час 28 минут к четвертому блоку прибыл дежурный караул станции во главе с лейтенантом </a:t>
            </a:r>
            <a:r>
              <a:rPr lang="ru-RU" sz="2000" dirty="0" err="1"/>
              <a:t>Правиком</a:t>
            </a:r>
            <a:r>
              <a:rPr lang="ru-RU" sz="2000" dirty="0"/>
              <a:t>, 14 пожарных принялись тушить кровлю реактора</a:t>
            </a:r>
            <a:r>
              <a:rPr lang="ru-RU" sz="2000" dirty="0" smtClean="0"/>
              <a:t>.</a:t>
            </a:r>
            <a:endParaRPr lang="ru-RU" sz="20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ru-RU" sz="2000" dirty="0"/>
              <a:t>В 1 час 35 минут на станцию прибыл караул из близлежащего города Припять под командованием лейтенантов Виктора Кибенка</a:t>
            </a:r>
            <a:r>
              <a:rPr lang="ru-RU" sz="2000" dirty="0" smtClean="0"/>
              <a:t>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4" name="Picture 6" descr="NIP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87" y="1517178"/>
            <a:ext cx="4079302" cy="27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73430" y="4515281"/>
            <a:ext cx="8145915" cy="2080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2000" dirty="0"/>
              <a:t>На работы по тушению реактора было привлечено 600 мужчин из пожарного подразделения станции и из состава персонала. О том, что реактор повреждён, пожарные не знали, они не догадывались, что работают в зоне очень высокого радиационного излучения. 6 часов 35 минут – пожар полностью ликвидирован. Пожарным, принявшим на себя первый удар, было присвоено звание «Герой Советского Союза», многим – посмертно.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8016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План действий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96783"/>
          </a:xfrm>
        </p:spPr>
        <p:txBody>
          <a:bodyPr/>
          <a:lstStyle/>
          <a:p>
            <a:r>
              <a:rPr lang="ru-RU" sz="2200" dirty="0"/>
              <a:t>В </a:t>
            </a:r>
            <a:r>
              <a:rPr lang="ru-RU" sz="2200" dirty="0" err="1"/>
              <a:t>разгерметизированном</a:t>
            </a:r>
            <a:r>
              <a:rPr lang="ru-RU" sz="2200" dirty="0"/>
              <a:t> реакторе продолжали идти неконтролируемые ядерные и химические реакции. </a:t>
            </a:r>
            <a:endParaRPr lang="ru-RU" sz="2200" dirty="0" smtClean="0"/>
          </a:p>
          <a:p>
            <a:r>
              <a:rPr lang="ru-RU" sz="2200" dirty="0" smtClean="0"/>
              <a:t>Было </a:t>
            </a:r>
            <a:r>
              <a:rPr lang="ru-RU" sz="2200" dirty="0"/>
              <a:t>приняло решение сбросить с крыши энергоблока радиоактивные обломки, засыпать разрыв в реакторе теплопоглощающими материалами, а затем закрыть его саркофагом.</a:t>
            </a:r>
          </a:p>
          <a:p>
            <a:endParaRPr lang="ru-RU" dirty="0"/>
          </a:p>
        </p:txBody>
      </p:sp>
      <p:pic>
        <p:nvPicPr>
          <p:cNvPr id="4" name="Рисунок 3" descr="21 год со дня Чернобыльской катастрофы (фото и видео) - Video, photo: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1104" y="3861048"/>
            <a:ext cx="3767867" cy="269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-god-nazad-proizoshla-avarija-na-chernobylskoj-aes-foto_19003_s_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6" y="3861048"/>
            <a:ext cx="3588818" cy="269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hernobil_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2622" r="3360" b="4209"/>
          <a:stretch/>
        </p:blipFill>
        <p:spPr bwMode="auto">
          <a:xfrm>
            <a:off x="899592" y="4427367"/>
            <a:ext cx="3378396" cy="224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Начало работ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3240360"/>
          </a:xfrm>
        </p:spPr>
        <p:txBody>
          <a:bodyPr>
            <a:normAutofit/>
          </a:bodyPr>
          <a:lstStyle/>
          <a:p>
            <a:r>
              <a:rPr lang="ru-RU" sz="2000" dirty="0"/>
              <a:t>Сначала убирать радиоактивные обломки с крыши планировалось поручить немецким, японским и русским роботам, но, в связи с высочайшим уровнем радиации, электроника просто выходила из строя, тогда было принято решение задействовать на этих работах людей. Все работы велись вручную. </a:t>
            </a:r>
            <a:endParaRPr lang="ru-RU" sz="2000" dirty="0" smtClean="0"/>
          </a:p>
          <a:p>
            <a:r>
              <a:rPr lang="ru-RU" sz="2000" dirty="0"/>
              <a:t>Ликвидаторы в противогазах и костюмах из свинца сгребали лопатами и выбирали руками куски радиоактивного вещества, сбрасывали их в сгоревший реактор. Основное правило работавших на крыше энергоблока ликвидаторов – «нашел, поднял, донес, сбросил». </a:t>
            </a:r>
            <a:endParaRPr lang="ru-RU" sz="2000" dirty="0"/>
          </a:p>
        </p:txBody>
      </p:sp>
      <p:pic>
        <p:nvPicPr>
          <p:cNvPr id="4" name="Picture 6" descr="01953993_400_thum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2" r="3097" b="4016"/>
          <a:stretch/>
        </p:blipFill>
        <p:spPr bwMode="auto">
          <a:xfrm>
            <a:off x="4709855" y="4427366"/>
            <a:ext cx="3159982" cy="222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4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C00000"/>
                </a:solidFill>
              </a:rPr>
              <a:t>Металл «светился</a:t>
            </a:r>
            <a:r>
              <a:rPr lang="ru-RU" dirty="0">
                <a:solidFill>
                  <a:srgbClr val="C00000"/>
                </a:solidFill>
              </a:rPr>
              <a:t>» от радиации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3799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Бульдозеры сгребали радиоактивные обломки, выброшенные взрывом и сброшенные ликвидаторами с крыши на территорию, которая будет спрятана под саркофагом. Тысячи защищенных грузовиков были задействованы в ликвидации. Через неделю использования их приходилось хоронить в могильниках, так как металл начинал буквально «светиться» от радиации. 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Рисунок 1" descr="kladbishe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475" y="3975014"/>
            <a:ext cx="3434250" cy="257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Documents and Settings\Admin\Мои документы\Загрузки\2467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5" y="3948389"/>
            <a:ext cx="3435698" cy="25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57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</a:rPr>
              <a:t>Работа лётчиков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/>
              <a:t>С 27 апреля по 10 мая летчики Военно-воздушных сил СССР, рискуя жизнями, совершили сотни полетов над активной зоной. Они сбросили с вертолетов тысячи и тысячи мешков песка, глины, доломита, бора, а также крупные упаковки свинца.</a:t>
            </a:r>
          </a:p>
          <a:p>
            <a:endParaRPr lang="ru-RU" sz="2200" dirty="0"/>
          </a:p>
        </p:txBody>
      </p:sp>
      <p:pic>
        <p:nvPicPr>
          <p:cNvPr id="3074" name="Picture 2" descr="C:\Documents and Settings\Admin\Мои документы\Загрузки\a997fb8d64e01f1da68c55911c727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032448" cy="301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237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104</TotalTime>
  <Words>1092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Ясность</vt:lpstr>
      <vt:lpstr>ЧЕРНОБЫЛЬ 30-ая годовщина аварии на ЧАЭС</vt:lpstr>
      <vt:lpstr>  Ядерная энергетика</vt:lpstr>
      <vt:lpstr> Синоним страшных катастроф</vt:lpstr>
      <vt:lpstr> Авария на ЧАЭС</vt:lpstr>
      <vt:lpstr> Пожар над реактором</vt:lpstr>
      <vt:lpstr> План действий</vt:lpstr>
      <vt:lpstr> Начало работ</vt:lpstr>
      <vt:lpstr> Металл «светился» от радиации</vt:lpstr>
      <vt:lpstr>  Работа лётчиков</vt:lpstr>
      <vt:lpstr> Сооружение саркофага</vt:lpstr>
      <vt:lpstr> «Бурда»</vt:lpstr>
      <vt:lpstr> Ликвидаторы</vt:lpstr>
      <vt:lpstr> Зона отчуждения</vt:lpstr>
      <vt:lpstr> Последствия аварии</vt:lpstr>
      <vt:lpstr> Мёртвые города</vt:lpstr>
      <vt:lpstr> Предполагаемые причины аварии</vt:lpstr>
      <vt:lpstr>  День памяти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ЧЕРНОБЫЛЬ 30-ая годовщина аварии на ЧАЭС</dc:title>
  <dc:creator>Догадова</dc:creator>
  <cp:lastModifiedBy>Догадова</cp:lastModifiedBy>
  <cp:revision>13</cp:revision>
  <dcterms:created xsi:type="dcterms:W3CDTF">2016-04-23T17:06:53Z</dcterms:created>
  <dcterms:modified xsi:type="dcterms:W3CDTF">2016-04-23T18:50:58Z</dcterms:modified>
</cp:coreProperties>
</file>